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78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66" r:id="rId12"/>
    <p:sldId id="268" r:id="rId13"/>
    <p:sldId id="269" r:id="rId14"/>
    <p:sldId id="270" r:id="rId15"/>
    <p:sldId id="271" r:id="rId16"/>
    <p:sldId id="286" r:id="rId17"/>
    <p:sldId id="287" r:id="rId18"/>
    <p:sldId id="258" r:id="rId19"/>
    <p:sldId id="288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AAF70E-FEBE-4A94-8EBD-A23527D315B2}" v="80" dt="2022-01-30T19:37:42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5AAF70E-FEBE-4A94-8EBD-A23527D315B2}"/>
    <pc:docChg chg="undo redo custSel addSld delSld modSld sldOrd">
      <pc:chgData name="Hairong Zhao" userId="836876fe-804d-4bd9-9d0e-c259ce8ab2ed" providerId="ADAL" clId="{A5AAF70E-FEBE-4A94-8EBD-A23527D315B2}" dt="2022-01-30T20:10:58.755" v="249" actId="2696"/>
      <pc:docMkLst>
        <pc:docMk/>
      </pc:docMkLst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04129372" sldId="257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845363027" sldId="258"/>
        </pc:sldMkLst>
      </pc:sldChg>
      <pc:sldChg chg="delSp modSp add mod ord">
        <pc:chgData name="Hairong Zhao" userId="836876fe-804d-4bd9-9d0e-c259ce8ab2ed" providerId="ADAL" clId="{A5AAF70E-FEBE-4A94-8EBD-A23527D315B2}" dt="2022-01-30T19:32:22.767" v="209" actId="20577"/>
        <pc:sldMkLst>
          <pc:docMk/>
          <pc:sldMk cId="4095996822" sldId="258"/>
        </pc:sldMkLst>
        <pc:spChg chg="mod">
          <ac:chgData name="Hairong Zhao" userId="836876fe-804d-4bd9-9d0e-c259ce8ab2ed" providerId="ADAL" clId="{A5AAF70E-FEBE-4A94-8EBD-A23527D315B2}" dt="2022-01-30T19:32:22.767" v="209" actId="20577"/>
          <ac:spMkLst>
            <pc:docMk/>
            <pc:sldMk cId="4095996822" sldId="258"/>
            <ac:spMk id="125955" creationId="{00000000-0000-0000-0000-000000000000}"/>
          </ac:spMkLst>
        </pc:spChg>
        <pc:graphicFrameChg chg="del modGraphic">
          <ac:chgData name="Hairong Zhao" userId="836876fe-804d-4bd9-9d0e-c259ce8ab2ed" providerId="ADAL" clId="{A5AAF70E-FEBE-4A94-8EBD-A23527D315B2}" dt="2022-01-30T19:32:18.824" v="208" actId="478"/>
          <ac:graphicFrameMkLst>
            <pc:docMk/>
            <pc:sldMk cId="4095996822" sldId="258"/>
            <ac:graphicFrameMk id="7" creationId="{00000000-0000-0000-0000-000000000000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33:06.565" v="213" actId="1076"/>
        <pc:sldMkLst>
          <pc:docMk/>
          <pc:sldMk cId="217606473" sldId="259"/>
        </pc:sldMkLst>
        <pc:spChg chg="mod">
          <ac:chgData name="Hairong Zhao" userId="836876fe-804d-4bd9-9d0e-c259ce8ab2ed" providerId="ADAL" clId="{A5AAF70E-FEBE-4A94-8EBD-A23527D315B2}" dt="2022-01-30T19:32:44.426" v="210" actId="1076"/>
          <ac:spMkLst>
            <pc:docMk/>
            <pc:sldMk cId="217606473" sldId="259"/>
            <ac:spMk id="5427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2:48.677" v="211" actId="14100"/>
          <ac:spMkLst>
            <pc:docMk/>
            <pc:sldMk cId="217606473" sldId="259"/>
            <ac:spMk id="54277" creationId="{00000000-0000-0000-0000-000000000000}"/>
          </ac:spMkLst>
        </pc:spChg>
        <pc:grpChg chg="mod">
          <ac:chgData name="Hairong Zhao" userId="836876fe-804d-4bd9-9d0e-c259ce8ab2ed" providerId="ADAL" clId="{A5AAF70E-FEBE-4A94-8EBD-A23527D315B2}" dt="2022-01-30T19:32:59.935" v="212" actId="1076"/>
          <ac:grpSpMkLst>
            <pc:docMk/>
            <pc:sldMk cId="217606473" sldId="259"/>
            <ac:grpSpMk id="4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33:06.565" v="213" actId="1076"/>
          <ac:grpSpMkLst>
            <pc:docMk/>
            <pc:sldMk cId="217606473" sldId="259"/>
            <ac:grpSpMk id="5" creationId="{00000000-0000-0000-0000-000000000000}"/>
          </ac:grpSpMkLst>
        </pc:gr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4260228698" sldId="259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502157649" sldId="260"/>
        </pc:sldMkLst>
      </pc:sldChg>
      <pc:sldChg chg="modSp add mod">
        <pc:chgData name="Hairong Zhao" userId="836876fe-804d-4bd9-9d0e-c259ce8ab2ed" providerId="ADAL" clId="{A5AAF70E-FEBE-4A94-8EBD-A23527D315B2}" dt="2022-01-30T19:33:23.482" v="215" actId="14100"/>
        <pc:sldMkLst>
          <pc:docMk/>
          <pc:sldMk cId="1576444115" sldId="260"/>
        </pc:sldMkLst>
        <pc:spChg chg="mod">
          <ac:chgData name="Hairong Zhao" userId="836876fe-804d-4bd9-9d0e-c259ce8ab2ed" providerId="ADAL" clId="{A5AAF70E-FEBE-4A94-8EBD-A23527D315B2}" dt="2022-01-30T19:33:23.482" v="215" actId="14100"/>
          <ac:spMkLst>
            <pc:docMk/>
            <pc:sldMk cId="1576444115" sldId="260"/>
            <ac:spMk id="5632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458883696" sldId="261"/>
        </pc:sldMkLst>
      </pc:sldChg>
      <pc:sldChg chg="addSp modSp add mod">
        <pc:chgData name="Hairong Zhao" userId="836876fe-804d-4bd9-9d0e-c259ce8ab2ed" providerId="ADAL" clId="{A5AAF70E-FEBE-4A94-8EBD-A23527D315B2}" dt="2022-01-30T19:40:35.066" v="227" actId="1076"/>
        <pc:sldMkLst>
          <pc:docMk/>
          <pc:sldMk cId="2562966733" sldId="261"/>
        </pc:sldMkLst>
        <pc:spChg chg="mod">
          <ac:chgData name="Hairong Zhao" userId="836876fe-804d-4bd9-9d0e-c259ce8ab2ed" providerId="ADAL" clId="{A5AAF70E-FEBE-4A94-8EBD-A23527D315B2}" dt="2022-01-30T19:33:36.253" v="216" actId="1076"/>
          <ac:spMkLst>
            <pc:docMk/>
            <pc:sldMk cId="2562966733" sldId="261"/>
            <ac:spMk id="5837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0:35.066" v="227" actId="1076"/>
          <ac:spMkLst>
            <pc:docMk/>
            <pc:sldMk cId="2562966733" sldId="261"/>
            <ac:spMk id="58373" creationId="{00000000-0000-0000-0000-000000000000}"/>
          </ac:spMkLst>
        </pc:spChg>
        <pc:graphicFrameChg chg="add mod">
          <ac:chgData name="Hairong Zhao" userId="836876fe-804d-4bd9-9d0e-c259ce8ab2ed" providerId="ADAL" clId="{A5AAF70E-FEBE-4A94-8EBD-A23527D315B2}" dt="2022-01-30T19:38:03.351" v="221" actId="1076"/>
          <ac:graphicFrameMkLst>
            <pc:docMk/>
            <pc:sldMk cId="2562966733" sldId="261"/>
            <ac:graphicFrameMk id="12" creationId="{3CC9F239-C405-4F0E-AE94-5547A8530397}"/>
          </ac:graphicFrameMkLst>
        </pc:graphicFrameChg>
        <pc:graphicFrameChg chg="mod">
          <ac:chgData name="Hairong Zhao" userId="836876fe-804d-4bd9-9d0e-c259ce8ab2ed" providerId="ADAL" clId="{A5AAF70E-FEBE-4A94-8EBD-A23527D315B2}" dt="2022-01-30T19:37:49.735" v="219" actId="1076"/>
          <ac:graphicFrameMkLst>
            <pc:docMk/>
            <pc:sldMk cId="2562966733" sldId="261"/>
            <ac:graphicFrameMk id="42076" creationId="{00000000-0000-0000-0000-000000000000}"/>
          </ac:graphicFrameMkLst>
        </pc:graphicFrameChg>
      </pc:sldChg>
      <pc:sldChg chg="modSp add del mod">
        <pc:chgData name="Hairong Zhao" userId="836876fe-804d-4bd9-9d0e-c259ce8ab2ed" providerId="ADAL" clId="{A5AAF70E-FEBE-4A94-8EBD-A23527D315B2}" dt="2022-01-30T19:40:22.478" v="226" actId="47"/>
        <pc:sldMkLst>
          <pc:docMk/>
          <pc:sldMk cId="1292064327" sldId="262"/>
        </pc:sldMkLst>
        <pc:spChg chg="mod">
          <ac:chgData name="Hairong Zhao" userId="836876fe-804d-4bd9-9d0e-c259ce8ab2ed" providerId="ADAL" clId="{A5AAF70E-FEBE-4A94-8EBD-A23527D315B2}" dt="2022-01-30T19:38:52.594" v="225" actId="1076"/>
          <ac:spMkLst>
            <pc:docMk/>
            <pc:sldMk cId="1292064327" sldId="262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38:49.648" v="224" actId="1076"/>
          <ac:spMkLst>
            <pc:docMk/>
            <pc:sldMk cId="1292064327" sldId="262"/>
            <ac:spMk id="60421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3629937491" sldId="262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971554002" sldId="263"/>
        </pc:sldMkLst>
      </pc:sldChg>
      <pc:sldChg chg="modSp add mod">
        <pc:chgData name="Hairong Zhao" userId="836876fe-804d-4bd9-9d0e-c259ce8ab2ed" providerId="ADAL" clId="{A5AAF70E-FEBE-4A94-8EBD-A23527D315B2}" dt="2022-01-30T19:40:51.862" v="229" actId="27636"/>
        <pc:sldMkLst>
          <pc:docMk/>
          <pc:sldMk cId="1057671253" sldId="263"/>
        </pc:sldMkLst>
        <pc:spChg chg="mod">
          <ac:chgData name="Hairong Zhao" userId="836876fe-804d-4bd9-9d0e-c259ce8ab2ed" providerId="ADAL" clId="{A5AAF70E-FEBE-4A94-8EBD-A23527D315B2}" dt="2022-01-30T19:40:51.862" v="229" actId="27636"/>
          <ac:spMkLst>
            <pc:docMk/>
            <pc:sldMk cId="1057671253" sldId="263"/>
            <ac:spMk id="6246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023506701" sldId="264"/>
        </pc:sldMkLst>
      </pc:sldChg>
      <pc:sldChg chg="modSp add mod">
        <pc:chgData name="Hairong Zhao" userId="836876fe-804d-4bd9-9d0e-c259ce8ab2ed" providerId="ADAL" clId="{A5AAF70E-FEBE-4A94-8EBD-A23527D315B2}" dt="2022-01-30T19:41:44.577" v="234" actId="20577"/>
        <pc:sldMkLst>
          <pc:docMk/>
          <pc:sldMk cId="1865448866" sldId="264"/>
        </pc:sldMkLst>
        <pc:spChg chg="mod">
          <ac:chgData name="Hairong Zhao" userId="836876fe-804d-4bd9-9d0e-c259ce8ab2ed" providerId="ADAL" clId="{A5AAF70E-FEBE-4A94-8EBD-A23527D315B2}" dt="2022-01-30T19:41:07.056" v="230" actId="1076"/>
          <ac:spMkLst>
            <pc:docMk/>
            <pc:sldMk cId="1865448866" sldId="264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1:44.577" v="234" actId="20577"/>
          <ac:spMkLst>
            <pc:docMk/>
            <pc:sldMk cId="1865448866" sldId="264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1:17.468" v="232" actId="1076"/>
          <ac:graphicFrameMkLst>
            <pc:docMk/>
            <pc:sldMk cId="1865448866" sldId="264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19:41:22.052" v="233" actId="1076"/>
          <ac:graphicFrameMkLst>
            <pc:docMk/>
            <pc:sldMk cId="1865448866" sldId="264"/>
            <ac:graphicFrameMk id="10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943415912" sldId="265"/>
        </pc:sldMkLst>
      </pc:sldChg>
      <pc:sldChg chg="modSp add mod">
        <pc:chgData name="Hairong Zhao" userId="836876fe-804d-4bd9-9d0e-c259ce8ab2ed" providerId="ADAL" clId="{A5AAF70E-FEBE-4A94-8EBD-A23527D315B2}" dt="2022-01-30T19:42:09.809" v="239" actId="27636"/>
        <pc:sldMkLst>
          <pc:docMk/>
          <pc:sldMk cId="3120995185" sldId="265"/>
        </pc:sldMkLst>
        <pc:spChg chg="mod">
          <ac:chgData name="Hairong Zhao" userId="836876fe-804d-4bd9-9d0e-c259ce8ab2ed" providerId="ADAL" clId="{A5AAF70E-FEBE-4A94-8EBD-A23527D315B2}" dt="2022-01-30T19:41:59.620" v="235" actId="1076"/>
          <ac:spMkLst>
            <pc:docMk/>
            <pc:sldMk cId="3120995185" sldId="265"/>
            <ac:spMk id="125954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2:09.809" v="239" actId="27636"/>
          <ac:spMkLst>
            <pc:docMk/>
            <pc:sldMk cId="3120995185" sldId="265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42:05.984" v="237" actId="1076"/>
          <ac:graphicFrameMkLst>
            <pc:docMk/>
            <pc:sldMk cId="3120995185" sldId="265"/>
            <ac:graphicFrameMk id="10" creationId="{00000000-0000-0000-0000-000000000000}"/>
          </ac:graphicFrameMkLst>
        </pc:graphicFrameChg>
      </pc:sldChg>
      <pc:sldChg chg="addSp delSp modSp mod setFolMasterAnim modAnim">
        <pc:chgData name="Hairong Zhao" userId="836876fe-804d-4bd9-9d0e-c259ce8ab2ed" providerId="ADAL" clId="{A5AAF70E-FEBE-4A94-8EBD-A23527D315B2}" dt="2022-01-30T15:37:54.345" v="117"/>
        <pc:sldMkLst>
          <pc:docMk/>
          <pc:sldMk cId="2734424805" sldId="266"/>
        </pc:sldMkLst>
        <pc:spChg chg="mod">
          <ac:chgData name="Hairong Zhao" userId="836876fe-804d-4bd9-9d0e-c259ce8ab2ed" providerId="ADAL" clId="{A5AAF70E-FEBE-4A94-8EBD-A23527D315B2}" dt="2022-01-30T01:17:17.307" v="78" actId="1076"/>
          <ac:spMkLst>
            <pc:docMk/>
            <pc:sldMk cId="2734424805" sldId="266"/>
            <ac:spMk id="2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17:50.099" v="79" actId="1076"/>
          <ac:spMkLst>
            <pc:docMk/>
            <pc:sldMk cId="2734424805" sldId="266"/>
            <ac:spMk id="8" creationId="{00000000-0000-0000-0000-000000000000}"/>
          </ac:spMkLst>
        </pc:spChg>
        <pc:spChg chg="del mod">
          <ac:chgData name="Hairong Zhao" userId="836876fe-804d-4bd9-9d0e-c259ce8ab2ed" providerId="ADAL" clId="{A5AAF70E-FEBE-4A94-8EBD-A23527D315B2}" dt="2022-01-30T01:16:01.305" v="77" actId="478"/>
          <ac:spMkLst>
            <pc:docMk/>
            <pc:sldMk cId="2734424805" sldId="266"/>
            <ac:spMk id="10" creationId="{00000000-0000-0000-0000-000000000000}"/>
          </ac:spMkLst>
        </pc:spChg>
        <pc:spChg chg="add mod">
          <ac:chgData name="Hairong Zhao" userId="836876fe-804d-4bd9-9d0e-c259ce8ab2ed" providerId="ADAL" clId="{A5AAF70E-FEBE-4A94-8EBD-A23527D315B2}" dt="2022-01-30T01:20:26.597" v="115" actId="1076"/>
          <ac:spMkLst>
            <pc:docMk/>
            <pc:sldMk cId="2734424805" sldId="266"/>
            <ac:spMk id="12" creationId="{794826AD-531E-45FE-AFA5-01828B58564D}"/>
          </ac:spMkLst>
        </pc:sp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6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17:50.099" v="79" actId="1076"/>
          <ac:graphicFrameMkLst>
            <pc:docMk/>
            <pc:sldMk cId="2734424805" sldId="266"/>
            <ac:graphicFrameMk id="7" creationId="{00000000-0000-0000-0000-000000000000}"/>
          </ac:graphicFrameMkLst>
        </pc:graphicFrameChg>
        <pc:graphicFrameChg chg="add del mod">
          <ac:chgData name="Hairong Zhao" userId="836876fe-804d-4bd9-9d0e-c259ce8ab2ed" providerId="ADAL" clId="{A5AAF70E-FEBE-4A94-8EBD-A23527D315B2}" dt="2022-01-30T01:18:33.004" v="81"/>
          <ac:graphicFrameMkLst>
            <pc:docMk/>
            <pc:sldMk cId="2734424805" sldId="266"/>
            <ac:graphicFrameMk id="11" creationId="{B9601C7D-3260-485D-AF05-1DBE08C9DD25}"/>
          </ac:graphicFrameMkLst>
        </pc:graphicFrameChg>
      </pc:sldChg>
      <pc:sldChg chg="del">
        <pc:chgData name="Hairong Zhao" userId="836876fe-804d-4bd9-9d0e-c259ce8ab2ed" providerId="ADAL" clId="{A5AAF70E-FEBE-4A94-8EBD-A23527D315B2}" dt="2022-01-30T16:06:01.279" v="137" actId="47"/>
        <pc:sldMkLst>
          <pc:docMk/>
          <pc:sldMk cId="123409210" sldId="267"/>
        </pc:sldMkLst>
      </pc:sldChg>
      <pc:sldChg chg="modSp add mod">
        <pc:chgData name="Hairong Zhao" userId="836876fe-804d-4bd9-9d0e-c259ce8ab2ed" providerId="ADAL" clId="{A5AAF70E-FEBE-4A94-8EBD-A23527D315B2}" dt="2022-01-30T19:43:26.665" v="242" actId="14100"/>
        <pc:sldMkLst>
          <pc:docMk/>
          <pc:sldMk cId="2436757044" sldId="267"/>
        </pc:sldMkLst>
        <pc:spChg chg="mod">
          <ac:chgData name="Hairong Zhao" userId="836876fe-804d-4bd9-9d0e-c259ce8ab2ed" providerId="ADAL" clId="{A5AAF70E-FEBE-4A94-8EBD-A23527D315B2}" dt="2022-01-30T19:43:26.665" v="242" actId="14100"/>
          <ac:spMkLst>
            <pc:docMk/>
            <pc:sldMk cId="2436757044" sldId="267"/>
            <ac:spMk id="4198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17.913" v="240" actId="1076"/>
          <ac:spMkLst>
            <pc:docMk/>
            <pc:sldMk cId="2436757044" sldId="267"/>
            <ac:spMk id="42030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1686329761" sldId="272"/>
        </pc:sldMkLst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2450731668" sldId="272"/>
        </pc:sldMkLst>
        <pc:spChg chg="mod">
          <ac:chgData name="Hairong Zhao" userId="836876fe-804d-4bd9-9d0e-c259ce8ab2ed" providerId="ADAL" clId="{A5AAF70E-FEBE-4A94-8EBD-A23527D315B2}" dt="2022-01-30T19:44:35.625" v="248" actId="27636"/>
          <ac:spMkLst>
            <pc:docMk/>
            <pc:sldMk cId="2450731668" sldId="272"/>
            <ac:spMk id="21508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4:32.294" v="246" actId="1076"/>
          <ac:spMkLst>
            <pc:docMk/>
            <pc:sldMk cId="2450731668" sldId="272"/>
            <ac:spMk id="21509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791518541" sldId="273"/>
        </pc:sldMkLst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4"/>
        </pc:sldMkLst>
      </pc:sldChg>
      <pc:sldChg chg="modSp mod">
        <pc:chgData name="Hairong Zhao" userId="836876fe-804d-4bd9-9d0e-c259ce8ab2ed" providerId="ADAL" clId="{A5AAF70E-FEBE-4A94-8EBD-A23527D315B2}" dt="2022-01-30T19:27:13.301" v="154" actId="1076"/>
        <pc:sldMkLst>
          <pc:docMk/>
          <pc:sldMk cId="952693947" sldId="275"/>
        </pc:sldMkLst>
        <pc:spChg chg="mod">
          <ac:chgData name="Hairong Zhao" userId="836876fe-804d-4bd9-9d0e-c259ce8ab2ed" providerId="ADAL" clId="{A5AAF70E-FEBE-4A94-8EBD-A23527D315B2}" dt="2022-01-30T19:27:09.930" v="153" actId="14100"/>
          <ac:spMkLst>
            <pc:docMk/>
            <pc:sldMk cId="952693947" sldId="275"/>
            <ac:spMk id="3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19:27:13.301" v="154" actId="1076"/>
          <ac:graphicFrameMkLst>
            <pc:docMk/>
            <pc:sldMk cId="952693947" sldId="275"/>
            <ac:graphicFrameMk id="6" creationId="{00000000-0000-0000-0000-000000000000}"/>
          </ac:graphicFrameMkLst>
        </pc:graphicFrame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0" sldId="276"/>
        </pc:sldMkLst>
      </pc:sldChg>
      <pc:sldChg chg="modSp mod modAnim">
        <pc:chgData name="Hairong Zhao" userId="836876fe-804d-4bd9-9d0e-c259ce8ab2ed" providerId="ADAL" clId="{A5AAF70E-FEBE-4A94-8EBD-A23527D315B2}" dt="2022-01-30T00:41:00.674" v="30" actId="20577"/>
        <pc:sldMkLst>
          <pc:docMk/>
          <pc:sldMk cId="1556472169" sldId="278"/>
        </pc:sldMkLst>
        <pc:spChg chg="mod">
          <ac:chgData name="Hairong Zhao" userId="836876fe-804d-4bd9-9d0e-c259ce8ab2ed" providerId="ADAL" clId="{A5AAF70E-FEBE-4A94-8EBD-A23527D315B2}" dt="2022-01-30T00:41:00.674" v="30" actId="20577"/>
          <ac:spMkLst>
            <pc:docMk/>
            <pc:sldMk cId="1556472169" sldId="278"/>
            <ac:spMk id="125955" creationId="{00000000-0000-0000-0000-000000000000}"/>
          </ac:spMkLst>
        </pc:spChg>
      </pc:sldChg>
      <pc:sldChg chg="modSp modAnim">
        <pc:chgData name="Hairong Zhao" userId="836876fe-804d-4bd9-9d0e-c259ce8ab2ed" providerId="ADAL" clId="{A5AAF70E-FEBE-4A94-8EBD-A23527D315B2}" dt="2022-01-30T01:05:14.239" v="61" actId="207"/>
        <pc:sldMkLst>
          <pc:docMk/>
          <pc:sldMk cId="3292119373" sldId="279"/>
        </pc:sldMkLst>
        <pc:spChg chg="mod">
          <ac:chgData name="Hairong Zhao" userId="836876fe-804d-4bd9-9d0e-c259ce8ab2ed" providerId="ADAL" clId="{A5AAF70E-FEBE-4A94-8EBD-A23527D315B2}" dt="2022-01-30T01:05:14.239" v="61" actId="207"/>
          <ac:spMkLst>
            <pc:docMk/>
            <pc:sldMk cId="3292119373" sldId="279"/>
            <ac:spMk id="125955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01:08:52.405" v="74" actId="1076"/>
        <pc:sldMkLst>
          <pc:docMk/>
          <pc:sldMk cId="32481048" sldId="280"/>
        </pc:sldMkLst>
        <pc:spChg chg="mod">
          <ac:chgData name="Hairong Zhao" userId="836876fe-804d-4bd9-9d0e-c259ce8ab2ed" providerId="ADAL" clId="{A5AAF70E-FEBE-4A94-8EBD-A23527D315B2}" dt="2022-01-30T01:08:47.779" v="73" actId="1076"/>
          <ac:spMkLst>
            <pc:docMk/>
            <pc:sldMk cId="32481048" sldId="280"/>
            <ac:spMk id="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01:08:52.405" v="74" actId="1076"/>
          <ac:spMkLst>
            <pc:docMk/>
            <pc:sldMk cId="32481048" sldId="280"/>
            <ac:spMk id="9" creationId="{00000000-0000-0000-0000-000000000000}"/>
          </ac:spMkLst>
        </pc:spChg>
        <pc:spChg chg="add del mod">
          <ac:chgData name="Hairong Zhao" userId="836876fe-804d-4bd9-9d0e-c259ce8ab2ed" providerId="ADAL" clId="{A5AAF70E-FEBE-4A94-8EBD-A23527D315B2}" dt="2022-01-30T00:47:10.246" v="38" actId="21"/>
          <ac:spMkLst>
            <pc:docMk/>
            <pc:sldMk cId="32481048" sldId="280"/>
            <ac:spMk id="14" creationId="{17A81E1A-5052-4E18-B5E1-87F7C9FE0B80}"/>
          </ac:spMkLst>
        </pc:spChg>
        <pc:spChg chg="mod">
          <ac:chgData name="Hairong Zhao" userId="836876fe-804d-4bd9-9d0e-c259ce8ab2ed" providerId="ADAL" clId="{A5AAF70E-FEBE-4A94-8EBD-A23527D315B2}" dt="2022-01-30T01:07:44.351" v="66" actId="1076"/>
          <ac:spMkLst>
            <pc:docMk/>
            <pc:sldMk cId="32481048" sldId="280"/>
            <ac:spMk id="125955" creationId="{00000000-0000-0000-0000-000000000000}"/>
          </ac:spMkLst>
        </pc:sp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2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7" creationId="{00000000-0000-0000-0000-000000000000}"/>
          </ac:graphicFrameMkLst>
        </pc:graphicFrameChg>
        <pc:graphicFrameChg chg="mod">
          <ac:chgData name="Hairong Zhao" userId="836876fe-804d-4bd9-9d0e-c259ce8ab2ed" providerId="ADAL" clId="{A5AAF70E-FEBE-4A94-8EBD-A23527D315B2}" dt="2022-01-30T01:08:44.202" v="72" actId="1076"/>
          <ac:graphicFrameMkLst>
            <pc:docMk/>
            <pc:sldMk cId="32481048" sldId="280"/>
            <ac:graphicFrameMk id="8" creationId="{00000000-0000-0000-0000-000000000000}"/>
          </ac:graphicFrameMkLst>
        </pc:graphicFrameChg>
        <pc:graphicFrameChg chg="add mod">
          <ac:chgData name="Hairong Zhao" userId="836876fe-804d-4bd9-9d0e-c259ce8ab2ed" providerId="ADAL" clId="{A5AAF70E-FEBE-4A94-8EBD-A23527D315B2}" dt="2022-01-30T01:07:47.140" v="67" actId="1076"/>
          <ac:graphicFrameMkLst>
            <pc:docMk/>
            <pc:sldMk cId="32481048" sldId="280"/>
            <ac:graphicFrameMk id="15" creationId="{58891003-8B89-42EF-9978-94FDB3B9F99A}"/>
          </ac:graphicFrameMkLst>
        </pc:graphicFrameChg>
      </pc:sldChg>
      <pc:sldChg chg="addSp delSp modSp mod modAnim">
        <pc:chgData name="Hairong Zhao" userId="836876fe-804d-4bd9-9d0e-c259ce8ab2ed" providerId="ADAL" clId="{A5AAF70E-FEBE-4A94-8EBD-A23527D315B2}" dt="2022-01-30T16:04:50.691" v="136" actId="20577"/>
        <pc:sldMkLst>
          <pc:docMk/>
          <pc:sldMk cId="1511515468" sldId="281"/>
        </pc:sldMkLst>
        <pc:spChg chg="add del mod">
          <ac:chgData name="Hairong Zhao" userId="836876fe-804d-4bd9-9d0e-c259ce8ab2ed" providerId="ADAL" clId="{A5AAF70E-FEBE-4A94-8EBD-A23527D315B2}" dt="2022-01-30T00:48:24.566" v="58" actId="478"/>
          <ac:spMkLst>
            <pc:docMk/>
            <pc:sldMk cId="1511515468" sldId="281"/>
            <ac:spMk id="7" creationId="{691546B7-B7A8-48C0-8B1C-FD2918837538}"/>
          </ac:spMkLst>
        </pc:spChg>
        <pc:spChg chg="mod">
          <ac:chgData name="Hairong Zhao" userId="836876fe-804d-4bd9-9d0e-c259ce8ab2ed" providerId="ADAL" clId="{A5AAF70E-FEBE-4A94-8EBD-A23527D315B2}" dt="2022-01-30T16:04:50.691" v="136" actId="20577"/>
          <ac:spMkLst>
            <pc:docMk/>
            <pc:sldMk cId="1511515468" sldId="281"/>
            <ac:spMk id="19461" creationId="{00000000-0000-0000-0000-000000000000}"/>
          </ac:spMkLst>
        </pc:spChg>
      </pc:sldChg>
      <pc:sldChg chg="modSp mod">
        <pc:chgData name="Hairong Zhao" userId="836876fe-804d-4bd9-9d0e-c259ce8ab2ed" providerId="ADAL" clId="{A5AAF70E-FEBE-4A94-8EBD-A23527D315B2}" dt="2022-01-30T01:11:14.059" v="75" actId="14100"/>
        <pc:sldMkLst>
          <pc:docMk/>
          <pc:sldMk cId="2536375107" sldId="282"/>
        </pc:sldMkLst>
        <pc:spChg chg="mod">
          <ac:chgData name="Hairong Zhao" userId="836876fe-804d-4bd9-9d0e-c259ce8ab2ed" providerId="ADAL" clId="{A5AAF70E-FEBE-4A94-8EBD-A23527D315B2}" dt="2022-01-30T01:11:14.059" v="75" actId="14100"/>
          <ac:spMkLst>
            <pc:docMk/>
            <pc:sldMk cId="2536375107" sldId="282"/>
            <ac:spMk id="28" creationId="{00000000-0000-0000-0000-000000000000}"/>
          </ac:spMkLst>
        </pc:spChg>
      </pc:sldChg>
      <pc:sldChg chg="addSp modSp mod">
        <pc:chgData name="Hairong Zhao" userId="836876fe-804d-4bd9-9d0e-c259ce8ab2ed" providerId="ADAL" clId="{A5AAF70E-FEBE-4A94-8EBD-A23527D315B2}" dt="2022-01-30T19:22:25.421" v="143" actId="1076"/>
        <pc:sldMkLst>
          <pc:docMk/>
          <pc:sldMk cId="2160987551" sldId="286"/>
        </pc:sldMkLst>
        <pc:grpChg chg="mod">
          <ac:chgData name="Hairong Zhao" userId="836876fe-804d-4bd9-9d0e-c259ce8ab2ed" providerId="ADAL" clId="{A5AAF70E-FEBE-4A94-8EBD-A23527D315B2}" dt="2022-01-30T19:22:16.860" v="140" actId="1076"/>
          <ac:grpSpMkLst>
            <pc:docMk/>
            <pc:sldMk cId="2160987551" sldId="286"/>
            <ac:grpSpMk id="8" creationId="{00000000-0000-0000-0000-000000000000}"/>
          </ac:grpSpMkLst>
        </pc:grpChg>
        <pc:grpChg chg="mod">
          <ac:chgData name="Hairong Zhao" userId="836876fe-804d-4bd9-9d0e-c259ce8ab2ed" providerId="ADAL" clId="{A5AAF70E-FEBE-4A94-8EBD-A23527D315B2}" dt="2022-01-30T19:22:19.074" v="141" actId="1076"/>
          <ac:grpSpMkLst>
            <pc:docMk/>
            <pc:sldMk cId="2160987551" sldId="286"/>
            <ac:grpSpMk id="41" creationId="{00000000-0000-0000-0000-000000000000}"/>
          </ac:grpSpMkLst>
        </pc:grpChg>
        <pc:graphicFrameChg chg="add mod">
          <ac:chgData name="Hairong Zhao" userId="836876fe-804d-4bd9-9d0e-c259ce8ab2ed" providerId="ADAL" clId="{A5AAF70E-FEBE-4A94-8EBD-A23527D315B2}" dt="2022-01-30T19:22:25.421" v="143" actId="1076"/>
          <ac:graphicFrameMkLst>
            <pc:docMk/>
            <pc:sldMk cId="2160987551" sldId="286"/>
            <ac:graphicFrameMk id="79" creationId="{6E83FB5A-4809-468A-8528-109FE56379E0}"/>
          </ac:graphicFrameMkLst>
        </pc:graphicFrameChg>
      </pc:sldChg>
      <pc:sldChg chg="modSp mod">
        <pc:chgData name="Hairong Zhao" userId="836876fe-804d-4bd9-9d0e-c259ce8ab2ed" providerId="ADAL" clId="{A5AAF70E-FEBE-4A94-8EBD-A23527D315B2}" dt="2022-01-30T19:31:12.931" v="170" actId="27636"/>
        <pc:sldMkLst>
          <pc:docMk/>
          <pc:sldMk cId="1247814037" sldId="287"/>
        </pc:sldMkLst>
        <pc:spChg chg="mod">
          <ac:chgData name="Hairong Zhao" userId="836876fe-804d-4bd9-9d0e-c259ce8ab2ed" providerId="ADAL" clId="{A5AAF70E-FEBE-4A94-8EBD-A23527D315B2}" dt="2022-01-30T19:31:12.931" v="170" actId="27636"/>
          <ac:spMkLst>
            <pc:docMk/>
            <pc:sldMk cId="1247814037" sldId="287"/>
            <ac:spMk id="3" creationId="{00000000-0000-0000-0000-000000000000}"/>
          </ac:spMkLst>
        </pc:spChg>
      </pc:sldChg>
      <pc:sldChg chg="addSp delSp modSp mod modAnim">
        <pc:chgData name="Hairong Zhao" userId="836876fe-804d-4bd9-9d0e-c259ce8ab2ed" providerId="ADAL" clId="{A5AAF70E-FEBE-4A94-8EBD-A23527D315B2}" dt="2022-01-30T19:25:35.771" v="152" actId="14100"/>
        <pc:sldMkLst>
          <pc:docMk/>
          <pc:sldMk cId="3651184659" sldId="288"/>
        </pc:sldMkLst>
        <pc:spChg chg="mod">
          <ac:chgData name="Hairong Zhao" userId="836876fe-804d-4bd9-9d0e-c259ce8ab2ed" providerId="ADAL" clId="{A5AAF70E-FEBE-4A94-8EBD-A23527D315B2}" dt="2022-01-30T19:25:35.771" v="152" actId="14100"/>
          <ac:spMkLst>
            <pc:docMk/>
            <pc:sldMk cId="3651184659" sldId="288"/>
            <ac:spMk id="3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23:48.133" v="144" actId="1076"/>
          <ac:spMkLst>
            <pc:docMk/>
            <pc:sldMk cId="3651184659" sldId="288"/>
            <ac:spMk id="9" creationId="{00000000-0000-0000-0000-000000000000}"/>
          </ac:spMkLst>
        </pc:spChg>
        <pc:graphicFrameChg chg="add del mod">
          <ac:chgData name="Hairong Zhao" userId="836876fe-804d-4bd9-9d0e-c259ce8ab2ed" providerId="ADAL" clId="{A5AAF70E-FEBE-4A94-8EBD-A23527D315B2}" dt="2022-01-30T19:25:11.904" v="151" actId="478"/>
          <ac:graphicFrameMkLst>
            <pc:docMk/>
            <pc:sldMk cId="3651184659" sldId="288"/>
            <ac:graphicFrameMk id="11" creationId="{8444A7B7-4BD9-4A53-88BE-311522D7DAE5}"/>
          </ac:graphicFrameMkLst>
        </pc:graphicFrameChg>
      </pc:sldChg>
      <pc:sldChg chg="modSp add mod">
        <pc:chgData name="Hairong Zhao" userId="836876fe-804d-4bd9-9d0e-c259ce8ab2ed" providerId="ADAL" clId="{A5AAF70E-FEBE-4A94-8EBD-A23527D315B2}" dt="2022-01-30T19:28:24.896" v="160" actId="27636"/>
        <pc:sldMkLst>
          <pc:docMk/>
          <pc:sldMk cId="1979531721" sldId="289"/>
        </pc:sldMkLst>
        <pc:spChg chg="mod">
          <ac:chgData name="Hairong Zhao" userId="836876fe-804d-4bd9-9d0e-c259ce8ab2ed" providerId="ADAL" clId="{A5AAF70E-FEBE-4A94-8EBD-A23527D315B2}" dt="2022-01-30T19:28:24.896" v="160" actId="27636"/>
          <ac:spMkLst>
            <pc:docMk/>
            <pc:sldMk cId="1979531721" sldId="289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5AAF70E-FEBE-4A94-8EBD-A23527D315B2}" dt="2022-01-26T16:47:52.368" v="0" actId="47"/>
        <pc:sldMkLst>
          <pc:docMk/>
          <pc:sldMk cId="2446644084" sldId="289"/>
        </pc:sldMkLst>
      </pc:sldChg>
      <pc:sldChg chg="modSp add mod">
        <pc:chgData name="Hairong Zhao" userId="836876fe-804d-4bd9-9d0e-c259ce8ab2ed" providerId="ADAL" clId="{A5AAF70E-FEBE-4A94-8EBD-A23527D315B2}" dt="2022-01-30T19:44:01.759" v="244" actId="1076"/>
        <pc:sldMkLst>
          <pc:docMk/>
          <pc:sldMk cId="1534703086" sldId="290"/>
        </pc:sldMkLst>
        <pc:spChg chg="mod">
          <ac:chgData name="Hairong Zhao" userId="836876fe-804d-4bd9-9d0e-c259ce8ab2ed" providerId="ADAL" clId="{A5AAF70E-FEBE-4A94-8EBD-A23527D315B2}" dt="2022-01-30T19:44:01.759" v="244" actId="1076"/>
          <ac:spMkLst>
            <pc:docMk/>
            <pc:sldMk cId="1534703086" sldId="290"/>
            <ac:spMk id="44036" creationId="{00000000-0000-0000-0000-000000000000}"/>
          </ac:spMkLst>
        </pc:spChg>
        <pc:spChg chg="mod">
          <ac:chgData name="Hairong Zhao" userId="836876fe-804d-4bd9-9d0e-c259ce8ab2ed" providerId="ADAL" clId="{A5AAF70E-FEBE-4A94-8EBD-A23527D315B2}" dt="2022-01-30T19:43:58.298" v="243" actId="14100"/>
          <ac:spMkLst>
            <pc:docMk/>
            <pc:sldMk cId="1534703086" sldId="290"/>
            <ac:spMk id="44038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712897986" sldId="291"/>
        </pc:sldMkLst>
        <pc:spChg chg="mod">
          <ac:chgData name="Hairong Zhao" userId="836876fe-804d-4bd9-9d0e-c259ce8ab2ed" providerId="ADAL" clId="{A5AAF70E-FEBE-4A94-8EBD-A23527D315B2}" dt="2022-01-30T19:44:25.518" v="245" actId="1076"/>
          <ac:spMkLst>
            <pc:docMk/>
            <pc:sldMk cId="1712897986" sldId="291"/>
            <ac:spMk id="19461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82982789" sldId="292"/>
        </pc:sldMkLst>
        <pc:spChg chg="mod">
          <ac:chgData name="Hairong Zhao" userId="836876fe-804d-4bd9-9d0e-c259ce8ab2ed" providerId="ADAL" clId="{A5AAF70E-FEBE-4A94-8EBD-A23527D315B2}" dt="2022-01-30T19:28:24.932" v="162" actId="27636"/>
          <ac:spMkLst>
            <pc:docMk/>
            <pc:sldMk cId="1282982789" sldId="292"/>
            <ac:spMk id="125955" creationId="{00000000-0000-0000-0000-000000000000}"/>
          </ac:spMkLst>
        </pc:spChg>
      </pc:sldChg>
      <pc:sldChg chg="modSp add del mod">
        <pc:chgData name="Hairong Zhao" userId="836876fe-804d-4bd9-9d0e-c259ce8ab2ed" providerId="ADAL" clId="{A5AAF70E-FEBE-4A94-8EBD-A23527D315B2}" dt="2022-01-30T20:10:58.755" v="249" actId="2696"/>
        <pc:sldMkLst>
          <pc:docMk/>
          <pc:sldMk cId="123553516" sldId="293"/>
        </pc:sldMkLst>
        <pc:spChg chg="mod">
          <ac:chgData name="Hairong Zhao" userId="836876fe-804d-4bd9-9d0e-c259ce8ab2ed" providerId="ADAL" clId="{A5AAF70E-FEBE-4A94-8EBD-A23527D315B2}" dt="2022-01-30T19:28:24.947" v="163" actId="27636"/>
          <ac:spMkLst>
            <pc:docMk/>
            <pc:sldMk cId="123553516" sldId="293"/>
            <ac:spMk id="12595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5890A-5C33-4B2D-9883-1D2A35ADF016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5AA117-546E-4A1B-837C-CDFF321A9D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354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93F03C-E90E-A046-B1CC-0C5F46C92F0A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048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9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10</a:t>
            </a:fld>
            <a:endParaRPr lang="en-US" dirty="0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210-1776-46D9-9FE0-848F3496E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F2563D-A036-4ABB-B193-6BB6980026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1A6D4-ED76-402D-A6A4-4F8019CB8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1D7-718E-4894-B6B7-9D325B510D84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69D53-EB18-4D2F-AB68-75F4415C5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48409-8651-4637-B436-69F8434E8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62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93562-E6B3-44A1-A741-7C52D8727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9717B-882B-4DB5-A30F-18C5830DBF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679AA-D1CA-47A5-B479-2D52C4CDC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3F2AF-1BFA-43F0-B8BB-4A0B8367A4FA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CB244-6199-4FD8-94D8-E2D5B1407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8C8A7-4B97-4809-A3D0-EC5751F6A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941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B49B0-9457-4E58-B4F2-44199B4EB6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B36-9E81-4E08-81B2-EE15810940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C38E1-56F1-41A0-A030-38BD335C8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85E6F-569A-4416-BA34-742F32C9B23B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61FF7C-9232-462C-A1D3-325CAEA88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EB895-24EB-4EDE-A2E2-BFF40BA47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66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8874D-2B25-4EA6-9A59-2DD937493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AEE-2D4F-4E37-9033-8D787271C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EAE4D-8375-4958-B965-3FE1717F7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9F95F-D599-4F26-B057-B255F113DCE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A4CA32-9990-4756-8740-A61F883EC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0015E-BD6A-4E78-B9B2-EEE631CB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F9334-A326-4975-BA34-3B300696D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644846-AB94-4A07-8C54-F111E56C5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947DA-2B98-4113-81C0-1749BD20B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D900E-B185-487A-A97C-574DA4F0EFB4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6966F-8698-4C3F-B1AB-C315FDAA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43A82-F326-416D-88C0-950743927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39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00E8E-1328-487E-8E04-83C5689C0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13197-2BC1-4B85-B761-C513B47707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22A5A4-806C-4963-8E27-0DB38AF81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AB8CA-13B6-45B4-971D-24919B31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1D62F-6F6E-4EAE-B3A7-16D326F95627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D441D-8EE9-4F55-9AFD-1014E4850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48AE9-144D-4CAA-9057-C2C6DFCAA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589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261D8-5207-4D9E-9C67-FB0674997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763A4-1544-49F4-8BCD-1C61228D3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AB614C-963F-40D9-AF96-100E65EAF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15A69-095F-4384-9EC4-BC31D6638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5844BD-8853-49CC-A7CC-5C3234637E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F06DC7-4E0C-4F75-B89E-67B6834A3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2602C-A8BD-4350-9520-88CB1EA695C7}" type="datetime1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F0FAA-0580-44F6-A42E-2C849F774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E7B2D1-DF7D-46C3-A888-35086058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95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2D34D-B1AF-4534-90CB-F267CA01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225FEF-C743-40F2-AF5C-25DC383F2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03AD-41E5-411F-805C-EBB3289155AA}" type="datetime1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DD241-0E15-48CB-AE20-2890799D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EC3F5-6377-4B54-972E-EC2A4B6B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48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0D52C-2B4C-4BE5-A471-1427C5491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543BE-364C-4749-8F25-C46E2B3B4426}" type="datetime1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1F72B0-CA37-4DC3-9CAB-0DA88FF9A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A3B3C-3958-4A51-80C7-8192A6C96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45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EF724-EF9B-4C40-92A0-CA6507768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FF92-B396-4AB9-A971-62EB23E2F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04ACC-B9E8-4485-996B-6B008A5E2E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AD179F-9C08-41AE-A956-B4A37644A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71A95-A8C3-49E5-B2EA-4C51EA6833F1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9ED90-04C6-4E28-AB74-A8D443A5A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5A1D9-7298-4CFE-9C4E-E749B0FF0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6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9F023-71A9-4D76-B94A-B75BF5C5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90A004-E946-474D-9ACF-3C3F9C7610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F5E9C5-511E-4D58-B241-2AA2D8FFF6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F7F47-7714-4995-83CE-A9BB13FBF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B5A92-6316-45F3-8E76-29015D203D5F}" type="datetime1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E40B8-1ECE-48D2-9EEA-18D370A3A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F86B0-120D-4A1B-925F-82652ECE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81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848F8-0D4E-4949-A524-E5F38077B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5D4E-FC87-43F4-ABE3-D7D354DF6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45D4D-B92C-49B4-8027-D52C5ADBBD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2768C0-DB5D-43D9-9A59-340458A7978F}" type="datetime1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1FD6-28EB-4FD2-BFD9-6F05DA8B73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Engineering a Compiler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4C2A7-A3B4-40C9-8EB5-3AB7AB7F5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8B8DC-CB05-4E77-A46A-F6B222FBA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32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 Parsers</a:t>
            </a:r>
            <a:br>
              <a:rPr lang="en-US" dirty="0"/>
            </a:b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038CEC-8F1B-420B-AD47-E65F0ECC3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Engineering a Compiler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B80C764-6B35-4AA5-81E4-EDDA474EA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3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3390" y="136263"/>
            <a:ext cx="10515600" cy="1325563"/>
          </a:xfrm>
        </p:spPr>
        <p:txBody>
          <a:bodyPr/>
          <a:lstStyle/>
          <a:p>
            <a:r>
              <a:rPr lang="en-US" dirty="0"/>
              <a:t>Brackets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376039" y="1156704"/>
            <a:ext cx="8650611" cy="767448"/>
          </a:xfrm>
        </p:spPr>
        <p:txBody>
          <a:bodyPr>
            <a:normAutofit fontScale="925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A derivation corresponds to a </a:t>
            </a:r>
            <a:r>
              <a:rPr lang="en-US" b="1" i="1" dirty="0">
                <a:solidFill>
                  <a:schemeClr val="tx2"/>
                </a:solidFill>
              </a:rPr>
              <a:t>derivation tree</a:t>
            </a:r>
            <a:r>
              <a:rPr lang="en-US" b="1" dirty="0">
                <a:solidFill>
                  <a:schemeClr val="tx2"/>
                </a:solidFill>
              </a:rPr>
              <a:t> or </a:t>
            </a:r>
            <a:r>
              <a:rPr lang="en-US" b="1" i="1" dirty="0">
                <a:solidFill>
                  <a:schemeClr val="tx2"/>
                </a:solidFill>
              </a:rPr>
              <a:t>parse tree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640133" y="1974252"/>
          <a:ext cx="296354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74073"/>
                          </a:solidFill>
                        </a:rPr>
                        <a:t>Rule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74073"/>
                          </a:solidFill>
                        </a:rPr>
                        <a:t>Sentential</a:t>
                      </a:r>
                      <a:r>
                        <a:rPr lang="en-US" b="1" i="1" baseline="0" dirty="0">
                          <a:solidFill>
                            <a:srgbClr val="074073"/>
                          </a:solidFill>
                        </a:rPr>
                        <a:t> Form</a:t>
                      </a:r>
                      <a:endParaRPr lang="en-US" b="1" i="1" dirty="0">
                        <a:solidFill>
                          <a:srgbClr val="0740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Start  </a:t>
                      </a:r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⇒</a:t>
                      </a:r>
                      <a:r>
                        <a:rPr lang="en-US" b="1" i="0" baseline="30000" dirty="0">
                          <a:solidFill>
                            <a:schemeClr val="tx2"/>
                          </a:solidFill>
                        </a:rPr>
                        <a:t>* </a:t>
                      </a:r>
                      <a:r>
                        <a:rPr lang="en-US" b="1" i="1" baseline="3000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)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]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)</a:t>
                      </a:r>
                      <a:r>
                        <a:rPr lang="en-US" sz="800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endParaRPr lang="en-US" b="1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25971" name="Group 125970"/>
          <p:cNvGrpSpPr/>
          <p:nvPr/>
        </p:nvGrpSpPr>
        <p:grpSpPr>
          <a:xfrm>
            <a:off x="6578900" y="1706076"/>
            <a:ext cx="3053311" cy="4691734"/>
            <a:chOff x="5221676" y="1706076"/>
            <a:chExt cx="3053311" cy="4691734"/>
          </a:xfrm>
        </p:grpSpPr>
        <p:grpSp>
          <p:nvGrpSpPr>
            <p:cNvPr id="125969" name="Group 125968"/>
            <p:cNvGrpSpPr/>
            <p:nvPr/>
          </p:nvGrpSpPr>
          <p:grpSpPr>
            <a:xfrm>
              <a:off x="5620927" y="1706076"/>
              <a:ext cx="2254809" cy="4241759"/>
              <a:chOff x="5630458" y="1783044"/>
              <a:chExt cx="2254809" cy="4241759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6124385" y="1783044"/>
                <a:ext cx="1241333" cy="602902"/>
                <a:chOff x="6124385" y="1924152"/>
                <a:chExt cx="1241333" cy="602902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3" name="TextBox 2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Start</a:t>
                  </a:r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6127666" y="2751151"/>
                <a:ext cx="1241333" cy="602902"/>
                <a:chOff x="6124385" y="1924152"/>
                <a:chExt cx="1241333" cy="602902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16" name="TextBox 15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Brackets</a:t>
                  </a:r>
                </a:p>
              </p:txBody>
            </p:sp>
          </p:grpSp>
          <p:cxnSp>
            <p:nvCxnSpPr>
              <p:cNvPr id="13" name="Straight Arrow Connector 12"/>
              <p:cNvCxnSpPr>
                <a:stCxn id="2" idx="4"/>
                <a:endCxn id="15" idx="0"/>
              </p:cNvCxnSpPr>
              <p:nvPr/>
            </p:nvCxnSpPr>
            <p:spPr>
              <a:xfrm>
                <a:off x="6745051" y="2385946"/>
                <a:ext cx="3281" cy="36520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15" idx="4"/>
                <a:endCxn id="18" idx="0"/>
              </p:cNvCxnSpPr>
              <p:nvPr/>
            </p:nvCxnSpPr>
            <p:spPr>
              <a:xfrm flipH="1">
                <a:off x="6746691" y="3354053"/>
                <a:ext cx="1641" cy="36520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8" idx="4"/>
                <a:endCxn id="25" idx="0"/>
              </p:cNvCxnSpPr>
              <p:nvPr/>
            </p:nvCxnSpPr>
            <p:spPr>
              <a:xfrm flipH="1">
                <a:off x="6745143" y="4322160"/>
                <a:ext cx="1548" cy="365205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968" name="Group 125967"/>
              <p:cNvGrpSpPr/>
              <p:nvPr/>
            </p:nvGrpSpPr>
            <p:grpSpPr>
              <a:xfrm>
                <a:off x="5644835" y="3719258"/>
                <a:ext cx="2240432" cy="602902"/>
                <a:chOff x="5644835" y="3792276"/>
                <a:chExt cx="2240432" cy="602902"/>
              </a:xfrm>
            </p:grpSpPr>
            <p:grpSp>
              <p:nvGrpSpPr>
                <p:cNvPr id="17" name="Group 16"/>
                <p:cNvGrpSpPr/>
                <p:nvPr/>
              </p:nvGrpSpPr>
              <p:grpSpPr>
                <a:xfrm>
                  <a:off x="6126025" y="3792276"/>
                  <a:ext cx="1241333" cy="602902"/>
                  <a:chOff x="6124385" y="1924152"/>
                  <a:chExt cx="1241333" cy="602902"/>
                </a:xfrm>
              </p:grpSpPr>
              <p:sp>
                <p:nvSpPr>
                  <p:cNvPr id="18" name="Oval 17"/>
                  <p:cNvSpPr/>
                  <p:nvPr/>
                </p:nvSpPr>
                <p:spPr>
                  <a:xfrm>
                    <a:off x="6443600" y="1924152"/>
                    <a:ext cx="602902" cy="6029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i="1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124385" y="2040937"/>
                    <a:ext cx="12413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i="1" dirty="0">
                        <a:effectLst>
                          <a:glow rad="127000">
                            <a:schemeClr val="bg1"/>
                          </a:glow>
                          <a:outerShdw blurRad="53975" dist="38100" dir="2700000" algn="tl" rotWithShape="0">
                            <a:schemeClr val="bg1"/>
                          </a:outerShdw>
                        </a:effectLst>
                      </a:rPr>
                      <a:t>Brackets</a:t>
                    </a:r>
                  </a:p>
                </p:txBody>
              </p:sp>
            </p:grpSp>
            <p:sp>
              <p:nvSpPr>
                <p:cNvPr id="27" name="TextBox 26"/>
                <p:cNvSpPr txBox="1"/>
                <p:nvPr/>
              </p:nvSpPr>
              <p:spPr>
                <a:xfrm>
                  <a:off x="5644835" y="3899611"/>
                  <a:ext cx="372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(</a:t>
                  </a:r>
                </a:p>
              </p:txBody>
            </p:sp>
            <p:sp>
              <p:nvSpPr>
                <p:cNvPr id="30" name="TextBox 29"/>
                <p:cNvSpPr txBox="1"/>
                <p:nvPr/>
              </p:nvSpPr>
              <p:spPr>
                <a:xfrm>
                  <a:off x="7503520" y="3899611"/>
                  <a:ext cx="381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)</a:t>
                  </a:r>
                </a:p>
              </p:txBody>
            </p:sp>
          </p:grpSp>
          <p:cxnSp>
            <p:nvCxnSpPr>
              <p:cNvPr id="29" name="Straight Arrow Connector 28"/>
              <p:cNvCxnSpPr>
                <a:stCxn id="15" idx="3"/>
                <a:endCxn id="27" idx="0"/>
              </p:cNvCxnSpPr>
              <p:nvPr/>
            </p:nvCxnSpPr>
            <p:spPr>
              <a:xfrm flipH="1">
                <a:off x="5830858" y="3265760"/>
                <a:ext cx="704316" cy="560833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52" name="Straight Arrow Connector 125951"/>
              <p:cNvCxnSpPr>
                <a:stCxn id="15" idx="5"/>
                <a:endCxn id="30" idx="0"/>
              </p:cNvCxnSpPr>
              <p:nvPr/>
            </p:nvCxnSpPr>
            <p:spPr>
              <a:xfrm>
                <a:off x="6961490" y="3265760"/>
                <a:ext cx="732904" cy="560833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5967" name="Group 125966"/>
              <p:cNvGrpSpPr/>
              <p:nvPr/>
            </p:nvGrpSpPr>
            <p:grpSpPr>
              <a:xfrm>
                <a:off x="5630458" y="4687365"/>
                <a:ext cx="2253261" cy="602902"/>
                <a:chOff x="5630458" y="4796892"/>
                <a:chExt cx="2253261" cy="602902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6124477" y="4796892"/>
                  <a:ext cx="1241333" cy="602902"/>
                  <a:chOff x="6124385" y="1924152"/>
                  <a:chExt cx="1241333" cy="602902"/>
                </a:xfrm>
              </p:grpSpPr>
              <p:sp>
                <p:nvSpPr>
                  <p:cNvPr id="25" name="Oval 24"/>
                  <p:cNvSpPr/>
                  <p:nvPr/>
                </p:nvSpPr>
                <p:spPr>
                  <a:xfrm>
                    <a:off x="6443600" y="1924152"/>
                    <a:ext cx="602902" cy="6029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600" i="1" dirty="0"/>
                  </a:p>
                </p:txBody>
              </p:sp>
              <p:sp>
                <p:nvSpPr>
                  <p:cNvPr id="26" name="TextBox 25"/>
                  <p:cNvSpPr txBox="1"/>
                  <p:nvPr/>
                </p:nvSpPr>
                <p:spPr>
                  <a:xfrm>
                    <a:off x="6124385" y="2040937"/>
                    <a:ext cx="12413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 anchor="ctr" anchorCtr="0">
                    <a:spAutoFit/>
                  </a:bodyPr>
                  <a:lstStyle/>
                  <a:p>
                    <a:pPr algn="ctr"/>
                    <a:r>
                      <a:rPr lang="en-US" i="1" dirty="0">
                        <a:effectLst>
                          <a:glow rad="127000">
                            <a:schemeClr val="bg1"/>
                          </a:glow>
                          <a:outerShdw blurRad="53975" dist="38100" dir="2700000" algn="tl" rotWithShape="0">
                            <a:schemeClr val="bg1"/>
                          </a:outerShdw>
                        </a:effectLst>
                      </a:rPr>
                      <a:t>Brackets</a:t>
                    </a:r>
                  </a:p>
                </p:txBody>
              </p:sp>
            </p:grpSp>
            <p:sp>
              <p:nvSpPr>
                <p:cNvPr id="35" name="TextBox 34"/>
                <p:cNvSpPr txBox="1"/>
                <p:nvPr/>
              </p:nvSpPr>
              <p:spPr>
                <a:xfrm>
                  <a:off x="5630458" y="4885831"/>
                  <a:ext cx="372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[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501972" y="4885831"/>
                  <a:ext cx="381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]</a:t>
                  </a:r>
                </a:p>
              </p:txBody>
            </p:sp>
          </p:grpSp>
          <p:grpSp>
            <p:nvGrpSpPr>
              <p:cNvPr id="125966" name="Group 125965"/>
              <p:cNvGrpSpPr/>
              <p:nvPr/>
            </p:nvGrpSpPr>
            <p:grpSpPr>
              <a:xfrm>
                <a:off x="6185737" y="5655471"/>
                <a:ext cx="1106235" cy="369332"/>
                <a:chOff x="6185737" y="5655471"/>
                <a:chExt cx="1106235" cy="369332"/>
              </a:xfrm>
            </p:grpSpPr>
            <p:sp>
              <p:nvSpPr>
                <p:cNvPr id="37" name="TextBox 36"/>
                <p:cNvSpPr txBox="1"/>
                <p:nvPr/>
              </p:nvSpPr>
              <p:spPr>
                <a:xfrm>
                  <a:off x="6185737" y="5655471"/>
                  <a:ext cx="3720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(</a:t>
                  </a: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6910225" y="5655471"/>
                  <a:ext cx="3817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b="1" u="sng" dirty="0"/>
                    <a:t>)</a:t>
                  </a:r>
                </a:p>
              </p:txBody>
            </p:sp>
          </p:grpSp>
          <p:cxnSp>
            <p:nvCxnSpPr>
              <p:cNvPr id="125956" name="Straight Arrow Connector 125955"/>
              <p:cNvCxnSpPr>
                <a:stCxn id="18" idx="3"/>
                <a:endCxn id="35" idx="0"/>
              </p:cNvCxnSpPr>
              <p:nvPr/>
            </p:nvCxnSpPr>
            <p:spPr>
              <a:xfrm flipH="1">
                <a:off x="5816481" y="4233867"/>
                <a:ext cx="717052" cy="542437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58" name="Straight Arrow Connector 125957"/>
              <p:cNvCxnSpPr>
                <a:stCxn id="18" idx="5"/>
                <a:endCxn id="36" idx="0"/>
              </p:cNvCxnSpPr>
              <p:nvPr/>
            </p:nvCxnSpPr>
            <p:spPr>
              <a:xfrm>
                <a:off x="6959849" y="4233867"/>
                <a:ext cx="732997" cy="542437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60" name="Straight Arrow Connector 125959"/>
              <p:cNvCxnSpPr>
                <a:stCxn id="25" idx="4"/>
                <a:endCxn id="37" idx="0"/>
              </p:cNvCxnSpPr>
              <p:nvPr/>
            </p:nvCxnSpPr>
            <p:spPr>
              <a:xfrm flipH="1">
                <a:off x="6371760" y="5290267"/>
                <a:ext cx="373383" cy="365204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962" name="Straight Arrow Connector 125961"/>
              <p:cNvCxnSpPr>
                <a:stCxn id="25" idx="4"/>
                <a:endCxn id="38" idx="0"/>
              </p:cNvCxnSpPr>
              <p:nvPr/>
            </p:nvCxnSpPr>
            <p:spPr>
              <a:xfrm>
                <a:off x="6745143" y="5290267"/>
                <a:ext cx="355956" cy="365204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5970" name="TextBox 125969"/>
            <p:cNvSpPr txBox="1"/>
            <p:nvPr/>
          </p:nvSpPr>
          <p:spPr>
            <a:xfrm>
              <a:off x="5221676" y="6028478"/>
              <a:ext cx="30533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>
                  <a:solidFill>
                    <a:schemeClr val="tx2"/>
                  </a:solidFill>
                </a:rPr>
                <a:t>Parse tree for this derivation</a:t>
              </a:r>
            </a:p>
          </p:txBody>
        </p:sp>
      </p:grpSp>
      <p:sp>
        <p:nvSpPr>
          <p:cNvPr id="125972" name="TextBox 125971"/>
          <p:cNvSpPr txBox="1"/>
          <p:nvPr/>
        </p:nvSpPr>
        <p:spPr>
          <a:xfrm>
            <a:off x="2209800" y="4991701"/>
            <a:ext cx="3881390" cy="1200329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The derivation gives us the grammatical structure of the input sentence, which was completely missing in </a:t>
            </a:r>
            <a:r>
              <a:rPr lang="en-US" sz="1600" b="1" dirty="0">
                <a:solidFill>
                  <a:schemeClr val="tx2"/>
                </a:solidFill>
              </a:rPr>
              <a:t>RE</a:t>
            </a:r>
            <a:r>
              <a:rPr lang="en-US" dirty="0">
                <a:solidFill>
                  <a:schemeClr val="tx2"/>
                </a:solidFill>
              </a:rPr>
              <a:t> / </a:t>
            </a:r>
            <a:r>
              <a:rPr lang="en-US" sz="1600" b="1" dirty="0">
                <a:solidFill>
                  <a:schemeClr val="tx2"/>
                </a:solidFill>
              </a:rPr>
              <a:t>DFA</a:t>
            </a:r>
            <a:r>
              <a:rPr lang="en-US" dirty="0">
                <a:solidFill>
                  <a:schemeClr val="tx2"/>
                </a:solidFill>
              </a:rPr>
              <a:t> recognizers.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6BF1D0-19AF-40C7-81B9-D2F55A7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431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5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7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6691"/>
            <a:ext cx="10515600" cy="1325563"/>
          </a:xfrm>
        </p:spPr>
        <p:txBody>
          <a:bodyPr/>
          <a:lstStyle/>
          <a:p>
            <a:r>
              <a:rPr lang="en-US" dirty="0"/>
              <a:t>A Simple Expression Grammar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31493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2"/>
                </a:solidFill>
              </a:rPr>
              <a:t>CFGs are used to define many programming language constructs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50403"/>
              </p:ext>
            </p:extLst>
          </p:nvPr>
        </p:nvGraphicFramePr>
        <p:xfrm>
          <a:off x="590228" y="1941144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err="1" smtClean="0"/>
                        <a:t>num</a:t>
                      </a:r>
                      <a:endParaRPr lang="en-US" u="none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id</a:t>
                      </a:r>
                      <a:endParaRPr lang="en-US" u="none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>
                          <a:solidFill>
                            <a:schemeClr val="tx1"/>
                          </a:solidFill>
                        </a:rPr>
                        <a:t>➝</a:t>
                      </a:r>
                      <a:r>
                        <a:rPr lang="en-US" b="1" baseline="0" dirty="0" smtClean="0">
                          <a:solidFill>
                            <a:schemeClr val="tx1"/>
                          </a:solidFill>
                        </a:rPr>
                        <a:t>   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u="none" dirty="0" smtClean="0"/>
                        <a:t>plus </a:t>
                      </a:r>
                      <a:endParaRPr lang="en-US" sz="1800" u="none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 smtClean="0"/>
                        <a:t>minus</a:t>
                      </a:r>
                      <a:endParaRPr lang="en-US" u="sng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900045"/>
              </p:ext>
            </p:extLst>
          </p:nvPr>
        </p:nvGraphicFramePr>
        <p:xfrm>
          <a:off x="7794856" y="1710119"/>
          <a:ext cx="377445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dirty="0" smtClean="0"/>
                        <a:t>—   </a:t>
                      </a:r>
                      <a:r>
                        <a:rPr lang="en-US" i="1" dirty="0"/>
                        <a:t>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dirty="0" smtClean="0"/>
                        <a:t>— </a:t>
                      </a:r>
                      <a:r>
                        <a:rPr lang="en-US" i="1" dirty="0"/>
                        <a:t>Exp</a:t>
                      </a:r>
                      <a:r>
                        <a:rPr lang="en-US" i="1" baseline="0" dirty="0"/>
                        <a:t>r 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smtClean="0"/>
                        <a:t>—</a:t>
                      </a:r>
                      <a:r>
                        <a:rPr lang="en-US" dirty="0" smtClean="0"/>
                        <a:t>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1" baseline="0" dirty="0"/>
                        <a:t>Op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</a:t>
                      </a:r>
                      <a:r>
                        <a:rPr lang="en-US" i="1" baseline="0" dirty="0"/>
                        <a:t>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 &lt;</a:t>
                      </a:r>
                      <a:r>
                        <a:rPr lang="en-US" i="0" u="sng" baseline="0" dirty="0"/>
                        <a:t>id</a:t>
                      </a:r>
                      <a:r>
                        <a:rPr lang="en-US" i="0" baseline="0" dirty="0"/>
                        <a:t>,y&gt;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Derivation of x – 2 + 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590228" y="3933164"/>
            <a:ext cx="2386228" cy="67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</a:rPr>
              <a:t>Expressions over +, -,</a:t>
            </a:r>
          </a:p>
          <a:p>
            <a:pPr algn="ctr">
              <a:spcBef>
                <a:spcPts val="200"/>
              </a:spcBef>
            </a:pPr>
            <a:r>
              <a:rPr lang="en-US" b="1" dirty="0">
                <a:solidFill>
                  <a:schemeClr val="tx2"/>
                </a:solidFill>
              </a:rPr>
              <a:t>numbers, &amp; identifiers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CCA76-F0F4-4057-93D6-D771488B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11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826AD-531E-45FE-AFA5-01828B58564D}"/>
              </a:ext>
            </a:extLst>
          </p:cNvPr>
          <p:cNvSpPr txBox="1"/>
          <p:nvPr/>
        </p:nvSpPr>
        <p:spPr>
          <a:xfrm>
            <a:off x="4235645" y="4295548"/>
            <a:ext cx="319251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Remember that the grammar</a:t>
            </a:r>
          </a:p>
          <a:p>
            <a:r>
              <a:rPr lang="en-US" dirty="0"/>
              <a:t>deals with syntactic categories,</a:t>
            </a:r>
          </a:p>
          <a:p>
            <a:r>
              <a:rPr lang="en-US" dirty="0"/>
              <a:t>Rather than lexemes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4395988" y="1843298"/>
            <a:ext cx="1898340" cy="8803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>
                <a:solidFill>
                  <a:schemeClr val="tx2"/>
                </a:solidFill>
              </a:rPr>
              <a:t>Character stream </a:t>
            </a:r>
          </a:p>
          <a:p>
            <a:pPr algn="ctr">
              <a:lnSpc>
                <a:spcPct val="150000"/>
              </a:lnSpc>
            </a:pPr>
            <a:r>
              <a:rPr lang="en-US" b="1" i="1" dirty="0" smtClean="0">
                <a:solidFill>
                  <a:schemeClr val="tx2"/>
                </a:solidFill>
              </a:rPr>
              <a:t>x </a:t>
            </a:r>
            <a:r>
              <a:rPr lang="en-US" b="1" i="1" dirty="0">
                <a:solidFill>
                  <a:schemeClr val="tx2"/>
                </a:solidFill>
              </a:rPr>
              <a:t>– 2 + 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68004" y="3239124"/>
            <a:ext cx="4344459" cy="7848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>
                <a:solidFill>
                  <a:schemeClr val="tx2"/>
                </a:solidFill>
              </a:rPr>
              <a:t>Token  stream </a:t>
            </a:r>
          </a:p>
          <a:p>
            <a:pPr defTabSz="457200">
              <a:defRPr/>
            </a:pPr>
            <a:r>
              <a:rPr lang="en-US" dirty="0"/>
              <a:t>&lt;</a:t>
            </a:r>
            <a:r>
              <a:rPr lang="en-US" u="sng" dirty="0" err="1">
                <a:solidFill>
                  <a:srgbClr val="0000FF"/>
                </a:solidFill>
              </a:rPr>
              <a:t>id</a:t>
            </a:r>
            <a:r>
              <a:rPr lang="en-US" dirty="0" err="1"/>
              <a:t>,x</a:t>
            </a:r>
            <a:r>
              <a:rPr lang="en-US" dirty="0"/>
              <a:t>&gt; </a:t>
            </a:r>
            <a:r>
              <a:rPr lang="en-US" dirty="0" smtClean="0"/>
              <a:t>&lt;minus, - &gt; </a:t>
            </a:r>
            <a:r>
              <a:rPr lang="en-US" dirty="0"/>
              <a:t>&lt;</a:t>
            </a:r>
            <a:r>
              <a:rPr lang="en-US" u="sng" dirty="0">
                <a:solidFill>
                  <a:srgbClr val="0000FF"/>
                </a:solidFill>
              </a:rPr>
              <a:t>num</a:t>
            </a:r>
            <a:r>
              <a:rPr lang="en-US" dirty="0"/>
              <a:t>,2&gt;  </a:t>
            </a:r>
            <a:r>
              <a:rPr lang="en-US" dirty="0" smtClean="0"/>
              <a:t>&lt;plus, + &gt; </a:t>
            </a:r>
            <a:r>
              <a:rPr lang="en-US" dirty="0"/>
              <a:t>&lt;</a:t>
            </a:r>
            <a:r>
              <a:rPr lang="en-US" u="sng" dirty="0" err="1">
                <a:solidFill>
                  <a:srgbClr val="0000FF"/>
                </a:solidFill>
              </a:rPr>
              <a:t>id</a:t>
            </a:r>
            <a:r>
              <a:rPr lang="en-US" dirty="0" err="1"/>
              <a:t>,y</a:t>
            </a:r>
            <a:r>
              <a:rPr lang="en-US" dirty="0"/>
              <a:t>&gt;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786" y="2493168"/>
            <a:ext cx="3654321" cy="25073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1558" y="2450959"/>
            <a:ext cx="2715004" cy="2162477"/>
          </a:xfrm>
          <a:prstGeom prst="rect">
            <a:avLst/>
          </a:prstGeom>
        </p:spPr>
      </p:pic>
      <p:cxnSp>
        <p:nvCxnSpPr>
          <p:cNvPr id="15" name="Curved Connector 14"/>
          <p:cNvCxnSpPr/>
          <p:nvPr/>
        </p:nvCxnSpPr>
        <p:spPr>
          <a:xfrm flipV="1">
            <a:off x="4921841" y="3286148"/>
            <a:ext cx="4281594" cy="459312"/>
          </a:xfrm>
          <a:prstGeom prst="curvedConnector3">
            <a:avLst>
              <a:gd name="adj1" fmla="val -124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/>
          <p:cNvCxnSpPr/>
          <p:nvPr/>
        </p:nvCxnSpPr>
        <p:spPr>
          <a:xfrm>
            <a:off x="6483622" y="3981720"/>
            <a:ext cx="3727178" cy="287433"/>
          </a:xfrm>
          <a:prstGeom prst="curvedConnector3">
            <a:avLst>
              <a:gd name="adj1" fmla="val -33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2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Leftmost and Rightmost Derivations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806" y="5451931"/>
            <a:ext cx="7816850" cy="859456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In both cases, </a:t>
            </a:r>
            <a:r>
              <a:rPr lang="en-US" i="1" dirty="0"/>
              <a:t>Expr </a:t>
            </a:r>
            <a:r>
              <a:rPr lang="en-US" dirty="0"/>
              <a:t>⇒</a:t>
            </a:r>
            <a:r>
              <a:rPr lang="en-US" baseline="30000" dirty="0"/>
              <a:t>*</a:t>
            </a:r>
            <a:r>
              <a:rPr lang="en-US" dirty="0"/>
              <a:t>  </a:t>
            </a:r>
            <a:r>
              <a:rPr lang="en-US" u="sng" dirty="0"/>
              <a:t>identifier</a:t>
            </a:r>
            <a:r>
              <a:rPr lang="en-US" dirty="0"/>
              <a:t> — </a:t>
            </a:r>
            <a:r>
              <a:rPr lang="en-US" u="sng" dirty="0"/>
              <a:t>number</a:t>
            </a:r>
            <a:r>
              <a:rPr lang="en-US" dirty="0"/>
              <a:t> + </a:t>
            </a:r>
            <a:r>
              <a:rPr lang="en-US" u="sng" dirty="0"/>
              <a:t>identifier</a:t>
            </a:r>
          </a:p>
          <a:p>
            <a:r>
              <a:rPr lang="en-US" dirty="0"/>
              <a:t>The two derivations produce </a:t>
            </a:r>
            <a:r>
              <a:rPr lang="en-US" dirty="0">
                <a:solidFill>
                  <a:srgbClr val="FF0000"/>
                </a:solidFill>
              </a:rPr>
              <a:t>different parse trees &amp; evaluation orders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227046"/>
              </p:ext>
            </p:extLst>
          </p:nvPr>
        </p:nvGraphicFramePr>
        <p:xfrm>
          <a:off x="5245914" y="1424025"/>
          <a:ext cx="377445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</a:t>
                      </a:r>
                      <a:r>
                        <a:rPr lang="en-US" i="1" baseline="0" dirty="0"/>
                        <a:t>   +  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Expr </a:t>
                      </a:r>
                      <a:r>
                        <a:rPr lang="en-US" i="1" baseline="0" dirty="0"/>
                        <a:t>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id</a:t>
                      </a:r>
                      <a:r>
                        <a:rPr lang="en-US" i="0" dirty="0"/>
                        <a:t>,x&gt;</a:t>
                      </a:r>
                      <a:r>
                        <a:rPr lang="en-US" i="1" dirty="0"/>
                        <a:t>  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Rightmost Derivation of x – 2 + 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217084"/>
              </p:ext>
            </p:extLst>
          </p:nvPr>
        </p:nvGraphicFramePr>
        <p:xfrm>
          <a:off x="1087708" y="1424025"/>
          <a:ext cx="3774452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  </a:t>
                      </a:r>
                      <a:r>
                        <a:rPr lang="en-US" i="1" dirty="0"/>
                        <a:t>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</a:t>
                      </a:r>
                      <a:r>
                        <a:rPr lang="en-US" i="1" dirty="0"/>
                        <a:t>Exp</a:t>
                      </a:r>
                      <a:r>
                        <a:rPr lang="en-US" i="1" baseline="0" dirty="0"/>
                        <a:t>r 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1" baseline="0" dirty="0"/>
                        <a:t>Op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</a:t>
                      </a:r>
                      <a:r>
                        <a:rPr lang="en-US" i="1" baseline="0" dirty="0"/>
                        <a:t>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 &lt;</a:t>
                      </a:r>
                      <a:r>
                        <a:rPr lang="en-US" i="0" u="sng" baseline="0" dirty="0"/>
                        <a:t>id</a:t>
                      </a:r>
                      <a:r>
                        <a:rPr lang="en-US" i="0" baseline="0" dirty="0"/>
                        <a:t>,y&gt;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Leftmost Derivation of x – 2 + y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929DE1E-D6DF-4B13-85C2-29E84E00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770570"/>
              </p:ext>
            </p:extLst>
          </p:nvPr>
        </p:nvGraphicFramePr>
        <p:xfrm>
          <a:off x="9129511" y="1130719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1BC30B-48F2-49F5-9BD2-3C2DE12E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75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Leftmost Derivation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1" y="5336321"/>
            <a:ext cx="3874953" cy="85945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In a postorder treewalk, this parse tree evaluates as  </a:t>
            </a:r>
            <a:r>
              <a:rPr lang="en-US" b="1" dirty="0"/>
              <a:t>x – (2 + y)</a:t>
            </a:r>
          </a:p>
          <a:p>
            <a:pPr marL="0" indent="0">
              <a:buNone/>
            </a:pPr>
            <a:r>
              <a:rPr lang="en-US" b="1" dirty="0"/>
              <a:t>Lower level be evaluated first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096702" y="1308414"/>
          <a:ext cx="3774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  </a:t>
                      </a:r>
                      <a:r>
                        <a:rPr lang="en-US" i="1" dirty="0"/>
                        <a:t>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</a:t>
                      </a:r>
                      <a:r>
                        <a:rPr lang="en-US" i="1" dirty="0"/>
                        <a:t>Exp</a:t>
                      </a:r>
                      <a:r>
                        <a:rPr lang="en-US" i="1" baseline="0" dirty="0"/>
                        <a:t>r 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1" baseline="0" dirty="0"/>
                        <a:t>Op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</a:t>
                      </a:r>
                      <a:r>
                        <a:rPr lang="en-US" i="1" baseline="0" dirty="0"/>
                        <a:t>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 &lt;</a:t>
                      </a:r>
                      <a:r>
                        <a:rPr lang="en-US" i="0" u="sng" baseline="0" dirty="0"/>
                        <a:t>id</a:t>
                      </a:r>
                      <a:r>
                        <a:rPr lang="en-US" i="0" baseline="0" dirty="0"/>
                        <a:t>,y&gt;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85" name="Group 84"/>
          <p:cNvGrpSpPr/>
          <p:nvPr/>
        </p:nvGrpSpPr>
        <p:grpSpPr>
          <a:xfrm>
            <a:off x="6084754" y="1436688"/>
            <a:ext cx="4447103" cy="4422346"/>
            <a:chOff x="4560753" y="1436688"/>
            <a:chExt cx="4447103" cy="4422346"/>
          </a:xfrm>
        </p:grpSpPr>
        <p:sp>
          <p:nvSpPr>
            <p:cNvPr id="10" name="TextBox 9"/>
            <p:cNvSpPr txBox="1"/>
            <p:nvPr/>
          </p:nvSpPr>
          <p:spPr>
            <a:xfrm>
              <a:off x="4651458" y="5489702"/>
              <a:ext cx="41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tx2"/>
                  </a:solidFill>
                </a:rPr>
                <a:t>Parse tree for the leftmost derivation</a:t>
              </a:r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560753" y="1436688"/>
              <a:ext cx="4447103" cy="3658151"/>
              <a:chOff x="4560753" y="1436688"/>
              <a:chExt cx="4447103" cy="3658151"/>
            </a:xfrm>
          </p:grpSpPr>
          <p:cxnSp>
            <p:nvCxnSpPr>
              <p:cNvPr id="13" name="Straight Arrow Connector 12"/>
              <p:cNvCxnSpPr>
                <a:stCxn id="39" idx="4"/>
                <a:endCxn id="37" idx="0"/>
              </p:cNvCxnSpPr>
              <p:nvPr/>
            </p:nvCxnSpPr>
            <p:spPr>
              <a:xfrm>
                <a:off x="6171044" y="2039590"/>
                <a:ext cx="3281" cy="36520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>
                <a:stCxn id="37" idx="4"/>
                <a:endCxn id="55" idx="0"/>
              </p:cNvCxnSpPr>
              <p:nvPr/>
            </p:nvCxnSpPr>
            <p:spPr>
              <a:xfrm flipH="1">
                <a:off x="6171637" y="3007697"/>
                <a:ext cx="2688" cy="4165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>
                <a:stCxn id="39" idx="3"/>
                <a:endCxn id="43" idx="7"/>
              </p:cNvCxnSpPr>
              <p:nvPr/>
            </p:nvCxnSpPr>
            <p:spPr>
              <a:xfrm flipH="1">
                <a:off x="5394577" y="1951297"/>
                <a:ext cx="563309" cy="541791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39" idx="5"/>
                <a:endCxn id="46" idx="1"/>
              </p:cNvCxnSpPr>
              <p:nvPr/>
            </p:nvCxnSpPr>
            <p:spPr>
              <a:xfrm>
                <a:off x="6384202" y="1951297"/>
                <a:ext cx="848437" cy="541791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/>
              <p:cNvSpPr txBox="1"/>
              <p:nvPr/>
            </p:nvSpPr>
            <p:spPr>
              <a:xfrm>
                <a:off x="4713319" y="3424214"/>
                <a:ext cx="922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&lt;</a:t>
                </a:r>
                <a:r>
                  <a:rPr lang="en-US" sz="1600" u="sng" dirty="0"/>
                  <a:t>id</a:t>
                </a:r>
                <a:r>
                  <a:rPr lang="en-US" sz="1600" dirty="0"/>
                  <a:t>,x&gt;</a:t>
                </a:r>
              </a:p>
            </p:txBody>
          </p:sp>
          <p:cxnSp>
            <p:nvCxnSpPr>
              <p:cNvPr id="54" name="Straight Arrow Connector 53"/>
              <p:cNvCxnSpPr>
                <a:stCxn id="43" idx="4"/>
                <a:endCxn id="52" idx="0"/>
              </p:cNvCxnSpPr>
              <p:nvPr/>
            </p:nvCxnSpPr>
            <p:spPr>
              <a:xfrm flipH="1">
                <a:off x="5174378" y="3007697"/>
                <a:ext cx="7041" cy="4165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/>
              <p:cNvSpPr txBox="1"/>
              <p:nvPr/>
            </p:nvSpPr>
            <p:spPr>
              <a:xfrm>
                <a:off x="5710578" y="3424214"/>
                <a:ext cx="922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minus</a:t>
                </a:r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5869593" y="1436688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550378" y="1553473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872874" y="2404795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553659" y="2521580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4879968" y="2404795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560753" y="2521580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144346" y="2404795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6825131" y="2521580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6215783" y="3818571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>
                <a:off x="5896568" y="3935356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  <p:sp>
            <p:nvSpPr>
              <p:cNvPr id="61" name="Oval 60"/>
              <p:cNvSpPr/>
              <p:nvPr/>
            </p:nvSpPr>
            <p:spPr>
              <a:xfrm>
                <a:off x="7144346" y="3818571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6825131" y="3935356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  <p:sp>
            <p:nvSpPr>
              <p:cNvPr id="64" name="Oval 63"/>
              <p:cNvSpPr/>
              <p:nvPr/>
            </p:nvSpPr>
            <p:spPr>
              <a:xfrm>
                <a:off x="8085738" y="3818571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7766523" y="3935356"/>
                <a:ext cx="1241333" cy="369332"/>
              </a:xfrm>
              <a:prstGeom prst="rect">
                <a:avLst/>
              </a:prstGeom>
              <a:noFill/>
              <a:effectLst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  <p:cxnSp>
            <p:nvCxnSpPr>
              <p:cNvPr id="67" name="Straight Arrow Connector 66"/>
              <p:cNvCxnSpPr>
                <a:stCxn id="46" idx="3"/>
                <a:endCxn id="58" idx="7"/>
              </p:cNvCxnSpPr>
              <p:nvPr/>
            </p:nvCxnSpPr>
            <p:spPr>
              <a:xfrm flipH="1">
                <a:off x="6730392" y="2919404"/>
                <a:ext cx="502247" cy="98746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>
                <a:stCxn id="46" idx="4"/>
                <a:endCxn id="61" idx="0"/>
              </p:cNvCxnSpPr>
              <p:nvPr/>
            </p:nvCxnSpPr>
            <p:spPr>
              <a:xfrm>
                <a:off x="7445797" y="3007697"/>
                <a:ext cx="0" cy="810874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46" idx="5"/>
                <a:endCxn id="64" idx="1"/>
              </p:cNvCxnSpPr>
              <p:nvPr/>
            </p:nvCxnSpPr>
            <p:spPr>
              <a:xfrm>
                <a:off x="7658955" y="2919404"/>
                <a:ext cx="515076" cy="98746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/>
              <p:cNvSpPr txBox="1"/>
              <p:nvPr/>
            </p:nvSpPr>
            <p:spPr>
              <a:xfrm>
                <a:off x="7928604" y="4756285"/>
                <a:ext cx="922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&lt;</a:t>
                </a:r>
                <a:r>
                  <a:rPr lang="en-US" sz="1600" u="sng" dirty="0"/>
                  <a:t>id</a:t>
                </a:r>
                <a:r>
                  <a:rPr lang="en-US" sz="1600" dirty="0"/>
                  <a:t>,y&gt;</a:t>
                </a:r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6984738" y="4756285"/>
                <a:ext cx="922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plus</a:t>
                </a: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6046035" y="4756285"/>
                <a:ext cx="92211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&lt;num,2</a:t>
                </a:r>
                <a:r>
                  <a:rPr lang="en-US" sz="1600" dirty="0"/>
                  <a:t>&gt;</a:t>
                </a:r>
              </a:p>
            </p:txBody>
          </p:sp>
          <p:cxnSp>
            <p:nvCxnSpPr>
              <p:cNvPr id="76" name="Straight Arrow Connector 75"/>
              <p:cNvCxnSpPr>
                <a:stCxn id="64" idx="4"/>
                <a:endCxn id="72" idx="0"/>
              </p:cNvCxnSpPr>
              <p:nvPr/>
            </p:nvCxnSpPr>
            <p:spPr>
              <a:xfrm>
                <a:off x="8387189" y="4421473"/>
                <a:ext cx="2474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Arrow Connector 77"/>
              <p:cNvCxnSpPr>
                <a:stCxn id="61" idx="4"/>
                <a:endCxn id="73" idx="0"/>
              </p:cNvCxnSpPr>
              <p:nvPr/>
            </p:nvCxnSpPr>
            <p:spPr>
              <a:xfrm>
                <a:off x="7445797" y="4421473"/>
                <a:ext cx="0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58" idx="4"/>
                <a:endCxn id="74" idx="0"/>
              </p:cNvCxnSpPr>
              <p:nvPr/>
            </p:nvCxnSpPr>
            <p:spPr>
              <a:xfrm flipH="1">
                <a:off x="6507094" y="4421473"/>
                <a:ext cx="10140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5469FE-1684-402B-9E6C-B4C0162A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4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Rightmost Derivation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94339" y="1308414"/>
          <a:ext cx="377445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61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  <a:endParaRPr lang="en-US" i="1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</a:t>
                      </a:r>
                      <a:r>
                        <a:rPr lang="en-US" i="1" baseline="0" dirty="0"/>
                        <a:t>   +  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Expr </a:t>
                      </a:r>
                      <a:r>
                        <a:rPr lang="en-US" i="1" baseline="0" dirty="0"/>
                        <a:t>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id</a:t>
                      </a:r>
                      <a:r>
                        <a:rPr lang="en-US" i="0" dirty="0"/>
                        <a:t>,x&gt;</a:t>
                      </a:r>
                      <a:r>
                        <a:rPr lang="en-US" i="1" dirty="0"/>
                        <a:t>  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baseline="0" dirty="0"/>
                        <a:t>  +  </a:t>
                      </a: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209801" y="5336321"/>
            <a:ext cx="4137403" cy="85945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i="1" dirty="0"/>
              <a:t>In a postorder treewalk, this parse tree evaluates as  </a:t>
            </a:r>
            <a:r>
              <a:rPr lang="en-US" b="1" dirty="0"/>
              <a:t>(x – 2) + y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5932404" y="1436688"/>
            <a:ext cx="4479116" cy="4422346"/>
            <a:chOff x="4408404" y="1436688"/>
            <a:chExt cx="4479116" cy="4422346"/>
          </a:xfrm>
        </p:grpSpPr>
        <p:sp>
          <p:nvSpPr>
            <p:cNvPr id="51" name="TextBox 50"/>
            <p:cNvSpPr txBox="1"/>
            <p:nvPr/>
          </p:nvSpPr>
          <p:spPr>
            <a:xfrm>
              <a:off x="4630577" y="5489702"/>
              <a:ext cx="4137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>
                  <a:solidFill>
                    <a:schemeClr val="tx2"/>
                  </a:solidFill>
                </a:rPr>
                <a:t>Parse tree for the rightmost derivation</a:t>
              </a: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4408404" y="1436688"/>
              <a:ext cx="4479116" cy="3658151"/>
              <a:chOff x="4408404" y="1436688"/>
              <a:chExt cx="4479116" cy="3658151"/>
            </a:xfrm>
          </p:grpSpPr>
          <p:cxnSp>
            <p:nvCxnSpPr>
              <p:cNvPr id="55" name="Straight Arrow Connector 54"/>
              <p:cNvCxnSpPr>
                <a:stCxn id="88" idx="4"/>
                <a:endCxn id="86" idx="0"/>
              </p:cNvCxnSpPr>
              <p:nvPr/>
            </p:nvCxnSpPr>
            <p:spPr>
              <a:xfrm>
                <a:off x="7299996" y="2039590"/>
                <a:ext cx="3281" cy="365205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86" idx="4"/>
                <a:endCxn id="63" idx="0"/>
              </p:cNvCxnSpPr>
              <p:nvPr/>
            </p:nvCxnSpPr>
            <p:spPr>
              <a:xfrm flipH="1">
                <a:off x="7300589" y="3007697"/>
                <a:ext cx="2688" cy="416517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/>
              <p:cNvCxnSpPr>
                <a:stCxn id="88" idx="3"/>
                <a:endCxn id="84" idx="7"/>
              </p:cNvCxnSpPr>
              <p:nvPr/>
            </p:nvCxnSpPr>
            <p:spPr>
              <a:xfrm flipH="1">
                <a:off x="6177146" y="1951297"/>
                <a:ext cx="909692" cy="541791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88" idx="5"/>
                <a:endCxn id="82" idx="1"/>
              </p:cNvCxnSpPr>
              <p:nvPr/>
            </p:nvCxnSpPr>
            <p:spPr>
              <a:xfrm>
                <a:off x="7513154" y="1951297"/>
                <a:ext cx="540541" cy="541791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805108" y="3424214"/>
                <a:ext cx="92211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&lt;</a:t>
                </a:r>
                <a:r>
                  <a:rPr lang="en-US" sz="1600" u="sng" dirty="0"/>
                  <a:t>id</a:t>
                </a:r>
                <a:r>
                  <a:rPr lang="en-US" sz="1600" dirty="0"/>
                  <a:t>,y&gt;</a:t>
                </a:r>
              </a:p>
            </p:txBody>
          </p:sp>
          <p:cxnSp>
            <p:nvCxnSpPr>
              <p:cNvPr id="62" name="Straight Arrow Connector 61"/>
              <p:cNvCxnSpPr>
                <a:stCxn id="84" idx="4"/>
                <a:endCxn id="78" idx="0"/>
              </p:cNvCxnSpPr>
              <p:nvPr/>
            </p:nvCxnSpPr>
            <p:spPr>
              <a:xfrm flipH="1">
                <a:off x="5957633" y="3007697"/>
                <a:ext cx="6355" cy="810874"/>
              </a:xfrm>
              <a:prstGeom prst="straightConnector1">
                <a:avLst/>
              </a:prstGeom>
              <a:ln w="12700" cmpd="sng">
                <a:solidFill>
                  <a:schemeClr val="tx1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6679330" y="1436688"/>
                <a:ext cx="1241333" cy="602902"/>
                <a:chOff x="6124385" y="1924152"/>
                <a:chExt cx="1241333" cy="602902"/>
              </a:xfrm>
              <a:effectLst/>
            </p:grpSpPr>
            <p:sp>
              <p:nvSpPr>
                <p:cNvPr id="88" name="Oval 87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89" name="TextBox 88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Expr</a:t>
                  </a: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6682611" y="2404795"/>
                <a:ext cx="1241333" cy="602902"/>
                <a:chOff x="6124385" y="1924152"/>
                <a:chExt cx="1241333" cy="602902"/>
              </a:xfrm>
              <a:effectLst/>
            </p:grpSpPr>
            <p:sp>
              <p:nvSpPr>
                <p:cNvPr id="86" name="Oval 85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87" name="TextBox 86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Op</a:t>
                  </a:r>
                </a:p>
              </p:txBody>
            </p:sp>
          </p:grpSp>
          <p:grpSp>
            <p:nvGrpSpPr>
              <p:cNvPr id="59" name="Group 58"/>
              <p:cNvGrpSpPr/>
              <p:nvPr/>
            </p:nvGrpSpPr>
            <p:grpSpPr>
              <a:xfrm>
                <a:off x="5343322" y="2404795"/>
                <a:ext cx="1241333" cy="602902"/>
                <a:chOff x="5778002" y="1924152"/>
                <a:chExt cx="1241333" cy="602902"/>
              </a:xfrm>
              <a:effectLst/>
            </p:grpSpPr>
            <p:sp>
              <p:nvSpPr>
                <p:cNvPr id="84" name="Oval 83"/>
                <p:cNvSpPr/>
                <p:nvPr/>
              </p:nvSpPr>
              <p:spPr>
                <a:xfrm>
                  <a:off x="6097217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778002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Expr</a:t>
                  </a:r>
                </a:p>
              </p:txBody>
            </p:sp>
          </p:grpSp>
          <p:grpSp>
            <p:nvGrpSpPr>
              <p:cNvPr id="60" name="Group 59"/>
              <p:cNvGrpSpPr/>
              <p:nvPr/>
            </p:nvGrpSpPr>
            <p:grpSpPr>
              <a:xfrm>
                <a:off x="7646187" y="2404795"/>
                <a:ext cx="1241333" cy="602902"/>
                <a:chOff x="5816489" y="1924152"/>
                <a:chExt cx="1241333" cy="602902"/>
              </a:xfrm>
              <a:effectLst/>
            </p:grpSpPr>
            <p:sp>
              <p:nvSpPr>
                <p:cNvPr id="82" name="Oval 81"/>
                <p:cNvSpPr/>
                <p:nvPr/>
              </p:nvSpPr>
              <p:spPr>
                <a:xfrm>
                  <a:off x="6135704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816489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Expr</a:t>
                  </a: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6839530" y="3424214"/>
                <a:ext cx="92211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plus</a:t>
                </a:r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4408404" y="3818571"/>
                <a:ext cx="1241333" cy="602902"/>
                <a:chOff x="6124385" y="1924152"/>
                <a:chExt cx="1241333" cy="602902"/>
              </a:xfrm>
              <a:effectLst/>
            </p:grpSpPr>
            <p:sp>
              <p:nvSpPr>
                <p:cNvPr id="80" name="Oval 79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81" name="TextBox 80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Expr</a:t>
                  </a:r>
                </a:p>
              </p:txBody>
            </p:sp>
          </p:grpSp>
          <p:grpSp>
            <p:nvGrpSpPr>
              <p:cNvPr id="65" name="Group 64"/>
              <p:cNvGrpSpPr/>
              <p:nvPr/>
            </p:nvGrpSpPr>
            <p:grpSpPr>
              <a:xfrm>
                <a:off x="5336967" y="3818571"/>
                <a:ext cx="1241333" cy="602902"/>
                <a:chOff x="6124385" y="1924152"/>
                <a:chExt cx="1241333" cy="602902"/>
              </a:xfrm>
              <a:effectLst/>
            </p:grpSpPr>
            <p:sp>
              <p:nvSpPr>
                <p:cNvPr id="78" name="Oval 77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79" name="TextBox 78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Op</a:t>
                  </a:r>
                </a:p>
              </p:txBody>
            </p:sp>
          </p:grpSp>
          <p:grpSp>
            <p:nvGrpSpPr>
              <p:cNvPr id="66" name="Group 65"/>
              <p:cNvGrpSpPr/>
              <p:nvPr/>
            </p:nvGrpSpPr>
            <p:grpSpPr>
              <a:xfrm>
                <a:off x="6278359" y="3818571"/>
                <a:ext cx="1241333" cy="602902"/>
                <a:chOff x="6124385" y="1924152"/>
                <a:chExt cx="1241333" cy="602902"/>
              </a:xfrm>
              <a:effectLst/>
            </p:grpSpPr>
            <p:sp>
              <p:nvSpPr>
                <p:cNvPr id="76" name="Oval 75"/>
                <p:cNvSpPr/>
                <p:nvPr/>
              </p:nvSpPr>
              <p:spPr>
                <a:xfrm>
                  <a:off x="6443600" y="1924152"/>
                  <a:ext cx="602902" cy="602902"/>
                </a:xfrm>
                <a:prstGeom prst="ellipse">
                  <a:avLst/>
                </a:prstGeom>
                <a:solidFill>
                  <a:schemeClr val="bg1"/>
                </a:solidFill>
                <a:ln w="190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/>
                </a:p>
              </p:txBody>
            </p:sp>
            <p:sp>
              <p:nvSpPr>
                <p:cNvPr id="77" name="TextBox 76"/>
                <p:cNvSpPr txBox="1"/>
                <p:nvPr/>
              </p:nvSpPr>
              <p:spPr>
                <a:xfrm>
                  <a:off x="6124385" y="2040937"/>
                  <a:ext cx="1241333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 anchorCtr="0">
                  <a:spAutoFit/>
                </a:bodyPr>
                <a:lstStyle/>
                <a:p>
                  <a:pPr algn="ctr"/>
                  <a:r>
                    <a:rPr lang="en-US" i="1" dirty="0">
                      <a:effectLst>
                        <a:glow rad="127000">
                          <a:schemeClr val="bg1"/>
                        </a:glow>
                        <a:outerShdw blurRad="53975" dist="38100" dir="2700000" algn="tl" rotWithShape="0">
                          <a:schemeClr val="bg1"/>
                        </a:outerShdw>
                      </a:effectLst>
                    </a:rPr>
                    <a:t>Expr</a:t>
                  </a:r>
                </a:p>
              </p:txBody>
            </p:sp>
          </p:grpSp>
          <p:sp>
            <p:nvSpPr>
              <p:cNvPr id="70" name="TextBox 69"/>
              <p:cNvSpPr txBox="1"/>
              <p:nvPr/>
            </p:nvSpPr>
            <p:spPr>
              <a:xfrm>
                <a:off x="6440440" y="4756285"/>
                <a:ext cx="92211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&lt;</a:t>
                </a:r>
                <a:r>
                  <a:rPr lang="en-US" sz="1600" u="sng" dirty="0"/>
                  <a:t>num</a:t>
                </a:r>
                <a:r>
                  <a:rPr lang="en-US" sz="1600" dirty="0"/>
                  <a:t>,2&gt;</a:t>
                </a:r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5496574" y="4756285"/>
                <a:ext cx="92211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u="sng" dirty="0"/>
                  <a:t>minus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4557871" y="4756285"/>
                <a:ext cx="922118" cy="338554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/>
                  <a:t>&lt;</a:t>
                </a:r>
                <a:r>
                  <a:rPr lang="en-US" sz="1600" u="sng" dirty="0"/>
                  <a:t>id</a:t>
                </a:r>
                <a:r>
                  <a:rPr lang="en-US" sz="1600" dirty="0"/>
                  <a:t>,x&gt;</a:t>
                </a:r>
              </a:p>
            </p:txBody>
          </p:sp>
          <p:cxnSp>
            <p:nvCxnSpPr>
              <p:cNvPr id="73" name="Straight Arrow Connector 72"/>
              <p:cNvCxnSpPr>
                <a:stCxn id="76" idx="4"/>
                <a:endCxn id="70" idx="0"/>
              </p:cNvCxnSpPr>
              <p:nvPr/>
            </p:nvCxnSpPr>
            <p:spPr>
              <a:xfrm>
                <a:off x="6899025" y="4421473"/>
                <a:ext cx="2474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/>
              <p:cNvCxnSpPr>
                <a:stCxn id="78" idx="4"/>
                <a:endCxn id="71" idx="0"/>
              </p:cNvCxnSpPr>
              <p:nvPr/>
            </p:nvCxnSpPr>
            <p:spPr>
              <a:xfrm>
                <a:off x="5957633" y="4421473"/>
                <a:ext cx="0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/>
              <p:cNvCxnSpPr>
                <a:stCxn id="80" idx="4"/>
                <a:endCxn id="72" idx="0"/>
              </p:cNvCxnSpPr>
              <p:nvPr/>
            </p:nvCxnSpPr>
            <p:spPr>
              <a:xfrm flipH="1">
                <a:off x="5018930" y="4421473"/>
                <a:ext cx="10140" cy="334812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>
                <a:stCxn id="82" idx="4"/>
                <a:endCxn id="61" idx="0"/>
              </p:cNvCxnSpPr>
              <p:nvPr/>
            </p:nvCxnSpPr>
            <p:spPr>
              <a:xfrm flipH="1">
                <a:off x="8266167" y="3007697"/>
                <a:ext cx="686" cy="416517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/>
              <p:cNvCxnSpPr>
                <a:stCxn id="84" idx="3"/>
                <a:endCxn id="80" idx="7"/>
              </p:cNvCxnSpPr>
              <p:nvPr/>
            </p:nvCxnSpPr>
            <p:spPr>
              <a:xfrm flipH="1">
                <a:off x="5242228" y="2919404"/>
                <a:ext cx="508602" cy="98746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Arrow Connector 97"/>
              <p:cNvCxnSpPr>
                <a:stCxn id="84" idx="5"/>
                <a:endCxn id="76" idx="1"/>
              </p:cNvCxnSpPr>
              <p:nvPr/>
            </p:nvCxnSpPr>
            <p:spPr>
              <a:xfrm>
                <a:off x="6177146" y="2919404"/>
                <a:ext cx="508721" cy="987460"/>
              </a:xfrm>
              <a:prstGeom prst="straightConnector1">
                <a:avLst/>
              </a:prstGeom>
              <a:ln w="12700" cmpd="sng">
                <a:solidFill>
                  <a:srgbClr val="000000"/>
                </a:solidFill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375F7-2D37-4D3B-9735-AE5D0530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6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Order: Why Do We Care?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The leftmost &amp; rightmost derivations for x – 2 + y produced different evaluation orders. </a:t>
            </a:r>
            <a:r>
              <a:rPr lang="en-US" sz="2000" dirty="0"/>
              <a:t> </a:t>
            </a:r>
            <a:endParaRPr lang="en-US" sz="2000" b="1" dirty="0"/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With intermixed operators, the problem is obvious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x – ( 2 + y ) is different than (x – 2) + y, for most values of x &amp; y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In floating point, the problem can arise with a string of the same operator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Standard algebra specifies both </a:t>
            </a:r>
            <a:r>
              <a:rPr lang="en-US" sz="2000" dirty="0">
                <a:solidFill>
                  <a:srgbClr val="FF0000"/>
                </a:solidFill>
              </a:rPr>
              <a:t>an evaluation order </a:t>
            </a:r>
            <a:r>
              <a:rPr lang="en-US" sz="2000" dirty="0"/>
              <a:t>(</a:t>
            </a:r>
            <a:r>
              <a:rPr lang="en-US" sz="2000" i="1" dirty="0"/>
              <a:t>left to right</a:t>
            </a:r>
            <a:r>
              <a:rPr lang="en-US" sz="2000" dirty="0"/>
              <a:t>) and </a:t>
            </a:r>
            <a:r>
              <a:rPr lang="en-US" sz="2000" dirty="0">
                <a:solidFill>
                  <a:srgbClr val="FF0000"/>
                </a:solidFill>
              </a:rPr>
              <a:t>a precedence </a:t>
            </a:r>
            <a:r>
              <a:rPr lang="en-US" sz="2000" dirty="0"/>
              <a:t>(</a:t>
            </a:r>
            <a:r>
              <a:rPr lang="en-US" sz="2000" i="1" dirty="0"/>
              <a:t>parentheses; multiply and divide; add and subtract</a:t>
            </a:r>
            <a:r>
              <a:rPr lang="en-US" sz="2000" dirty="0"/>
              <a:t>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Computer arithmetic does not use real numbers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Finite magnitude (e.g., -</a:t>
            </a:r>
            <a:r>
              <a:rPr lang="en-US" sz="2000" dirty="0">
                <a:cs typeface="Arial Black"/>
              </a:rPr>
              <a:t>2</a:t>
            </a:r>
            <a:r>
              <a:rPr lang="en-US" sz="2000" baseline="30000" dirty="0">
                <a:cs typeface="Arial Black"/>
              </a:rPr>
              <a:t>31 </a:t>
            </a:r>
            <a:r>
              <a:rPr lang="en-US" sz="2000" dirty="0">
                <a:cs typeface="Arial Black"/>
              </a:rPr>
              <a:t>to 2</a:t>
            </a:r>
            <a:r>
              <a:rPr lang="en-US" sz="2000" baseline="30000" dirty="0">
                <a:cs typeface="Arial Black"/>
              </a:rPr>
              <a:t>31</a:t>
            </a:r>
            <a:r>
              <a:rPr lang="en-US" sz="2000" dirty="0">
                <a:cs typeface="Arial Black"/>
              </a:rPr>
              <a:t>-1</a:t>
            </a:r>
            <a:r>
              <a:rPr lang="en-US" sz="2000" dirty="0"/>
              <a:t>) introduces overflow &amp; underflow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Floating-point arithmetic causes loss of precision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/>
              <a:t>x + y &gt; 0, (x + y) + z &gt; z, but x + (y + z) = z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2000" dirty="0"/>
              <a:t>The compiler must pay attention to order of evaluation 		(</a:t>
            </a:r>
            <a:r>
              <a:rPr lang="en-US" sz="2000" i="1" dirty="0"/>
              <a:t>more later</a:t>
            </a:r>
            <a:r>
              <a:rPr lang="en-US" sz="2000" dirty="0"/>
              <a:t>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2F588-9C8C-4901-9B02-9EEBDB2E6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897" y="54699"/>
            <a:ext cx="10515600" cy="1325563"/>
          </a:xfrm>
        </p:spPr>
        <p:txBody>
          <a:bodyPr/>
          <a:lstStyle/>
          <a:p>
            <a:r>
              <a:rPr lang="en-US" dirty="0"/>
              <a:t>Two </a:t>
            </a:r>
            <a:r>
              <a:rPr lang="en-US" dirty="0" smtClean="0"/>
              <a:t>Leftmost Parse </a:t>
            </a:r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1449" y="4937105"/>
            <a:ext cx="8729145" cy="1463909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 two parse trees generate different evaluation orders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Different parse trees for leftmost &amp; rightmost derivations means that </a:t>
            </a:r>
            <a:r>
              <a:rPr lang="en-US" dirty="0">
                <a:solidFill>
                  <a:srgbClr val="FF0000"/>
                </a:solidFill>
              </a:rPr>
              <a:t>the underlying grammar is ambiguous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Not a good thing.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6989" y="1125721"/>
            <a:ext cx="4180279" cy="3458975"/>
            <a:chOff x="4560753" y="1436688"/>
            <a:chExt cx="4447103" cy="3679761"/>
          </a:xfrm>
        </p:grpSpPr>
        <p:cxnSp>
          <p:nvCxnSpPr>
            <p:cNvPr id="9" name="Straight Arrow Connector 8"/>
            <p:cNvCxnSpPr>
              <a:stCxn id="16" idx="4"/>
              <a:endCxn id="18" idx="0"/>
            </p:cNvCxnSpPr>
            <p:nvPr/>
          </p:nvCxnSpPr>
          <p:spPr>
            <a:xfrm>
              <a:off x="6171044" y="2039590"/>
              <a:ext cx="3281" cy="3652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8" idx="4"/>
              <a:endCxn id="15" idx="0"/>
            </p:cNvCxnSpPr>
            <p:nvPr/>
          </p:nvCxnSpPr>
          <p:spPr>
            <a:xfrm flipH="1">
              <a:off x="6171637" y="3007697"/>
              <a:ext cx="2687" cy="41651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16" idx="3"/>
              <a:endCxn id="20" idx="7"/>
            </p:cNvCxnSpPr>
            <p:nvPr/>
          </p:nvCxnSpPr>
          <p:spPr>
            <a:xfrm flipH="1">
              <a:off x="5394577" y="1951297"/>
              <a:ext cx="563309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16" idx="5"/>
              <a:endCxn id="22" idx="1"/>
            </p:cNvCxnSpPr>
            <p:nvPr/>
          </p:nvCxnSpPr>
          <p:spPr>
            <a:xfrm>
              <a:off x="6384202" y="1951297"/>
              <a:ext cx="848437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713319" y="3424214"/>
              <a:ext cx="922118" cy="36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,x&gt;</a:t>
              </a:r>
            </a:p>
          </p:txBody>
        </p:sp>
        <p:cxnSp>
          <p:nvCxnSpPr>
            <p:cNvPr id="14" name="Straight Arrow Connector 13"/>
            <p:cNvCxnSpPr>
              <a:stCxn id="20" idx="4"/>
              <a:endCxn id="13" idx="0"/>
            </p:cNvCxnSpPr>
            <p:nvPr/>
          </p:nvCxnSpPr>
          <p:spPr>
            <a:xfrm flipH="1">
              <a:off x="5174378" y="3007697"/>
              <a:ext cx="7040" cy="41651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5710578" y="3424214"/>
              <a:ext cx="922118" cy="36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/>
                <a:t>plus</a:t>
              </a:r>
              <a:endParaRPr lang="en-US" sz="1600" u="sng" dirty="0"/>
            </a:p>
          </p:txBody>
        </p:sp>
        <p:sp>
          <p:nvSpPr>
            <p:cNvPr id="16" name="Oval 15"/>
            <p:cNvSpPr/>
            <p:nvPr/>
          </p:nvSpPr>
          <p:spPr>
            <a:xfrm>
              <a:off x="5869593" y="1436688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550378" y="1541686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Expr</a:t>
              </a:r>
            </a:p>
          </p:txBody>
        </p:sp>
        <p:sp>
          <p:nvSpPr>
            <p:cNvPr id="18" name="Oval 17"/>
            <p:cNvSpPr/>
            <p:nvPr/>
          </p:nvSpPr>
          <p:spPr>
            <a:xfrm>
              <a:off x="5872874" y="2404795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553659" y="2509792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Op</a:t>
              </a:r>
            </a:p>
          </p:txBody>
        </p:sp>
        <p:sp>
          <p:nvSpPr>
            <p:cNvPr id="20" name="Oval 19"/>
            <p:cNvSpPr/>
            <p:nvPr/>
          </p:nvSpPr>
          <p:spPr>
            <a:xfrm>
              <a:off x="4879968" y="2404795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560753" y="2509792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Expr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7144346" y="2404795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825131" y="2509792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Expr</a:t>
              </a:r>
            </a:p>
          </p:txBody>
        </p:sp>
        <p:sp>
          <p:nvSpPr>
            <p:cNvPr id="24" name="Oval 23"/>
            <p:cNvSpPr/>
            <p:nvPr/>
          </p:nvSpPr>
          <p:spPr>
            <a:xfrm>
              <a:off x="6215783" y="3818571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896568" y="3923569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Expr</a:t>
              </a:r>
            </a:p>
          </p:txBody>
        </p:sp>
        <p:sp>
          <p:nvSpPr>
            <p:cNvPr id="26" name="Oval 25"/>
            <p:cNvSpPr/>
            <p:nvPr/>
          </p:nvSpPr>
          <p:spPr>
            <a:xfrm>
              <a:off x="7144346" y="3818571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825131" y="3923569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Op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8085738" y="3818571"/>
              <a:ext cx="602902" cy="602902"/>
            </a:xfrm>
            <a:prstGeom prst="ellipse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66523" y="3923569"/>
              <a:ext cx="1241333" cy="392906"/>
            </a:xfrm>
            <a:prstGeom prst="rect">
              <a:avLst/>
            </a:prstGeom>
            <a:noFill/>
            <a:effectLst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i="1" dirty="0">
                  <a:effectLst>
                    <a:glow rad="127000">
                      <a:schemeClr val="bg1"/>
                    </a:glow>
                    <a:outerShdw blurRad="53975" dist="38100" dir="2700000" algn="tl" rotWithShape="0">
                      <a:schemeClr val="bg1"/>
                    </a:outerShdw>
                  </a:effectLst>
                </a:rPr>
                <a:t>Expr</a:t>
              </a:r>
            </a:p>
          </p:txBody>
        </p:sp>
        <p:cxnSp>
          <p:nvCxnSpPr>
            <p:cNvPr id="30" name="Straight Arrow Connector 29"/>
            <p:cNvCxnSpPr>
              <a:stCxn id="22" idx="3"/>
              <a:endCxn id="24" idx="7"/>
            </p:cNvCxnSpPr>
            <p:nvPr/>
          </p:nvCxnSpPr>
          <p:spPr>
            <a:xfrm flipH="1">
              <a:off x="6730392" y="2919404"/>
              <a:ext cx="502247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22" idx="4"/>
              <a:endCxn id="26" idx="0"/>
            </p:cNvCxnSpPr>
            <p:nvPr/>
          </p:nvCxnSpPr>
          <p:spPr>
            <a:xfrm>
              <a:off x="7445797" y="3007697"/>
              <a:ext cx="0" cy="810874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2" idx="5"/>
              <a:endCxn id="28" idx="1"/>
            </p:cNvCxnSpPr>
            <p:nvPr/>
          </p:nvCxnSpPr>
          <p:spPr>
            <a:xfrm>
              <a:off x="7658955" y="2919404"/>
              <a:ext cx="515076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928604" y="4756285"/>
              <a:ext cx="922118" cy="36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,y&gt;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984738" y="4756285"/>
              <a:ext cx="922118" cy="36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plus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964809" y="4756285"/>
              <a:ext cx="1071585" cy="36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num</a:t>
              </a:r>
              <a:r>
                <a:rPr lang="en-US" sz="1600" dirty="0"/>
                <a:t>,2&gt;</a:t>
              </a:r>
            </a:p>
          </p:txBody>
        </p:sp>
        <p:cxnSp>
          <p:nvCxnSpPr>
            <p:cNvPr id="36" name="Straight Arrow Connector 35"/>
            <p:cNvCxnSpPr>
              <a:stCxn id="28" idx="4"/>
              <a:endCxn id="33" idx="0"/>
            </p:cNvCxnSpPr>
            <p:nvPr/>
          </p:nvCxnSpPr>
          <p:spPr>
            <a:xfrm>
              <a:off x="8387189" y="4421473"/>
              <a:ext cx="2474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6" idx="4"/>
              <a:endCxn id="34" idx="0"/>
            </p:cNvCxnSpPr>
            <p:nvPr/>
          </p:nvCxnSpPr>
          <p:spPr>
            <a:xfrm>
              <a:off x="7445797" y="4421473"/>
              <a:ext cx="0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4" idx="4"/>
              <a:endCxn id="35" idx="0"/>
            </p:cNvCxnSpPr>
            <p:nvPr/>
          </p:nvCxnSpPr>
          <p:spPr>
            <a:xfrm flipH="1">
              <a:off x="6500601" y="4421473"/>
              <a:ext cx="16633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>
            <a:grpSpLocks noChangeAspect="1"/>
          </p:cNvGrpSpPr>
          <p:nvPr/>
        </p:nvGrpSpPr>
        <p:grpSpPr>
          <a:xfrm>
            <a:off x="4967178" y="1068744"/>
            <a:ext cx="4210370" cy="3458975"/>
            <a:chOff x="4408404" y="1436688"/>
            <a:chExt cx="4479116" cy="3679761"/>
          </a:xfrm>
        </p:grpSpPr>
        <p:cxnSp>
          <p:nvCxnSpPr>
            <p:cNvPr id="42" name="Straight Arrow Connector 41"/>
            <p:cNvCxnSpPr>
              <a:stCxn id="77" idx="4"/>
              <a:endCxn id="75" idx="0"/>
            </p:cNvCxnSpPr>
            <p:nvPr/>
          </p:nvCxnSpPr>
          <p:spPr>
            <a:xfrm>
              <a:off x="7299996" y="2039590"/>
              <a:ext cx="3281" cy="36520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>
              <a:stCxn id="75" idx="4"/>
              <a:endCxn id="52" idx="0"/>
            </p:cNvCxnSpPr>
            <p:nvPr/>
          </p:nvCxnSpPr>
          <p:spPr>
            <a:xfrm flipH="1">
              <a:off x="7300590" y="3007697"/>
              <a:ext cx="2687" cy="416517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77" idx="3"/>
              <a:endCxn id="73" idx="7"/>
            </p:cNvCxnSpPr>
            <p:nvPr/>
          </p:nvCxnSpPr>
          <p:spPr>
            <a:xfrm flipH="1">
              <a:off x="6177146" y="1951297"/>
              <a:ext cx="909692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77" idx="5"/>
              <a:endCxn id="71" idx="1"/>
            </p:cNvCxnSpPr>
            <p:nvPr/>
          </p:nvCxnSpPr>
          <p:spPr>
            <a:xfrm>
              <a:off x="7513154" y="1951297"/>
              <a:ext cx="540541" cy="541791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7805107" y="3424214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,y&gt;</a:t>
              </a:r>
            </a:p>
          </p:txBody>
        </p:sp>
        <p:cxnSp>
          <p:nvCxnSpPr>
            <p:cNvPr id="47" name="Straight Arrow Connector 46"/>
            <p:cNvCxnSpPr>
              <a:stCxn id="73" idx="4"/>
              <a:endCxn id="67" idx="0"/>
            </p:cNvCxnSpPr>
            <p:nvPr/>
          </p:nvCxnSpPr>
          <p:spPr>
            <a:xfrm flipH="1">
              <a:off x="5957633" y="3007697"/>
              <a:ext cx="6355" cy="810874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6679330" y="1436688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77" name="Oval 76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6682611" y="2404795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75" name="Oval 74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5343322" y="2404795"/>
              <a:ext cx="1241333" cy="602902"/>
              <a:chOff x="5778002" y="1924152"/>
              <a:chExt cx="1241333" cy="602902"/>
            </a:xfrm>
            <a:effectLst/>
          </p:grpSpPr>
          <p:sp>
            <p:nvSpPr>
              <p:cNvPr id="73" name="Oval 72"/>
              <p:cNvSpPr/>
              <p:nvPr/>
            </p:nvSpPr>
            <p:spPr>
              <a:xfrm>
                <a:off x="6097217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5778002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51" name="Group 50"/>
            <p:cNvGrpSpPr/>
            <p:nvPr/>
          </p:nvGrpSpPr>
          <p:grpSpPr>
            <a:xfrm>
              <a:off x="7646187" y="2404795"/>
              <a:ext cx="1241333" cy="602902"/>
              <a:chOff x="5816489" y="1924152"/>
              <a:chExt cx="1241333" cy="602902"/>
            </a:xfrm>
            <a:effectLst/>
          </p:grpSpPr>
          <p:sp>
            <p:nvSpPr>
              <p:cNvPr id="71" name="Oval 70"/>
              <p:cNvSpPr/>
              <p:nvPr/>
            </p:nvSpPr>
            <p:spPr>
              <a:xfrm>
                <a:off x="6135704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5816489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sp>
          <p:nvSpPr>
            <p:cNvPr id="52" name="TextBox 51"/>
            <p:cNvSpPr txBox="1"/>
            <p:nvPr/>
          </p:nvSpPr>
          <p:spPr>
            <a:xfrm>
              <a:off x="6839530" y="3424214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minus</a:t>
              </a:r>
            </a:p>
          </p:txBody>
        </p:sp>
        <p:grpSp>
          <p:nvGrpSpPr>
            <p:cNvPr id="53" name="Group 52"/>
            <p:cNvGrpSpPr/>
            <p:nvPr/>
          </p:nvGrpSpPr>
          <p:grpSpPr>
            <a:xfrm>
              <a:off x="4408404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69" name="Oval 68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5336967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67" name="Oval 66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Op</a:t>
                </a:r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6278359" y="3818571"/>
              <a:ext cx="1241333" cy="602902"/>
              <a:chOff x="6124385" y="1924152"/>
              <a:chExt cx="1241333" cy="602902"/>
            </a:xfrm>
            <a:effectLst/>
          </p:grpSpPr>
          <p:sp>
            <p:nvSpPr>
              <p:cNvPr id="65" name="Oval 64"/>
              <p:cNvSpPr/>
              <p:nvPr/>
            </p:nvSpPr>
            <p:spPr>
              <a:xfrm>
                <a:off x="6443600" y="1924152"/>
                <a:ext cx="602902" cy="602902"/>
              </a:xfrm>
              <a:prstGeom prst="ellipse">
                <a:avLst/>
              </a:prstGeom>
              <a:solidFill>
                <a:schemeClr val="bg1"/>
              </a:solidFill>
              <a:ln w="1905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/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6124385" y="2029150"/>
                <a:ext cx="1241333" cy="392906"/>
              </a:xfrm>
              <a:prstGeom prst="rect">
                <a:avLst/>
              </a:prstGeom>
              <a:noFill/>
            </p:spPr>
            <p:txBody>
              <a:bodyPr wrap="square" rtlCol="0" anchor="ctr" anchorCtr="0">
                <a:spAutoFit/>
              </a:bodyPr>
              <a:lstStyle/>
              <a:p>
                <a:pPr algn="ctr"/>
                <a:r>
                  <a:rPr lang="en-US" i="1" dirty="0">
                    <a:effectLst>
                      <a:glow rad="127000">
                        <a:schemeClr val="bg1"/>
                      </a:glow>
                      <a:outerShdw blurRad="53975" dist="38100" dir="2700000" algn="tl" rotWithShape="0">
                        <a:schemeClr val="bg1"/>
                      </a:outerShdw>
                    </a:effectLst>
                  </a:rPr>
                  <a:t>Expr</a:t>
                </a:r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6317609" y="4756285"/>
              <a:ext cx="1161007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num</a:t>
              </a:r>
              <a:r>
                <a:rPr lang="en-US" sz="1600" dirty="0"/>
                <a:t>,2&gt;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496574" y="4756285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u="sng" dirty="0"/>
                <a:t>plus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557871" y="4756285"/>
              <a:ext cx="922118" cy="36016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&lt;</a:t>
              </a:r>
              <a:r>
                <a:rPr lang="en-US" sz="1600" u="sng" dirty="0"/>
                <a:t>id</a:t>
              </a:r>
              <a:r>
                <a:rPr lang="en-US" sz="1600" dirty="0"/>
                <a:t>,x&gt;</a:t>
              </a:r>
            </a:p>
          </p:txBody>
        </p:sp>
        <p:cxnSp>
          <p:nvCxnSpPr>
            <p:cNvPr id="59" name="Straight Arrow Connector 58"/>
            <p:cNvCxnSpPr>
              <a:stCxn id="65" idx="4"/>
              <a:endCxn id="56" idx="0"/>
            </p:cNvCxnSpPr>
            <p:nvPr/>
          </p:nvCxnSpPr>
          <p:spPr>
            <a:xfrm flipH="1">
              <a:off x="6898113" y="4421473"/>
              <a:ext cx="912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67" idx="4"/>
              <a:endCxn id="57" idx="0"/>
            </p:cNvCxnSpPr>
            <p:nvPr/>
          </p:nvCxnSpPr>
          <p:spPr>
            <a:xfrm>
              <a:off x="5957632" y="4421473"/>
              <a:ext cx="1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69" idx="4"/>
              <a:endCxn id="58" idx="0"/>
            </p:cNvCxnSpPr>
            <p:nvPr/>
          </p:nvCxnSpPr>
          <p:spPr>
            <a:xfrm flipH="1">
              <a:off x="5018930" y="4421473"/>
              <a:ext cx="10139" cy="334812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71" idx="4"/>
              <a:endCxn id="46" idx="0"/>
            </p:cNvCxnSpPr>
            <p:nvPr/>
          </p:nvCxnSpPr>
          <p:spPr>
            <a:xfrm flipH="1">
              <a:off x="8266167" y="3007697"/>
              <a:ext cx="686" cy="416517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73" idx="3"/>
              <a:endCxn id="69" idx="7"/>
            </p:cNvCxnSpPr>
            <p:nvPr/>
          </p:nvCxnSpPr>
          <p:spPr>
            <a:xfrm flipH="1">
              <a:off x="5242228" y="2919404"/>
              <a:ext cx="508602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>
              <a:stCxn id="73" idx="5"/>
              <a:endCxn id="65" idx="1"/>
            </p:cNvCxnSpPr>
            <p:nvPr/>
          </p:nvCxnSpPr>
          <p:spPr>
            <a:xfrm>
              <a:off x="6177146" y="2919404"/>
              <a:ext cx="508721" cy="987460"/>
            </a:xfrm>
            <a:prstGeom prst="straightConnector1">
              <a:avLst/>
            </a:prstGeom>
            <a:ln w="12700" cmpd="sng">
              <a:solidFill>
                <a:srgbClr val="000000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2A8FDD-6827-4F9A-954E-33A0261B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9" name="Table 78">
            <a:extLst>
              <a:ext uri="{FF2B5EF4-FFF2-40B4-BE49-F238E27FC236}">
                <a16:creationId xmlns:a16="http://schemas.microsoft.com/office/drawing/2014/main" id="{6E83FB5A-4809-468A-8528-109FE5637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6226658"/>
              </p:ext>
            </p:extLst>
          </p:nvPr>
        </p:nvGraphicFramePr>
        <p:xfrm>
          <a:off x="9219360" y="654651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0987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8586" y="1156704"/>
            <a:ext cx="9039454" cy="517696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solidFill>
                  <a:schemeClr val="tx2"/>
                </a:solidFill>
              </a:rPr>
              <a:t>The grammar has multiple leftmost derivations (</a:t>
            </a:r>
            <a:r>
              <a:rPr lang="en-US" sz="1900" b="1" dirty="0">
                <a:solidFill>
                  <a:schemeClr val="tx2"/>
                </a:solidFill>
              </a:rPr>
              <a:t>&amp;</a:t>
            </a:r>
            <a:r>
              <a:rPr lang="en-US" b="1" dirty="0">
                <a:solidFill>
                  <a:schemeClr val="tx2"/>
                </a:solidFill>
              </a:rPr>
              <a:t> rightmost derivations)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3543842"/>
              </p:ext>
            </p:extLst>
          </p:nvPr>
        </p:nvGraphicFramePr>
        <p:xfrm>
          <a:off x="1221331" y="2347242"/>
          <a:ext cx="3609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  </a:t>
                      </a:r>
                      <a:r>
                        <a:rPr lang="en-US" i="1" dirty="0"/>
                        <a:t>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— </a:t>
                      </a:r>
                      <a:r>
                        <a:rPr lang="en-US" i="1" dirty="0"/>
                        <a:t>Exp</a:t>
                      </a:r>
                      <a:r>
                        <a:rPr lang="en-US" i="1" baseline="0" dirty="0"/>
                        <a:t>r Op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1" baseline="0" dirty="0"/>
                        <a:t>Op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</a:t>
                      </a:r>
                      <a:r>
                        <a:rPr lang="en-US" i="1" baseline="0" dirty="0"/>
                        <a:t>  Expr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</a:t>
                      </a:r>
                      <a:r>
                        <a:rPr lang="en-US" baseline="0" dirty="0"/>
                        <a:t> —</a:t>
                      </a:r>
                      <a:r>
                        <a:rPr lang="en-US" dirty="0"/>
                        <a:t>  &lt;</a:t>
                      </a:r>
                      <a:r>
                        <a:rPr lang="en-US" u="sng" dirty="0"/>
                        <a:t>num</a:t>
                      </a:r>
                      <a:r>
                        <a:rPr lang="en-US" dirty="0"/>
                        <a:t>,2&gt;</a:t>
                      </a:r>
                      <a:r>
                        <a:rPr lang="en-US" baseline="0" dirty="0"/>
                        <a:t>  </a:t>
                      </a:r>
                      <a:r>
                        <a:rPr lang="en-US" i="0" baseline="0" dirty="0"/>
                        <a:t>+ &lt;</a:t>
                      </a:r>
                      <a:r>
                        <a:rPr lang="en-US" i="0" u="sng" baseline="0" dirty="0"/>
                        <a:t>id</a:t>
                      </a:r>
                      <a:r>
                        <a:rPr lang="en-US" i="0" baseline="0" dirty="0"/>
                        <a:t>,y&gt;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77663"/>
              </p:ext>
            </p:extLst>
          </p:nvPr>
        </p:nvGraphicFramePr>
        <p:xfrm>
          <a:off x="5689685" y="2347242"/>
          <a:ext cx="3609612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1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Op  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Expr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Op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+</a:t>
                      </a:r>
                      <a:r>
                        <a:rPr lang="en-US" i="1" dirty="0"/>
                        <a:t>  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&lt;</a:t>
                      </a:r>
                      <a:r>
                        <a:rPr lang="en-US" u="sng" dirty="0"/>
                        <a:t>id</a:t>
                      </a:r>
                      <a:r>
                        <a:rPr lang="en-US" dirty="0"/>
                        <a:t>,x&gt;  </a:t>
                      </a:r>
                      <a:r>
                        <a:rPr lang="en-US" i="1" dirty="0"/>
                        <a:t>—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/>
                        <a:t>num</a:t>
                      </a:r>
                      <a:r>
                        <a:rPr lang="en-US" i="0" dirty="0"/>
                        <a:t>,2&gt;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+</a:t>
                      </a:r>
                      <a:r>
                        <a:rPr lang="en-US" i="1" dirty="0"/>
                        <a:t>  </a:t>
                      </a:r>
                      <a:r>
                        <a:rPr lang="en-US" i="0" dirty="0"/>
                        <a:t>&lt;</a:t>
                      </a:r>
                      <a:r>
                        <a:rPr lang="en-US" i="0" u="sng" dirty="0" err="1"/>
                        <a:t>id</a:t>
                      </a:r>
                      <a:r>
                        <a:rPr lang="en-US" i="0" dirty="0" err="1"/>
                        <a:t>,y</a:t>
                      </a:r>
                      <a:r>
                        <a:rPr lang="en-US" i="0" dirty="0"/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6C0CBA-1D5F-44E1-9057-9D629530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81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err="1"/>
              <a:t>Engineering</a:t>
            </a:r>
            <a:r>
              <a:rPr lang="sv-SE" dirty="0"/>
              <a:t> a </a:t>
            </a:r>
            <a:r>
              <a:rPr lang="sv-SE" dirty="0" err="1"/>
              <a:t>Compiler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Ambiguity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37419" y="1417639"/>
            <a:ext cx="10146891" cy="4525963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1800" b="1" dirty="0">
                <a:solidFill>
                  <a:schemeClr val="tx2"/>
                </a:solidFill>
              </a:rPr>
              <a:t>Definitions</a:t>
            </a:r>
          </a:p>
          <a:p>
            <a:r>
              <a:rPr lang="en-US" sz="1800" dirty="0"/>
              <a:t>A context-free grammar </a:t>
            </a:r>
            <a:r>
              <a:rPr lang="en-US" sz="1800" i="1" dirty="0"/>
              <a:t>G</a:t>
            </a:r>
            <a:r>
              <a:rPr lang="en-US" sz="1800" dirty="0"/>
              <a:t> is </a:t>
            </a:r>
            <a:r>
              <a:rPr lang="en-US" sz="1800" b="1" dirty="0"/>
              <a:t>ambiguous</a:t>
            </a:r>
            <a:r>
              <a:rPr lang="en-US" sz="1800" dirty="0"/>
              <a:t> if there exists more than one leftmost derivation for some sentence in </a:t>
            </a:r>
            <a:r>
              <a:rPr lang="en-US" sz="1800" i="1" dirty="0"/>
              <a:t>L</a:t>
            </a:r>
            <a:r>
              <a:rPr lang="en-US" sz="1800" dirty="0"/>
              <a:t>(</a:t>
            </a:r>
            <a:r>
              <a:rPr lang="en-US" sz="1800" i="1" dirty="0"/>
              <a:t>G</a:t>
            </a:r>
            <a:r>
              <a:rPr lang="en-US" sz="1800" dirty="0"/>
              <a:t>)</a:t>
            </a:r>
          </a:p>
          <a:p>
            <a:r>
              <a:rPr lang="en-US" sz="1800" dirty="0"/>
              <a:t>A context-free grammar </a:t>
            </a:r>
            <a:r>
              <a:rPr lang="en-US" sz="1800" i="1" dirty="0"/>
              <a:t>G</a:t>
            </a:r>
            <a:r>
              <a:rPr lang="en-US" sz="1800" dirty="0"/>
              <a:t> is </a:t>
            </a:r>
            <a:r>
              <a:rPr lang="en-US" sz="1800" b="1" dirty="0"/>
              <a:t>ambiguous</a:t>
            </a:r>
            <a:r>
              <a:rPr lang="en-US" sz="1800" dirty="0"/>
              <a:t> if there exists more than one rightmost derivation for some sentence in </a:t>
            </a:r>
            <a:r>
              <a:rPr lang="en-US" sz="1800" i="1" dirty="0"/>
              <a:t>L</a:t>
            </a:r>
            <a:r>
              <a:rPr lang="en-US" sz="1800" dirty="0"/>
              <a:t>(</a:t>
            </a:r>
            <a:r>
              <a:rPr lang="en-US" sz="1800" i="1" dirty="0"/>
              <a:t>G</a:t>
            </a:r>
            <a:r>
              <a:rPr lang="en-US" sz="1800" dirty="0"/>
              <a:t>)</a:t>
            </a:r>
          </a:p>
          <a:p>
            <a:r>
              <a:rPr lang="en-US" sz="1800" dirty="0"/>
              <a:t>For unambiguous grammar, the leftmost and rightmost derivations for a sentential form may differ. </a:t>
            </a:r>
            <a:r>
              <a:rPr lang="en-US" sz="1800" i="1" dirty="0"/>
              <a:t>However, they must have the same parse tree</a:t>
            </a:r>
            <a:endParaRPr lang="en-US" sz="1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996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570"/>
            <a:ext cx="10515600" cy="1325563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831" y="1156704"/>
            <a:ext cx="10107943" cy="507755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What do you do with an ambiguous grammar?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You rewrite it to remove the ambiguity.</a:t>
            </a:r>
          </a:p>
          <a:p>
            <a:pPr marL="0" indent="0">
              <a:lnSpc>
                <a:spcPct val="120000"/>
              </a:lnSpc>
              <a:spcBef>
                <a:spcPts val="24600"/>
              </a:spcBef>
              <a:buNone/>
            </a:pPr>
            <a:r>
              <a:rPr lang="en-US" dirty="0"/>
              <a:t>In this case, the ambiguity that we see arises from the fact that rule </a:t>
            </a:r>
            <a:r>
              <a:rPr lang="en-US" sz="1800" dirty="0"/>
              <a:t>0</a:t>
            </a:r>
            <a:r>
              <a:rPr lang="en-US" dirty="0"/>
              <a:t> generates </a:t>
            </a:r>
            <a:r>
              <a:rPr lang="en-US" i="1" dirty="0"/>
              <a:t>Expr</a:t>
            </a:r>
            <a:r>
              <a:rPr lang="en-US" dirty="0"/>
              <a:t>, its lhs, </a:t>
            </a:r>
            <a:r>
              <a:rPr lang="en-US" dirty="0">
                <a:solidFill>
                  <a:srgbClr val="FF0000"/>
                </a:solidFill>
              </a:rPr>
              <a:t>at both the right &amp; left ends of its rhs.</a:t>
            </a:r>
          </a:p>
          <a:p>
            <a:pPr marL="282575" indent="-282575">
              <a:lnSpc>
                <a:spcPct val="120000"/>
              </a:lnSpc>
              <a:buSzPct val="100000"/>
              <a:buFont typeface="Lucida Grande"/>
              <a:buChar char="⇒"/>
            </a:pPr>
            <a:r>
              <a:rPr lang="en-US" dirty="0"/>
              <a:t>The ambiguity allows derivations with out-of-order evaluation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542971" y="2244852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69018" y="2244852"/>
          <a:ext cx="3188613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586224" y="4539359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Ambiguous Grammar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626359" y="4662669"/>
            <a:ext cx="302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Rewritten Grammar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5D5E8A-4D70-4844-A64C-3641F1735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184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Front End	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38542" y="1207438"/>
            <a:ext cx="5519417" cy="817878"/>
            <a:chOff x="584200" y="1422399"/>
            <a:chExt cx="5519417" cy="817878"/>
          </a:xfrm>
        </p:grpSpPr>
        <p:sp>
          <p:nvSpPr>
            <p:cNvPr id="3" name="Rounded Rectangle 2"/>
            <p:cNvSpPr/>
            <p:nvPr/>
          </p:nvSpPr>
          <p:spPr>
            <a:xfrm>
              <a:off x="13335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28448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4356100" y="1422399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>
              <a:off x="23317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38430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543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20417" y="1831338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23622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911600" y="1531400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584200" y="1523561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rgbClr val="074073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354317" y="1515722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</p:grpSp>
      <p:sp>
        <p:nvSpPr>
          <p:cNvPr id="125960" name="Down Arrow 125959"/>
          <p:cNvSpPr/>
          <p:nvPr/>
        </p:nvSpPr>
        <p:spPr>
          <a:xfrm>
            <a:off x="4231272" y="2128878"/>
            <a:ext cx="685423" cy="594087"/>
          </a:xfrm>
          <a:prstGeom prst="down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3"/>
          <p:cNvSpPr txBox="1">
            <a:spLocks noChangeArrowheads="1"/>
          </p:cNvSpPr>
          <p:nvPr/>
        </p:nvSpPr>
        <p:spPr>
          <a:xfrm>
            <a:off x="6612334" y="2382878"/>
            <a:ext cx="3559149" cy="4246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 dirty="0">
                <a:solidFill>
                  <a:srgbClr val="7F7F7F"/>
                </a:solidFill>
              </a:rPr>
              <a:t>Scanner</a:t>
            </a:r>
            <a:r>
              <a:rPr lang="en-US" sz="1800" dirty="0">
                <a:solidFill>
                  <a:srgbClr val="7F7F7F"/>
                </a:solidFill>
              </a:rPr>
              <a:t> looks at every character</a:t>
            </a:r>
          </a:p>
          <a:p>
            <a:pPr>
              <a:spcBef>
                <a:spcPts val="300"/>
              </a:spcBef>
            </a:pPr>
            <a:r>
              <a:rPr lang="en-US" sz="1800" dirty="0">
                <a:solidFill>
                  <a:srgbClr val="7F7F7F"/>
                </a:solidFill>
              </a:rPr>
              <a:t>Converts stream of chars to stream of classified words:</a:t>
            </a:r>
          </a:p>
          <a:p>
            <a:pPr lvl="1">
              <a:spcBef>
                <a:spcPts val="300"/>
              </a:spcBef>
            </a:pPr>
            <a:r>
              <a:rPr lang="en-US" sz="1600" dirty="0">
                <a:solidFill>
                  <a:srgbClr val="7F7F7F"/>
                </a:solidFill>
              </a:rPr>
              <a:t>&lt;word, part of speech&gt;</a:t>
            </a:r>
          </a:p>
          <a:p>
            <a:pPr lvl="1">
              <a:spcBef>
                <a:spcPts val="300"/>
              </a:spcBef>
            </a:pPr>
            <a:r>
              <a:rPr lang="en-US" sz="1600" dirty="0">
                <a:solidFill>
                  <a:srgbClr val="7F7F7F"/>
                </a:solidFill>
              </a:rPr>
              <a:t>Sometimes call this pair a “token”</a:t>
            </a:r>
          </a:p>
          <a:p>
            <a:r>
              <a:rPr lang="en-US" sz="1800" dirty="0">
                <a:solidFill>
                  <a:srgbClr val="7F7F7F"/>
                </a:solidFill>
              </a:rPr>
              <a:t>Efficiency &amp; scalability matter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800" b="1" dirty="0"/>
              <a:t>Parser</a:t>
            </a:r>
            <a:r>
              <a:rPr lang="en-US" sz="1800" dirty="0"/>
              <a:t> looks at every token</a:t>
            </a:r>
          </a:p>
          <a:p>
            <a:pPr>
              <a:spcBef>
                <a:spcPts val="300"/>
              </a:spcBef>
            </a:pPr>
            <a:r>
              <a:rPr lang="en-US" sz="1800" dirty="0"/>
              <a:t>Determines if the stream of tokens forms a sentence in the source language</a:t>
            </a:r>
          </a:p>
          <a:p>
            <a:r>
              <a:rPr lang="en-US" sz="1800" dirty="0"/>
              <a:t>Fits tokens to some syntactic model, or grammar, for the source language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897584" y="2819180"/>
            <a:ext cx="4441900" cy="3514490"/>
            <a:chOff x="373584" y="2819180"/>
            <a:chExt cx="4441900" cy="3514490"/>
          </a:xfrm>
        </p:grpSpPr>
        <p:sp>
          <p:nvSpPr>
            <p:cNvPr id="60" name="TextBox 59"/>
            <p:cNvSpPr txBox="1"/>
            <p:nvPr/>
          </p:nvSpPr>
          <p:spPr>
            <a:xfrm>
              <a:off x="373584" y="4206405"/>
              <a:ext cx="10160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stream of 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bg1">
                      <a:lumMod val="50000"/>
                    </a:schemeClr>
                  </a:solidFill>
                </a:rPr>
                <a:t>characters</a:t>
              </a: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1361105" y="2819180"/>
              <a:ext cx="3128731" cy="351449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28575" cmpd="sng">
              <a:solidFill>
                <a:srgbClr val="07407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dirty="0">
                  <a:solidFill>
                    <a:srgbClr val="074073"/>
                  </a:solidFill>
                </a:rPr>
                <a:t>Front End</a:t>
              </a: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1742374" y="4243001"/>
              <a:ext cx="1371600" cy="587148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Scanner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2239670" y="3161289"/>
              <a:ext cx="1371600" cy="59436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chemeClr val="tx2"/>
                  </a:solidFill>
                </a:rPr>
                <a:t>Parser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2720803" y="5169047"/>
              <a:ext cx="1371600" cy="59436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rtlCol="0" anchor="ctr"/>
            <a:lstStyle/>
            <a:p>
              <a:pPr algn="ctr"/>
              <a:r>
                <a:rPr lang="en-US" dirty="0">
                  <a:solidFill>
                    <a:srgbClr val="7F7F7F"/>
                  </a:solidFill>
                </a:rPr>
                <a:t>Semantic Elaboration</a:t>
              </a:r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33400" y="4506941"/>
              <a:ext cx="1208974" cy="4197"/>
            </a:xfrm>
            <a:prstGeom prst="straightConnector1">
              <a:avLst/>
            </a:prstGeom>
            <a:ln w="19050" cmpd="sng">
              <a:solidFill>
                <a:schemeClr val="bg1">
                  <a:lumMod val="50000"/>
                </a:schemeClr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757793" y="4785589"/>
              <a:ext cx="134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</a:rPr>
                <a:t>microsyntax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2248227" y="3697929"/>
              <a:ext cx="13407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chemeClr val="tx2"/>
                  </a:solidFill>
                </a:rPr>
                <a:t>syntax</a:t>
              </a:r>
              <a:endParaRPr lang="en-US" sz="1400" i="1" dirty="0">
                <a:solidFill>
                  <a:schemeClr val="tx2"/>
                </a:solidFill>
              </a:endParaRPr>
            </a:p>
          </p:txBody>
        </p:sp>
        <p:cxnSp>
          <p:nvCxnSpPr>
            <p:cNvPr id="19" name="Straight Arrow Connector 18"/>
            <p:cNvCxnSpPr>
              <a:endCxn id="40" idx="0"/>
            </p:cNvCxnSpPr>
            <p:nvPr/>
          </p:nvCxnSpPr>
          <p:spPr>
            <a:xfrm>
              <a:off x="2428174" y="3761453"/>
              <a:ext cx="0" cy="481548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1" idx="0"/>
            </p:cNvCxnSpPr>
            <p:nvPr/>
          </p:nvCxnSpPr>
          <p:spPr>
            <a:xfrm flipV="1">
              <a:off x="3406603" y="3761453"/>
              <a:ext cx="0" cy="1407594"/>
            </a:xfrm>
            <a:prstGeom prst="straightConnector1">
              <a:avLst/>
            </a:prstGeom>
            <a:ln w="19050" cmpd="sng">
              <a:solidFill>
                <a:srgbClr val="7F7F7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ounded Rectangle 25"/>
            <p:cNvSpPr/>
            <p:nvPr/>
          </p:nvSpPr>
          <p:spPr>
            <a:xfrm>
              <a:off x="4403267" y="3403078"/>
              <a:ext cx="108851" cy="32918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3609695" y="3161289"/>
              <a:ext cx="1160379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tx2"/>
                  </a:solidFill>
                </a:rPr>
                <a:t>IR</a:t>
              </a:r>
            </a:p>
            <a:p>
              <a:pPr algn="ctr">
                <a:spcBef>
                  <a:spcPts val="6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annotations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0456" y="3572073"/>
              <a:ext cx="98314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74073"/>
                  </a:solidFill>
                </a:rPr>
                <a:t>stream of</a:t>
              </a:r>
            </a:p>
            <a:p>
              <a:pPr algn="ctr"/>
              <a:r>
                <a:rPr lang="en-US" sz="1200" b="1" dirty="0">
                  <a:solidFill>
                    <a:srgbClr val="074073"/>
                  </a:solidFill>
                </a:rPr>
                <a:t>tokens</a:t>
              </a:r>
            </a:p>
          </p:txBody>
        </p:sp>
        <p:sp>
          <p:nvSpPr>
            <p:cNvPr id="32" name="Freeform 31"/>
            <p:cNvSpPr/>
            <p:nvPr/>
          </p:nvSpPr>
          <p:spPr>
            <a:xfrm>
              <a:off x="2083373" y="3898964"/>
              <a:ext cx="300807" cy="133679"/>
            </a:xfrm>
            <a:custGeom>
              <a:avLst/>
              <a:gdLst>
                <a:gd name="connsiteX0" fmla="*/ 0 w 300807"/>
                <a:gd name="connsiteY0" fmla="*/ 0 h 133679"/>
                <a:gd name="connsiteX1" fmla="*/ 189397 w 300807"/>
                <a:gd name="connsiteY1" fmla="*/ 55700 h 133679"/>
                <a:gd name="connsiteX2" fmla="*/ 111410 w 300807"/>
                <a:gd name="connsiteY2" fmla="*/ 100260 h 133679"/>
                <a:gd name="connsiteX3" fmla="*/ 300807 w 300807"/>
                <a:gd name="connsiteY3" fmla="*/ 133679 h 13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0807" h="133679">
                  <a:moveTo>
                    <a:pt x="0" y="0"/>
                  </a:moveTo>
                  <a:cubicBezTo>
                    <a:pt x="85414" y="19495"/>
                    <a:pt x="170829" y="38990"/>
                    <a:pt x="189397" y="55700"/>
                  </a:cubicBezTo>
                  <a:cubicBezTo>
                    <a:pt x="207965" y="72410"/>
                    <a:pt x="92842" y="87264"/>
                    <a:pt x="111410" y="100260"/>
                  </a:cubicBezTo>
                  <a:cubicBezTo>
                    <a:pt x="129978" y="113256"/>
                    <a:pt x="300807" y="133679"/>
                    <a:pt x="300807" y="133679"/>
                  </a:cubicBezTo>
                </a:path>
              </a:pathLst>
            </a:custGeom>
            <a:ln w="12700" cmpd="sng">
              <a:solidFill>
                <a:schemeClr val="tx2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>
              <a:off x="3611270" y="3478197"/>
              <a:ext cx="1204214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EBFE57-7E9B-4FFB-8111-26B77168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2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0546" y="156439"/>
            <a:ext cx="10515600" cy="1325563"/>
          </a:xfrm>
        </p:spPr>
        <p:txBody>
          <a:bodyPr/>
          <a:lstStyle/>
          <a:p>
            <a:r>
              <a:rPr lang="en-US" dirty="0"/>
              <a:t>Ambiguity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5406" y="1156704"/>
            <a:ext cx="9171244" cy="50775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Leftmost derivation of x – 2 + y</a:t>
            </a:r>
          </a:p>
          <a:p>
            <a:pPr marL="0" indent="0">
              <a:spcBef>
                <a:spcPts val="23600"/>
              </a:spcBef>
              <a:buNone/>
            </a:pPr>
            <a:r>
              <a:rPr lang="en-US" sz="1600" dirty="0"/>
              <a:t>The unambiguous grammar requires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one more step in this derivation: 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600" dirty="0"/>
              <a:t>rewrite through </a:t>
            </a:r>
            <a:r>
              <a:rPr lang="en-US" sz="1600" i="1" dirty="0"/>
              <a:t>Value </a:t>
            </a:r>
            <a:r>
              <a:rPr lang="en-US" sz="1600" dirty="0"/>
              <a:t>for</a:t>
            </a:r>
            <a:r>
              <a:rPr lang="en-US" sz="1600" i="1" dirty="0"/>
              <a:t> </a:t>
            </a:r>
            <a:r>
              <a:rPr lang="en-US" sz="1600" b="1" dirty="0">
                <a:solidFill>
                  <a:schemeClr val="tx2"/>
                </a:solidFill>
              </a:rPr>
              <a:t>x</a:t>
            </a:r>
            <a:r>
              <a:rPr lang="en-US" sz="1600" dirty="0"/>
              <a:t>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600" dirty="0"/>
              <a:t>Seems like a small price to pay.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71000"/>
              </p:ext>
            </p:extLst>
          </p:nvPr>
        </p:nvGraphicFramePr>
        <p:xfrm>
          <a:off x="1631860" y="1798025"/>
          <a:ext cx="3188613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8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40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1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67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7208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Expr  Op  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number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 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identifier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plus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i="1" dirty="0"/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|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/>
                        <a:t>minus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96219" y="1667598"/>
          <a:ext cx="36950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2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6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 Form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Expr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/>
                        <a:t>Expr  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Value  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</a:t>
                      </a:r>
                      <a:r>
                        <a:rPr lang="en-US" i="1" dirty="0"/>
                        <a:t>Op  Value  Op  Value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</a:t>
                      </a:r>
                      <a:r>
                        <a:rPr lang="en-US" i="1" dirty="0"/>
                        <a:t>Value  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&lt;num,2&gt;  </a:t>
                      </a:r>
                      <a:r>
                        <a:rPr lang="en-US" i="1" dirty="0"/>
                        <a:t>Op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</a:t>
                      </a:r>
                      <a:r>
                        <a:rPr lang="en-US" i="0" baseline="0" dirty="0"/>
                        <a:t> —  &lt;num,2&gt;  +  Value</a:t>
                      </a:r>
                      <a:endParaRPr lang="en-US" i="0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/>
                        <a:t>&lt;id,x&gt;  —  &lt;num,2&gt;  +  &lt;id,y&gt;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41F1A-E17B-4C29-A3FC-F98DEB5FD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3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The Study of Parsing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38200" y="1535837"/>
            <a:ext cx="10515600" cy="464112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Parsing is the process of discovering a </a:t>
            </a:r>
            <a:r>
              <a:rPr lang="en-US" b="1" dirty="0" smtClean="0">
                <a:solidFill>
                  <a:schemeClr val="tx2"/>
                </a:solidFill>
              </a:rPr>
              <a:t>syntactic </a:t>
            </a:r>
            <a:r>
              <a:rPr lang="en-US" b="1" dirty="0">
                <a:solidFill>
                  <a:schemeClr val="tx2"/>
                </a:solidFill>
              </a:rPr>
              <a:t>structure for some sentence</a:t>
            </a:r>
            <a:endParaRPr lang="en-US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en-US" dirty="0"/>
              <a:t>Need mathematical model of syntax — a grammar </a:t>
            </a:r>
            <a:r>
              <a:rPr lang="en-US" i="1" dirty="0"/>
              <a:t>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Need an algorithm to test membership in </a:t>
            </a:r>
            <a:r>
              <a:rPr lang="en-US" i="1" dirty="0"/>
              <a:t>L</a:t>
            </a:r>
            <a:r>
              <a:rPr lang="en-US" dirty="0"/>
              <a:t>(</a:t>
            </a:r>
            <a:r>
              <a:rPr lang="en-US" i="1" dirty="0"/>
              <a:t>G</a:t>
            </a:r>
            <a:r>
              <a:rPr lang="en-US" dirty="0"/>
              <a:t>)</a:t>
            </a:r>
          </a:p>
          <a:p>
            <a:pPr marL="0" indent="0">
              <a:lnSpc>
                <a:spcPct val="120000"/>
              </a:lnSpc>
              <a:spcBef>
                <a:spcPts val="30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Roadmap for our study of parsing</a:t>
            </a:r>
            <a:endParaRPr lang="en-US" dirty="0">
              <a:solidFill>
                <a:schemeClr val="tx2"/>
              </a:solidFill>
            </a:endParaRP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/>
              <a:t>Context-free grammars &amp; derivations  </a:t>
            </a:r>
          </a:p>
          <a:p>
            <a:pPr marL="282575" indent="-282575">
              <a:lnSpc>
                <a:spcPct val="120000"/>
              </a:lnSpc>
              <a:buSzPct val="95000"/>
              <a:buFont typeface="+mj-lt"/>
              <a:buAutoNum type="arabicPeriod"/>
            </a:pPr>
            <a:r>
              <a:rPr lang="en-US" dirty="0" smtClean="0"/>
              <a:t>Test </a:t>
            </a:r>
            <a:r>
              <a:rPr lang="en-US" dirty="0"/>
              <a:t>membership </a:t>
            </a:r>
            <a:endParaRPr lang="en-US" dirty="0" smtClean="0"/>
          </a:p>
          <a:p>
            <a:pPr marL="914400" lvl="1" indent="-457200">
              <a:lnSpc>
                <a:spcPct val="120000"/>
              </a:lnSpc>
              <a:buSzPct val="95000"/>
              <a:buFont typeface="+mj-lt"/>
              <a:buAutoNum type="arabicParenR"/>
            </a:pPr>
            <a:r>
              <a:rPr lang="en-US" dirty="0" smtClean="0"/>
              <a:t>Top-down </a:t>
            </a:r>
            <a:r>
              <a:rPr lang="en-US" dirty="0"/>
              <a:t>parsing</a:t>
            </a:r>
          </a:p>
          <a:p>
            <a:pPr marL="1254125" lvl="2" indent="-45720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Top-down parsers explore the possibilities of syntax in a systematic way</a:t>
            </a:r>
          </a:p>
          <a:p>
            <a:pPr marL="1254125" lvl="2" indent="-45720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There are a limited number of words at the top level of a file of code</a:t>
            </a:r>
          </a:p>
          <a:p>
            <a:pPr marL="914400" lvl="1" indent="-457200">
              <a:lnSpc>
                <a:spcPct val="120000"/>
              </a:lnSpc>
              <a:buSzPct val="95000"/>
              <a:buFont typeface="+mj-lt"/>
              <a:buAutoNum type="arabicParenR"/>
            </a:pPr>
            <a:r>
              <a:rPr lang="en-US" dirty="0"/>
              <a:t>Bottom-up parsing  </a:t>
            </a:r>
          </a:p>
          <a:p>
            <a:pPr marL="1254125" lvl="2" indent="-45720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Bottom-up parsers build on the detailed structure of the input stream</a:t>
            </a:r>
          </a:p>
          <a:p>
            <a:pPr marL="1254125" lvl="2" indent="-457200">
              <a:lnSpc>
                <a:spcPct val="120000"/>
              </a:lnSpc>
              <a:spcBef>
                <a:spcPts val="300"/>
              </a:spcBef>
              <a:buSzPct val="95000"/>
            </a:pPr>
            <a:r>
              <a:rPr lang="en-US" dirty="0"/>
              <a:t>Each classified word can affect the interpretation of past &amp; future words</a:t>
            </a:r>
          </a:p>
          <a:p>
            <a:pPr marL="282575" indent="-282575">
              <a:buSzPct val="95000"/>
              <a:buFont typeface="+mj-lt"/>
              <a:buAutoNum type="arabicPeriod"/>
            </a:pP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9A208F-7B77-4364-91B3-C0EADAEBF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72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Specifying Syntax: Context-Free Grammars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8402" y="155850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Context-free syntax is specified with a </a:t>
            </a:r>
            <a:r>
              <a:rPr lang="en-US" b="1" i="1" dirty="0">
                <a:solidFill>
                  <a:schemeClr val="tx2"/>
                </a:solidFill>
              </a:rPr>
              <a:t>context-free grammar</a:t>
            </a:r>
            <a:r>
              <a:rPr lang="en-US" b="1" dirty="0">
                <a:solidFill>
                  <a:schemeClr val="tx2"/>
                </a:solidFill>
              </a:rPr>
              <a:t> (</a:t>
            </a:r>
            <a:r>
              <a:rPr lang="en-US" sz="1800" b="1" dirty="0">
                <a:solidFill>
                  <a:schemeClr val="tx2"/>
                </a:solidFill>
              </a:rPr>
              <a:t>CFG</a:t>
            </a:r>
            <a:r>
              <a:rPr lang="en-US" b="1" dirty="0">
                <a:solidFill>
                  <a:schemeClr val="tx2"/>
                </a:solidFill>
              </a:rPr>
              <a:t>)</a:t>
            </a:r>
          </a:p>
          <a:p>
            <a:pPr>
              <a:buFontTx/>
              <a:buNone/>
            </a:pPr>
            <a:r>
              <a:rPr lang="en-US" dirty="0"/>
              <a:t>This </a:t>
            </a:r>
            <a:r>
              <a:rPr lang="en-US" sz="1800" b="1" dirty="0"/>
              <a:t>CFG</a:t>
            </a:r>
            <a:r>
              <a:rPr lang="en-US" dirty="0"/>
              <a:t> defines the set of noises that sheep normally make</a:t>
            </a:r>
          </a:p>
          <a:p>
            <a:pPr>
              <a:spcBef>
                <a:spcPts val="7800"/>
              </a:spcBef>
              <a:buNone/>
            </a:pPr>
            <a:r>
              <a:rPr lang="en-US" dirty="0" smtClean="0"/>
              <a:t>            It </a:t>
            </a:r>
            <a:r>
              <a:rPr lang="en-US" dirty="0"/>
              <a:t>is written in a variant of Backus-Naur </a:t>
            </a:r>
            <a:r>
              <a:rPr lang="en-US" dirty="0" smtClean="0"/>
              <a:t>form</a:t>
            </a:r>
          </a:p>
          <a:p>
            <a:pPr>
              <a:spcBef>
                <a:spcPts val="600"/>
              </a:spcBef>
              <a:buNone/>
            </a:pPr>
            <a:r>
              <a:rPr lang="en-US" dirty="0" smtClean="0"/>
              <a:t>Formally</a:t>
            </a:r>
            <a:r>
              <a:rPr lang="en-US" dirty="0"/>
              <a:t>, a </a:t>
            </a:r>
            <a:r>
              <a:rPr lang="en-US" sz="1800" b="1" dirty="0"/>
              <a:t>CFG</a:t>
            </a:r>
            <a:r>
              <a:rPr lang="en-US" dirty="0"/>
              <a:t> is a four tuple, </a:t>
            </a:r>
            <a:r>
              <a:rPr lang="en-US" i="1" dirty="0"/>
              <a:t>G</a:t>
            </a:r>
            <a:r>
              <a:rPr lang="en-US" dirty="0"/>
              <a:t> = (</a:t>
            </a:r>
            <a:r>
              <a:rPr lang="en-US" i="1" dirty="0"/>
              <a:t>S</a:t>
            </a:r>
            <a:r>
              <a:rPr lang="en-US" dirty="0"/>
              <a:t>,</a:t>
            </a:r>
            <a:r>
              <a:rPr lang="en-US" sz="800" i="1" dirty="0"/>
              <a:t> </a:t>
            </a:r>
            <a:r>
              <a:rPr lang="en-US" i="1" dirty="0"/>
              <a:t>N</a:t>
            </a:r>
            <a:r>
              <a:rPr lang="en-US" dirty="0"/>
              <a:t>,</a:t>
            </a:r>
            <a:r>
              <a:rPr lang="en-US" sz="800" i="1" dirty="0"/>
              <a:t> </a:t>
            </a:r>
            <a:r>
              <a:rPr lang="en-US" i="1" dirty="0"/>
              <a:t>T</a:t>
            </a:r>
            <a:r>
              <a:rPr lang="en-US" dirty="0"/>
              <a:t>,</a:t>
            </a:r>
            <a:r>
              <a:rPr lang="en-US" sz="800" i="1" dirty="0"/>
              <a:t> </a:t>
            </a:r>
            <a:r>
              <a:rPr lang="en-US" i="1" dirty="0"/>
              <a:t>P</a:t>
            </a:r>
            <a:r>
              <a:rPr lang="en-US" sz="800" dirty="0"/>
              <a:t> </a:t>
            </a:r>
            <a:r>
              <a:rPr lang="en-US" dirty="0"/>
              <a:t>)</a:t>
            </a:r>
          </a:p>
          <a:p>
            <a:r>
              <a:rPr lang="en-US" i="1" dirty="0"/>
              <a:t>S</a:t>
            </a:r>
            <a:r>
              <a:rPr lang="en-US" dirty="0"/>
              <a:t> is the </a:t>
            </a:r>
            <a:r>
              <a:rPr lang="en-US" i="1" dirty="0"/>
              <a:t>start symbol </a:t>
            </a:r>
            <a:r>
              <a:rPr lang="en-US" dirty="0"/>
              <a:t>of the grammar</a:t>
            </a:r>
          </a:p>
          <a:p>
            <a:r>
              <a:rPr lang="en-US" i="1" dirty="0"/>
              <a:t>N </a:t>
            </a:r>
            <a:r>
              <a:rPr lang="en-US" dirty="0"/>
              <a:t>is a set of </a:t>
            </a:r>
            <a:r>
              <a:rPr lang="en-US" i="1" dirty="0"/>
              <a:t>nonterminal symbols</a:t>
            </a:r>
            <a:r>
              <a:rPr lang="en-US" dirty="0"/>
              <a:t> or syntactic variables    	  </a:t>
            </a:r>
            <a:endParaRPr lang="en-US" dirty="0" smtClean="0"/>
          </a:p>
          <a:p>
            <a:r>
              <a:rPr lang="en-US" i="1" dirty="0" smtClean="0"/>
              <a:t>T</a:t>
            </a:r>
            <a:r>
              <a:rPr lang="en-US" dirty="0" smtClean="0"/>
              <a:t> </a:t>
            </a:r>
            <a:r>
              <a:rPr lang="en-US" dirty="0"/>
              <a:t>is a set of </a:t>
            </a:r>
            <a:r>
              <a:rPr lang="en-US" i="1" dirty="0"/>
              <a:t>terminal symbols</a:t>
            </a:r>
            <a:r>
              <a:rPr lang="en-US" dirty="0"/>
              <a:t> or words    					</a:t>
            </a:r>
          </a:p>
          <a:p>
            <a:r>
              <a:rPr lang="en-US" i="1" dirty="0" smtClean="0">
                <a:solidFill>
                  <a:srgbClr val="FF0000"/>
                </a:solidFill>
              </a:rPr>
              <a:t>P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is a set of </a:t>
            </a:r>
            <a:r>
              <a:rPr lang="en-US" i="1" dirty="0">
                <a:solidFill>
                  <a:srgbClr val="FF0000"/>
                </a:solidFill>
              </a:rPr>
              <a:t>productions</a:t>
            </a:r>
            <a:r>
              <a:rPr lang="en-US" dirty="0">
                <a:solidFill>
                  <a:srgbClr val="FF0000"/>
                </a:solidFill>
              </a:rPr>
              <a:t> or </a:t>
            </a:r>
            <a:r>
              <a:rPr lang="en-US" i="1" dirty="0">
                <a:solidFill>
                  <a:srgbClr val="FF0000"/>
                </a:solidFill>
              </a:rPr>
              <a:t>rewrite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30601" y="5448181"/>
            <a:ext cx="1924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solidFill>
                  <a:schemeClr val="tx2"/>
                </a:solidFill>
              </a:rPr>
              <a:t>P</a:t>
            </a:r>
            <a:r>
              <a:rPr lang="en-US" sz="800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: </a:t>
            </a:r>
            <a:r>
              <a:rPr lang="en-US" sz="800" i="1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N </a:t>
            </a:r>
            <a:r>
              <a:rPr lang="en-US" dirty="0">
                <a:solidFill>
                  <a:schemeClr val="tx2"/>
                </a:solidFill>
              </a:rPr>
              <a:t>➝ (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N</a:t>
            </a:r>
            <a:r>
              <a:rPr lang="en-US" sz="800" i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∪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i="1" dirty="0">
                <a:solidFill>
                  <a:schemeClr val="tx2"/>
                </a:solidFill>
              </a:rPr>
              <a:t> T</a:t>
            </a:r>
            <a:r>
              <a:rPr lang="en-US" sz="800" i="1" dirty="0">
                <a:solidFill>
                  <a:schemeClr val="tx2"/>
                </a:solidFill>
              </a:rPr>
              <a:t> </a:t>
            </a:r>
            <a:r>
              <a:rPr lang="en-US" dirty="0">
                <a:solidFill>
                  <a:schemeClr val="tx2"/>
                </a:solidFill>
              </a:rPr>
              <a:t>)</a:t>
            </a:r>
            <a:r>
              <a:rPr lang="en-US" sz="2400" baseline="30000" dirty="0">
                <a:solidFill>
                  <a:schemeClr val="tx2"/>
                </a:solidFill>
              </a:rPr>
              <a:t>+</a:t>
            </a:r>
            <a:endParaRPr lang="en-US" dirty="0">
              <a:solidFill>
                <a:schemeClr val="tx2"/>
              </a:solidFill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871063" y="2338229"/>
          <a:ext cx="3887242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49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b="1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/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b="1" u="sng" dirty="0"/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8647E3-82A3-4083-917D-D23C85DB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056896" y="5017294"/>
            <a:ext cx="5806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</a:t>
            </a:r>
            <a:r>
              <a:rPr lang="en-US" u="sng" dirty="0">
                <a:solidFill>
                  <a:srgbClr val="074073"/>
                </a:solidFill>
              </a:rPr>
              <a:t>baa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856775" y="4609376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>
                <a:solidFill>
                  <a:srgbClr val="074073"/>
                </a:solidFill>
              </a:rPr>
              <a:t>SheepNoise</a:t>
            </a:r>
            <a:endParaRPr lang="en-US" i="1" dirty="0">
              <a:solidFill>
                <a:srgbClr val="07407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11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13912" y="45638"/>
            <a:ext cx="10515600" cy="1325563"/>
          </a:xfrm>
        </p:spPr>
        <p:txBody>
          <a:bodyPr/>
          <a:lstStyle/>
          <a:p>
            <a:r>
              <a:rPr lang="en-US" dirty="0"/>
              <a:t>Deriving Sentences with a CFG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44041" y="1198230"/>
            <a:ext cx="7816850" cy="857242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We can use the </a:t>
            </a:r>
            <a:r>
              <a:rPr lang="en-US" b="1" i="1" dirty="0">
                <a:solidFill>
                  <a:schemeClr val="tx2"/>
                </a:solidFill>
              </a:rPr>
              <a:t>SheepNoise </a:t>
            </a:r>
            <a:r>
              <a:rPr lang="en-US" b="1" dirty="0">
                <a:solidFill>
                  <a:schemeClr val="tx2"/>
                </a:solidFill>
              </a:rPr>
              <a:t>grammar to derive sentences</a:t>
            </a:r>
            <a:endParaRPr lang="en-US" dirty="0">
              <a:solidFill>
                <a:schemeClr val="tx2"/>
              </a:solidFill>
            </a:endParaRPr>
          </a:p>
          <a:p>
            <a:pPr marL="461963" lvl="1" indent="-185738">
              <a:spcBef>
                <a:spcPts val="300"/>
              </a:spcBef>
            </a:pPr>
            <a:r>
              <a:rPr lang="en-US" i="1" dirty="0">
                <a:solidFill>
                  <a:schemeClr val="tx2"/>
                </a:solidFill>
              </a:rPr>
              <a:t>use the productions as rewrite rules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19587"/>
              </p:ext>
            </p:extLst>
          </p:nvPr>
        </p:nvGraphicFramePr>
        <p:xfrm>
          <a:off x="901304" y="2129762"/>
          <a:ext cx="3137296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</a:t>
                      </a:r>
                      <a:r>
                        <a:rPr lang="en-US" i="1" baseline="0" dirty="0">
                          <a:solidFill>
                            <a:schemeClr val="tx2"/>
                          </a:solidFill>
                        </a:rPr>
                        <a:t> Form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318104"/>
              </p:ext>
            </p:extLst>
          </p:nvPr>
        </p:nvGraphicFramePr>
        <p:xfrm>
          <a:off x="901304" y="3728210"/>
          <a:ext cx="313729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</a:t>
                      </a:r>
                      <a:r>
                        <a:rPr lang="en-US" i="1" baseline="0" dirty="0">
                          <a:solidFill>
                            <a:schemeClr val="tx2"/>
                          </a:solidFill>
                        </a:rPr>
                        <a:t> Form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3875958"/>
              </p:ext>
            </p:extLst>
          </p:nvPr>
        </p:nvGraphicFramePr>
        <p:xfrm>
          <a:off x="4608082" y="2129762"/>
          <a:ext cx="3137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</a:t>
                      </a:r>
                      <a:r>
                        <a:rPr lang="en-US" i="1" baseline="0" dirty="0">
                          <a:solidFill>
                            <a:schemeClr val="tx2"/>
                          </a:solidFill>
                        </a:rPr>
                        <a:t> Form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 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endParaRPr lang="en-US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544041" y="4585280"/>
            <a:ext cx="8573020" cy="1419772"/>
            <a:chOff x="-979959" y="4585279"/>
            <a:chExt cx="8573020" cy="1419772"/>
          </a:xfrm>
        </p:grpSpPr>
        <p:sp>
          <p:nvSpPr>
            <p:cNvPr id="3" name="TextBox 2"/>
            <p:cNvSpPr txBox="1"/>
            <p:nvPr/>
          </p:nvSpPr>
          <p:spPr>
            <a:xfrm>
              <a:off x="5150459" y="4585279"/>
              <a:ext cx="24426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>
                  <a:solidFill>
                    <a:srgbClr val="074073"/>
                  </a:solidFill>
                </a:rPr>
                <a:t>And, so on 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979959" y="5604941"/>
              <a:ext cx="78195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>
                  <a:solidFill>
                    <a:schemeClr val="tx2"/>
                  </a:solidFill>
                </a:rPr>
                <a:t>While this example is cute, it quickly runs out of intellectual steam …</a:t>
              </a:r>
              <a:endParaRPr lang="en-US" sz="2000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8019722" y="2828424"/>
            <a:ext cx="4154597" cy="523220"/>
          </a:xfrm>
          <a:prstGeom prst="rect">
            <a:avLst/>
          </a:prstGeom>
          <a:solidFill>
            <a:srgbClr val="BFBFBF"/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A </a:t>
            </a:r>
            <a:r>
              <a:rPr lang="en-US" sz="1400" b="1" i="1" dirty="0">
                <a:solidFill>
                  <a:schemeClr val="tx2"/>
                </a:solidFill>
              </a:rPr>
              <a:t>sentential form</a:t>
            </a:r>
            <a:r>
              <a:rPr lang="en-US" sz="1400" dirty="0">
                <a:solidFill>
                  <a:schemeClr val="tx2"/>
                </a:solidFill>
              </a:rPr>
              <a:t> is a string of terminal </a:t>
            </a:r>
            <a:r>
              <a:rPr lang="en-US" sz="1200" dirty="0">
                <a:solidFill>
                  <a:schemeClr val="tx2"/>
                </a:solidFill>
              </a:rPr>
              <a:t>&amp;</a:t>
            </a:r>
            <a:r>
              <a:rPr lang="en-US" sz="1400" dirty="0">
                <a:solidFill>
                  <a:schemeClr val="tx2"/>
                </a:solidFill>
              </a:rPr>
              <a:t> nonterminal symbols that is a valid step in some derivation.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3B8B29-DE9E-463C-8F51-E313DBB0A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8891003-8B89-42EF-9978-94FDB3B9F9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476010"/>
              </p:ext>
            </p:extLst>
          </p:nvPr>
        </p:nvGraphicFramePr>
        <p:xfrm>
          <a:off x="8153400" y="1327455"/>
          <a:ext cx="3887242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49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b="1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/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b="1" u="sng" dirty="0"/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8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dirty="0"/>
              <a:t>Terminology for Derivations</a:t>
            </a:r>
            <a:endParaRPr lang="en-US" i="1" dirty="0"/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6157" y="1494856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1" dirty="0">
                <a:solidFill>
                  <a:schemeClr val="tx2"/>
                </a:solidFill>
                <a:sym typeface="Symbol" charset="2"/>
              </a:rPr>
              <a:t>The point of parsing is to </a:t>
            </a:r>
            <a:r>
              <a:rPr lang="en-US" sz="1800" b="1" dirty="0">
                <a:solidFill>
                  <a:srgbClr val="FF0000"/>
                </a:solidFill>
                <a:sym typeface="Symbol" charset="2"/>
              </a:rPr>
              <a:t>discover a derivation</a:t>
            </a:r>
            <a:r>
              <a:rPr lang="en-US" sz="1800" b="1" dirty="0">
                <a:solidFill>
                  <a:schemeClr val="tx2"/>
                </a:solidFill>
                <a:sym typeface="Symbol" charset="2"/>
              </a:rPr>
              <a:t>: </a:t>
            </a:r>
            <a:r>
              <a:rPr lang="en-US" sz="1800" dirty="0"/>
              <a:t>At each step, we select an </a:t>
            </a:r>
            <a:r>
              <a:rPr lang="en-US" sz="1100" b="1" dirty="0"/>
              <a:t>NT</a:t>
            </a:r>
            <a:r>
              <a:rPr lang="en-US" sz="1800" dirty="0"/>
              <a:t> in the current string to replace. Different choices can lead to different derivations</a:t>
            </a:r>
            <a:endParaRPr lang="en-US" sz="1800" b="1" dirty="0">
              <a:solidFill>
                <a:schemeClr val="tx2"/>
              </a:solidFill>
              <a:sym typeface="Symbol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sz="1800" dirty="0">
                <a:sym typeface="Symbol" charset="2"/>
              </a:rPr>
              <a:t>     </a:t>
            </a:r>
            <a:r>
              <a:rPr lang="en-US" sz="1800" dirty="0" smtClean="0">
                <a:sym typeface="Symbol" charset="2"/>
              </a:rPr>
              <a:t>A </a:t>
            </a:r>
            <a:r>
              <a:rPr lang="en-US" sz="1800" dirty="0">
                <a:sym typeface="Symbol" charset="2"/>
              </a:rPr>
              <a:t>derivation consists of a series of rewrite </a:t>
            </a:r>
            <a:r>
              <a:rPr lang="en-US" sz="1800" dirty="0" smtClean="0">
                <a:sym typeface="Symbol" charset="2"/>
              </a:rPr>
              <a:t>steps</a:t>
            </a:r>
            <a:endParaRPr lang="en-US" sz="1800" dirty="0">
              <a:sym typeface="Symbol" charset="2"/>
            </a:endParaRPr>
          </a:p>
          <a:p>
            <a:pPr>
              <a:lnSpc>
                <a:spcPct val="120000"/>
              </a:lnSpc>
              <a:spcBef>
                <a:spcPts val="1800"/>
              </a:spcBef>
            </a:pPr>
            <a:r>
              <a:rPr lang="en-US" sz="1800" dirty="0" smtClean="0">
                <a:sym typeface="Symbol" charset="2"/>
              </a:rPr>
              <a:t>Each </a:t>
            </a:r>
            <a:r>
              <a:rPr lang="en-US" sz="1800" dirty="0">
                <a:sym typeface="Symbol" charset="2"/>
              </a:rPr>
              <a:t></a:t>
            </a:r>
            <a:r>
              <a:rPr lang="en-US" sz="1800" i="1" baseline="-25000" dirty="0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is a sentential form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dirty="0">
                <a:sym typeface="Symbol" charset="2"/>
              </a:rPr>
              <a:t>If  contains only terminal symbols,  is a </a:t>
            </a:r>
            <a:r>
              <a:rPr lang="en-US" sz="1600" b="1" dirty="0">
                <a:sym typeface="Symbol" charset="2"/>
              </a:rPr>
              <a:t>sentence</a:t>
            </a:r>
            <a:r>
              <a:rPr lang="en-US" sz="1600" dirty="0"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b="1" i="1" dirty="0"/>
              <a:t>L</a:t>
            </a:r>
            <a:r>
              <a:rPr lang="en-US" sz="1600" b="1" dirty="0"/>
              <a:t>(</a:t>
            </a:r>
            <a:r>
              <a:rPr lang="en-US" sz="1600" b="1" i="1" dirty="0"/>
              <a:t>G) </a:t>
            </a:r>
            <a:r>
              <a:rPr lang="en-US" sz="1600" i="1" dirty="0"/>
              <a:t>is the set of sentences that can be derived from </a:t>
            </a:r>
            <a:r>
              <a:rPr lang="en-US" sz="1600" dirty="0"/>
              <a:t>S</a:t>
            </a:r>
            <a:endParaRPr lang="en-US" sz="1600" dirty="0">
              <a:sym typeface="Symbol" charset="2"/>
            </a:endParaRP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dirty="0">
                <a:sym typeface="Symbol" charset="2"/>
              </a:rPr>
              <a:t>If  contains 1 or more non-terminals,  is a </a:t>
            </a:r>
            <a:r>
              <a:rPr lang="en-US" sz="1600" b="1" dirty="0">
                <a:sym typeface="Symbol" charset="2"/>
              </a:rPr>
              <a:t>sentential </a:t>
            </a:r>
            <a:r>
              <a:rPr lang="en-US" sz="1600" b="1" dirty="0" smtClean="0">
                <a:sym typeface="Symbol" charset="2"/>
              </a:rPr>
              <a:t>form</a:t>
            </a:r>
            <a:endParaRPr lang="en-US" sz="1600" b="1" dirty="0">
              <a:sym typeface="Symbol" charset="2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800" dirty="0">
                <a:sym typeface="Symbol" charset="2"/>
              </a:rPr>
              <a:t>To get </a:t>
            </a:r>
            <a:r>
              <a:rPr lang="en-US" sz="1800" baseline="-25000" dirty="0">
                <a:sym typeface="Symbol" charset="2"/>
              </a:rPr>
              <a:t>i</a:t>
            </a:r>
            <a:r>
              <a:rPr lang="en-US" sz="1800" dirty="0">
                <a:sym typeface="Symbol" charset="2"/>
              </a:rPr>
              <a:t> from </a:t>
            </a:r>
            <a:r>
              <a:rPr lang="en-US" sz="1800" baseline="-25000" dirty="0">
                <a:sym typeface="Symbol" charset="2"/>
              </a:rPr>
              <a:t>i–1</a:t>
            </a:r>
            <a:r>
              <a:rPr lang="en-US" sz="1800" dirty="0">
                <a:sym typeface="Symbol" charset="2"/>
              </a:rPr>
              <a:t>, expand some </a:t>
            </a:r>
            <a:r>
              <a:rPr lang="en-US" sz="1100" b="1" dirty="0">
                <a:sym typeface="Symbol" charset="2"/>
              </a:rPr>
              <a:t>NT</a:t>
            </a:r>
            <a:r>
              <a:rPr lang="en-US" sz="1800" dirty="0">
                <a:sym typeface="Symbol" charset="2"/>
              </a:rPr>
              <a:t> </a:t>
            </a:r>
            <a:r>
              <a:rPr lang="en-US" sz="1800" i="1" dirty="0">
                <a:sym typeface="Symbol" charset="2"/>
              </a:rPr>
              <a:t>A</a:t>
            </a:r>
            <a:r>
              <a:rPr lang="en-US" sz="1600" i="1" dirty="0">
                <a:sym typeface="Symbol" charset="2"/>
              </a:rPr>
              <a:t> </a:t>
            </a:r>
            <a:r>
              <a:rPr lang="en-US" sz="1050" dirty="0">
                <a:sym typeface="Symbol" charset="2"/>
              </a:rPr>
              <a:t></a:t>
            </a:r>
            <a:r>
              <a:rPr lang="en-US" sz="1100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</a:t>
            </a:r>
            <a:r>
              <a:rPr lang="en-US" sz="1800" baseline="-25000" dirty="0">
                <a:sym typeface="Symbol" charset="2"/>
              </a:rPr>
              <a:t>i–1</a:t>
            </a:r>
            <a:r>
              <a:rPr lang="en-US" sz="1800" i="1" dirty="0">
                <a:sym typeface="Symbol" charset="2"/>
              </a:rPr>
              <a:t> </a:t>
            </a:r>
            <a:r>
              <a:rPr lang="en-US" sz="1800" dirty="0">
                <a:sym typeface="Symbol" charset="2"/>
              </a:rPr>
              <a:t>by using </a:t>
            </a:r>
            <a:r>
              <a:rPr lang="en-US" sz="1800" i="1" dirty="0">
                <a:sym typeface="Symbol" charset="2"/>
              </a:rPr>
              <a:t>A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100" dirty="0">
                <a:sym typeface="Symbol" charset="2"/>
              </a:rPr>
              <a:t> </a:t>
            </a:r>
            <a:r>
              <a:rPr lang="en-US" sz="1800" dirty="0">
                <a:sym typeface="Symbol" charset="2"/>
              </a:rPr>
              <a:t>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dirty="0">
                <a:sym typeface="Symbol" charset="2"/>
              </a:rPr>
              <a:t>Replace the occurrence of </a:t>
            </a:r>
            <a:r>
              <a:rPr lang="en-US" sz="1600" i="1" dirty="0">
                <a:sym typeface="Symbol" charset="2"/>
              </a:rPr>
              <a:t>A </a:t>
            </a:r>
            <a:r>
              <a:rPr lang="en-US" sz="1000" dirty="0">
                <a:sym typeface="Symbol" charset="2"/>
              </a:rPr>
              <a:t></a:t>
            </a:r>
            <a:r>
              <a:rPr lang="en-US" sz="105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</a:t>
            </a:r>
            <a:r>
              <a:rPr lang="en-US" sz="1600" baseline="-25000" dirty="0">
                <a:sym typeface="Symbol" charset="2"/>
              </a:rPr>
              <a:t>i–1</a:t>
            </a:r>
            <a:r>
              <a:rPr lang="en-US" sz="1600" i="1" baseline="-25000" dirty="0">
                <a:sym typeface="Symbol" charset="2"/>
              </a:rPr>
              <a:t> </a:t>
            </a:r>
            <a:r>
              <a:rPr lang="en-US" sz="1600" dirty="0">
                <a:sym typeface="Symbol" charset="2"/>
              </a:rPr>
              <a:t>with  to get </a:t>
            </a:r>
            <a:r>
              <a:rPr lang="en-US" sz="1600" baseline="-25000" dirty="0">
                <a:sym typeface="Symbol" charset="2"/>
              </a:rPr>
              <a:t>i</a:t>
            </a:r>
            <a:r>
              <a:rPr lang="en-US" sz="1600" dirty="0">
                <a:sym typeface="Symbol" charset="2"/>
              </a:rPr>
              <a:t> 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dirty="0">
                <a:sym typeface="Symbol" charset="2"/>
              </a:rPr>
              <a:t>Replacing the leftmost </a:t>
            </a:r>
            <a:r>
              <a:rPr lang="en-US" sz="1050" b="1" dirty="0">
                <a:sym typeface="Symbol" charset="2"/>
              </a:rPr>
              <a:t>NT</a:t>
            </a:r>
            <a:r>
              <a:rPr lang="en-US" sz="1600" dirty="0">
                <a:sym typeface="Symbol" charset="2"/>
              </a:rPr>
              <a:t> at each step, creates a </a:t>
            </a:r>
            <a:r>
              <a:rPr lang="en-US" sz="1600" b="1" dirty="0">
                <a:sym typeface="Symbol" charset="2"/>
              </a:rPr>
              <a:t>leftmost</a:t>
            </a:r>
            <a:r>
              <a:rPr lang="en-US" sz="1600" dirty="0">
                <a:sym typeface="Symbol" charset="2"/>
              </a:rPr>
              <a:t> derivation</a:t>
            </a:r>
          </a:p>
          <a:p>
            <a:pPr lvl="1">
              <a:lnSpc>
                <a:spcPct val="120000"/>
              </a:lnSpc>
              <a:spcBef>
                <a:spcPts val="300"/>
              </a:spcBef>
            </a:pPr>
            <a:r>
              <a:rPr lang="en-US" sz="1600" dirty="0">
                <a:sym typeface="Symbol" charset="2"/>
              </a:rPr>
              <a:t>Replacing the rightmost </a:t>
            </a:r>
            <a:r>
              <a:rPr lang="en-US" sz="1050" b="1" dirty="0">
                <a:sym typeface="Symbol" charset="2"/>
              </a:rPr>
              <a:t>NT</a:t>
            </a:r>
            <a:r>
              <a:rPr lang="en-US" sz="1600" dirty="0">
                <a:sym typeface="Symbol" charset="2"/>
              </a:rPr>
              <a:t> at each step, creates a </a:t>
            </a:r>
            <a:r>
              <a:rPr lang="en-US" sz="1600" b="1" dirty="0">
                <a:sym typeface="Symbol" charset="2"/>
              </a:rPr>
              <a:t>rightmost</a:t>
            </a:r>
            <a:r>
              <a:rPr lang="en-US" sz="1600" dirty="0">
                <a:sym typeface="Symbol" charset="2"/>
              </a:rPr>
              <a:t> </a:t>
            </a:r>
            <a:r>
              <a:rPr lang="en-US" sz="1600" dirty="0" smtClean="0">
                <a:sym typeface="Symbol" charset="2"/>
              </a:rPr>
              <a:t>derivation</a:t>
            </a:r>
            <a:endParaRPr lang="en-US" sz="1600" dirty="0">
              <a:sym typeface="Symbol" charset="2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848783" y="6003356"/>
            <a:ext cx="2283598" cy="338554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mpd="sng">
            <a:solidFill>
              <a:schemeClr val="bg1">
                <a:lumMod val="50000"/>
              </a:schemeClr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74073"/>
                </a:solidFill>
              </a:rPr>
              <a:t>NT</a:t>
            </a:r>
            <a:r>
              <a:rPr lang="en-US" sz="1600" dirty="0">
                <a:solidFill>
                  <a:srgbClr val="074073"/>
                </a:solidFill>
              </a:rPr>
              <a:t> ≅ </a:t>
            </a:r>
            <a:r>
              <a:rPr lang="en-US" sz="1600" i="1" dirty="0">
                <a:solidFill>
                  <a:srgbClr val="074073"/>
                </a:solidFill>
              </a:rPr>
              <a:t>nonterminal symbo</a:t>
            </a:r>
            <a:r>
              <a:rPr lang="en-US" sz="1600" dirty="0">
                <a:solidFill>
                  <a:srgbClr val="074073"/>
                </a:solidFill>
              </a:rPr>
              <a:t>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13F24B-7DB0-44AB-B0AA-B022282C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6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75361" y="2343001"/>
            <a:ext cx="3906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ym typeface="Symbol" charset="2"/>
              </a:rPr>
              <a:t>S</a:t>
            </a:r>
            <a:r>
              <a:rPr lang="en-US" dirty="0">
                <a:sym typeface="Symbol" charset="2"/>
              </a:rPr>
              <a:t>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0</a:t>
            </a:r>
            <a:r>
              <a:rPr lang="en-US" dirty="0">
                <a:sym typeface="Symbol" charset="2"/>
              </a:rPr>
              <a:t> 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2</a:t>
            </a:r>
            <a:r>
              <a:rPr lang="en-US" dirty="0">
                <a:sym typeface="Symbol" charset="2"/>
              </a:rPr>
              <a:t> 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… 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n</a:t>
            </a:r>
            <a:r>
              <a:rPr lang="en-US" i="1" baseline="-25000" dirty="0">
                <a:sym typeface="Symbol" charset="2"/>
              </a:rPr>
              <a:t>–</a:t>
            </a:r>
            <a:r>
              <a:rPr lang="en-US" baseline="-25000" dirty="0">
                <a:sym typeface="Symbol" charset="2"/>
              </a:rPr>
              <a:t>1</a:t>
            </a:r>
            <a:r>
              <a:rPr lang="en-US" dirty="0">
                <a:sym typeface="Symbol" charset="2"/>
              </a:rPr>
              <a:t>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</a:t>
            </a:r>
            <a:r>
              <a:rPr lang="en-US" baseline="-25000" dirty="0">
                <a:sym typeface="Symbol" charset="2"/>
              </a:rPr>
              <a:t>n</a:t>
            </a:r>
            <a:r>
              <a:rPr lang="en-US" dirty="0">
                <a:sym typeface="Symbol" charset="2"/>
              </a:rPr>
              <a:t> </a:t>
            </a:r>
            <a:r>
              <a:rPr lang="en-US" sz="1100" dirty="0">
                <a:sym typeface="Symbol" charset="2"/>
              </a:rPr>
              <a:t></a:t>
            </a:r>
            <a:r>
              <a:rPr lang="en-US" dirty="0">
                <a:sym typeface="Symbol" charset="2"/>
              </a:rPr>
              <a:t> </a:t>
            </a:r>
            <a:r>
              <a:rPr lang="en-US" sz="1100" i="1" dirty="0">
                <a:sym typeface="Symbol" charset="2"/>
              </a:rPr>
              <a:t>sentence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486988" y="4860441"/>
            <a:ext cx="3140603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sym typeface="Symbol" charset="2"/>
              </a:rPr>
              <a:t>A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right-sentential form </a:t>
            </a:r>
            <a:r>
              <a:rPr lang="en-US" dirty="0">
                <a:sym typeface="Symbol" charset="2"/>
              </a:rPr>
              <a:t>occurs in a rightmost derivation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8486988" y="4103311"/>
            <a:ext cx="32241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2400"/>
              </a:spcBef>
              <a:buNone/>
            </a:pPr>
            <a:r>
              <a:rPr lang="en-US" dirty="0">
                <a:sym typeface="Symbol" charset="2"/>
              </a:rPr>
              <a:t>A </a:t>
            </a:r>
            <a:r>
              <a:rPr lang="en-US" b="1" dirty="0">
                <a:solidFill>
                  <a:srgbClr val="000000"/>
                </a:solidFill>
                <a:sym typeface="Symbol" charset="2"/>
              </a:rPr>
              <a:t>left-sentential form </a:t>
            </a:r>
            <a:r>
              <a:rPr lang="en-US" dirty="0">
                <a:sym typeface="Symbol" charset="2"/>
              </a:rPr>
              <a:t>occurs in a</a:t>
            </a:r>
            <a:r>
              <a:rPr lang="en-US" i="1" dirty="0">
                <a:sym typeface="Symbol" charset="2"/>
              </a:rPr>
              <a:t> leftmost </a:t>
            </a:r>
            <a:r>
              <a:rPr lang="en-US" dirty="0">
                <a:sym typeface="Symbol" charset="2"/>
              </a:rPr>
              <a:t>derivation</a:t>
            </a:r>
          </a:p>
        </p:txBody>
      </p:sp>
    </p:spTree>
    <p:extLst>
      <p:ext uri="{BB962C8B-B14F-4D97-AF65-F5344CB8AC3E}">
        <p14:creationId xmlns:p14="http://schemas.microsoft.com/office/powerpoint/2010/main" val="1511515468"/>
      </p:ext>
    </p:extLst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uiExpand="1" build="p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6460140" y="1842898"/>
            <a:ext cx="3566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66688" indent="-166688">
              <a:buClr>
                <a:schemeClr val="tx2"/>
              </a:buClr>
              <a:buSzPct val="120000"/>
              <a:buFont typeface="Arial"/>
              <a:buChar char="•"/>
            </a:pPr>
            <a:r>
              <a:rPr lang="en-US" dirty="0"/>
              <a:t>A top-down parse begins with the grammar’s start symbol and works toward the sentence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4516"/>
            <a:ext cx="10515600" cy="1325563"/>
          </a:xfrm>
        </p:spPr>
        <p:txBody>
          <a:bodyPr/>
          <a:lstStyle/>
          <a:p>
            <a:r>
              <a:rPr lang="en-US" dirty="0"/>
              <a:t>Terminology for Derivations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09414" y="1156705"/>
            <a:ext cx="7816850" cy="523722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The point of parsing is to discover a derivation</a:t>
            </a:r>
          </a:p>
          <a:p>
            <a:pPr marL="0" indent="0">
              <a:spcBef>
                <a:spcPts val="22200"/>
              </a:spcBef>
              <a:buNone/>
            </a:pPr>
            <a:endParaRPr lang="en-US" dirty="0"/>
          </a:p>
          <a:p>
            <a:pPr>
              <a:spcBef>
                <a:spcPts val="22200"/>
              </a:spcBef>
            </a:pP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504015" y="1845970"/>
          <a:ext cx="313729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9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75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Rule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solidFill>
                            <a:schemeClr val="tx2"/>
                          </a:solidFill>
                        </a:rPr>
                        <a:t>Sentential</a:t>
                      </a:r>
                      <a:r>
                        <a:rPr lang="en-US" i="1" baseline="0" dirty="0">
                          <a:solidFill>
                            <a:schemeClr val="tx2"/>
                          </a:solidFill>
                        </a:rPr>
                        <a:t> Form</a:t>
                      </a:r>
                      <a:endParaRPr lang="en-US" i="1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—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endParaRPr lang="en-US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u="none" dirty="0" err="1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0" u="sng" baseline="0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i="0" u="none" baseline="0" dirty="0">
                          <a:solidFill>
                            <a:schemeClr val="tx1"/>
                          </a:solidFill>
                        </a:rPr>
                        <a:t>    </a:t>
                      </a:r>
                      <a:endParaRPr lang="en-US" i="1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504015" y="3758508"/>
            <a:ext cx="3137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tx2"/>
                </a:solidFill>
              </a:rPr>
              <a:t>Three-word </a:t>
            </a:r>
            <a:r>
              <a:rPr lang="en-US" b="1" i="1" dirty="0" err="1">
                <a:solidFill>
                  <a:schemeClr val="tx2"/>
                </a:solidFill>
              </a:rPr>
              <a:t>SheepNoise</a:t>
            </a:r>
            <a:endParaRPr lang="en-US" b="1" i="1" dirty="0">
              <a:solidFill>
                <a:schemeClr val="tx2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2001825" y="2219190"/>
            <a:ext cx="356072" cy="1371253"/>
            <a:chOff x="477825" y="2219189"/>
            <a:chExt cx="356072" cy="1371253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833897" y="2219189"/>
              <a:ext cx="0" cy="1371253"/>
            </a:xfrm>
            <a:prstGeom prst="straightConnector1">
              <a:avLst/>
            </a:prstGeom>
            <a:ln w="57150" cmpd="sng">
              <a:solidFill>
                <a:schemeClr val="tx2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6200000">
              <a:off x="75602" y="2625776"/>
              <a:ext cx="1143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tx2"/>
                  </a:solidFill>
                </a:rPr>
                <a:t>Top down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868984" y="2219189"/>
            <a:ext cx="4157280" cy="1454980"/>
            <a:chOff x="4344984" y="2219189"/>
            <a:chExt cx="4157280" cy="1454980"/>
          </a:xfrm>
        </p:grpSpPr>
        <p:grpSp>
          <p:nvGrpSpPr>
            <p:cNvPr id="16" name="Group 15"/>
            <p:cNvGrpSpPr/>
            <p:nvPr/>
          </p:nvGrpSpPr>
          <p:grpSpPr>
            <a:xfrm>
              <a:off x="4344984" y="2219189"/>
              <a:ext cx="338554" cy="1371253"/>
              <a:chOff x="4344984" y="2219189"/>
              <a:chExt cx="338554" cy="1371253"/>
            </a:xfrm>
          </p:grpSpPr>
          <p:cxnSp>
            <p:nvCxnSpPr>
              <p:cNvPr id="17" name="Straight Arrow Connector 16"/>
              <p:cNvCxnSpPr/>
              <p:nvPr/>
            </p:nvCxnSpPr>
            <p:spPr>
              <a:xfrm>
                <a:off x="4347543" y="2219189"/>
                <a:ext cx="0" cy="1371253"/>
              </a:xfrm>
              <a:prstGeom prst="straightConnector1">
                <a:avLst/>
              </a:prstGeom>
              <a:ln w="57150" cmpd="sng">
                <a:solidFill>
                  <a:schemeClr val="tx2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 rot="5400000" flipH="1">
                <a:off x="3942761" y="2829710"/>
                <a:ext cx="1143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074073"/>
                    </a:solidFill>
                  </a:rPr>
                  <a:t>Bottom up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4936139" y="2750839"/>
              <a:ext cx="3566125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66688" indent="-166688">
                <a:spcBef>
                  <a:spcPts val="600"/>
                </a:spcBef>
                <a:buClr>
                  <a:schemeClr val="tx2"/>
                </a:buClr>
                <a:buSzPct val="120000"/>
                <a:buFont typeface="Arial"/>
                <a:buChar char="•"/>
              </a:pPr>
              <a:r>
                <a:rPr lang="en-US" dirty="0"/>
                <a:t>A bottom-up parse starts with the words in the sentence and works towards the start symbol</a:t>
              </a:r>
            </a:p>
          </p:txBody>
        </p:sp>
      </p:grp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231922" y="4284447"/>
            <a:ext cx="7794341" cy="2004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74073"/>
                </a:solidFill>
              </a:rPr>
              <a:t>In the general case, discovering a derivation looks expensive</a:t>
            </a:r>
          </a:p>
          <a:p>
            <a:r>
              <a:rPr lang="en-US" dirty="0"/>
              <a:t>Many alternatives &amp; combinations, possible backtracking</a:t>
            </a:r>
          </a:p>
          <a:p>
            <a:r>
              <a:rPr lang="en-US" dirty="0"/>
              <a:t>Derivation must be guided by the actual words in the sentence</a:t>
            </a:r>
          </a:p>
          <a:p>
            <a:r>
              <a:rPr lang="en-US" dirty="0"/>
              <a:t>Fortunately, programming languages tend to have simple syntax</a:t>
            </a:r>
          </a:p>
          <a:p>
            <a:r>
              <a:rPr lang="en-US" dirty="0"/>
              <a:t>Understanding parsing will help you see why PLs look as they do!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37A490-1E0E-4C73-AC5B-1854BEBF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7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Context-Free Grammars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76544" y="1156705"/>
            <a:ext cx="9545966" cy="4317861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What makes a grammar “context free” 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dirty="0"/>
              <a:t>production has </a:t>
            </a:r>
            <a:r>
              <a:rPr lang="en-US" i="1" dirty="0"/>
              <a:t>a single nonterminal on its left hand </a:t>
            </a:r>
            <a:r>
              <a:rPr lang="en-US" i="1" dirty="0" smtClean="0"/>
              <a:t>side</a:t>
            </a:r>
          </a:p>
          <a:p>
            <a:pPr marL="346075" indent="-346075">
              <a:buSzPct val="100000"/>
              <a:buFont typeface="Lucida Grande"/>
              <a:buChar char="⇒"/>
            </a:pPr>
            <a:r>
              <a:rPr lang="en-US" dirty="0" smtClean="0"/>
              <a:t>The </a:t>
            </a:r>
            <a:r>
              <a:rPr lang="en-US" dirty="0"/>
              <a:t>grammar is </a:t>
            </a:r>
            <a:r>
              <a:rPr lang="en-US" i="1" dirty="0"/>
              <a:t>context free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r>
              <a:rPr lang="en-US" dirty="0"/>
              <a:t>A context-sensitive grammar can have ≥ 1 nonterminal on its lhs. </a:t>
            </a:r>
          </a:p>
          <a:p>
            <a:pPr>
              <a:buSzPct val="100000"/>
            </a:pPr>
            <a:r>
              <a:rPr lang="en-US" sz="1800" b="1" dirty="0"/>
              <a:t>CSG</a:t>
            </a:r>
            <a:r>
              <a:rPr lang="en-US" dirty="0"/>
              <a:t>’s have not found widespread application in compilers</a:t>
            </a:r>
          </a:p>
          <a:p>
            <a:pPr marL="0" indent="0">
              <a:spcBef>
                <a:spcPts val="2400"/>
              </a:spcBef>
              <a:buSzPct val="100000"/>
              <a:buNone/>
            </a:pP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196374"/>
              </p:ext>
            </p:extLst>
          </p:nvPr>
        </p:nvGraphicFramePr>
        <p:xfrm>
          <a:off x="3221019" y="1724010"/>
          <a:ext cx="3887242" cy="66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2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0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77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8749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b="1" i="1" dirty="0">
                          <a:solidFill>
                            <a:schemeClr val="tx1"/>
                          </a:solidFill>
                        </a:rPr>
                        <a:t>SheepNoise</a:t>
                      </a:r>
                      <a:r>
                        <a:rPr lang="en-US" b="1" i="0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1" u="none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218">
                <a:tc>
                  <a:txBody>
                    <a:bodyPr/>
                    <a:lstStyle/>
                    <a:p>
                      <a:pPr algn="l">
                        <a:lnSpc>
                          <a:spcPts val="1900"/>
                        </a:lnSpc>
                      </a:pPr>
                      <a:r>
                        <a:rPr lang="en-US" sz="1400" b="0" dirty="0"/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900"/>
                        </a:lnSpc>
                      </a:pPr>
                      <a:endParaRPr lang="en-US" b="1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0"/>
                        </a:lnSpc>
                      </a:pPr>
                      <a:r>
                        <a:rPr lang="en-US" b="1" dirty="0"/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900"/>
                        </a:lnSpc>
                      </a:pPr>
                      <a:r>
                        <a:rPr lang="en-US" b="1" u="sng" dirty="0"/>
                        <a:t>baa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0026650" y="3204152"/>
            <a:ext cx="1944255" cy="528350"/>
          </a:xfrm>
          <a:prstGeom prst="rect">
            <a:avLst/>
          </a:prstGeom>
          <a:solidFill>
            <a:srgbClr val="BFBFBF"/>
          </a:solidFill>
          <a:ln w="19050" cmpd="sng">
            <a:solidFill>
              <a:srgbClr val="7F7F7F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pPr>
              <a:lnSpc>
                <a:spcPts val="1700"/>
              </a:lnSpc>
            </a:pPr>
            <a:r>
              <a:rPr lang="en-US" sz="1400" dirty="0">
                <a:solidFill>
                  <a:schemeClr val="tx2"/>
                </a:solidFill>
              </a:rPr>
              <a:t>lhs  </a:t>
            </a:r>
            <a:r>
              <a:rPr lang="en-US" sz="800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≅</a:t>
            </a:r>
            <a:r>
              <a:rPr lang="en-US" sz="1400" dirty="0">
                <a:solidFill>
                  <a:schemeClr val="tx2"/>
                </a:solidFill>
              </a:rPr>
              <a:t> </a:t>
            </a:r>
            <a:r>
              <a:rPr lang="en-US" sz="1400" i="1" dirty="0">
                <a:solidFill>
                  <a:schemeClr val="tx2"/>
                </a:solidFill>
              </a:rPr>
              <a:t>left-hand side</a:t>
            </a:r>
          </a:p>
          <a:p>
            <a:pPr>
              <a:lnSpc>
                <a:spcPts val="1700"/>
              </a:lnSpc>
            </a:pPr>
            <a:r>
              <a:rPr lang="en-US" sz="1400" dirty="0">
                <a:solidFill>
                  <a:schemeClr val="tx2"/>
                </a:solidFill>
              </a:rPr>
              <a:t>rhs  </a:t>
            </a:r>
            <a:r>
              <a:rPr lang="en-US" sz="1600" dirty="0">
                <a:solidFill>
                  <a:schemeClr val="tx2"/>
                </a:solidFill>
              </a:rPr>
              <a:t>≅ </a:t>
            </a:r>
            <a:r>
              <a:rPr lang="en-US" sz="1400" i="1" dirty="0">
                <a:solidFill>
                  <a:schemeClr val="tx2"/>
                </a:solidFill>
              </a:rPr>
              <a:t>right hand side</a:t>
            </a:r>
            <a:endParaRPr lang="en-US" sz="1400" dirty="0">
              <a:solidFill>
                <a:schemeClr val="tx2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232379" y="5646767"/>
            <a:ext cx="8290131" cy="407420"/>
            <a:chOff x="685800" y="5736488"/>
            <a:chExt cx="8290131" cy="407420"/>
          </a:xfrm>
        </p:grpSpPr>
        <p:sp>
          <p:nvSpPr>
            <p:cNvPr id="3" name="TextBox 2"/>
            <p:cNvSpPr txBox="1"/>
            <p:nvPr/>
          </p:nvSpPr>
          <p:spPr>
            <a:xfrm>
              <a:off x="685800" y="5736488"/>
              <a:ext cx="791250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spcBef>
                  <a:spcPts val="2400"/>
                </a:spcBef>
                <a:buSzPct val="100000"/>
              </a:pPr>
              <a:r>
                <a:rPr lang="en-US" sz="2000" dirty="0"/>
                <a:t>Notice that </a:t>
              </a:r>
              <a:r>
                <a:rPr lang="en-US" sz="2000" i="1" dirty="0"/>
                <a:t>L</a:t>
              </a:r>
              <a:r>
                <a:rPr lang="en-US" sz="2000" dirty="0"/>
                <a:t>(</a:t>
              </a:r>
              <a:r>
                <a:rPr lang="en-US" sz="2000" i="1" dirty="0"/>
                <a:t>SheepNoise</a:t>
              </a:r>
              <a:r>
                <a:rPr lang="en-US" sz="2000" dirty="0"/>
                <a:t>) is actually a regular language:  </a:t>
              </a:r>
              <a:r>
                <a:rPr lang="en-US" sz="2000" u="sng" dirty="0"/>
                <a:t>baa</a:t>
              </a:r>
              <a:r>
                <a:rPr lang="en-US" sz="2000" dirty="0"/>
                <a:t>  </a:t>
              </a:r>
              <a:r>
                <a:rPr lang="en-US" sz="2000" u="sng" dirty="0"/>
                <a:t>baa</a:t>
              </a:r>
              <a:r>
                <a:rPr lang="en-US" sz="2000" baseline="30000" dirty="0"/>
                <a:t>*</a:t>
              </a:r>
              <a:endParaRPr lang="en-US" sz="20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795800" y="5774576"/>
              <a:ext cx="11801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>
                  <a:solidFill>
                    <a:schemeClr val="tx2"/>
                  </a:solidFill>
                  <a:sym typeface="Symbol" charset="2"/>
                </a:rPr>
                <a:t>RL</a:t>
              </a:r>
              <a:r>
                <a:rPr lang="en-US" dirty="0">
                  <a:solidFill>
                    <a:schemeClr val="tx2"/>
                  </a:solidFill>
                  <a:sym typeface="Symbol" charset="2"/>
                </a:rPr>
                <a:t>s  </a:t>
              </a:r>
              <a:r>
                <a:rPr lang="en-US" sz="1600" b="1" dirty="0">
                  <a:solidFill>
                    <a:schemeClr val="tx2"/>
                  </a:solidFill>
                  <a:sym typeface="Symbol" charset="2"/>
                </a:rPr>
                <a:t>CFL</a:t>
              </a:r>
              <a:r>
                <a:rPr lang="en-US" dirty="0">
                  <a:solidFill>
                    <a:schemeClr val="tx2"/>
                  </a:solidFill>
                  <a:sym typeface="Symbol" charset="2"/>
                </a:rPr>
                <a:t>s </a:t>
              </a:r>
              <a:endParaRPr lang="en-US" dirty="0">
                <a:solidFill>
                  <a:schemeClr val="tx2"/>
                </a:solidFill>
              </a:endParaRP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A9B3A-EEA6-4F0B-B8AC-23B7ACDF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0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Engineering a Compiler</a:t>
            </a:r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09800" y="329259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dirty="0"/>
              <a:t>A Better Example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8301" y="1365191"/>
            <a:ext cx="10515600" cy="4751830"/>
          </a:xfrm>
        </p:spPr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sz="2900" b="1" i="1" dirty="0">
                <a:solidFill>
                  <a:schemeClr val="tx2"/>
                </a:solidFill>
              </a:rPr>
              <a:t>SheepNoise </a:t>
            </a:r>
            <a:r>
              <a:rPr lang="en-US" sz="2900" b="1" dirty="0">
                <a:solidFill>
                  <a:schemeClr val="tx2"/>
                </a:solidFill>
              </a:rPr>
              <a:t>is quite limited.  Let’s consider a more interesting example.</a:t>
            </a:r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r>
              <a:rPr lang="en-US" sz="4000" dirty="0" smtClean="0"/>
              <a:t>A </a:t>
            </a:r>
            <a:r>
              <a:rPr lang="en-US" sz="4000" dirty="0"/>
              <a:t>sequence of rewrites that produces a sentence is a </a:t>
            </a:r>
            <a:r>
              <a:rPr lang="en-US" sz="4000" i="1" dirty="0"/>
              <a:t>derivation</a:t>
            </a:r>
          </a:p>
          <a:p>
            <a:r>
              <a:rPr lang="en-US" sz="4000" dirty="0"/>
              <a:t>Process of discovering a derivation is called </a:t>
            </a:r>
            <a:r>
              <a:rPr lang="en-US" sz="4000" i="1" dirty="0"/>
              <a:t>parsing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4000" dirty="0"/>
              <a:t>We denote this derivation:  </a:t>
            </a:r>
            <a:r>
              <a:rPr lang="en-US" sz="4000" i="1" dirty="0"/>
              <a:t>Start </a:t>
            </a:r>
            <a:r>
              <a:rPr lang="en-US" sz="4000" dirty="0"/>
              <a:t>⇒</a:t>
            </a:r>
            <a:r>
              <a:rPr lang="en-US" sz="4000" baseline="30000" dirty="0"/>
              <a:t>* </a:t>
            </a:r>
            <a:r>
              <a:rPr lang="en-US" sz="4000" u="sng" dirty="0"/>
              <a:t>(</a:t>
            </a:r>
            <a:r>
              <a:rPr lang="en-US" sz="4000" dirty="0"/>
              <a:t>  </a:t>
            </a:r>
            <a:r>
              <a:rPr lang="en-US" sz="4000" u="sng" dirty="0"/>
              <a:t>[</a:t>
            </a:r>
            <a:r>
              <a:rPr lang="en-US" sz="4000" dirty="0"/>
              <a:t>  </a:t>
            </a:r>
            <a:r>
              <a:rPr lang="en-US" sz="4000" u="sng" dirty="0"/>
              <a:t>(</a:t>
            </a:r>
            <a:r>
              <a:rPr lang="en-US" sz="4000" dirty="0"/>
              <a:t>  </a:t>
            </a:r>
            <a:r>
              <a:rPr lang="en-US" sz="4000" u="sng" dirty="0"/>
              <a:t>)</a:t>
            </a:r>
            <a:r>
              <a:rPr lang="en-US" sz="4000" dirty="0"/>
              <a:t>  </a:t>
            </a:r>
            <a:r>
              <a:rPr lang="en-US" sz="4000" u="sng" dirty="0"/>
              <a:t>]</a:t>
            </a:r>
            <a:r>
              <a:rPr lang="en-US" sz="4000" i="1" dirty="0"/>
              <a:t>  </a:t>
            </a:r>
            <a:r>
              <a:rPr lang="en-US" sz="4000" u="sng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5337783"/>
              </p:ext>
            </p:extLst>
          </p:nvPr>
        </p:nvGraphicFramePr>
        <p:xfrm>
          <a:off x="1106903" y="1760275"/>
          <a:ext cx="3091828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8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2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r>
                        <a:rPr lang="en-US" b="0" i="1" dirty="0" smtClean="0">
                          <a:solidFill>
                            <a:schemeClr val="tx1"/>
                          </a:solidFill>
                        </a:rPr>
                        <a:t>Grammar G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0" i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8752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chemeClr val="tx1"/>
                          </a:solidFill>
                        </a:rPr>
                        <a:t>Brackets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➝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]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i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|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]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Two flavors</a:t>
                      </a:r>
                      <a:r>
                        <a:rPr lang="en-US" b="1" i="1" baseline="0" dirty="0">
                          <a:solidFill>
                            <a:schemeClr val="tx2"/>
                          </a:solidFill>
                        </a:rPr>
                        <a:t> of nested brackets</a:t>
                      </a:r>
                      <a:endParaRPr lang="en-US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en-US" b="1" i="1" dirty="0">
                        <a:solidFill>
                          <a:schemeClr val="tx2"/>
                        </a:solidFill>
                      </a:endParaRPr>
                    </a:p>
                  </a:txBody>
                  <a:tcPr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20494"/>
              </p:ext>
            </p:extLst>
          </p:nvPr>
        </p:nvGraphicFramePr>
        <p:xfrm>
          <a:off x="7893333" y="1760275"/>
          <a:ext cx="2963542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6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2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i="1" dirty="0">
                          <a:solidFill>
                            <a:srgbClr val="074073"/>
                          </a:solidFill>
                        </a:rPr>
                        <a:t>Rule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74073"/>
                          </a:solidFill>
                        </a:rPr>
                        <a:t>Sentential</a:t>
                      </a:r>
                      <a:r>
                        <a:rPr lang="en-US" b="1" i="1" baseline="0" dirty="0">
                          <a:solidFill>
                            <a:srgbClr val="074073"/>
                          </a:solidFill>
                        </a:rPr>
                        <a:t> Form</a:t>
                      </a:r>
                      <a:endParaRPr lang="en-US" b="1" i="1" dirty="0">
                        <a:solidFill>
                          <a:srgbClr val="07407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/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0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i="1" u="none" dirty="0">
                          <a:solidFill>
                            <a:schemeClr val="tx1"/>
                          </a:solidFill>
                        </a:rPr>
                        <a:t>Brackets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u="sng" dirty="0">
                          <a:solidFill>
                            <a:schemeClr val="tx1"/>
                          </a:solidFill>
                        </a:rPr>
                        <a:t>[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en-US" i="0" u="none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dirty="0">
                          <a:solidFill>
                            <a:schemeClr val="tx1"/>
                          </a:solidFill>
                        </a:rPr>
                        <a:t>]</a:t>
                      </a:r>
                      <a:r>
                        <a:rPr lang="en-US" b="0" i="1" u="none" baseline="0" dirty="0">
                          <a:solidFill>
                            <a:schemeClr val="tx1"/>
                          </a:solidFill>
                        </a:rPr>
                        <a:t>   </a:t>
                      </a:r>
                      <a:r>
                        <a:rPr lang="en-US" b="1" i="0" u="sng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b="1" i="0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b="1" i="1" dirty="0">
                          <a:solidFill>
                            <a:schemeClr val="tx2"/>
                          </a:solidFill>
                        </a:rPr>
                        <a:t>Derivation of </a:t>
                      </a:r>
                      <a:r>
                        <a:rPr lang="en-US" b="1" i="0" dirty="0">
                          <a:solidFill>
                            <a:schemeClr val="tx2"/>
                          </a:solidFill>
                        </a:rPr>
                        <a:t>“</a:t>
                      </a:r>
                      <a:r>
                        <a:rPr lang="en-US" sz="800" b="1" i="0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[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(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)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]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sng" dirty="0">
                          <a:solidFill>
                            <a:schemeClr val="tx2"/>
                          </a:solidFill>
                        </a:rPr>
                        <a:t>)</a:t>
                      </a:r>
                      <a:r>
                        <a:rPr lang="en-US" sz="800" b="1" i="0" u="none" dirty="0">
                          <a:solidFill>
                            <a:schemeClr val="tx2"/>
                          </a:solidFill>
                        </a:rPr>
                        <a:t> </a:t>
                      </a:r>
                      <a:r>
                        <a:rPr lang="en-US" b="1" i="0" u="none" dirty="0">
                          <a:solidFill>
                            <a:schemeClr val="tx2"/>
                          </a:solidFill>
                        </a:rPr>
                        <a:t>”</a:t>
                      </a:r>
                      <a:endParaRPr lang="en-US" b="1" i="0" dirty="0">
                        <a:solidFill>
                          <a:schemeClr val="tx2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7407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508314" y="5780791"/>
            <a:ext cx="3186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74073"/>
                </a:solidFill>
              </a:rPr>
              <a:t>Not a regular language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12309D-F6B4-480E-90EE-23BAD934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B8B8DC-CB05-4E77-A46A-F6B222FBA2C9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109" y="2796822"/>
            <a:ext cx="2468639" cy="11881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0146" y="2909711"/>
            <a:ext cx="2234166" cy="107526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4509958" y="2401880"/>
            <a:ext cx="283375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b="1" i="1" dirty="0" smtClean="0">
                <a:solidFill>
                  <a:schemeClr val="tx2"/>
                </a:solidFill>
              </a:rPr>
              <a:t>Is </a:t>
            </a:r>
            <a:r>
              <a:rPr lang="en-US" b="1" dirty="0" smtClean="0">
                <a:solidFill>
                  <a:schemeClr val="tx2"/>
                </a:solidFill>
              </a:rPr>
              <a:t>“</a:t>
            </a:r>
            <a:r>
              <a:rPr lang="en-US" sz="800" b="1" dirty="0" smtClean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[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(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)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]</a:t>
            </a:r>
            <a:r>
              <a:rPr lang="en-US" b="1" dirty="0">
                <a:solidFill>
                  <a:schemeClr val="tx2"/>
                </a:solidFill>
              </a:rPr>
              <a:t> </a:t>
            </a:r>
            <a:r>
              <a:rPr lang="en-US" b="1" u="sng" dirty="0">
                <a:solidFill>
                  <a:schemeClr val="tx2"/>
                </a:solidFill>
              </a:rPr>
              <a:t>)</a:t>
            </a:r>
            <a:r>
              <a:rPr lang="en-US" sz="800" b="1" dirty="0">
                <a:solidFill>
                  <a:schemeClr val="tx2"/>
                </a:solidFill>
              </a:rPr>
              <a:t> </a:t>
            </a:r>
            <a:r>
              <a:rPr lang="en-US" b="1" dirty="0" smtClean="0">
                <a:solidFill>
                  <a:schemeClr val="tx2"/>
                </a:solidFill>
              </a:rPr>
              <a:t>” in L(G)? </a:t>
            </a:r>
            <a:endParaRPr lang="en-US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52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2339</Words>
  <Application>Microsoft Office PowerPoint</Application>
  <PresentationFormat>Widescreen</PresentationFormat>
  <Paragraphs>643</Paragraphs>
  <Slides>20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Lucida Grande</vt:lpstr>
      <vt:lpstr>Arial</vt:lpstr>
      <vt:lpstr>Arial Black</vt:lpstr>
      <vt:lpstr>Calibri</vt:lpstr>
      <vt:lpstr>Calibri Light</vt:lpstr>
      <vt:lpstr>Symbol</vt:lpstr>
      <vt:lpstr>Office Theme</vt:lpstr>
      <vt:lpstr>Chapter 3 Parsers </vt:lpstr>
      <vt:lpstr>The Front End </vt:lpstr>
      <vt:lpstr>The Study of Parsing </vt:lpstr>
      <vt:lpstr>Specifying Syntax: Context-Free Grammars</vt:lpstr>
      <vt:lpstr>Deriving Sentences with a CFG </vt:lpstr>
      <vt:lpstr>Terminology for Derivations</vt:lpstr>
      <vt:lpstr>Terminology for Derivations </vt:lpstr>
      <vt:lpstr>Context-Free Grammars </vt:lpstr>
      <vt:lpstr>A Better Example </vt:lpstr>
      <vt:lpstr>Brackets </vt:lpstr>
      <vt:lpstr>A Simple Expression Grammar</vt:lpstr>
      <vt:lpstr>Leftmost and Rightmost Derivations</vt:lpstr>
      <vt:lpstr>Leftmost Derivation</vt:lpstr>
      <vt:lpstr>Rightmost Derivation</vt:lpstr>
      <vt:lpstr>Evaluation Order: Why Do We Care?</vt:lpstr>
      <vt:lpstr>Two Leftmost Parse Trees</vt:lpstr>
      <vt:lpstr>Ambiguity</vt:lpstr>
      <vt:lpstr>Ambiguity </vt:lpstr>
      <vt:lpstr>Ambiguity</vt:lpstr>
      <vt:lpstr>Ambiguity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Scanners continued Implementing a Scanner</dc:title>
  <dc:creator>Hairong Zhao</dc:creator>
  <cp:lastModifiedBy>Hairong Zhao</cp:lastModifiedBy>
  <cp:revision>14</cp:revision>
  <dcterms:created xsi:type="dcterms:W3CDTF">2022-01-25T21:06:11Z</dcterms:created>
  <dcterms:modified xsi:type="dcterms:W3CDTF">2023-02-08T17:51:59Z</dcterms:modified>
</cp:coreProperties>
</file>