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1" r:id="rId5"/>
    <p:sldId id="259" r:id="rId6"/>
    <p:sldId id="270" r:id="rId7"/>
    <p:sldId id="271" r:id="rId8"/>
    <p:sldId id="260"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09E3-634F-2508-F1DB-21CEE562A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014A9-7AAB-F2C6-0C00-A81A6E589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A94E60-E620-8C03-4FBC-25549F83B54E}"/>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5" name="Footer Placeholder 4">
            <a:extLst>
              <a:ext uri="{FF2B5EF4-FFF2-40B4-BE49-F238E27FC236}">
                <a16:creationId xmlns:a16="http://schemas.microsoft.com/office/drawing/2014/main" id="{8F997D2D-99F9-A232-F3A0-A3B7E78FB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51F9C-A77E-E473-9A51-0805E3D990B2}"/>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906126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1BBE-1CDF-7EDA-CFD6-049CD5108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678356-57AD-785B-BE64-20C959BB90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3F223-D08D-2A94-D17C-0D0FC26B52CA}"/>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5" name="Footer Placeholder 4">
            <a:extLst>
              <a:ext uri="{FF2B5EF4-FFF2-40B4-BE49-F238E27FC236}">
                <a16:creationId xmlns:a16="http://schemas.microsoft.com/office/drawing/2014/main" id="{9AEE416C-0881-E626-78F0-EECECA7BE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D3CE9-09EF-3FB1-A89B-C99B0A5B3732}"/>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374645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D309F-7457-0D0A-76E2-EFA523E9F7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0209E3-F835-805F-EF41-013F7F2246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35785-7934-DD15-3F75-1CA00EA1F9CA}"/>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5" name="Footer Placeholder 4">
            <a:extLst>
              <a:ext uri="{FF2B5EF4-FFF2-40B4-BE49-F238E27FC236}">
                <a16:creationId xmlns:a16="http://schemas.microsoft.com/office/drawing/2014/main" id="{B4FEEF9F-37A0-F1C2-745B-FF9191CFC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16A62-52D1-33FC-635E-D099638A8DEA}"/>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117594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56A-50C7-D4B7-C355-40255CBEE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514CF-9B42-D649-258B-6DE233A74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96778-B355-D011-8242-9852B5588C8B}"/>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5" name="Footer Placeholder 4">
            <a:extLst>
              <a:ext uri="{FF2B5EF4-FFF2-40B4-BE49-F238E27FC236}">
                <a16:creationId xmlns:a16="http://schemas.microsoft.com/office/drawing/2014/main" id="{62047F3B-4942-740C-1535-6BA7F6719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64294-A3EE-4130-E571-E34ADB60A7E0}"/>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357442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09BB-4D79-7F51-D11C-E29437398A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4E5EF6-F100-3BC4-FD3E-DF311070A2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96411-71EC-4B8C-F121-EF1769966A1A}"/>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5" name="Footer Placeholder 4">
            <a:extLst>
              <a:ext uri="{FF2B5EF4-FFF2-40B4-BE49-F238E27FC236}">
                <a16:creationId xmlns:a16="http://schemas.microsoft.com/office/drawing/2014/main" id="{5817F476-7745-E007-8167-98FBD5B84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0B339-BEA7-A06D-A126-703CBDAF7A9F}"/>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311704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0637-9E65-9008-0ED1-1160C2AA5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68ABD-7536-A9D1-192E-ECC24CDD8A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C6EDF-F23B-A1A3-5429-3453CBD52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15B0C-B763-5BB0-9BDA-C7E65DA9B837}"/>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6" name="Footer Placeholder 5">
            <a:extLst>
              <a:ext uri="{FF2B5EF4-FFF2-40B4-BE49-F238E27FC236}">
                <a16:creationId xmlns:a16="http://schemas.microsoft.com/office/drawing/2014/main" id="{C039171F-39BA-BFE9-047A-9E64969B7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99F9B-D33F-670B-9C07-144063D649E2}"/>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225445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7D4D-91B8-1AEA-63E5-44A21F3C7F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B4F1DB-FE81-535D-6163-23DCA461C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4F43B-3946-B13D-7F8C-429475CC9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76158-8CEE-FADA-D149-0961A558D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08F7E-43A6-FFCB-9EFD-374B8D612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3D318-70E6-A4FD-CCC9-2E06ED4F1860}"/>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8" name="Footer Placeholder 7">
            <a:extLst>
              <a:ext uri="{FF2B5EF4-FFF2-40B4-BE49-F238E27FC236}">
                <a16:creationId xmlns:a16="http://schemas.microsoft.com/office/drawing/2014/main" id="{6EDDC50D-E4F1-D757-7851-661473AE82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52869-C5AA-B138-1B97-C6F648C6AE9B}"/>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398053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7B93-F580-D720-B913-4F74D75E84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4431E-CDE6-4B06-7A43-033F1FE25A9A}"/>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4" name="Footer Placeholder 3">
            <a:extLst>
              <a:ext uri="{FF2B5EF4-FFF2-40B4-BE49-F238E27FC236}">
                <a16:creationId xmlns:a16="http://schemas.microsoft.com/office/drawing/2014/main" id="{4D7B308A-205E-9F2E-FA46-F590A4382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32134-1F8D-0B50-01DB-5594E03B5960}"/>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121170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136AA-8626-6AD4-03AE-3A92FCAE12E3}"/>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3" name="Footer Placeholder 2">
            <a:extLst>
              <a:ext uri="{FF2B5EF4-FFF2-40B4-BE49-F238E27FC236}">
                <a16:creationId xmlns:a16="http://schemas.microsoft.com/office/drawing/2014/main" id="{DE56F787-5E97-D500-FECD-E9B6D9E4D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2D96E7-F9AC-FB4C-76DA-DCFBD5499D6A}"/>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106916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7E34-9F53-6DF2-E9B3-8239863D7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8E903-48E6-5076-3775-BBD7D1245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1E19E6-2970-A99A-ACE3-700627F05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80BB4-312A-F4E0-7E29-C4534B8296DF}"/>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6" name="Footer Placeholder 5">
            <a:extLst>
              <a:ext uri="{FF2B5EF4-FFF2-40B4-BE49-F238E27FC236}">
                <a16:creationId xmlns:a16="http://schemas.microsoft.com/office/drawing/2014/main" id="{74E553AB-DA6A-B69E-81AE-97C7778C8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99CF1-3D36-74EC-82D8-6BA010C6EFFA}"/>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293881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3521-603C-4472-1810-6DECBC653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54B7A7-871A-1E0D-8F66-B9760B859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3E767-7B2D-A3A1-7430-E5293140E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81349-31FE-14E5-F9AB-BCA5174119E4}"/>
              </a:ext>
            </a:extLst>
          </p:cNvPr>
          <p:cNvSpPr>
            <a:spLocks noGrp="1"/>
          </p:cNvSpPr>
          <p:nvPr>
            <p:ph type="dt" sz="half" idx="10"/>
          </p:nvPr>
        </p:nvSpPr>
        <p:spPr/>
        <p:txBody>
          <a:bodyPr/>
          <a:lstStyle/>
          <a:p>
            <a:fld id="{83951539-75DB-4FD5-A4B1-A8AC1B2956E2}" type="datetimeFigureOut">
              <a:rPr lang="en-US" smtClean="0"/>
              <a:t>9/2/2024</a:t>
            </a:fld>
            <a:endParaRPr lang="en-US"/>
          </a:p>
        </p:txBody>
      </p:sp>
      <p:sp>
        <p:nvSpPr>
          <p:cNvPr id="6" name="Footer Placeholder 5">
            <a:extLst>
              <a:ext uri="{FF2B5EF4-FFF2-40B4-BE49-F238E27FC236}">
                <a16:creationId xmlns:a16="http://schemas.microsoft.com/office/drawing/2014/main" id="{DEC844C2-C3DD-4565-1B58-A5067D90B4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DBB0-F316-FAEF-C1E9-FD1954BFAF80}"/>
              </a:ext>
            </a:extLst>
          </p:cNvPr>
          <p:cNvSpPr>
            <a:spLocks noGrp="1"/>
          </p:cNvSpPr>
          <p:nvPr>
            <p:ph type="sldNum" sz="quarter" idx="12"/>
          </p:nvPr>
        </p:nvSpPr>
        <p:spPr/>
        <p:txBody>
          <a:bodyPr/>
          <a:lstStyle/>
          <a:p>
            <a:fld id="{0144224B-D0D7-4938-909F-7AC8BDD9595D}" type="slidenum">
              <a:rPr lang="en-US" smtClean="0"/>
              <a:t>‹#›</a:t>
            </a:fld>
            <a:endParaRPr lang="en-US"/>
          </a:p>
        </p:txBody>
      </p:sp>
    </p:spTree>
    <p:extLst>
      <p:ext uri="{BB962C8B-B14F-4D97-AF65-F5344CB8AC3E}">
        <p14:creationId xmlns:p14="http://schemas.microsoft.com/office/powerpoint/2010/main" val="195763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421864-15FF-3EF5-4C56-170E7F3034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C3E3B-50DF-8F15-4B36-F090465661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784AA-16FA-678E-4A5B-4CAE767BA8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951539-75DB-4FD5-A4B1-A8AC1B2956E2}" type="datetimeFigureOut">
              <a:rPr lang="en-US" smtClean="0"/>
              <a:t>9/2/2024</a:t>
            </a:fld>
            <a:endParaRPr lang="en-US"/>
          </a:p>
        </p:txBody>
      </p:sp>
      <p:sp>
        <p:nvSpPr>
          <p:cNvPr id="5" name="Footer Placeholder 4">
            <a:extLst>
              <a:ext uri="{FF2B5EF4-FFF2-40B4-BE49-F238E27FC236}">
                <a16:creationId xmlns:a16="http://schemas.microsoft.com/office/drawing/2014/main" id="{30756B55-66B1-A55F-303D-FE44D60EE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B2875F-77F9-36AA-A9A2-FC7A369443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44224B-D0D7-4938-909F-7AC8BDD9595D}" type="slidenum">
              <a:rPr lang="en-US" smtClean="0"/>
              <a:t>‹#›</a:t>
            </a:fld>
            <a:endParaRPr lang="en-US"/>
          </a:p>
        </p:txBody>
      </p:sp>
    </p:spTree>
    <p:extLst>
      <p:ext uri="{BB962C8B-B14F-4D97-AF65-F5344CB8AC3E}">
        <p14:creationId xmlns:p14="http://schemas.microsoft.com/office/powerpoint/2010/main" val="177006003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9651-938B-D517-5626-38DAC3313FBC}"/>
              </a:ext>
            </a:extLst>
          </p:cNvPr>
          <p:cNvSpPr>
            <a:spLocks noGrp="1"/>
          </p:cNvSpPr>
          <p:nvPr>
            <p:ph type="ctrTitle"/>
          </p:nvPr>
        </p:nvSpPr>
        <p:spPr/>
        <p:txBody>
          <a:bodyPr/>
          <a:lstStyle/>
          <a:p>
            <a:r>
              <a:rPr lang="en-US" b="1" dirty="0"/>
              <a:t>LinkedList</a:t>
            </a:r>
          </a:p>
        </p:txBody>
      </p:sp>
      <p:sp>
        <p:nvSpPr>
          <p:cNvPr id="3" name="Subtitle 2">
            <a:extLst>
              <a:ext uri="{FF2B5EF4-FFF2-40B4-BE49-F238E27FC236}">
                <a16:creationId xmlns:a16="http://schemas.microsoft.com/office/drawing/2014/main" id="{48DEAD1E-4734-9A92-575B-EE3BC6C6AA4D}"/>
              </a:ext>
            </a:extLst>
          </p:cNvPr>
          <p:cNvSpPr>
            <a:spLocks noGrp="1"/>
          </p:cNvSpPr>
          <p:nvPr>
            <p:ph type="subTitle" idx="1"/>
          </p:nvPr>
        </p:nvSpPr>
        <p:spPr/>
        <p:txBody>
          <a:bodyPr>
            <a:noAutofit/>
          </a:bodyPr>
          <a:lstStyle/>
          <a:p>
            <a:r>
              <a:rPr lang="en-US" sz="3200" b="1" dirty="0"/>
              <a:t>Muhammed Tawfiq Chowdhury</a:t>
            </a:r>
          </a:p>
          <a:p>
            <a:r>
              <a:rPr lang="en-US" sz="3200" b="1" dirty="0"/>
              <a:t>Data Structure </a:t>
            </a:r>
          </a:p>
          <a:p>
            <a:r>
              <a:rPr lang="en-US" sz="3200" b="1" dirty="0"/>
              <a:t>Section 1 and Section 2</a:t>
            </a:r>
          </a:p>
        </p:txBody>
      </p:sp>
    </p:spTree>
    <p:extLst>
      <p:ext uri="{BB962C8B-B14F-4D97-AF65-F5344CB8AC3E}">
        <p14:creationId xmlns:p14="http://schemas.microsoft.com/office/powerpoint/2010/main" val="295689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53C5-C1C6-2769-9562-6E74FE812B84}"/>
              </a:ext>
            </a:extLst>
          </p:cNvPr>
          <p:cNvSpPr>
            <a:spLocks noGrp="1"/>
          </p:cNvSpPr>
          <p:nvPr>
            <p:ph type="title"/>
          </p:nvPr>
        </p:nvSpPr>
        <p:spPr/>
        <p:txBody>
          <a:bodyPr/>
          <a:lstStyle/>
          <a:p>
            <a:pPr algn="ctr"/>
            <a:r>
              <a:rPr lang="en-US" b="1" dirty="0"/>
              <a:t>Useful Methods</a:t>
            </a:r>
            <a:endParaRPr lang="en-US" dirty="0"/>
          </a:p>
        </p:txBody>
      </p:sp>
      <p:sp>
        <p:nvSpPr>
          <p:cNvPr id="3" name="Content Placeholder 2">
            <a:extLst>
              <a:ext uri="{FF2B5EF4-FFF2-40B4-BE49-F238E27FC236}">
                <a16:creationId xmlns:a16="http://schemas.microsoft.com/office/drawing/2014/main" id="{2A7063BC-ED0C-15CC-13CD-0D13E5D51A83}"/>
              </a:ext>
            </a:extLst>
          </p:cNvPr>
          <p:cNvSpPr>
            <a:spLocks noGrp="1"/>
          </p:cNvSpPr>
          <p:nvPr>
            <p:ph idx="1"/>
          </p:nvPr>
        </p:nvSpPr>
        <p:spPr/>
        <p:txBody>
          <a:bodyPr/>
          <a:lstStyle/>
          <a:p>
            <a:r>
              <a:rPr lang="en-US" dirty="0"/>
              <a:t>element()-This method retrieves but does not remove, the head (first element) of this list.</a:t>
            </a:r>
          </a:p>
          <a:p>
            <a:r>
              <a:rPr lang="en-US" dirty="0"/>
              <a:t>get(int index)-This method returns the element at the specified position in this list.</a:t>
            </a:r>
          </a:p>
          <a:p>
            <a:r>
              <a:rPr lang="en-US" dirty="0" err="1"/>
              <a:t>getFirst</a:t>
            </a:r>
            <a:r>
              <a:rPr lang="en-US" dirty="0"/>
              <a:t>()-This method returns the first element in this list.</a:t>
            </a:r>
          </a:p>
          <a:p>
            <a:r>
              <a:rPr lang="en-US" dirty="0" err="1"/>
              <a:t>getLast</a:t>
            </a:r>
            <a:r>
              <a:rPr lang="en-US" dirty="0"/>
              <a:t>()-This method returns the last element in this list.</a:t>
            </a:r>
          </a:p>
          <a:p>
            <a:r>
              <a:rPr lang="en-US" dirty="0" err="1"/>
              <a:t>indexOf</a:t>
            </a:r>
            <a:r>
              <a:rPr lang="en-US" dirty="0"/>
              <a:t>(Object o)-This method returns the index of the first occurrence of the specified element in this list, or -1 if this list does not contain the element.</a:t>
            </a:r>
          </a:p>
        </p:txBody>
      </p:sp>
    </p:spTree>
    <p:extLst>
      <p:ext uri="{BB962C8B-B14F-4D97-AF65-F5344CB8AC3E}">
        <p14:creationId xmlns:p14="http://schemas.microsoft.com/office/powerpoint/2010/main" val="341593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8C9B-4560-2750-064C-585153BF4C44}"/>
              </a:ext>
            </a:extLst>
          </p:cNvPr>
          <p:cNvSpPr>
            <a:spLocks noGrp="1"/>
          </p:cNvSpPr>
          <p:nvPr>
            <p:ph type="title"/>
          </p:nvPr>
        </p:nvSpPr>
        <p:spPr/>
        <p:txBody>
          <a:bodyPr/>
          <a:lstStyle/>
          <a:p>
            <a:pPr algn="ctr"/>
            <a:r>
              <a:rPr lang="en-US" b="1" dirty="0"/>
              <a:t>Useful Methods</a:t>
            </a:r>
            <a:endParaRPr lang="en-US" dirty="0"/>
          </a:p>
        </p:txBody>
      </p:sp>
      <p:sp>
        <p:nvSpPr>
          <p:cNvPr id="3" name="Content Placeholder 2">
            <a:extLst>
              <a:ext uri="{FF2B5EF4-FFF2-40B4-BE49-F238E27FC236}">
                <a16:creationId xmlns:a16="http://schemas.microsoft.com/office/drawing/2014/main" id="{026D76E2-EFAE-3DE2-B00F-5E092F2E8AB2}"/>
              </a:ext>
            </a:extLst>
          </p:cNvPr>
          <p:cNvSpPr>
            <a:spLocks noGrp="1"/>
          </p:cNvSpPr>
          <p:nvPr>
            <p:ph idx="1"/>
          </p:nvPr>
        </p:nvSpPr>
        <p:spPr/>
        <p:txBody>
          <a:bodyPr/>
          <a:lstStyle/>
          <a:p>
            <a:r>
              <a:rPr lang="en-US" dirty="0" err="1"/>
              <a:t>lastIndexOf</a:t>
            </a:r>
            <a:r>
              <a:rPr lang="en-US" dirty="0"/>
              <a:t>(Object o)-This method returns the index of the last occurrence of the specified element in this list, or -1 if this list does not contain the element.</a:t>
            </a:r>
          </a:p>
          <a:p>
            <a:r>
              <a:rPr lang="en-US" dirty="0" err="1"/>
              <a:t>listIterator</a:t>
            </a:r>
            <a:r>
              <a:rPr lang="en-US" dirty="0"/>
              <a:t>(int index)-This method returns a list-iterator of the elements in this list (in proper sequence), starting at the specified position in the list.</a:t>
            </a:r>
          </a:p>
          <a:p>
            <a:r>
              <a:rPr lang="en-US" dirty="0"/>
              <a:t>offer(E e)-This method Adds the specified element as the tail (last element) of this list</a:t>
            </a:r>
          </a:p>
          <a:p>
            <a:r>
              <a:rPr lang="en-US" dirty="0" err="1"/>
              <a:t>offerFirst</a:t>
            </a:r>
            <a:r>
              <a:rPr lang="en-US" dirty="0"/>
              <a:t>(E e)-This method Inserts the specified element at the front of this list.</a:t>
            </a:r>
          </a:p>
        </p:txBody>
      </p:sp>
    </p:spTree>
    <p:extLst>
      <p:ext uri="{BB962C8B-B14F-4D97-AF65-F5344CB8AC3E}">
        <p14:creationId xmlns:p14="http://schemas.microsoft.com/office/powerpoint/2010/main" val="206713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41C1-E1CA-D1F8-647B-B098F47B60B6}"/>
              </a:ext>
            </a:extLst>
          </p:cNvPr>
          <p:cNvSpPr>
            <a:spLocks noGrp="1"/>
          </p:cNvSpPr>
          <p:nvPr>
            <p:ph type="title"/>
          </p:nvPr>
        </p:nvSpPr>
        <p:spPr/>
        <p:txBody>
          <a:bodyPr/>
          <a:lstStyle/>
          <a:p>
            <a:pPr algn="ctr"/>
            <a:r>
              <a:rPr lang="en-US" b="1" dirty="0"/>
              <a:t>Useful Methods</a:t>
            </a:r>
            <a:endParaRPr lang="en-US" dirty="0"/>
          </a:p>
        </p:txBody>
      </p:sp>
      <p:sp>
        <p:nvSpPr>
          <p:cNvPr id="3" name="Content Placeholder 2">
            <a:extLst>
              <a:ext uri="{FF2B5EF4-FFF2-40B4-BE49-F238E27FC236}">
                <a16:creationId xmlns:a16="http://schemas.microsoft.com/office/drawing/2014/main" id="{5D7528F6-E66E-AF5F-E549-33BD7CE62697}"/>
              </a:ext>
            </a:extLst>
          </p:cNvPr>
          <p:cNvSpPr>
            <a:spLocks noGrp="1"/>
          </p:cNvSpPr>
          <p:nvPr>
            <p:ph idx="1"/>
          </p:nvPr>
        </p:nvSpPr>
        <p:spPr/>
        <p:txBody>
          <a:bodyPr>
            <a:normAutofit lnSpcReduction="10000"/>
          </a:bodyPr>
          <a:lstStyle/>
          <a:p>
            <a:r>
              <a:rPr lang="en-US" dirty="0" err="1"/>
              <a:t>offerLast</a:t>
            </a:r>
            <a:r>
              <a:rPr lang="en-US" dirty="0"/>
              <a:t>(E e)-This method Inserts the specified element at the end of this list.</a:t>
            </a:r>
          </a:p>
          <a:p>
            <a:r>
              <a:rPr lang="en-US" dirty="0"/>
              <a:t>peek()-This method retrieves but does not remove, the head (first element) of this list.</a:t>
            </a:r>
          </a:p>
          <a:p>
            <a:r>
              <a:rPr lang="en-US" dirty="0"/>
              <a:t>peek()-This method retrieves, but does not remove, the first element of this list, or returns null if this list is empty.</a:t>
            </a:r>
          </a:p>
          <a:p>
            <a:r>
              <a:rPr lang="en-US" dirty="0" err="1"/>
              <a:t>peekLast</a:t>
            </a:r>
            <a:r>
              <a:rPr lang="en-US" dirty="0"/>
              <a:t>()-This method retrieves, but does not remove, the last element of this list, or returns null if this list is empty.</a:t>
            </a:r>
          </a:p>
          <a:p>
            <a:r>
              <a:rPr lang="en-US" dirty="0"/>
              <a:t>poll()-This method retrieves and removes the head (first element) of this list.</a:t>
            </a:r>
          </a:p>
        </p:txBody>
      </p:sp>
    </p:spTree>
    <p:extLst>
      <p:ext uri="{BB962C8B-B14F-4D97-AF65-F5344CB8AC3E}">
        <p14:creationId xmlns:p14="http://schemas.microsoft.com/office/powerpoint/2010/main" val="280589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2697-F7DA-89B3-19A2-3757111E2402}"/>
              </a:ext>
            </a:extLst>
          </p:cNvPr>
          <p:cNvSpPr>
            <a:spLocks noGrp="1"/>
          </p:cNvSpPr>
          <p:nvPr>
            <p:ph type="title"/>
          </p:nvPr>
        </p:nvSpPr>
        <p:spPr/>
        <p:txBody>
          <a:bodyPr/>
          <a:lstStyle/>
          <a:p>
            <a:pPr algn="ctr"/>
            <a:r>
              <a:rPr lang="en-US" b="1" dirty="0"/>
              <a:t>Useful Methods</a:t>
            </a:r>
            <a:endParaRPr lang="en-US" dirty="0"/>
          </a:p>
        </p:txBody>
      </p:sp>
      <p:sp>
        <p:nvSpPr>
          <p:cNvPr id="3" name="Content Placeholder 2">
            <a:extLst>
              <a:ext uri="{FF2B5EF4-FFF2-40B4-BE49-F238E27FC236}">
                <a16:creationId xmlns:a16="http://schemas.microsoft.com/office/drawing/2014/main" id="{9322DC72-5F99-979E-1160-1DA9D1AF2F93}"/>
              </a:ext>
            </a:extLst>
          </p:cNvPr>
          <p:cNvSpPr>
            <a:spLocks noGrp="1"/>
          </p:cNvSpPr>
          <p:nvPr>
            <p:ph idx="1"/>
          </p:nvPr>
        </p:nvSpPr>
        <p:spPr/>
        <p:txBody>
          <a:bodyPr>
            <a:normAutofit lnSpcReduction="10000"/>
          </a:bodyPr>
          <a:lstStyle/>
          <a:p>
            <a:r>
              <a:rPr lang="en-US" dirty="0" err="1"/>
              <a:t>pollFirst</a:t>
            </a:r>
            <a:r>
              <a:rPr lang="en-US" dirty="0"/>
              <a:t>()-This method retrieves and removes the first element of this list, or returns null if this list is empty.</a:t>
            </a:r>
          </a:p>
          <a:p>
            <a:r>
              <a:rPr lang="en-US" dirty="0" err="1"/>
              <a:t>pollLast</a:t>
            </a:r>
            <a:r>
              <a:rPr lang="en-US" dirty="0"/>
              <a:t>()-This method retrieves and removes the last element of this list, or returns null if this list is empty.</a:t>
            </a:r>
          </a:p>
          <a:p>
            <a:r>
              <a:rPr lang="en-US" dirty="0"/>
              <a:t>pop()-This method Pops an element from the stack represented by this list.</a:t>
            </a:r>
          </a:p>
          <a:p>
            <a:r>
              <a:rPr lang="en-US" dirty="0"/>
              <a:t>push(E e)-This method pushes an element onto the stack represented by this list.</a:t>
            </a:r>
          </a:p>
          <a:p>
            <a:r>
              <a:rPr lang="en-US" dirty="0"/>
              <a:t>remove()-This method retrieves and removes the head (first element) of this list.</a:t>
            </a:r>
          </a:p>
        </p:txBody>
      </p:sp>
    </p:spTree>
    <p:extLst>
      <p:ext uri="{BB962C8B-B14F-4D97-AF65-F5344CB8AC3E}">
        <p14:creationId xmlns:p14="http://schemas.microsoft.com/office/powerpoint/2010/main" val="233415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40BE-46C6-DCF0-D099-EB7EB3646400}"/>
              </a:ext>
            </a:extLst>
          </p:cNvPr>
          <p:cNvSpPr>
            <a:spLocks noGrp="1"/>
          </p:cNvSpPr>
          <p:nvPr>
            <p:ph type="title"/>
          </p:nvPr>
        </p:nvSpPr>
        <p:spPr/>
        <p:txBody>
          <a:bodyPr/>
          <a:lstStyle/>
          <a:p>
            <a:pPr algn="ctr"/>
            <a:r>
              <a:rPr lang="en-US" b="1" dirty="0"/>
              <a:t>Useful Methods</a:t>
            </a:r>
            <a:endParaRPr lang="en-US" dirty="0"/>
          </a:p>
        </p:txBody>
      </p:sp>
      <p:sp>
        <p:nvSpPr>
          <p:cNvPr id="3" name="Content Placeholder 2">
            <a:extLst>
              <a:ext uri="{FF2B5EF4-FFF2-40B4-BE49-F238E27FC236}">
                <a16:creationId xmlns:a16="http://schemas.microsoft.com/office/drawing/2014/main" id="{BF221C79-52E4-3C52-E17E-143715C1E5AD}"/>
              </a:ext>
            </a:extLst>
          </p:cNvPr>
          <p:cNvSpPr>
            <a:spLocks noGrp="1"/>
          </p:cNvSpPr>
          <p:nvPr>
            <p:ph idx="1"/>
          </p:nvPr>
        </p:nvSpPr>
        <p:spPr/>
        <p:txBody>
          <a:bodyPr/>
          <a:lstStyle/>
          <a:p>
            <a:r>
              <a:rPr lang="en-US" dirty="0"/>
              <a:t>remove(int index)-This method removes the element at the specified position in this list.</a:t>
            </a:r>
          </a:p>
          <a:p>
            <a:r>
              <a:rPr lang="en-US" dirty="0"/>
              <a:t>remove(Object o)-This method removes the first occurrence of the specified element from this list if it is present.</a:t>
            </a:r>
          </a:p>
          <a:p>
            <a:r>
              <a:rPr lang="en-US" dirty="0" err="1"/>
              <a:t>removeFirst</a:t>
            </a:r>
            <a:r>
              <a:rPr lang="en-US" dirty="0"/>
              <a:t>()-This method removes and returns the first element from this list.</a:t>
            </a:r>
          </a:p>
          <a:p>
            <a:r>
              <a:rPr lang="en-US" dirty="0" err="1"/>
              <a:t>removeFirstOccurrence</a:t>
            </a:r>
            <a:r>
              <a:rPr lang="en-US" dirty="0"/>
              <a:t>(Object o)-This method removes the first occurrence of the specified element in this list (when traversing the list from head to tail).</a:t>
            </a:r>
          </a:p>
        </p:txBody>
      </p:sp>
    </p:spTree>
    <p:extLst>
      <p:ext uri="{BB962C8B-B14F-4D97-AF65-F5344CB8AC3E}">
        <p14:creationId xmlns:p14="http://schemas.microsoft.com/office/powerpoint/2010/main" val="359337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912B-AF31-2879-6B4B-23AED4168635}"/>
              </a:ext>
            </a:extLst>
          </p:cNvPr>
          <p:cNvSpPr>
            <a:spLocks noGrp="1"/>
          </p:cNvSpPr>
          <p:nvPr>
            <p:ph type="title"/>
          </p:nvPr>
        </p:nvSpPr>
        <p:spPr/>
        <p:txBody>
          <a:bodyPr/>
          <a:lstStyle/>
          <a:p>
            <a:pPr algn="ctr"/>
            <a:r>
              <a:rPr lang="en-US" b="1" dirty="0"/>
              <a:t>Useful Methods</a:t>
            </a:r>
            <a:endParaRPr lang="en-US" dirty="0"/>
          </a:p>
        </p:txBody>
      </p:sp>
      <p:sp>
        <p:nvSpPr>
          <p:cNvPr id="3" name="Content Placeholder 2">
            <a:extLst>
              <a:ext uri="{FF2B5EF4-FFF2-40B4-BE49-F238E27FC236}">
                <a16:creationId xmlns:a16="http://schemas.microsoft.com/office/drawing/2014/main" id="{3BA0744A-F0F1-6F3D-B6C2-75151B382B87}"/>
              </a:ext>
            </a:extLst>
          </p:cNvPr>
          <p:cNvSpPr>
            <a:spLocks noGrp="1"/>
          </p:cNvSpPr>
          <p:nvPr>
            <p:ph idx="1"/>
          </p:nvPr>
        </p:nvSpPr>
        <p:spPr/>
        <p:txBody>
          <a:bodyPr>
            <a:normAutofit lnSpcReduction="10000"/>
          </a:bodyPr>
          <a:lstStyle/>
          <a:p>
            <a:r>
              <a:rPr lang="en-US" dirty="0" err="1"/>
              <a:t>removeLast</a:t>
            </a:r>
            <a:r>
              <a:rPr lang="en-US" dirty="0"/>
              <a:t>()-This method removes and returns the last element from this list.</a:t>
            </a:r>
          </a:p>
          <a:p>
            <a:r>
              <a:rPr lang="en-US" dirty="0" err="1"/>
              <a:t>removeLastOccurrence</a:t>
            </a:r>
            <a:r>
              <a:rPr lang="en-US" dirty="0"/>
              <a:t>(Object o)-This method removes the last occurrence of the specified element in this list (when traversing the list from head to tail).</a:t>
            </a:r>
          </a:p>
          <a:p>
            <a:r>
              <a:rPr lang="en-US" dirty="0"/>
              <a:t>set(int index, E element)-This method replaces the element at the specified position in this list with the specified element.</a:t>
            </a:r>
          </a:p>
          <a:p>
            <a:r>
              <a:rPr lang="en-US" dirty="0"/>
              <a:t>size()-This method returns the number of elements in this list.</a:t>
            </a:r>
          </a:p>
          <a:p>
            <a:r>
              <a:rPr lang="en-US" dirty="0" err="1"/>
              <a:t>spliterator</a:t>
            </a:r>
            <a:r>
              <a:rPr lang="en-US" dirty="0"/>
              <a:t>()-This method creates a late-binding and fail-fast </a:t>
            </a:r>
            <a:r>
              <a:rPr lang="en-US" dirty="0" err="1"/>
              <a:t>Spliterator</a:t>
            </a:r>
            <a:r>
              <a:rPr lang="en-US" dirty="0"/>
              <a:t> over the elements in this list.</a:t>
            </a:r>
          </a:p>
        </p:txBody>
      </p:sp>
    </p:spTree>
    <p:extLst>
      <p:ext uri="{BB962C8B-B14F-4D97-AF65-F5344CB8AC3E}">
        <p14:creationId xmlns:p14="http://schemas.microsoft.com/office/powerpoint/2010/main" val="106897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8796-198F-623F-EBFA-143EAF97897B}"/>
              </a:ext>
            </a:extLst>
          </p:cNvPr>
          <p:cNvSpPr>
            <a:spLocks noGrp="1"/>
          </p:cNvSpPr>
          <p:nvPr>
            <p:ph type="title"/>
          </p:nvPr>
        </p:nvSpPr>
        <p:spPr/>
        <p:txBody>
          <a:bodyPr/>
          <a:lstStyle/>
          <a:p>
            <a:pPr algn="ctr"/>
            <a:r>
              <a:rPr lang="en-US" b="1" dirty="0"/>
              <a:t>Useful Methods</a:t>
            </a:r>
            <a:endParaRPr lang="en-US" dirty="0"/>
          </a:p>
        </p:txBody>
      </p:sp>
      <p:sp>
        <p:nvSpPr>
          <p:cNvPr id="3" name="Content Placeholder 2">
            <a:extLst>
              <a:ext uri="{FF2B5EF4-FFF2-40B4-BE49-F238E27FC236}">
                <a16:creationId xmlns:a16="http://schemas.microsoft.com/office/drawing/2014/main" id="{BCC9C292-1177-07A5-CE82-328479660863}"/>
              </a:ext>
            </a:extLst>
          </p:cNvPr>
          <p:cNvSpPr>
            <a:spLocks noGrp="1"/>
          </p:cNvSpPr>
          <p:nvPr>
            <p:ph idx="1"/>
          </p:nvPr>
        </p:nvSpPr>
        <p:spPr/>
        <p:txBody>
          <a:bodyPr>
            <a:normAutofit lnSpcReduction="10000"/>
          </a:bodyPr>
          <a:lstStyle/>
          <a:p>
            <a:r>
              <a:rPr lang="en-US" dirty="0" err="1"/>
              <a:t>toArray</a:t>
            </a:r>
            <a:r>
              <a:rPr lang="en-US" dirty="0"/>
              <a:t>()-This method returns an array containing all of the elements in this list in proper sequence (from first to last element).</a:t>
            </a:r>
          </a:p>
          <a:p>
            <a:r>
              <a:rPr lang="en-US" dirty="0" err="1"/>
              <a:t>toArray</a:t>
            </a:r>
            <a:r>
              <a:rPr lang="en-US" dirty="0"/>
              <a:t>(T[] a)-This method returns an array containing all of the elements in this list in proper sequence (from first to last element); the runtime type of the returned array is that of the specified array.</a:t>
            </a:r>
          </a:p>
          <a:p>
            <a:r>
              <a:rPr lang="en-US" dirty="0" err="1"/>
              <a:t>toString</a:t>
            </a:r>
            <a:r>
              <a:rPr lang="en-US" dirty="0"/>
              <a:t>()-This method returns a string containing all of the elements in this list in proper sequence (from first to the last element), each element is separated by commas and the String is enclosed in square brackets.</a:t>
            </a:r>
          </a:p>
        </p:txBody>
      </p:sp>
    </p:spTree>
    <p:extLst>
      <p:ext uri="{BB962C8B-B14F-4D97-AF65-F5344CB8AC3E}">
        <p14:creationId xmlns:p14="http://schemas.microsoft.com/office/powerpoint/2010/main" val="294297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FD59-F348-C62D-EECC-CE90730FFD68}"/>
              </a:ext>
            </a:extLst>
          </p:cNvPr>
          <p:cNvSpPr>
            <a:spLocks noGrp="1"/>
          </p:cNvSpPr>
          <p:nvPr>
            <p:ph type="title"/>
          </p:nvPr>
        </p:nvSpPr>
        <p:spPr/>
        <p:txBody>
          <a:bodyPr/>
          <a:lstStyle/>
          <a:p>
            <a:pPr algn="ctr"/>
            <a:r>
              <a:rPr lang="en-US" b="1" dirty="0"/>
              <a:t>What is a LinkedList?</a:t>
            </a:r>
          </a:p>
        </p:txBody>
      </p:sp>
      <p:sp>
        <p:nvSpPr>
          <p:cNvPr id="3" name="Content Placeholder 2">
            <a:extLst>
              <a:ext uri="{FF2B5EF4-FFF2-40B4-BE49-F238E27FC236}">
                <a16:creationId xmlns:a16="http://schemas.microsoft.com/office/drawing/2014/main" id="{CB597F8C-F611-02CB-EAB0-ED55F5DC4868}"/>
              </a:ext>
            </a:extLst>
          </p:cNvPr>
          <p:cNvSpPr>
            <a:spLocks noGrp="1"/>
          </p:cNvSpPr>
          <p:nvPr>
            <p:ph idx="1"/>
          </p:nvPr>
        </p:nvSpPr>
        <p:spPr/>
        <p:txBody>
          <a:bodyPr>
            <a:normAutofit lnSpcReduction="10000"/>
          </a:bodyPr>
          <a:lstStyle/>
          <a:p>
            <a:r>
              <a:rPr lang="en-US" dirty="0"/>
              <a:t>The LinkedList class is a collection which can contain many objects of the same type, just like the </a:t>
            </a:r>
            <a:r>
              <a:rPr lang="en-US" dirty="0" err="1"/>
              <a:t>ArrayList</a:t>
            </a:r>
            <a:r>
              <a:rPr lang="en-US" dirty="0"/>
              <a:t>.</a:t>
            </a:r>
          </a:p>
          <a:p>
            <a:r>
              <a:rPr lang="en-US" dirty="0"/>
              <a:t>The LinkedList class has all of the same methods as the </a:t>
            </a:r>
            <a:r>
              <a:rPr lang="en-US" dirty="0" err="1"/>
              <a:t>ArrayList</a:t>
            </a:r>
            <a:r>
              <a:rPr lang="en-US" dirty="0"/>
              <a:t> class because they both implement the List interface. This means that you can add items, change items, remove items and clear the list in the same way.</a:t>
            </a:r>
          </a:p>
          <a:p>
            <a:r>
              <a:rPr lang="en-US" dirty="0"/>
              <a:t>The LinkedList stores its items in "containers." The list has a link to the first container and each container has a link to the next container in the list. To add an element to the list, the element is placed into a new container and that container is linked to one of the other containers in the list.</a:t>
            </a:r>
          </a:p>
        </p:txBody>
      </p:sp>
    </p:spTree>
    <p:extLst>
      <p:ext uri="{BB962C8B-B14F-4D97-AF65-F5344CB8AC3E}">
        <p14:creationId xmlns:p14="http://schemas.microsoft.com/office/powerpoint/2010/main" val="11381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AA53-8424-81AA-378C-7795CF54A3D6}"/>
              </a:ext>
            </a:extLst>
          </p:cNvPr>
          <p:cNvSpPr>
            <a:spLocks noGrp="1"/>
          </p:cNvSpPr>
          <p:nvPr>
            <p:ph type="title"/>
          </p:nvPr>
        </p:nvSpPr>
        <p:spPr/>
        <p:txBody>
          <a:bodyPr/>
          <a:lstStyle/>
          <a:p>
            <a:pPr algn="ctr"/>
            <a:r>
              <a:rPr lang="en-US" b="1" dirty="0"/>
              <a:t>Properties of Java LinkedList</a:t>
            </a:r>
          </a:p>
        </p:txBody>
      </p:sp>
      <p:sp>
        <p:nvSpPr>
          <p:cNvPr id="3" name="Content Placeholder 2">
            <a:extLst>
              <a:ext uri="{FF2B5EF4-FFF2-40B4-BE49-F238E27FC236}">
                <a16:creationId xmlns:a16="http://schemas.microsoft.com/office/drawing/2014/main" id="{982BA37F-9428-587A-A3E6-B947DCF0DB4A}"/>
              </a:ext>
            </a:extLst>
          </p:cNvPr>
          <p:cNvSpPr>
            <a:spLocks noGrp="1"/>
          </p:cNvSpPr>
          <p:nvPr>
            <p:ph idx="1"/>
          </p:nvPr>
        </p:nvSpPr>
        <p:spPr/>
        <p:txBody>
          <a:bodyPr/>
          <a:lstStyle/>
          <a:p>
            <a:r>
              <a:rPr lang="en-US" dirty="0"/>
              <a:t>Java LinkedList class can contain duplicate elements.</a:t>
            </a:r>
          </a:p>
          <a:p>
            <a:r>
              <a:rPr lang="en-US" dirty="0"/>
              <a:t>Java LinkedList class maintains insertion order.</a:t>
            </a:r>
          </a:p>
          <a:p>
            <a:r>
              <a:rPr lang="en-US" dirty="0"/>
              <a:t>In Java LinkedList class, manipulation is fast because no shifting needs to occur.</a:t>
            </a:r>
          </a:p>
          <a:p>
            <a:r>
              <a:rPr lang="en-US" dirty="0"/>
              <a:t>Java LinkedList class can be used as a list, stack or queue.</a:t>
            </a:r>
          </a:p>
          <a:p>
            <a:r>
              <a:rPr lang="en-US" dirty="0"/>
              <a:t>Java LinkedList class extends </a:t>
            </a:r>
            <a:r>
              <a:rPr lang="en-US" dirty="0" err="1"/>
              <a:t>AbstractSequentialList</a:t>
            </a:r>
            <a:r>
              <a:rPr lang="en-US" dirty="0"/>
              <a:t> class and implements List and Deque interfaces.</a:t>
            </a:r>
          </a:p>
          <a:p>
            <a:r>
              <a:rPr lang="en-US" dirty="0"/>
              <a:t>In the case of a doubly linked list, we can add or remove elements from both sides.</a:t>
            </a:r>
          </a:p>
        </p:txBody>
      </p:sp>
    </p:spTree>
    <p:extLst>
      <p:ext uri="{BB962C8B-B14F-4D97-AF65-F5344CB8AC3E}">
        <p14:creationId xmlns:p14="http://schemas.microsoft.com/office/powerpoint/2010/main" val="9266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E9FD-C428-4110-8F2F-CBABAC691C42}"/>
              </a:ext>
            </a:extLst>
          </p:cNvPr>
          <p:cNvSpPr>
            <a:spLocks noGrp="1"/>
          </p:cNvSpPr>
          <p:nvPr>
            <p:ph type="title"/>
          </p:nvPr>
        </p:nvSpPr>
        <p:spPr/>
        <p:txBody>
          <a:bodyPr/>
          <a:lstStyle/>
          <a:p>
            <a:pPr algn="ctr"/>
            <a:r>
              <a:rPr lang="en-US" b="1" dirty="0"/>
              <a:t>Types of LinkedList</a:t>
            </a:r>
          </a:p>
        </p:txBody>
      </p:sp>
      <p:sp>
        <p:nvSpPr>
          <p:cNvPr id="3" name="Content Placeholder 2">
            <a:extLst>
              <a:ext uri="{FF2B5EF4-FFF2-40B4-BE49-F238E27FC236}">
                <a16:creationId xmlns:a16="http://schemas.microsoft.com/office/drawing/2014/main" id="{C7208858-5E89-B113-8734-60EB686B4971}"/>
              </a:ext>
            </a:extLst>
          </p:cNvPr>
          <p:cNvSpPr>
            <a:spLocks noGrp="1"/>
          </p:cNvSpPr>
          <p:nvPr>
            <p:ph idx="1"/>
          </p:nvPr>
        </p:nvSpPr>
        <p:spPr/>
        <p:txBody>
          <a:bodyPr/>
          <a:lstStyle/>
          <a:p>
            <a:r>
              <a:rPr lang="en-US" dirty="0"/>
              <a:t>Singly Linked List: A singly linked list is a collection of nodes, where each node has two segments. The first segment belongs to data, and the second segment belongs to the address or link.</a:t>
            </a:r>
          </a:p>
          <a:p>
            <a:r>
              <a:rPr lang="en-US" dirty="0"/>
              <a:t>Doubly Linked List: A doubly linked list holds two addresses, and that is why it is known as a doubly-linked list. The doubly linked list contains three segments: The first segment is data. The second and third segments are pointers.</a:t>
            </a:r>
          </a:p>
          <a:p>
            <a:r>
              <a:rPr lang="en-US" dirty="0"/>
              <a:t>We mostly prefer a singly linked list for the execution of stacks.</a:t>
            </a:r>
          </a:p>
          <a:p>
            <a:r>
              <a:rPr lang="en-US" dirty="0"/>
              <a:t>We can use a doubly linked list to execute binary trees, heaps and stacks.</a:t>
            </a:r>
          </a:p>
        </p:txBody>
      </p:sp>
    </p:spTree>
    <p:extLst>
      <p:ext uri="{BB962C8B-B14F-4D97-AF65-F5344CB8AC3E}">
        <p14:creationId xmlns:p14="http://schemas.microsoft.com/office/powerpoint/2010/main" val="175164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9901-ED1D-B1FF-A325-8E8B93197CBC}"/>
              </a:ext>
            </a:extLst>
          </p:cNvPr>
          <p:cNvSpPr>
            <a:spLocks noGrp="1"/>
          </p:cNvSpPr>
          <p:nvPr>
            <p:ph type="title"/>
          </p:nvPr>
        </p:nvSpPr>
        <p:spPr/>
        <p:txBody>
          <a:bodyPr/>
          <a:lstStyle/>
          <a:p>
            <a:pPr algn="ctr"/>
            <a:r>
              <a:rPr lang="en-US" b="1" dirty="0"/>
              <a:t>LinkedList Syntax</a:t>
            </a:r>
          </a:p>
        </p:txBody>
      </p:sp>
      <p:sp>
        <p:nvSpPr>
          <p:cNvPr id="3" name="Content Placeholder 2">
            <a:extLst>
              <a:ext uri="{FF2B5EF4-FFF2-40B4-BE49-F238E27FC236}">
                <a16:creationId xmlns:a16="http://schemas.microsoft.com/office/drawing/2014/main" id="{3B6D8470-465E-981B-43DD-B07D57B83082}"/>
              </a:ext>
            </a:extLst>
          </p:cNvPr>
          <p:cNvSpPr>
            <a:spLocks noGrp="1"/>
          </p:cNvSpPr>
          <p:nvPr>
            <p:ph idx="1"/>
          </p:nvPr>
        </p:nvSpPr>
        <p:spPr/>
        <p:txBody>
          <a:bodyPr/>
          <a:lstStyle/>
          <a:p>
            <a:pPr marL="0" indent="0">
              <a:buNone/>
            </a:pPr>
            <a:r>
              <a:rPr lang="en-US" dirty="0"/>
              <a:t>LinkedList&lt;String&gt; cars = new LinkedList&lt;String&gt;();</a:t>
            </a:r>
          </a:p>
          <a:p>
            <a:pPr marL="0" indent="0">
              <a:buNone/>
            </a:pPr>
            <a:r>
              <a:rPr lang="en-US" dirty="0"/>
              <a:t>   </a:t>
            </a:r>
            <a:r>
              <a:rPr lang="en-US" dirty="0" err="1"/>
              <a:t>cars.add</a:t>
            </a:r>
            <a:r>
              <a:rPr lang="en-US" dirty="0"/>
              <a:t>("Volvo");</a:t>
            </a:r>
          </a:p>
          <a:p>
            <a:pPr marL="0" indent="0">
              <a:buNone/>
            </a:pPr>
            <a:r>
              <a:rPr lang="en-US" dirty="0"/>
              <a:t>   </a:t>
            </a:r>
            <a:r>
              <a:rPr lang="en-US" dirty="0" err="1"/>
              <a:t>cars.add</a:t>
            </a:r>
            <a:r>
              <a:rPr lang="en-US" dirty="0"/>
              <a:t>("BMW");</a:t>
            </a:r>
          </a:p>
          <a:p>
            <a:pPr marL="0" indent="0">
              <a:buNone/>
            </a:pPr>
            <a:r>
              <a:rPr lang="en-US" dirty="0"/>
              <a:t>   </a:t>
            </a:r>
            <a:r>
              <a:rPr lang="en-US" dirty="0" err="1"/>
              <a:t>cars.add</a:t>
            </a:r>
            <a:r>
              <a:rPr lang="en-US" dirty="0"/>
              <a:t>("Ford");</a:t>
            </a:r>
          </a:p>
          <a:p>
            <a:pPr marL="0" indent="0">
              <a:buNone/>
            </a:pPr>
            <a:r>
              <a:rPr lang="en-US" dirty="0"/>
              <a:t>   </a:t>
            </a:r>
            <a:r>
              <a:rPr lang="en-US" dirty="0" err="1"/>
              <a:t>cars.add</a:t>
            </a:r>
            <a:r>
              <a:rPr lang="en-US" dirty="0"/>
              <a:t>("Mazda");</a:t>
            </a:r>
          </a:p>
          <a:p>
            <a:pPr marL="0" indent="0">
              <a:buNone/>
            </a:pPr>
            <a:r>
              <a:rPr lang="en-US" dirty="0"/>
              <a:t>   </a:t>
            </a:r>
            <a:r>
              <a:rPr lang="en-US" dirty="0" err="1"/>
              <a:t>System.out.println</a:t>
            </a:r>
            <a:r>
              <a:rPr lang="en-US" dirty="0"/>
              <a:t>(cars);</a:t>
            </a:r>
          </a:p>
        </p:txBody>
      </p:sp>
    </p:spTree>
    <p:extLst>
      <p:ext uri="{BB962C8B-B14F-4D97-AF65-F5344CB8AC3E}">
        <p14:creationId xmlns:p14="http://schemas.microsoft.com/office/powerpoint/2010/main" val="106909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A078-8849-1A4E-6488-93F6D1D315E6}"/>
              </a:ext>
            </a:extLst>
          </p:cNvPr>
          <p:cNvSpPr>
            <a:spLocks noGrp="1"/>
          </p:cNvSpPr>
          <p:nvPr>
            <p:ph type="title"/>
          </p:nvPr>
        </p:nvSpPr>
        <p:spPr/>
        <p:txBody>
          <a:bodyPr/>
          <a:lstStyle/>
          <a:p>
            <a:pPr algn="ctr"/>
            <a:r>
              <a:rPr lang="en-US" b="1" dirty="0"/>
              <a:t>Doubly Linked List Syntax</a:t>
            </a:r>
          </a:p>
        </p:txBody>
      </p:sp>
      <p:sp>
        <p:nvSpPr>
          <p:cNvPr id="3" name="Content Placeholder 2">
            <a:extLst>
              <a:ext uri="{FF2B5EF4-FFF2-40B4-BE49-F238E27FC236}">
                <a16:creationId xmlns:a16="http://schemas.microsoft.com/office/drawing/2014/main" id="{9373F23B-9B42-8874-8C3F-A1538A2C1352}"/>
              </a:ext>
            </a:extLst>
          </p:cNvPr>
          <p:cNvSpPr>
            <a:spLocks noGrp="1"/>
          </p:cNvSpPr>
          <p:nvPr>
            <p:ph idx="1"/>
          </p:nvPr>
        </p:nvSpPr>
        <p:spPr>
          <a:xfrm>
            <a:off x="838200" y="1825624"/>
            <a:ext cx="10515600" cy="5032375"/>
          </a:xfrm>
        </p:spPr>
        <p:txBody>
          <a:bodyPr>
            <a:noAutofit/>
          </a:bodyPr>
          <a:lstStyle/>
          <a:p>
            <a:pPr marL="0" indent="0">
              <a:buNone/>
            </a:pPr>
            <a:r>
              <a:rPr lang="en-US" sz="1400" dirty="0"/>
              <a:t>class Node {</a:t>
            </a:r>
          </a:p>
          <a:p>
            <a:pPr marL="0" indent="0">
              <a:buNone/>
            </a:pPr>
            <a:endParaRPr lang="en-US" sz="1400" dirty="0"/>
          </a:p>
          <a:p>
            <a:pPr marL="0" indent="0">
              <a:buNone/>
            </a:pPr>
            <a:r>
              <a:rPr lang="en-US" sz="1400" dirty="0"/>
              <a:t>    // To store the Value or data.</a:t>
            </a:r>
          </a:p>
          <a:p>
            <a:pPr marL="0" indent="0">
              <a:buNone/>
            </a:pPr>
            <a:r>
              <a:rPr lang="en-US" sz="1400" dirty="0"/>
              <a:t>    int data;</a:t>
            </a:r>
          </a:p>
          <a:p>
            <a:endParaRPr lang="en-US" sz="1400" dirty="0"/>
          </a:p>
          <a:p>
            <a:pPr marL="0" indent="0">
              <a:buNone/>
            </a:pPr>
            <a:r>
              <a:rPr lang="en-US" sz="1400" dirty="0"/>
              <a:t>    // Reference to the Previous Node</a:t>
            </a:r>
          </a:p>
          <a:p>
            <a:pPr marL="0" indent="0">
              <a:buNone/>
            </a:pPr>
            <a:r>
              <a:rPr lang="en-US" sz="1400" dirty="0"/>
              <a:t>    Node </a:t>
            </a:r>
            <a:r>
              <a:rPr lang="en-US" sz="1400" dirty="0" err="1"/>
              <a:t>prev</a:t>
            </a:r>
            <a:r>
              <a:rPr lang="en-US" sz="1400" dirty="0"/>
              <a:t>;</a:t>
            </a:r>
          </a:p>
          <a:p>
            <a:pPr marL="0" indent="0">
              <a:buNone/>
            </a:pPr>
            <a:r>
              <a:rPr lang="en-US" sz="1400" dirty="0"/>
              <a:t>  </a:t>
            </a:r>
          </a:p>
          <a:p>
            <a:pPr marL="0" indent="0">
              <a:buNone/>
            </a:pPr>
            <a:r>
              <a:rPr lang="en-US" sz="1400" dirty="0"/>
              <a:t>    // Reference to the next Node</a:t>
            </a:r>
          </a:p>
          <a:p>
            <a:pPr marL="0" indent="0">
              <a:buNone/>
            </a:pPr>
            <a:r>
              <a:rPr lang="en-US" sz="1400" dirty="0"/>
              <a:t>    Node next;</a:t>
            </a:r>
          </a:p>
          <a:p>
            <a:pPr marL="0" indent="0">
              <a:buNone/>
            </a:pPr>
            <a:r>
              <a:rPr lang="en-US" sz="1400" dirty="0"/>
              <a:t>  </a:t>
            </a:r>
          </a:p>
          <a:p>
            <a:pPr marL="0" indent="0">
              <a:buNone/>
            </a:pPr>
            <a:r>
              <a:rPr lang="en-US" sz="1400" dirty="0"/>
              <a:t>    // Constructor</a:t>
            </a:r>
          </a:p>
          <a:p>
            <a:pPr marL="0" indent="0">
              <a:buNone/>
            </a:pPr>
            <a:r>
              <a:rPr lang="en-US" sz="1400" dirty="0"/>
              <a:t>    Node(int d) {</a:t>
            </a:r>
          </a:p>
          <a:p>
            <a:pPr marL="0" indent="0">
              <a:buNone/>
            </a:pPr>
            <a:r>
              <a:rPr lang="en-US" sz="1400" dirty="0"/>
              <a:t>       data = d;</a:t>
            </a:r>
          </a:p>
          <a:p>
            <a:pPr marL="0" indent="0">
              <a:buNone/>
            </a:pPr>
            <a:r>
              <a:rPr lang="en-US" sz="1400" dirty="0"/>
              <a:t>       </a:t>
            </a:r>
            <a:r>
              <a:rPr lang="en-US" sz="1400" dirty="0" err="1"/>
              <a:t>prev</a:t>
            </a:r>
            <a:r>
              <a:rPr lang="en-US" sz="1400" dirty="0"/>
              <a:t> = next = null;      </a:t>
            </a:r>
          </a:p>
          <a:p>
            <a:pPr marL="0" indent="0">
              <a:buNone/>
            </a:pPr>
            <a:r>
              <a:rPr lang="en-US" sz="1400" dirty="0"/>
              <a:t>    }</a:t>
            </a:r>
          </a:p>
          <a:p>
            <a:pPr marL="0" indent="0">
              <a:buNone/>
            </a:pPr>
            <a:r>
              <a:rPr lang="en-US" sz="1400" dirty="0"/>
              <a:t>};</a:t>
            </a:r>
          </a:p>
        </p:txBody>
      </p:sp>
    </p:spTree>
    <p:extLst>
      <p:ext uri="{BB962C8B-B14F-4D97-AF65-F5344CB8AC3E}">
        <p14:creationId xmlns:p14="http://schemas.microsoft.com/office/powerpoint/2010/main" val="206480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00-ACBC-9BD6-3C65-F8E722B062B1}"/>
              </a:ext>
            </a:extLst>
          </p:cNvPr>
          <p:cNvSpPr>
            <a:spLocks noGrp="1"/>
          </p:cNvSpPr>
          <p:nvPr>
            <p:ph type="title"/>
          </p:nvPr>
        </p:nvSpPr>
        <p:spPr/>
        <p:txBody>
          <a:bodyPr/>
          <a:lstStyle/>
          <a:p>
            <a:pPr algn="ctr"/>
            <a:r>
              <a:rPr lang="en-US" b="1" dirty="0"/>
              <a:t>Java Collection</a:t>
            </a:r>
          </a:p>
        </p:txBody>
      </p:sp>
      <p:sp>
        <p:nvSpPr>
          <p:cNvPr id="3" name="Content Placeholder 2">
            <a:extLst>
              <a:ext uri="{FF2B5EF4-FFF2-40B4-BE49-F238E27FC236}">
                <a16:creationId xmlns:a16="http://schemas.microsoft.com/office/drawing/2014/main" id="{8C78D334-0B71-9CB8-7523-D2813853250C}"/>
              </a:ext>
            </a:extLst>
          </p:cNvPr>
          <p:cNvSpPr>
            <a:spLocks noGrp="1"/>
          </p:cNvSpPr>
          <p:nvPr>
            <p:ph idx="1"/>
          </p:nvPr>
        </p:nvSpPr>
        <p:spPr/>
        <p:txBody>
          <a:bodyPr>
            <a:normAutofit fontScale="92500"/>
          </a:bodyPr>
          <a:lstStyle/>
          <a:p>
            <a:r>
              <a:rPr lang="en-US" dirty="0"/>
              <a:t>The Collection in Java is a framework that provides an architecture to store and manipulate the group of objects.</a:t>
            </a:r>
          </a:p>
          <a:p>
            <a:endParaRPr lang="en-US" dirty="0"/>
          </a:p>
          <a:p>
            <a:r>
              <a:rPr lang="en-US" dirty="0"/>
              <a:t>Java Collections can achieve all the operations that you perform on a data such as searching, sorting, insertion, manipulation, and deletion.</a:t>
            </a:r>
          </a:p>
          <a:p>
            <a:endParaRPr lang="en-US" dirty="0"/>
          </a:p>
          <a:p>
            <a:r>
              <a:rPr lang="en-US" dirty="0"/>
              <a:t>Java Collection means a single unit of objects. Java Collection framework provides many interfaces (Set, List, Queue, Deque) and classes (</a:t>
            </a:r>
            <a:r>
              <a:rPr lang="en-US" dirty="0" err="1"/>
              <a:t>ArrayList</a:t>
            </a:r>
            <a:r>
              <a:rPr lang="en-US" dirty="0"/>
              <a:t>, Vector, LinkedList, </a:t>
            </a:r>
            <a:r>
              <a:rPr lang="en-US" dirty="0" err="1"/>
              <a:t>PriorityQueue</a:t>
            </a:r>
            <a:r>
              <a:rPr lang="en-US" dirty="0"/>
              <a:t>, HashSet, </a:t>
            </a:r>
            <a:r>
              <a:rPr lang="en-US" dirty="0" err="1"/>
              <a:t>LinkedHashSet</a:t>
            </a:r>
            <a:r>
              <a:rPr lang="en-US" dirty="0"/>
              <a:t>, </a:t>
            </a:r>
            <a:r>
              <a:rPr lang="en-US" dirty="0" err="1"/>
              <a:t>TreeSet</a:t>
            </a:r>
            <a:r>
              <a:rPr lang="en-US" dirty="0"/>
              <a:t>).</a:t>
            </a:r>
          </a:p>
          <a:p>
            <a:endParaRPr lang="en-US" dirty="0"/>
          </a:p>
        </p:txBody>
      </p:sp>
    </p:spTree>
    <p:extLst>
      <p:ext uri="{BB962C8B-B14F-4D97-AF65-F5344CB8AC3E}">
        <p14:creationId xmlns:p14="http://schemas.microsoft.com/office/powerpoint/2010/main" val="347117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A988-721E-05C4-F7EC-B0C0D61C4CDC}"/>
              </a:ext>
            </a:extLst>
          </p:cNvPr>
          <p:cNvSpPr>
            <a:spLocks noGrp="1"/>
          </p:cNvSpPr>
          <p:nvPr>
            <p:ph type="title"/>
          </p:nvPr>
        </p:nvSpPr>
        <p:spPr/>
        <p:txBody>
          <a:bodyPr/>
          <a:lstStyle/>
          <a:p>
            <a:pPr algn="ctr"/>
            <a:r>
              <a:rPr lang="en-US" b="1" dirty="0"/>
              <a:t>Useful Methods</a:t>
            </a:r>
          </a:p>
        </p:txBody>
      </p:sp>
      <p:sp>
        <p:nvSpPr>
          <p:cNvPr id="3" name="Content Placeholder 2">
            <a:extLst>
              <a:ext uri="{FF2B5EF4-FFF2-40B4-BE49-F238E27FC236}">
                <a16:creationId xmlns:a16="http://schemas.microsoft.com/office/drawing/2014/main" id="{B26E8DA8-550E-7648-C571-0CA716C463B9}"/>
              </a:ext>
            </a:extLst>
          </p:cNvPr>
          <p:cNvSpPr>
            <a:spLocks noGrp="1"/>
          </p:cNvSpPr>
          <p:nvPr>
            <p:ph idx="1"/>
          </p:nvPr>
        </p:nvSpPr>
        <p:spPr/>
        <p:txBody>
          <a:bodyPr/>
          <a:lstStyle/>
          <a:p>
            <a:r>
              <a:rPr lang="en-US" dirty="0"/>
              <a:t>add(int index, E element)-This method Inserts the specified element at the specified position in this list.</a:t>
            </a:r>
          </a:p>
          <a:p>
            <a:r>
              <a:rPr lang="en-US" dirty="0"/>
              <a:t>add(E e)-This method Appends the specified element to the end of this list.</a:t>
            </a:r>
          </a:p>
          <a:p>
            <a:r>
              <a:rPr lang="en-US" dirty="0" err="1"/>
              <a:t>addAll</a:t>
            </a:r>
            <a:r>
              <a:rPr lang="en-US" dirty="0"/>
              <a:t>(int index, Collection&lt;E&gt; c)-This method Inserts all of the elements in the specified collection into this list, starting at the specified position.</a:t>
            </a:r>
          </a:p>
          <a:p>
            <a:r>
              <a:rPr lang="en-US" dirty="0" err="1"/>
              <a:t>addAll</a:t>
            </a:r>
            <a:r>
              <a:rPr lang="en-US" dirty="0"/>
              <a:t>(Collection&lt;E&gt; c)-This method Appends all of the elements in the specified collection to the end of this list, in the order that they are returned by the specified collection’s iterator.</a:t>
            </a:r>
          </a:p>
        </p:txBody>
      </p:sp>
    </p:spTree>
    <p:extLst>
      <p:ext uri="{BB962C8B-B14F-4D97-AF65-F5344CB8AC3E}">
        <p14:creationId xmlns:p14="http://schemas.microsoft.com/office/powerpoint/2010/main" val="93837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AFD2-3852-87C6-F8F2-A829BAA85621}"/>
              </a:ext>
            </a:extLst>
          </p:cNvPr>
          <p:cNvSpPr>
            <a:spLocks noGrp="1"/>
          </p:cNvSpPr>
          <p:nvPr>
            <p:ph type="title"/>
          </p:nvPr>
        </p:nvSpPr>
        <p:spPr/>
        <p:txBody>
          <a:bodyPr/>
          <a:lstStyle/>
          <a:p>
            <a:pPr algn="ctr"/>
            <a:r>
              <a:rPr lang="en-US" b="1" dirty="0"/>
              <a:t>Useful Methods</a:t>
            </a:r>
          </a:p>
        </p:txBody>
      </p:sp>
      <p:sp>
        <p:nvSpPr>
          <p:cNvPr id="3" name="Content Placeholder 2">
            <a:extLst>
              <a:ext uri="{FF2B5EF4-FFF2-40B4-BE49-F238E27FC236}">
                <a16:creationId xmlns:a16="http://schemas.microsoft.com/office/drawing/2014/main" id="{F17B89D8-7139-1934-50D0-452EE628E7C2}"/>
              </a:ext>
            </a:extLst>
          </p:cNvPr>
          <p:cNvSpPr>
            <a:spLocks noGrp="1"/>
          </p:cNvSpPr>
          <p:nvPr>
            <p:ph idx="1"/>
          </p:nvPr>
        </p:nvSpPr>
        <p:spPr/>
        <p:txBody>
          <a:bodyPr>
            <a:normAutofit lnSpcReduction="10000"/>
          </a:bodyPr>
          <a:lstStyle/>
          <a:p>
            <a:r>
              <a:rPr lang="en-US" dirty="0" err="1"/>
              <a:t>addFirst</a:t>
            </a:r>
            <a:r>
              <a:rPr lang="en-US" dirty="0"/>
              <a:t>(E e)-This method Inserts the specified element at the beginning of this list.</a:t>
            </a:r>
          </a:p>
          <a:p>
            <a:r>
              <a:rPr lang="en-US" dirty="0" err="1"/>
              <a:t>addLast</a:t>
            </a:r>
            <a:r>
              <a:rPr lang="en-US" dirty="0"/>
              <a:t>(E e)-This method Appends the specified element to the end of this list.</a:t>
            </a:r>
          </a:p>
          <a:p>
            <a:r>
              <a:rPr lang="en-US" dirty="0"/>
              <a:t>clear()-This method removes all of the elements from this list.</a:t>
            </a:r>
          </a:p>
          <a:p>
            <a:r>
              <a:rPr lang="en-US" dirty="0"/>
              <a:t>clone()-This method returns a shallow copy of this LinkedList.</a:t>
            </a:r>
          </a:p>
          <a:p>
            <a:r>
              <a:rPr lang="en-US" dirty="0"/>
              <a:t>contains(Object o)-This method returns true if this list contains the specified element.</a:t>
            </a:r>
          </a:p>
          <a:p>
            <a:r>
              <a:rPr lang="en-US" dirty="0" err="1"/>
              <a:t>descendingIterator</a:t>
            </a:r>
            <a:r>
              <a:rPr lang="en-US" dirty="0"/>
              <a:t>()-This method returns an iterator over the elements in this deque in reverse sequential order.</a:t>
            </a:r>
          </a:p>
        </p:txBody>
      </p:sp>
    </p:spTree>
    <p:extLst>
      <p:ext uri="{BB962C8B-B14F-4D97-AF65-F5344CB8AC3E}">
        <p14:creationId xmlns:p14="http://schemas.microsoft.com/office/powerpoint/2010/main" val="2383466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162</TotalTime>
  <Words>1466</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LinkedList</vt:lpstr>
      <vt:lpstr>What is a LinkedList?</vt:lpstr>
      <vt:lpstr>Properties of Java LinkedList</vt:lpstr>
      <vt:lpstr>Types of LinkedList</vt:lpstr>
      <vt:lpstr>LinkedList Syntax</vt:lpstr>
      <vt:lpstr>Doubly Linked List Syntax</vt:lpstr>
      <vt:lpstr>Java Collection</vt:lpstr>
      <vt:lpstr>Useful Methods</vt:lpstr>
      <vt:lpstr>Useful Methods</vt:lpstr>
      <vt:lpstr>Useful Methods</vt:lpstr>
      <vt:lpstr>Useful Methods</vt:lpstr>
      <vt:lpstr>Useful Methods</vt:lpstr>
      <vt:lpstr>Useful Methods</vt:lpstr>
      <vt:lpstr>Useful Methods</vt:lpstr>
      <vt:lpstr>Useful Methods</vt:lpstr>
      <vt:lpstr>Useful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Tawfiq Chowdhury</dc:creator>
  <cp:lastModifiedBy>Muhammed Tawfiq Chowdhury</cp:lastModifiedBy>
  <cp:revision>3</cp:revision>
  <dcterms:created xsi:type="dcterms:W3CDTF">2024-08-31T19:19:26Z</dcterms:created>
  <dcterms:modified xsi:type="dcterms:W3CDTF">2024-09-03T03:50:52Z</dcterms:modified>
</cp:coreProperties>
</file>