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61" r:id="rId3"/>
    <p:sldId id="267" r:id="rId4"/>
    <p:sldId id="268" r:id="rId5"/>
    <p:sldId id="269" r:id="rId6"/>
    <p:sldId id="270" r:id="rId7"/>
    <p:sldId id="271" r:id="rId8"/>
    <p:sldId id="272" r:id="rId9"/>
    <p:sldId id="288" r:id="rId10"/>
    <p:sldId id="283" r:id="rId11"/>
    <p:sldId id="286" r:id="rId12"/>
    <p:sldId id="284" r:id="rId13"/>
    <p:sldId id="287" r:id="rId14"/>
    <p:sldId id="289" r:id="rId15"/>
    <p:sldId id="29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897" autoAdjust="0"/>
    <p:restoredTop sz="94660"/>
  </p:normalViewPr>
  <p:slideViewPr>
    <p:cSldViewPr snapToGrid="0">
      <p:cViewPr varScale="1">
        <p:scale>
          <a:sx n="79" d="100"/>
          <a:sy n="79" d="100"/>
        </p:scale>
        <p:origin x="66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8096BD-31C7-424A-B584-8F76648AB2CB}" type="datetimeFigureOut">
              <a:rPr lang="en-US" smtClean="0"/>
              <a:t>8/20/2024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452DA6-2A81-4012-BFD0-C750A4C97B3C}" type="slidenum">
              <a:rPr lang="en-US" smtClean="0"/>
              <a:t>‹#›</a:t>
            </a:fld>
            <a:endParaRPr lang="en-US"/>
          </a:p>
        </p:txBody>
      </p:sp>
    </p:spTree>
    <p:extLst>
      <p:ext uri="{BB962C8B-B14F-4D97-AF65-F5344CB8AC3E}">
        <p14:creationId xmlns:p14="http://schemas.microsoft.com/office/powerpoint/2010/main" val="2460379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4" name="Google Shape;244;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940E5-0A0C-2A1D-3AD0-D94AD7EBAB6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B77BE24-218D-04A8-8E53-50CC0769F9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CE54F5-0337-ADA6-2C22-131E87220E48}"/>
              </a:ext>
            </a:extLst>
          </p:cNvPr>
          <p:cNvSpPr>
            <a:spLocks noGrp="1"/>
          </p:cNvSpPr>
          <p:nvPr>
            <p:ph type="dt" sz="half" idx="10"/>
          </p:nvPr>
        </p:nvSpPr>
        <p:spPr/>
        <p:txBody>
          <a:bodyPr/>
          <a:lstStyle/>
          <a:p>
            <a:fld id="{DCAA282C-1774-4C8A-9FD3-15AF4F5F560C}" type="datetime1">
              <a:rPr lang="en-US" smtClean="0"/>
              <a:t>8/20/2024</a:t>
            </a:fld>
            <a:endParaRPr lang="en-US"/>
          </a:p>
        </p:txBody>
      </p:sp>
      <p:sp>
        <p:nvSpPr>
          <p:cNvPr id="5" name="Footer Placeholder 4">
            <a:extLst>
              <a:ext uri="{FF2B5EF4-FFF2-40B4-BE49-F238E27FC236}">
                <a16:creationId xmlns:a16="http://schemas.microsoft.com/office/drawing/2014/main" id="{17720621-E03B-2E5B-C79B-A66171642F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10F8D2-67FC-2028-8C9C-0C31515C1DDA}"/>
              </a:ext>
            </a:extLst>
          </p:cNvPr>
          <p:cNvSpPr>
            <a:spLocks noGrp="1"/>
          </p:cNvSpPr>
          <p:nvPr>
            <p:ph type="sldNum" sz="quarter" idx="12"/>
          </p:nvPr>
        </p:nvSpPr>
        <p:spPr/>
        <p:txBody>
          <a:bodyPr/>
          <a:lstStyle/>
          <a:p>
            <a:fld id="{E03509CE-5BD3-4692-9DEE-8A702F367C22}" type="slidenum">
              <a:rPr lang="en-US" smtClean="0"/>
              <a:t>‹#›</a:t>
            </a:fld>
            <a:endParaRPr lang="en-US"/>
          </a:p>
        </p:txBody>
      </p:sp>
    </p:spTree>
    <p:extLst>
      <p:ext uri="{BB962C8B-B14F-4D97-AF65-F5344CB8AC3E}">
        <p14:creationId xmlns:p14="http://schemas.microsoft.com/office/powerpoint/2010/main" val="105250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C0F3E-3B3E-BB66-8F46-3146AC2A65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F967B58-B7E8-9DB9-83DC-B111116A16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9DE643-097F-51EF-CC9D-537F4E4E1713}"/>
              </a:ext>
            </a:extLst>
          </p:cNvPr>
          <p:cNvSpPr>
            <a:spLocks noGrp="1"/>
          </p:cNvSpPr>
          <p:nvPr>
            <p:ph type="dt" sz="half" idx="10"/>
          </p:nvPr>
        </p:nvSpPr>
        <p:spPr/>
        <p:txBody>
          <a:bodyPr/>
          <a:lstStyle/>
          <a:p>
            <a:fld id="{98572892-DE7E-4425-AC5E-2D6C39016437}" type="datetime1">
              <a:rPr lang="en-US" smtClean="0"/>
              <a:t>8/20/2024</a:t>
            </a:fld>
            <a:endParaRPr lang="en-US"/>
          </a:p>
        </p:txBody>
      </p:sp>
      <p:sp>
        <p:nvSpPr>
          <p:cNvPr id="5" name="Footer Placeholder 4">
            <a:extLst>
              <a:ext uri="{FF2B5EF4-FFF2-40B4-BE49-F238E27FC236}">
                <a16:creationId xmlns:a16="http://schemas.microsoft.com/office/drawing/2014/main" id="{2FA7CA92-4CAB-704E-1267-BEC7158F88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801FC2-EA65-1ECD-F270-2C9976EAD407}"/>
              </a:ext>
            </a:extLst>
          </p:cNvPr>
          <p:cNvSpPr>
            <a:spLocks noGrp="1"/>
          </p:cNvSpPr>
          <p:nvPr>
            <p:ph type="sldNum" sz="quarter" idx="12"/>
          </p:nvPr>
        </p:nvSpPr>
        <p:spPr/>
        <p:txBody>
          <a:bodyPr/>
          <a:lstStyle/>
          <a:p>
            <a:fld id="{E03509CE-5BD3-4692-9DEE-8A702F367C22}" type="slidenum">
              <a:rPr lang="en-US" smtClean="0"/>
              <a:t>‹#›</a:t>
            </a:fld>
            <a:endParaRPr lang="en-US"/>
          </a:p>
        </p:txBody>
      </p:sp>
    </p:spTree>
    <p:extLst>
      <p:ext uri="{BB962C8B-B14F-4D97-AF65-F5344CB8AC3E}">
        <p14:creationId xmlns:p14="http://schemas.microsoft.com/office/powerpoint/2010/main" val="1056640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6B4BB8-FC3A-CDA4-010D-F92EA88CAE8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1E7F5B-0BB8-F63F-BA38-D3FD97145D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E2D8BB-E98E-ACA4-3DC6-4BDBF3A9D0A2}"/>
              </a:ext>
            </a:extLst>
          </p:cNvPr>
          <p:cNvSpPr>
            <a:spLocks noGrp="1"/>
          </p:cNvSpPr>
          <p:nvPr>
            <p:ph type="dt" sz="half" idx="10"/>
          </p:nvPr>
        </p:nvSpPr>
        <p:spPr/>
        <p:txBody>
          <a:bodyPr/>
          <a:lstStyle/>
          <a:p>
            <a:fld id="{2813FD4E-1F2E-4209-9C66-4ABB489232B6}" type="datetime1">
              <a:rPr lang="en-US" smtClean="0"/>
              <a:t>8/20/2024</a:t>
            </a:fld>
            <a:endParaRPr lang="en-US"/>
          </a:p>
        </p:txBody>
      </p:sp>
      <p:sp>
        <p:nvSpPr>
          <p:cNvPr id="5" name="Footer Placeholder 4">
            <a:extLst>
              <a:ext uri="{FF2B5EF4-FFF2-40B4-BE49-F238E27FC236}">
                <a16:creationId xmlns:a16="http://schemas.microsoft.com/office/drawing/2014/main" id="{33B607CD-94D1-0F3C-30A3-BDC8C907C5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008D7-6392-EB39-88AA-3368B489508E}"/>
              </a:ext>
            </a:extLst>
          </p:cNvPr>
          <p:cNvSpPr>
            <a:spLocks noGrp="1"/>
          </p:cNvSpPr>
          <p:nvPr>
            <p:ph type="sldNum" sz="quarter" idx="12"/>
          </p:nvPr>
        </p:nvSpPr>
        <p:spPr/>
        <p:txBody>
          <a:bodyPr/>
          <a:lstStyle/>
          <a:p>
            <a:fld id="{E03509CE-5BD3-4692-9DEE-8A702F367C22}" type="slidenum">
              <a:rPr lang="en-US" smtClean="0"/>
              <a:t>‹#›</a:t>
            </a:fld>
            <a:endParaRPr lang="en-US"/>
          </a:p>
        </p:txBody>
      </p:sp>
    </p:spTree>
    <p:extLst>
      <p:ext uri="{BB962C8B-B14F-4D97-AF65-F5344CB8AC3E}">
        <p14:creationId xmlns:p14="http://schemas.microsoft.com/office/powerpoint/2010/main" val="3319840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11839-E43B-470B-F365-56B36393A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62BBF9-DDCB-C0AE-1AD2-264336B99F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74A2D-F509-F4F4-79E7-BDA7BE588EDC}"/>
              </a:ext>
            </a:extLst>
          </p:cNvPr>
          <p:cNvSpPr>
            <a:spLocks noGrp="1"/>
          </p:cNvSpPr>
          <p:nvPr>
            <p:ph type="dt" sz="half" idx="10"/>
          </p:nvPr>
        </p:nvSpPr>
        <p:spPr/>
        <p:txBody>
          <a:bodyPr/>
          <a:lstStyle/>
          <a:p>
            <a:fld id="{493BDC73-1389-42CF-9819-435DF7B42C73}" type="datetime1">
              <a:rPr lang="en-US" smtClean="0"/>
              <a:t>8/20/2024</a:t>
            </a:fld>
            <a:endParaRPr lang="en-US"/>
          </a:p>
        </p:txBody>
      </p:sp>
      <p:sp>
        <p:nvSpPr>
          <p:cNvPr id="5" name="Footer Placeholder 4">
            <a:extLst>
              <a:ext uri="{FF2B5EF4-FFF2-40B4-BE49-F238E27FC236}">
                <a16:creationId xmlns:a16="http://schemas.microsoft.com/office/drawing/2014/main" id="{5DB783CD-1FAF-6B3F-DE2F-162C4DDAEE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5F10B1-9260-BA34-7E99-8D10EB8F8F78}"/>
              </a:ext>
            </a:extLst>
          </p:cNvPr>
          <p:cNvSpPr>
            <a:spLocks noGrp="1"/>
          </p:cNvSpPr>
          <p:nvPr>
            <p:ph type="sldNum" sz="quarter" idx="12"/>
          </p:nvPr>
        </p:nvSpPr>
        <p:spPr/>
        <p:txBody>
          <a:bodyPr/>
          <a:lstStyle/>
          <a:p>
            <a:fld id="{E03509CE-5BD3-4692-9DEE-8A702F367C22}" type="slidenum">
              <a:rPr lang="en-US" smtClean="0"/>
              <a:t>‹#›</a:t>
            </a:fld>
            <a:endParaRPr lang="en-US"/>
          </a:p>
        </p:txBody>
      </p:sp>
    </p:spTree>
    <p:extLst>
      <p:ext uri="{BB962C8B-B14F-4D97-AF65-F5344CB8AC3E}">
        <p14:creationId xmlns:p14="http://schemas.microsoft.com/office/powerpoint/2010/main" val="1130577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55B0B-ADA5-A5C9-C541-D727177973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3EDD7C7-1D3D-848F-4CF4-FDFD24CEDB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DF5C8F-73FA-4D70-1C4C-F80778E88CD4}"/>
              </a:ext>
            </a:extLst>
          </p:cNvPr>
          <p:cNvSpPr>
            <a:spLocks noGrp="1"/>
          </p:cNvSpPr>
          <p:nvPr>
            <p:ph type="dt" sz="half" idx="10"/>
          </p:nvPr>
        </p:nvSpPr>
        <p:spPr/>
        <p:txBody>
          <a:bodyPr/>
          <a:lstStyle/>
          <a:p>
            <a:fld id="{EE3C7705-1401-44DC-894B-54AEE7DE3A37}" type="datetime1">
              <a:rPr lang="en-US" smtClean="0"/>
              <a:t>8/20/2024</a:t>
            </a:fld>
            <a:endParaRPr lang="en-US"/>
          </a:p>
        </p:txBody>
      </p:sp>
      <p:sp>
        <p:nvSpPr>
          <p:cNvPr id="5" name="Footer Placeholder 4">
            <a:extLst>
              <a:ext uri="{FF2B5EF4-FFF2-40B4-BE49-F238E27FC236}">
                <a16:creationId xmlns:a16="http://schemas.microsoft.com/office/drawing/2014/main" id="{06441888-29D3-DD0D-065E-CC14E69F59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F33EA8-1790-218E-6EFC-874D3688804C}"/>
              </a:ext>
            </a:extLst>
          </p:cNvPr>
          <p:cNvSpPr>
            <a:spLocks noGrp="1"/>
          </p:cNvSpPr>
          <p:nvPr>
            <p:ph type="sldNum" sz="quarter" idx="12"/>
          </p:nvPr>
        </p:nvSpPr>
        <p:spPr/>
        <p:txBody>
          <a:bodyPr/>
          <a:lstStyle/>
          <a:p>
            <a:fld id="{E03509CE-5BD3-4692-9DEE-8A702F367C22}" type="slidenum">
              <a:rPr lang="en-US" smtClean="0"/>
              <a:t>‹#›</a:t>
            </a:fld>
            <a:endParaRPr lang="en-US"/>
          </a:p>
        </p:txBody>
      </p:sp>
    </p:spTree>
    <p:extLst>
      <p:ext uri="{BB962C8B-B14F-4D97-AF65-F5344CB8AC3E}">
        <p14:creationId xmlns:p14="http://schemas.microsoft.com/office/powerpoint/2010/main" val="3374200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6454B-EACA-9A38-E0FE-30D1EC2D7B8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D8BA63-5FCC-76AE-4C35-D33796D10D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250B1A-DB76-D761-6EC7-A265B01EED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AE4BDB-85F8-1B55-82E6-93EABB6D70A6}"/>
              </a:ext>
            </a:extLst>
          </p:cNvPr>
          <p:cNvSpPr>
            <a:spLocks noGrp="1"/>
          </p:cNvSpPr>
          <p:nvPr>
            <p:ph type="dt" sz="half" idx="10"/>
          </p:nvPr>
        </p:nvSpPr>
        <p:spPr/>
        <p:txBody>
          <a:bodyPr/>
          <a:lstStyle/>
          <a:p>
            <a:fld id="{18679A06-CA3C-4054-B897-0DDE402BE83D}" type="datetime1">
              <a:rPr lang="en-US" smtClean="0"/>
              <a:t>8/20/2024</a:t>
            </a:fld>
            <a:endParaRPr lang="en-US"/>
          </a:p>
        </p:txBody>
      </p:sp>
      <p:sp>
        <p:nvSpPr>
          <p:cNvPr id="6" name="Footer Placeholder 5">
            <a:extLst>
              <a:ext uri="{FF2B5EF4-FFF2-40B4-BE49-F238E27FC236}">
                <a16:creationId xmlns:a16="http://schemas.microsoft.com/office/drawing/2014/main" id="{45550698-A513-1025-96AE-B40FF21980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A9135B-0534-9C9C-F1C8-9E90595544CA}"/>
              </a:ext>
            </a:extLst>
          </p:cNvPr>
          <p:cNvSpPr>
            <a:spLocks noGrp="1"/>
          </p:cNvSpPr>
          <p:nvPr>
            <p:ph type="sldNum" sz="quarter" idx="12"/>
          </p:nvPr>
        </p:nvSpPr>
        <p:spPr/>
        <p:txBody>
          <a:bodyPr/>
          <a:lstStyle/>
          <a:p>
            <a:fld id="{E03509CE-5BD3-4692-9DEE-8A702F367C22}" type="slidenum">
              <a:rPr lang="en-US" smtClean="0"/>
              <a:t>‹#›</a:t>
            </a:fld>
            <a:endParaRPr lang="en-US"/>
          </a:p>
        </p:txBody>
      </p:sp>
    </p:spTree>
    <p:extLst>
      <p:ext uri="{BB962C8B-B14F-4D97-AF65-F5344CB8AC3E}">
        <p14:creationId xmlns:p14="http://schemas.microsoft.com/office/powerpoint/2010/main" val="2011235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1164F-9A7B-F4AE-F28C-924AC74FCE9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BC6E31-B49E-E79F-5064-0CA4F1178D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0B2165-96D5-586D-9EA3-ABCFD55AB31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FF3523-D31F-18D1-7DD3-C88CA7D3E3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DB6605-FB08-37EE-2ECA-9112B663E85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4B6AFE-0B97-70E1-0866-8DA6E6A6B76A}"/>
              </a:ext>
            </a:extLst>
          </p:cNvPr>
          <p:cNvSpPr>
            <a:spLocks noGrp="1"/>
          </p:cNvSpPr>
          <p:nvPr>
            <p:ph type="dt" sz="half" idx="10"/>
          </p:nvPr>
        </p:nvSpPr>
        <p:spPr/>
        <p:txBody>
          <a:bodyPr/>
          <a:lstStyle/>
          <a:p>
            <a:fld id="{42833B18-C3F4-4809-9B70-3E655E63C749}" type="datetime1">
              <a:rPr lang="en-US" smtClean="0"/>
              <a:t>8/20/2024</a:t>
            </a:fld>
            <a:endParaRPr lang="en-US"/>
          </a:p>
        </p:txBody>
      </p:sp>
      <p:sp>
        <p:nvSpPr>
          <p:cNvPr id="8" name="Footer Placeholder 7">
            <a:extLst>
              <a:ext uri="{FF2B5EF4-FFF2-40B4-BE49-F238E27FC236}">
                <a16:creationId xmlns:a16="http://schemas.microsoft.com/office/drawing/2014/main" id="{A3732169-E51C-494A-4722-5DF26F88578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D08151-82A1-F288-2EE8-201ED3EAEE0E}"/>
              </a:ext>
            </a:extLst>
          </p:cNvPr>
          <p:cNvSpPr>
            <a:spLocks noGrp="1"/>
          </p:cNvSpPr>
          <p:nvPr>
            <p:ph type="sldNum" sz="quarter" idx="12"/>
          </p:nvPr>
        </p:nvSpPr>
        <p:spPr/>
        <p:txBody>
          <a:bodyPr/>
          <a:lstStyle/>
          <a:p>
            <a:fld id="{E03509CE-5BD3-4692-9DEE-8A702F367C22}" type="slidenum">
              <a:rPr lang="en-US" smtClean="0"/>
              <a:t>‹#›</a:t>
            </a:fld>
            <a:endParaRPr lang="en-US"/>
          </a:p>
        </p:txBody>
      </p:sp>
    </p:spTree>
    <p:extLst>
      <p:ext uri="{BB962C8B-B14F-4D97-AF65-F5344CB8AC3E}">
        <p14:creationId xmlns:p14="http://schemas.microsoft.com/office/powerpoint/2010/main" val="559495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32783-DCCE-521E-7B34-4AD726B6B1A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5DD7ED-8B68-4DE5-0A8A-F6EC61C9BF5E}"/>
              </a:ext>
            </a:extLst>
          </p:cNvPr>
          <p:cNvSpPr>
            <a:spLocks noGrp="1"/>
          </p:cNvSpPr>
          <p:nvPr>
            <p:ph type="dt" sz="half" idx="10"/>
          </p:nvPr>
        </p:nvSpPr>
        <p:spPr/>
        <p:txBody>
          <a:bodyPr/>
          <a:lstStyle/>
          <a:p>
            <a:fld id="{73B4F011-A821-4D0A-88A8-A307752484F4}" type="datetime1">
              <a:rPr lang="en-US" smtClean="0"/>
              <a:t>8/20/2024</a:t>
            </a:fld>
            <a:endParaRPr lang="en-US"/>
          </a:p>
        </p:txBody>
      </p:sp>
      <p:sp>
        <p:nvSpPr>
          <p:cNvPr id="4" name="Footer Placeholder 3">
            <a:extLst>
              <a:ext uri="{FF2B5EF4-FFF2-40B4-BE49-F238E27FC236}">
                <a16:creationId xmlns:a16="http://schemas.microsoft.com/office/drawing/2014/main" id="{3313DF38-0723-86C2-A842-EF3994996D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4AE36E3-319A-71F5-61A5-287DE5B76880}"/>
              </a:ext>
            </a:extLst>
          </p:cNvPr>
          <p:cNvSpPr>
            <a:spLocks noGrp="1"/>
          </p:cNvSpPr>
          <p:nvPr>
            <p:ph type="sldNum" sz="quarter" idx="12"/>
          </p:nvPr>
        </p:nvSpPr>
        <p:spPr/>
        <p:txBody>
          <a:bodyPr/>
          <a:lstStyle/>
          <a:p>
            <a:fld id="{E03509CE-5BD3-4692-9DEE-8A702F367C22}" type="slidenum">
              <a:rPr lang="en-US" smtClean="0"/>
              <a:t>‹#›</a:t>
            </a:fld>
            <a:endParaRPr lang="en-US"/>
          </a:p>
        </p:txBody>
      </p:sp>
    </p:spTree>
    <p:extLst>
      <p:ext uri="{BB962C8B-B14F-4D97-AF65-F5344CB8AC3E}">
        <p14:creationId xmlns:p14="http://schemas.microsoft.com/office/powerpoint/2010/main" val="486837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8FC174-CA17-57EB-6E54-366EA90F372E}"/>
              </a:ext>
            </a:extLst>
          </p:cNvPr>
          <p:cNvSpPr>
            <a:spLocks noGrp="1"/>
          </p:cNvSpPr>
          <p:nvPr>
            <p:ph type="dt" sz="half" idx="10"/>
          </p:nvPr>
        </p:nvSpPr>
        <p:spPr/>
        <p:txBody>
          <a:bodyPr/>
          <a:lstStyle/>
          <a:p>
            <a:fld id="{3DE6D2A7-6791-42EE-AE39-A6758CE26868}" type="datetime1">
              <a:rPr lang="en-US" smtClean="0"/>
              <a:t>8/20/2024</a:t>
            </a:fld>
            <a:endParaRPr lang="en-US"/>
          </a:p>
        </p:txBody>
      </p:sp>
      <p:sp>
        <p:nvSpPr>
          <p:cNvPr id="3" name="Footer Placeholder 2">
            <a:extLst>
              <a:ext uri="{FF2B5EF4-FFF2-40B4-BE49-F238E27FC236}">
                <a16:creationId xmlns:a16="http://schemas.microsoft.com/office/drawing/2014/main" id="{652E227A-70D2-D9A3-ED1D-62ED99EE7B7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931FDDA-07D0-53CE-504B-FADBF5A51632}"/>
              </a:ext>
            </a:extLst>
          </p:cNvPr>
          <p:cNvSpPr>
            <a:spLocks noGrp="1"/>
          </p:cNvSpPr>
          <p:nvPr>
            <p:ph type="sldNum" sz="quarter" idx="12"/>
          </p:nvPr>
        </p:nvSpPr>
        <p:spPr/>
        <p:txBody>
          <a:bodyPr/>
          <a:lstStyle/>
          <a:p>
            <a:fld id="{E03509CE-5BD3-4692-9DEE-8A702F367C22}" type="slidenum">
              <a:rPr lang="en-US" smtClean="0"/>
              <a:t>‹#›</a:t>
            </a:fld>
            <a:endParaRPr lang="en-US"/>
          </a:p>
        </p:txBody>
      </p:sp>
    </p:spTree>
    <p:extLst>
      <p:ext uri="{BB962C8B-B14F-4D97-AF65-F5344CB8AC3E}">
        <p14:creationId xmlns:p14="http://schemas.microsoft.com/office/powerpoint/2010/main" val="52960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95019-D12B-D0FA-3106-A8209D21DF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5F020E6-6EF3-35BE-E034-020107CBD8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20CAFE-62A2-EA29-827B-247A476FEE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D2C1F6-A0F6-1EBE-2294-5B75DC7A62F6}"/>
              </a:ext>
            </a:extLst>
          </p:cNvPr>
          <p:cNvSpPr>
            <a:spLocks noGrp="1"/>
          </p:cNvSpPr>
          <p:nvPr>
            <p:ph type="dt" sz="half" idx="10"/>
          </p:nvPr>
        </p:nvSpPr>
        <p:spPr/>
        <p:txBody>
          <a:bodyPr/>
          <a:lstStyle/>
          <a:p>
            <a:fld id="{40210F4C-4EC3-493E-AEA3-AA230E2B68C5}" type="datetime1">
              <a:rPr lang="en-US" smtClean="0"/>
              <a:t>8/20/2024</a:t>
            </a:fld>
            <a:endParaRPr lang="en-US"/>
          </a:p>
        </p:txBody>
      </p:sp>
      <p:sp>
        <p:nvSpPr>
          <p:cNvPr id="6" name="Footer Placeholder 5">
            <a:extLst>
              <a:ext uri="{FF2B5EF4-FFF2-40B4-BE49-F238E27FC236}">
                <a16:creationId xmlns:a16="http://schemas.microsoft.com/office/drawing/2014/main" id="{FD5D4232-5D82-A201-DAE3-4C8E437E41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7F08E9-D013-D9B1-AC39-788C347E541C}"/>
              </a:ext>
            </a:extLst>
          </p:cNvPr>
          <p:cNvSpPr>
            <a:spLocks noGrp="1"/>
          </p:cNvSpPr>
          <p:nvPr>
            <p:ph type="sldNum" sz="quarter" idx="12"/>
          </p:nvPr>
        </p:nvSpPr>
        <p:spPr/>
        <p:txBody>
          <a:bodyPr/>
          <a:lstStyle/>
          <a:p>
            <a:fld id="{E03509CE-5BD3-4692-9DEE-8A702F367C22}" type="slidenum">
              <a:rPr lang="en-US" smtClean="0"/>
              <a:t>‹#›</a:t>
            </a:fld>
            <a:endParaRPr lang="en-US"/>
          </a:p>
        </p:txBody>
      </p:sp>
    </p:spTree>
    <p:extLst>
      <p:ext uri="{BB962C8B-B14F-4D97-AF65-F5344CB8AC3E}">
        <p14:creationId xmlns:p14="http://schemas.microsoft.com/office/powerpoint/2010/main" val="713722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3083B-BDE1-0950-FABF-0AA868CA9A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925E06-BEA8-7773-A2B8-362CA3EF5B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4ACA40-3E67-91D1-3F2C-33249682C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A2B534-ABD7-70A8-E2C4-CE9C577D428E}"/>
              </a:ext>
            </a:extLst>
          </p:cNvPr>
          <p:cNvSpPr>
            <a:spLocks noGrp="1"/>
          </p:cNvSpPr>
          <p:nvPr>
            <p:ph type="dt" sz="half" idx="10"/>
          </p:nvPr>
        </p:nvSpPr>
        <p:spPr/>
        <p:txBody>
          <a:bodyPr/>
          <a:lstStyle/>
          <a:p>
            <a:fld id="{A3D369E4-80DF-4D1B-A6EA-C88D4600CC55}" type="datetime1">
              <a:rPr lang="en-US" smtClean="0"/>
              <a:t>8/20/2024</a:t>
            </a:fld>
            <a:endParaRPr lang="en-US"/>
          </a:p>
        </p:txBody>
      </p:sp>
      <p:sp>
        <p:nvSpPr>
          <p:cNvPr id="6" name="Footer Placeholder 5">
            <a:extLst>
              <a:ext uri="{FF2B5EF4-FFF2-40B4-BE49-F238E27FC236}">
                <a16:creationId xmlns:a16="http://schemas.microsoft.com/office/drawing/2014/main" id="{3B757BCD-BE49-B24B-1DD3-0BECDA57EF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F14D7-A862-8DC9-3CCD-1BD5583E302C}"/>
              </a:ext>
            </a:extLst>
          </p:cNvPr>
          <p:cNvSpPr>
            <a:spLocks noGrp="1"/>
          </p:cNvSpPr>
          <p:nvPr>
            <p:ph type="sldNum" sz="quarter" idx="12"/>
          </p:nvPr>
        </p:nvSpPr>
        <p:spPr/>
        <p:txBody>
          <a:bodyPr/>
          <a:lstStyle/>
          <a:p>
            <a:fld id="{E03509CE-5BD3-4692-9DEE-8A702F367C22}" type="slidenum">
              <a:rPr lang="en-US" smtClean="0"/>
              <a:t>‹#›</a:t>
            </a:fld>
            <a:endParaRPr lang="en-US"/>
          </a:p>
        </p:txBody>
      </p:sp>
    </p:spTree>
    <p:extLst>
      <p:ext uri="{BB962C8B-B14F-4D97-AF65-F5344CB8AC3E}">
        <p14:creationId xmlns:p14="http://schemas.microsoft.com/office/powerpoint/2010/main" val="157485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3793F4-2D2A-5FF4-2F2C-4B7A587D22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56D79A-165D-BE23-95F3-DCD92F10E4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C092E8-2814-68E5-910E-884247E966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62DE0E-6AE0-4236-A97C-66B995A85C7C}" type="datetime1">
              <a:rPr lang="en-US" smtClean="0"/>
              <a:t>8/20/2024</a:t>
            </a:fld>
            <a:endParaRPr lang="en-US"/>
          </a:p>
        </p:txBody>
      </p:sp>
      <p:sp>
        <p:nvSpPr>
          <p:cNvPr id="5" name="Footer Placeholder 4">
            <a:extLst>
              <a:ext uri="{FF2B5EF4-FFF2-40B4-BE49-F238E27FC236}">
                <a16:creationId xmlns:a16="http://schemas.microsoft.com/office/drawing/2014/main" id="{ECB8CDAA-F34F-7DEF-4474-37F32EC3DF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ADC72A2-2DCF-B808-9802-5D7344B413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03509CE-5BD3-4692-9DEE-8A702F367C22}" type="slidenum">
              <a:rPr lang="en-US" smtClean="0"/>
              <a:t>‹#›</a:t>
            </a:fld>
            <a:endParaRPr lang="en-US"/>
          </a:p>
        </p:txBody>
      </p:sp>
    </p:spTree>
    <p:extLst>
      <p:ext uri="{BB962C8B-B14F-4D97-AF65-F5344CB8AC3E}">
        <p14:creationId xmlns:p14="http://schemas.microsoft.com/office/powerpoint/2010/main" val="433498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02F67-DC17-43D4-4BA2-6A9C52C58701}"/>
              </a:ext>
            </a:extLst>
          </p:cNvPr>
          <p:cNvSpPr>
            <a:spLocks noGrp="1"/>
          </p:cNvSpPr>
          <p:nvPr>
            <p:ph type="ctrTitle"/>
          </p:nvPr>
        </p:nvSpPr>
        <p:spPr>
          <a:xfrm>
            <a:off x="368709" y="501439"/>
            <a:ext cx="11326761" cy="5545393"/>
          </a:xfrm>
        </p:spPr>
        <p:txBody>
          <a:bodyPr>
            <a:noAutofit/>
          </a:bodyPr>
          <a:lstStyle/>
          <a:p>
            <a:r>
              <a:rPr lang="en-US" sz="4400" b="1" dirty="0">
                <a:latin typeface="+mn-lt"/>
              </a:rPr>
              <a:t>Purdue University Northwest</a:t>
            </a:r>
            <a:br>
              <a:rPr lang="en-US" sz="4400" b="1" dirty="0">
                <a:latin typeface="+mn-lt"/>
              </a:rPr>
            </a:br>
            <a:r>
              <a:rPr lang="en-US" sz="4400" b="1" dirty="0">
                <a:latin typeface="+mn-lt"/>
              </a:rPr>
              <a:t>Hammond</a:t>
            </a:r>
            <a:br>
              <a:rPr lang="en-US" sz="4400" b="1" dirty="0">
                <a:latin typeface="+mn-lt"/>
              </a:rPr>
            </a:br>
            <a:r>
              <a:rPr lang="en-US" sz="4400" b="1" dirty="0">
                <a:latin typeface="+mn-lt"/>
              </a:rPr>
              <a:t>Computer Science</a:t>
            </a:r>
            <a:br>
              <a:rPr lang="en-US" sz="4400" b="1" dirty="0">
                <a:latin typeface="+mn-lt"/>
              </a:rPr>
            </a:br>
            <a:r>
              <a:rPr lang="en-US" sz="4400" b="1" dirty="0">
                <a:latin typeface="+mn-lt"/>
              </a:rPr>
              <a:t>CS 27500 Data Structures Section 1 Section 2</a:t>
            </a:r>
            <a:br>
              <a:rPr lang="en-US" sz="4400" b="1" dirty="0">
                <a:latin typeface="+mn-lt"/>
              </a:rPr>
            </a:br>
            <a:r>
              <a:rPr lang="en-US" sz="4400" b="1" dirty="0">
                <a:latin typeface="+mn-lt"/>
              </a:rPr>
              <a:t>Fall 2024</a:t>
            </a:r>
            <a:br>
              <a:rPr lang="en-US" sz="4400" b="1" dirty="0">
                <a:latin typeface="+mn-lt"/>
              </a:rPr>
            </a:br>
            <a:r>
              <a:rPr lang="en-US" sz="4400" b="1" dirty="0">
                <a:latin typeface="+mn-lt"/>
              </a:rPr>
              <a:t>Lecture 2 : Queues</a:t>
            </a:r>
            <a:br>
              <a:rPr lang="en-US" sz="4400" b="1" dirty="0">
                <a:latin typeface="+mn-lt"/>
              </a:rPr>
            </a:br>
            <a:r>
              <a:rPr lang="en-US" sz="4400" b="1" dirty="0">
                <a:latin typeface="+mn-lt"/>
              </a:rPr>
              <a:t>Muhammed Tawfiq Chowdhury</a:t>
            </a:r>
            <a:br>
              <a:rPr lang="en-US" sz="4400" b="1" dirty="0">
                <a:latin typeface="+mn-lt"/>
              </a:rPr>
            </a:br>
            <a:r>
              <a:rPr lang="en-US" sz="4400" b="1" dirty="0">
                <a:latin typeface="+mn-lt"/>
              </a:rPr>
              <a:t>mtawfiqc12@pnw.edu</a:t>
            </a:r>
          </a:p>
        </p:txBody>
      </p:sp>
      <p:sp>
        <p:nvSpPr>
          <p:cNvPr id="3" name="Slide Number Placeholder 2">
            <a:extLst>
              <a:ext uri="{FF2B5EF4-FFF2-40B4-BE49-F238E27FC236}">
                <a16:creationId xmlns:a16="http://schemas.microsoft.com/office/drawing/2014/main" id="{F956EDA0-ED19-5DC3-AA44-12A48866656C}"/>
              </a:ext>
            </a:extLst>
          </p:cNvPr>
          <p:cNvSpPr>
            <a:spLocks noGrp="1"/>
          </p:cNvSpPr>
          <p:nvPr>
            <p:ph type="sldNum" sz="quarter" idx="12"/>
          </p:nvPr>
        </p:nvSpPr>
        <p:spPr/>
        <p:txBody>
          <a:bodyPr/>
          <a:lstStyle/>
          <a:p>
            <a:fld id="{3ADFF249-4F56-4236-BF8B-47E3D4D3E3E9}" type="slidenum">
              <a:rPr lang="en-US" smtClean="0"/>
              <a:t>1</a:t>
            </a:fld>
            <a:endParaRPr lang="en-US" dirty="0"/>
          </a:p>
        </p:txBody>
      </p:sp>
      <p:pic>
        <p:nvPicPr>
          <p:cNvPr id="4" name="Picture 3">
            <a:extLst>
              <a:ext uri="{FF2B5EF4-FFF2-40B4-BE49-F238E27FC236}">
                <a16:creationId xmlns:a16="http://schemas.microsoft.com/office/drawing/2014/main" id="{C8B764E1-1CB4-717C-C63E-9392B8D98F8D}"/>
              </a:ext>
            </a:extLst>
          </p:cNvPr>
          <p:cNvPicPr>
            <a:picLocks noChangeAspect="1"/>
          </p:cNvPicPr>
          <p:nvPr/>
        </p:nvPicPr>
        <p:blipFill>
          <a:blip r:embed="rId2"/>
          <a:stretch>
            <a:fillRect/>
          </a:stretch>
        </p:blipFill>
        <p:spPr>
          <a:xfrm>
            <a:off x="186814" y="191921"/>
            <a:ext cx="2143125" cy="2143125"/>
          </a:xfrm>
          <a:prstGeom prst="rect">
            <a:avLst/>
          </a:prstGeom>
        </p:spPr>
      </p:pic>
      <p:sp>
        <p:nvSpPr>
          <p:cNvPr id="5" name="Footer Placeholder 4">
            <a:extLst>
              <a:ext uri="{FF2B5EF4-FFF2-40B4-BE49-F238E27FC236}">
                <a16:creationId xmlns:a16="http://schemas.microsoft.com/office/drawing/2014/main" id="{895F5C91-6E06-2D56-D5B9-71207FF275FB}"/>
              </a:ext>
            </a:extLst>
          </p:cNvPr>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4157406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3C3C7-66DA-A7A9-31EA-21A015F3510B}"/>
              </a:ext>
            </a:extLst>
          </p:cNvPr>
          <p:cNvSpPr>
            <a:spLocks noGrp="1"/>
          </p:cNvSpPr>
          <p:nvPr>
            <p:ph type="title"/>
          </p:nvPr>
        </p:nvSpPr>
        <p:spPr>
          <a:xfrm>
            <a:off x="838200" y="365125"/>
            <a:ext cx="10515600" cy="785249"/>
          </a:xfrm>
        </p:spPr>
        <p:txBody>
          <a:bodyPr>
            <a:normAutofit fontScale="90000"/>
          </a:bodyPr>
          <a:lstStyle/>
          <a:p>
            <a:pPr fontAlgn="base"/>
            <a:br>
              <a:rPr lang="en-US" b="1" i="0" dirty="0">
                <a:solidFill>
                  <a:srgbClr val="273239"/>
                </a:solidFill>
                <a:effectLst/>
                <a:latin typeface="urw-din"/>
              </a:rPr>
            </a:br>
            <a:br>
              <a:rPr lang="en-US" b="1" i="0" dirty="0">
                <a:solidFill>
                  <a:srgbClr val="273239"/>
                </a:solidFill>
                <a:effectLst/>
                <a:latin typeface="urw-din"/>
              </a:rPr>
            </a:br>
            <a:r>
              <a:rPr lang="en-US" b="1" i="0" dirty="0">
                <a:solidFill>
                  <a:schemeClr val="accent1">
                    <a:lumMod val="50000"/>
                  </a:schemeClr>
                </a:solidFill>
                <a:effectLst/>
                <a:latin typeface="+mn-lt"/>
              </a:rPr>
              <a:t>Types of Queues </a:t>
            </a:r>
            <a:br>
              <a:rPr lang="en-US" b="1" i="0" dirty="0">
                <a:solidFill>
                  <a:srgbClr val="273239"/>
                </a:solidFill>
                <a:effectLst/>
                <a:latin typeface="urw-din"/>
              </a:rPr>
            </a:br>
            <a:br>
              <a:rPr lang="en-US" b="0" i="0" dirty="0">
                <a:solidFill>
                  <a:srgbClr val="273239"/>
                </a:solidFill>
                <a:effectLst/>
                <a:latin typeface="urw-din"/>
              </a:rPr>
            </a:br>
            <a:endParaRPr lang="en-US" dirty="0"/>
          </a:p>
        </p:txBody>
      </p:sp>
      <p:sp>
        <p:nvSpPr>
          <p:cNvPr id="3" name="Content Placeholder 2">
            <a:extLst>
              <a:ext uri="{FF2B5EF4-FFF2-40B4-BE49-F238E27FC236}">
                <a16:creationId xmlns:a16="http://schemas.microsoft.com/office/drawing/2014/main" id="{DFE67F8E-C3B9-5F3C-E719-60D520336860}"/>
              </a:ext>
            </a:extLst>
          </p:cNvPr>
          <p:cNvSpPr>
            <a:spLocks noGrp="1"/>
          </p:cNvSpPr>
          <p:nvPr>
            <p:ph idx="1"/>
          </p:nvPr>
        </p:nvSpPr>
        <p:spPr>
          <a:xfrm>
            <a:off x="838200" y="1150374"/>
            <a:ext cx="10515600" cy="5026589"/>
          </a:xfrm>
        </p:spPr>
        <p:txBody>
          <a:bodyPr/>
          <a:lstStyle/>
          <a:p>
            <a:r>
              <a:rPr lang="en-US" b="1" i="0" dirty="0">
                <a:solidFill>
                  <a:schemeClr val="accent1">
                    <a:lumMod val="50000"/>
                  </a:schemeClr>
                </a:solidFill>
                <a:effectLst/>
                <a:latin typeface="urw-din"/>
              </a:rPr>
              <a:t>Simple Queue: </a:t>
            </a:r>
            <a:r>
              <a:rPr lang="en-US" b="0" i="0" dirty="0">
                <a:solidFill>
                  <a:schemeClr val="accent1">
                    <a:lumMod val="50000"/>
                  </a:schemeClr>
                </a:solidFill>
                <a:effectLst/>
                <a:latin typeface="urw-din"/>
              </a:rPr>
              <a:t>Simple queue is the most basic version of a queue. Here, insertion of an element i.e. the Enqueue operation takes place at the rear end and removal of an element i.e. the Dequeue operation takes place at the front end.</a:t>
            </a:r>
          </a:p>
          <a:p>
            <a:endParaRPr lang="en-US" dirty="0">
              <a:solidFill>
                <a:schemeClr val="accent1">
                  <a:lumMod val="50000"/>
                </a:schemeClr>
              </a:solidFill>
            </a:endParaRPr>
          </a:p>
          <a:p>
            <a:r>
              <a:rPr lang="en-US" b="1" i="0" dirty="0">
                <a:solidFill>
                  <a:schemeClr val="accent1">
                    <a:lumMod val="50000"/>
                  </a:schemeClr>
                </a:solidFill>
                <a:effectLst/>
                <a:latin typeface="urw-din"/>
              </a:rPr>
              <a:t>Circular Queue: </a:t>
            </a:r>
            <a:r>
              <a:rPr lang="en-US" i="0" dirty="0">
                <a:solidFill>
                  <a:schemeClr val="accent1">
                    <a:lumMod val="50000"/>
                  </a:schemeClr>
                </a:solidFill>
                <a:effectLst/>
              </a:rPr>
              <a:t>In a circular queue, the element of the queue act as a circular ring. The working of a circular queue is similar to the linear queue except for the fact that the last element is connected to the first element. Its advantage is that the memory is utilized in a better way. This is because if there is an empty space i.e. if no element is present at a certain position in the queue, then an element can be easily added at that position.</a:t>
            </a:r>
          </a:p>
          <a:p>
            <a:endParaRPr lang="en-US" b="1" dirty="0">
              <a:solidFill>
                <a:srgbClr val="273239"/>
              </a:solidFill>
              <a:latin typeface="urw-din"/>
            </a:endParaRPr>
          </a:p>
          <a:p>
            <a:endParaRPr lang="en-US" dirty="0"/>
          </a:p>
        </p:txBody>
      </p:sp>
      <p:sp>
        <p:nvSpPr>
          <p:cNvPr id="4" name="Footer Placeholder 3">
            <a:extLst>
              <a:ext uri="{FF2B5EF4-FFF2-40B4-BE49-F238E27FC236}">
                <a16:creationId xmlns:a16="http://schemas.microsoft.com/office/drawing/2014/main" id="{C288752C-3968-9902-52D5-009EBF3885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576D8F-9C0E-CFCA-093E-951D6C768B2B}"/>
              </a:ext>
            </a:extLst>
          </p:cNvPr>
          <p:cNvSpPr>
            <a:spLocks noGrp="1"/>
          </p:cNvSpPr>
          <p:nvPr>
            <p:ph type="sldNum" sz="quarter" idx="12"/>
          </p:nvPr>
        </p:nvSpPr>
        <p:spPr/>
        <p:txBody>
          <a:bodyPr/>
          <a:lstStyle/>
          <a:p>
            <a:fld id="{E03509CE-5BD3-4692-9DEE-8A702F367C22}" type="slidenum">
              <a:rPr lang="en-US" smtClean="0"/>
              <a:t>10</a:t>
            </a:fld>
            <a:endParaRPr lang="en-US"/>
          </a:p>
        </p:txBody>
      </p:sp>
    </p:spTree>
    <p:extLst>
      <p:ext uri="{BB962C8B-B14F-4D97-AF65-F5344CB8AC3E}">
        <p14:creationId xmlns:p14="http://schemas.microsoft.com/office/powerpoint/2010/main" val="1494083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C687-3D8E-E007-54A9-AD385E89428F}"/>
              </a:ext>
            </a:extLst>
          </p:cNvPr>
          <p:cNvSpPr>
            <a:spLocks noGrp="1"/>
          </p:cNvSpPr>
          <p:nvPr>
            <p:ph type="title"/>
          </p:nvPr>
        </p:nvSpPr>
        <p:spPr/>
        <p:txBody>
          <a:bodyPr/>
          <a:lstStyle/>
          <a:p>
            <a:r>
              <a:rPr lang="en-US" b="1" dirty="0">
                <a:solidFill>
                  <a:schemeClr val="accent1">
                    <a:lumMod val="50000"/>
                  </a:schemeClr>
                </a:solidFill>
                <a:latin typeface="+mn-lt"/>
              </a:rPr>
              <a:t>Circular Queue</a:t>
            </a:r>
          </a:p>
        </p:txBody>
      </p:sp>
      <p:sp>
        <p:nvSpPr>
          <p:cNvPr id="4" name="Footer Placeholder 3">
            <a:extLst>
              <a:ext uri="{FF2B5EF4-FFF2-40B4-BE49-F238E27FC236}">
                <a16:creationId xmlns:a16="http://schemas.microsoft.com/office/drawing/2014/main" id="{DEFD78F3-6313-F2FB-3BA2-A34092C270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492E1F-421F-8C2F-2CEE-16DE9D29AE9A}"/>
              </a:ext>
            </a:extLst>
          </p:cNvPr>
          <p:cNvSpPr>
            <a:spLocks noGrp="1"/>
          </p:cNvSpPr>
          <p:nvPr>
            <p:ph type="sldNum" sz="quarter" idx="12"/>
          </p:nvPr>
        </p:nvSpPr>
        <p:spPr/>
        <p:txBody>
          <a:bodyPr/>
          <a:lstStyle/>
          <a:p>
            <a:fld id="{E03509CE-5BD3-4692-9DEE-8A702F367C22}" type="slidenum">
              <a:rPr lang="en-US" smtClean="0"/>
              <a:t>11</a:t>
            </a:fld>
            <a:endParaRPr lang="en-US"/>
          </a:p>
        </p:txBody>
      </p:sp>
      <p:pic>
        <p:nvPicPr>
          <p:cNvPr id="3" name="Content Placeholder 2">
            <a:extLst>
              <a:ext uri="{FF2B5EF4-FFF2-40B4-BE49-F238E27FC236}">
                <a16:creationId xmlns:a16="http://schemas.microsoft.com/office/drawing/2014/main" id="{DAB586D3-21C0-23D4-422B-B59A3254654E}"/>
              </a:ext>
            </a:extLst>
          </p:cNvPr>
          <p:cNvPicPr>
            <a:picLocks noGrp="1" noChangeAspect="1"/>
          </p:cNvPicPr>
          <p:nvPr>
            <p:ph idx="1"/>
          </p:nvPr>
        </p:nvPicPr>
        <p:blipFill>
          <a:blip r:embed="rId2">
            <a:duotone>
              <a:prstClr val="black"/>
              <a:schemeClr val="accent1">
                <a:tint val="45000"/>
                <a:satMod val="400000"/>
              </a:schemeClr>
            </a:duotone>
          </a:blip>
          <a:stretch>
            <a:fillRect/>
          </a:stretch>
        </p:blipFill>
        <p:spPr>
          <a:xfrm>
            <a:off x="838200" y="1397709"/>
            <a:ext cx="10225027" cy="4779254"/>
          </a:xfrm>
          <a:prstGeom prst="rect">
            <a:avLst/>
          </a:prstGeom>
        </p:spPr>
      </p:pic>
    </p:spTree>
    <p:extLst>
      <p:ext uri="{BB962C8B-B14F-4D97-AF65-F5344CB8AC3E}">
        <p14:creationId xmlns:p14="http://schemas.microsoft.com/office/powerpoint/2010/main" val="2909312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A7C0C-8069-D7E3-9D3F-04A876712319}"/>
              </a:ext>
            </a:extLst>
          </p:cNvPr>
          <p:cNvSpPr>
            <a:spLocks noGrp="1"/>
          </p:cNvSpPr>
          <p:nvPr>
            <p:ph type="title"/>
          </p:nvPr>
        </p:nvSpPr>
        <p:spPr>
          <a:xfrm>
            <a:off x="838200" y="365126"/>
            <a:ext cx="10515600" cy="667262"/>
          </a:xfrm>
        </p:spPr>
        <p:txBody>
          <a:bodyPr>
            <a:normAutofit fontScale="90000"/>
          </a:bodyPr>
          <a:lstStyle/>
          <a:p>
            <a:r>
              <a:rPr lang="en-US" b="1" dirty="0">
                <a:solidFill>
                  <a:schemeClr val="accent1">
                    <a:lumMod val="50000"/>
                  </a:schemeClr>
                </a:solidFill>
                <a:latin typeface="+mn-lt"/>
              </a:rPr>
              <a:t>Types of Queues</a:t>
            </a:r>
          </a:p>
        </p:txBody>
      </p:sp>
      <p:sp>
        <p:nvSpPr>
          <p:cNvPr id="3" name="Content Placeholder 2">
            <a:extLst>
              <a:ext uri="{FF2B5EF4-FFF2-40B4-BE49-F238E27FC236}">
                <a16:creationId xmlns:a16="http://schemas.microsoft.com/office/drawing/2014/main" id="{D6E6A322-18DC-EFEE-B9B8-3325F2939A3C}"/>
              </a:ext>
            </a:extLst>
          </p:cNvPr>
          <p:cNvSpPr>
            <a:spLocks noGrp="1"/>
          </p:cNvSpPr>
          <p:nvPr>
            <p:ph idx="1"/>
          </p:nvPr>
        </p:nvSpPr>
        <p:spPr>
          <a:xfrm>
            <a:off x="838200" y="1150374"/>
            <a:ext cx="10515600" cy="5026589"/>
          </a:xfrm>
        </p:spPr>
        <p:txBody>
          <a:bodyPr>
            <a:normAutofit lnSpcReduction="10000"/>
          </a:bodyPr>
          <a:lstStyle/>
          <a:p>
            <a:r>
              <a:rPr lang="en-US" dirty="0">
                <a:solidFill>
                  <a:schemeClr val="accent1">
                    <a:lumMod val="50000"/>
                  </a:schemeClr>
                </a:solidFill>
              </a:rPr>
              <a:t>Priority Queue*: Its specialty is that it arranges the elements in a queue based on some priority. E.g., value of an element.</a:t>
            </a:r>
          </a:p>
          <a:p>
            <a:endParaRPr lang="en-US" dirty="0">
              <a:solidFill>
                <a:schemeClr val="accent1">
                  <a:lumMod val="50000"/>
                </a:schemeClr>
              </a:solidFill>
            </a:endParaRPr>
          </a:p>
          <a:p>
            <a:endParaRPr lang="en-US" dirty="0">
              <a:solidFill>
                <a:schemeClr val="accent1">
                  <a:lumMod val="50000"/>
                </a:schemeClr>
              </a:solidFill>
            </a:endParaRPr>
          </a:p>
          <a:p>
            <a:r>
              <a:rPr lang="en-US" dirty="0">
                <a:solidFill>
                  <a:schemeClr val="accent1">
                    <a:lumMod val="50000"/>
                  </a:schemeClr>
                </a:solidFill>
              </a:rPr>
              <a:t>Deque*: Deque is also known as Double Ended Queue. As the name suggests double ended, it means that an element can be inserted or removed from both ends of the queue, unlike the other queues in which it can be done only from one end. Because of this property, it may not obey the First In First Out property. A double-ended queue, or deque, which is usually pronounced "deck" to avoid confusion with the dequeue method of the regular queue ADT, which is pronounced like the abbreviation “D.Q”.</a:t>
            </a:r>
          </a:p>
          <a:p>
            <a:endParaRPr lang="en-US" dirty="0"/>
          </a:p>
        </p:txBody>
      </p:sp>
      <p:sp>
        <p:nvSpPr>
          <p:cNvPr id="4" name="Footer Placeholder 3">
            <a:extLst>
              <a:ext uri="{FF2B5EF4-FFF2-40B4-BE49-F238E27FC236}">
                <a16:creationId xmlns:a16="http://schemas.microsoft.com/office/drawing/2014/main" id="{B8E8EB19-E432-246F-964E-C83C079E8D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5F9853-3571-7BE3-E4DF-8B00A7A58148}"/>
              </a:ext>
            </a:extLst>
          </p:cNvPr>
          <p:cNvSpPr>
            <a:spLocks noGrp="1"/>
          </p:cNvSpPr>
          <p:nvPr>
            <p:ph type="sldNum" sz="quarter" idx="12"/>
          </p:nvPr>
        </p:nvSpPr>
        <p:spPr/>
        <p:txBody>
          <a:bodyPr/>
          <a:lstStyle/>
          <a:p>
            <a:fld id="{E03509CE-5BD3-4692-9DEE-8A702F367C22}" type="slidenum">
              <a:rPr lang="en-US" smtClean="0"/>
              <a:t>12</a:t>
            </a:fld>
            <a:endParaRPr lang="en-US"/>
          </a:p>
        </p:txBody>
      </p:sp>
    </p:spTree>
    <p:extLst>
      <p:ext uri="{BB962C8B-B14F-4D97-AF65-F5344CB8AC3E}">
        <p14:creationId xmlns:p14="http://schemas.microsoft.com/office/powerpoint/2010/main" val="1433617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A68B1-6134-BA42-BE5B-F6CBED102CF2}"/>
              </a:ext>
            </a:extLst>
          </p:cNvPr>
          <p:cNvSpPr>
            <a:spLocks noGrp="1"/>
          </p:cNvSpPr>
          <p:nvPr>
            <p:ph type="title"/>
          </p:nvPr>
        </p:nvSpPr>
        <p:spPr/>
        <p:txBody>
          <a:bodyPr/>
          <a:lstStyle/>
          <a:p>
            <a:r>
              <a:rPr lang="en-US" b="1" dirty="0">
                <a:solidFill>
                  <a:schemeClr val="accent1">
                    <a:lumMod val="50000"/>
                  </a:schemeClr>
                </a:solidFill>
                <a:latin typeface="+mn-lt"/>
              </a:rPr>
              <a:t>DEQUE</a:t>
            </a:r>
          </a:p>
        </p:txBody>
      </p:sp>
      <p:sp>
        <p:nvSpPr>
          <p:cNvPr id="3" name="Content Placeholder 2">
            <a:extLst>
              <a:ext uri="{FF2B5EF4-FFF2-40B4-BE49-F238E27FC236}">
                <a16:creationId xmlns:a16="http://schemas.microsoft.com/office/drawing/2014/main" id="{F69E4864-7CE6-2470-1941-E66BFDA0034C}"/>
              </a:ext>
            </a:extLst>
          </p:cNvPr>
          <p:cNvSpPr>
            <a:spLocks noGrp="1"/>
          </p:cNvSpPr>
          <p:nvPr>
            <p:ph idx="1"/>
          </p:nvPr>
        </p:nvSpPr>
        <p:spPr>
          <a:xfrm>
            <a:off x="838200" y="1501169"/>
            <a:ext cx="10515600" cy="4351338"/>
          </a:xfrm>
        </p:spPr>
        <p:txBody>
          <a:bodyPr/>
          <a:lstStyle/>
          <a:p>
            <a:pPr marL="0" indent="0">
              <a:buNone/>
            </a:pPr>
            <a:r>
              <a:rPr lang="en-US" dirty="0">
                <a:solidFill>
                  <a:schemeClr val="accent1">
                    <a:lumMod val="50000"/>
                  </a:schemeClr>
                </a:solidFill>
              </a:rPr>
              <a:t>The extra generality can be useful in some applications. For example, we described a restaurant using a queue to maintain a waitlist. Occasionally, the first person might be removed from the queue only to find that a table was not available; typically, the restaurant will reinsert the person at the first position in the queue. It may also be that a customer at the end of the queue may grow impatient and leave the restaurant. (We will need an even more general data structure if we want to model customers leaving the queue from other positions.)</a:t>
            </a:r>
          </a:p>
          <a:p>
            <a:pPr marL="0" indent="0">
              <a:buNone/>
            </a:pPr>
            <a:endParaRPr lang="en-US" dirty="0">
              <a:solidFill>
                <a:schemeClr val="accent1">
                  <a:lumMod val="50000"/>
                </a:schemeClr>
              </a:solidFill>
            </a:endParaRPr>
          </a:p>
        </p:txBody>
      </p:sp>
      <p:sp>
        <p:nvSpPr>
          <p:cNvPr id="4" name="Footer Placeholder 3">
            <a:extLst>
              <a:ext uri="{FF2B5EF4-FFF2-40B4-BE49-F238E27FC236}">
                <a16:creationId xmlns:a16="http://schemas.microsoft.com/office/drawing/2014/main" id="{8F9D57F6-65D8-68EB-5B10-E9F8C0FA34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C8AF5E0-94C9-11CC-1B16-290ACA1F9C98}"/>
              </a:ext>
            </a:extLst>
          </p:cNvPr>
          <p:cNvSpPr>
            <a:spLocks noGrp="1"/>
          </p:cNvSpPr>
          <p:nvPr>
            <p:ph type="sldNum" sz="quarter" idx="12"/>
          </p:nvPr>
        </p:nvSpPr>
        <p:spPr/>
        <p:txBody>
          <a:bodyPr/>
          <a:lstStyle/>
          <a:p>
            <a:fld id="{E03509CE-5BD3-4692-9DEE-8A702F367C22}" type="slidenum">
              <a:rPr lang="en-US" smtClean="0"/>
              <a:t>13</a:t>
            </a:fld>
            <a:endParaRPr lang="en-US"/>
          </a:p>
        </p:txBody>
      </p:sp>
      <p:pic>
        <p:nvPicPr>
          <p:cNvPr id="6" name="Picture 5">
            <a:extLst>
              <a:ext uri="{FF2B5EF4-FFF2-40B4-BE49-F238E27FC236}">
                <a16:creationId xmlns:a16="http://schemas.microsoft.com/office/drawing/2014/main" id="{444D7152-9C20-5F32-BE16-FA8D6D5E41E9}"/>
              </a:ext>
            </a:extLst>
          </p:cNvPr>
          <p:cNvPicPr>
            <a:picLocks noChangeAspect="1"/>
          </p:cNvPicPr>
          <p:nvPr/>
        </p:nvPicPr>
        <p:blipFill>
          <a:blip r:embed="rId2">
            <a:extLst>
              <a:ext uri="{BEBA8EAE-BF5A-486C-A8C5-ECC9F3942E4B}">
                <a14:imgProps xmlns:a14="http://schemas.microsoft.com/office/drawing/2010/main">
                  <a14:imgLayer r:embed="rId3">
                    <a14:imgEffect>
                      <a14:artisticPhotocopy/>
                    </a14:imgEffect>
                  </a14:imgLayer>
                </a14:imgProps>
              </a:ext>
            </a:extLst>
          </a:blip>
          <a:stretch>
            <a:fillRect/>
          </a:stretch>
        </p:blipFill>
        <p:spPr>
          <a:xfrm>
            <a:off x="2952750" y="4971845"/>
            <a:ext cx="6286500" cy="1714500"/>
          </a:xfrm>
          <a:prstGeom prst="rect">
            <a:avLst/>
          </a:prstGeom>
        </p:spPr>
      </p:pic>
    </p:spTree>
    <p:extLst>
      <p:ext uri="{BB962C8B-B14F-4D97-AF65-F5344CB8AC3E}">
        <p14:creationId xmlns:p14="http://schemas.microsoft.com/office/powerpoint/2010/main" val="4158621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E4C68-C020-9E00-0AFE-46201C236CC3}"/>
              </a:ext>
            </a:extLst>
          </p:cNvPr>
          <p:cNvSpPr>
            <a:spLocks noGrp="1"/>
          </p:cNvSpPr>
          <p:nvPr>
            <p:ph type="title"/>
          </p:nvPr>
        </p:nvSpPr>
        <p:spPr>
          <a:xfrm>
            <a:off x="838200" y="365125"/>
            <a:ext cx="10515600" cy="1094965"/>
          </a:xfrm>
        </p:spPr>
        <p:txBody>
          <a:bodyPr/>
          <a:lstStyle/>
          <a:p>
            <a:r>
              <a:rPr lang="en-US" b="1" dirty="0">
                <a:solidFill>
                  <a:schemeClr val="accent1">
                    <a:lumMod val="50000"/>
                  </a:schemeClr>
                </a:solidFill>
                <a:latin typeface="+mn-lt"/>
              </a:rPr>
              <a:t>Deque</a:t>
            </a:r>
          </a:p>
        </p:txBody>
      </p:sp>
      <p:sp>
        <p:nvSpPr>
          <p:cNvPr id="3" name="Content Placeholder 2">
            <a:extLst>
              <a:ext uri="{FF2B5EF4-FFF2-40B4-BE49-F238E27FC236}">
                <a16:creationId xmlns:a16="http://schemas.microsoft.com/office/drawing/2014/main" id="{55C9BF1C-8C98-A50A-2803-828D35BD6517}"/>
              </a:ext>
            </a:extLst>
          </p:cNvPr>
          <p:cNvSpPr>
            <a:spLocks noGrp="1"/>
          </p:cNvSpPr>
          <p:nvPr>
            <p:ph idx="1"/>
          </p:nvPr>
        </p:nvSpPr>
        <p:spPr>
          <a:xfrm>
            <a:off x="838200" y="1283110"/>
            <a:ext cx="10515600" cy="4997089"/>
          </a:xfrm>
        </p:spPr>
        <p:txBody>
          <a:bodyPr>
            <a:normAutofit fontScale="85000" lnSpcReduction="20000"/>
          </a:bodyPr>
          <a:lstStyle/>
          <a:p>
            <a:r>
              <a:rPr lang="en-US" b="1" dirty="0" err="1">
                <a:solidFill>
                  <a:schemeClr val="accent1">
                    <a:lumMod val="50000"/>
                  </a:schemeClr>
                </a:solidFill>
              </a:rPr>
              <a:t>addFirst</a:t>
            </a:r>
            <a:r>
              <a:rPr lang="en-US" dirty="0">
                <a:solidFill>
                  <a:schemeClr val="accent1">
                    <a:lumMod val="50000"/>
                  </a:schemeClr>
                </a:solidFill>
              </a:rPr>
              <a:t> Add a new element at the front of the deque.</a:t>
            </a:r>
          </a:p>
          <a:p>
            <a:r>
              <a:rPr lang="en-US" b="1" dirty="0" err="1">
                <a:solidFill>
                  <a:schemeClr val="accent1">
                    <a:lumMod val="50000"/>
                  </a:schemeClr>
                </a:solidFill>
              </a:rPr>
              <a:t>addLast</a:t>
            </a:r>
            <a:r>
              <a:rPr lang="en-US" dirty="0">
                <a:solidFill>
                  <a:schemeClr val="accent1">
                    <a:lumMod val="50000"/>
                  </a:schemeClr>
                </a:solidFill>
              </a:rPr>
              <a:t> Add a new element at the back of the deque.</a:t>
            </a:r>
          </a:p>
          <a:p>
            <a:r>
              <a:rPr lang="en-US" b="1" dirty="0" err="1">
                <a:solidFill>
                  <a:schemeClr val="accent1">
                    <a:lumMod val="50000"/>
                  </a:schemeClr>
                </a:solidFill>
              </a:rPr>
              <a:t>removeFirst</a:t>
            </a:r>
            <a:r>
              <a:rPr lang="en-US" b="1" dirty="0">
                <a:solidFill>
                  <a:schemeClr val="accent1">
                    <a:lumMod val="50000"/>
                  </a:schemeClr>
                </a:solidFill>
              </a:rPr>
              <a:t>() </a:t>
            </a:r>
            <a:r>
              <a:rPr lang="en-US" dirty="0">
                <a:solidFill>
                  <a:schemeClr val="accent1">
                    <a:lumMod val="50000"/>
                  </a:schemeClr>
                </a:solidFill>
              </a:rPr>
              <a:t>Remove and return the first element of the deque (or null if the deque is empty).</a:t>
            </a:r>
          </a:p>
          <a:p>
            <a:r>
              <a:rPr lang="en-US" b="1" dirty="0" err="1">
                <a:solidFill>
                  <a:schemeClr val="accent1">
                    <a:lumMod val="50000"/>
                  </a:schemeClr>
                </a:solidFill>
              </a:rPr>
              <a:t>removeLast</a:t>
            </a:r>
            <a:r>
              <a:rPr lang="en-US" b="1" dirty="0">
                <a:solidFill>
                  <a:schemeClr val="accent1">
                    <a:lumMod val="50000"/>
                  </a:schemeClr>
                </a:solidFill>
              </a:rPr>
              <a:t>() </a:t>
            </a:r>
            <a:r>
              <a:rPr lang="en-US" dirty="0">
                <a:solidFill>
                  <a:schemeClr val="accent1">
                    <a:lumMod val="50000"/>
                  </a:schemeClr>
                </a:solidFill>
              </a:rPr>
              <a:t>Remove and return the last element of the deque (or null if the deque is empty).</a:t>
            </a:r>
          </a:p>
          <a:p>
            <a:r>
              <a:rPr lang="en-US" b="1" dirty="0">
                <a:solidFill>
                  <a:schemeClr val="accent1">
                    <a:lumMod val="50000"/>
                  </a:schemeClr>
                </a:solidFill>
              </a:rPr>
              <a:t>first() </a:t>
            </a:r>
            <a:r>
              <a:rPr lang="en-US" dirty="0">
                <a:solidFill>
                  <a:schemeClr val="accent1">
                    <a:lumMod val="50000"/>
                  </a:schemeClr>
                </a:solidFill>
              </a:rPr>
              <a:t>Returns the first element of the deque, without removing it (or null if the deque is</a:t>
            </a:r>
          </a:p>
          <a:p>
            <a:r>
              <a:rPr lang="en-US" dirty="0">
                <a:solidFill>
                  <a:schemeClr val="accent1">
                    <a:lumMod val="50000"/>
                  </a:schemeClr>
                </a:solidFill>
              </a:rPr>
              <a:t>empty).</a:t>
            </a:r>
          </a:p>
          <a:p>
            <a:r>
              <a:rPr lang="en-US" b="1" dirty="0">
                <a:solidFill>
                  <a:schemeClr val="accent1">
                    <a:lumMod val="50000"/>
                  </a:schemeClr>
                </a:solidFill>
              </a:rPr>
              <a:t>last() </a:t>
            </a:r>
            <a:r>
              <a:rPr lang="en-US" dirty="0">
                <a:solidFill>
                  <a:schemeClr val="accent1">
                    <a:lumMod val="50000"/>
                  </a:schemeClr>
                </a:solidFill>
              </a:rPr>
              <a:t>Returns the last element of the deque, without removing it (or null if the deque is</a:t>
            </a:r>
          </a:p>
          <a:p>
            <a:r>
              <a:rPr lang="en-US" dirty="0">
                <a:solidFill>
                  <a:schemeClr val="accent1">
                    <a:lumMod val="50000"/>
                  </a:schemeClr>
                </a:solidFill>
              </a:rPr>
              <a:t>empty).</a:t>
            </a:r>
          </a:p>
          <a:p>
            <a:r>
              <a:rPr lang="en-US" b="1" dirty="0">
                <a:solidFill>
                  <a:schemeClr val="accent1">
                    <a:lumMod val="50000"/>
                  </a:schemeClr>
                </a:solidFill>
              </a:rPr>
              <a:t>size() </a:t>
            </a:r>
            <a:r>
              <a:rPr lang="en-US" dirty="0">
                <a:solidFill>
                  <a:schemeClr val="accent1">
                    <a:lumMod val="50000"/>
                  </a:schemeClr>
                </a:solidFill>
              </a:rPr>
              <a:t>Returns the number of elements in the deque.</a:t>
            </a:r>
          </a:p>
          <a:p>
            <a:r>
              <a:rPr lang="en-US" b="1" dirty="0" err="1">
                <a:solidFill>
                  <a:schemeClr val="accent1">
                    <a:lumMod val="50000"/>
                  </a:schemeClr>
                </a:solidFill>
              </a:rPr>
              <a:t>isEmpty</a:t>
            </a:r>
            <a:r>
              <a:rPr lang="en-US" b="1" dirty="0">
                <a:solidFill>
                  <a:schemeClr val="accent1">
                    <a:lumMod val="50000"/>
                  </a:schemeClr>
                </a:solidFill>
              </a:rPr>
              <a:t>() </a:t>
            </a:r>
            <a:r>
              <a:rPr lang="en-US" dirty="0">
                <a:solidFill>
                  <a:schemeClr val="accent1">
                    <a:lumMod val="50000"/>
                  </a:schemeClr>
                </a:solidFill>
              </a:rPr>
              <a:t>Returns a </a:t>
            </a:r>
            <a:r>
              <a:rPr lang="en-US" dirty="0" err="1">
                <a:solidFill>
                  <a:schemeClr val="accent1">
                    <a:lumMod val="50000"/>
                  </a:schemeClr>
                </a:solidFill>
              </a:rPr>
              <a:t>boolean</a:t>
            </a:r>
            <a:r>
              <a:rPr lang="en-US" dirty="0">
                <a:solidFill>
                  <a:schemeClr val="accent1">
                    <a:lumMod val="50000"/>
                  </a:schemeClr>
                </a:solidFill>
              </a:rPr>
              <a:t> indicating whether the deque is empty.</a:t>
            </a:r>
            <a:endParaRPr lang="en-US" dirty="0"/>
          </a:p>
        </p:txBody>
      </p:sp>
      <p:sp>
        <p:nvSpPr>
          <p:cNvPr id="4" name="Footer Placeholder 3">
            <a:extLst>
              <a:ext uri="{FF2B5EF4-FFF2-40B4-BE49-F238E27FC236}">
                <a16:creationId xmlns:a16="http://schemas.microsoft.com/office/drawing/2014/main" id="{E1FF23CD-201C-F22E-87C5-D3BEC312F66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B4C716-1EF5-8347-2ED2-9DF2412E9F19}"/>
              </a:ext>
            </a:extLst>
          </p:cNvPr>
          <p:cNvSpPr>
            <a:spLocks noGrp="1"/>
          </p:cNvSpPr>
          <p:nvPr>
            <p:ph type="sldNum" sz="quarter" idx="12"/>
          </p:nvPr>
        </p:nvSpPr>
        <p:spPr/>
        <p:txBody>
          <a:bodyPr/>
          <a:lstStyle/>
          <a:p>
            <a:fld id="{E03509CE-5BD3-4692-9DEE-8A702F367C22}" type="slidenum">
              <a:rPr lang="en-US" smtClean="0"/>
              <a:t>14</a:t>
            </a:fld>
            <a:endParaRPr lang="en-US"/>
          </a:p>
        </p:txBody>
      </p:sp>
    </p:spTree>
    <p:extLst>
      <p:ext uri="{BB962C8B-B14F-4D97-AF65-F5344CB8AC3E}">
        <p14:creationId xmlns:p14="http://schemas.microsoft.com/office/powerpoint/2010/main" val="2207734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EB5DEA7-4D55-3C11-E363-907BCC4A99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0CA3E61-8E20-9ABB-A1F9-F050AB8E764B}"/>
              </a:ext>
            </a:extLst>
          </p:cNvPr>
          <p:cNvSpPr>
            <a:spLocks noGrp="1"/>
          </p:cNvSpPr>
          <p:nvPr>
            <p:ph type="sldNum" sz="quarter" idx="12"/>
          </p:nvPr>
        </p:nvSpPr>
        <p:spPr/>
        <p:txBody>
          <a:bodyPr/>
          <a:lstStyle/>
          <a:p>
            <a:fld id="{E03509CE-5BD3-4692-9DEE-8A702F367C22}" type="slidenum">
              <a:rPr lang="en-US" smtClean="0"/>
              <a:t>15</a:t>
            </a:fld>
            <a:endParaRPr lang="en-US"/>
          </a:p>
        </p:txBody>
      </p:sp>
      <p:sp>
        <p:nvSpPr>
          <p:cNvPr id="7" name="TextBox 6">
            <a:extLst>
              <a:ext uri="{FF2B5EF4-FFF2-40B4-BE49-F238E27FC236}">
                <a16:creationId xmlns:a16="http://schemas.microsoft.com/office/drawing/2014/main" id="{7DFB2738-B03B-FAA8-F125-7B5085BE753C}"/>
              </a:ext>
            </a:extLst>
          </p:cNvPr>
          <p:cNvSpPr txBox="1"/>
          <p:nvPr/>
        </p:nvSpPr>
        <p:spPr>
          <a:xfrm>
            <a:off x="206480" y="383464"/>
            <a:ext cx="11897032" cy="6186338"/>
          </a:xfrm>
          <a:prstGeom prst="rect">
            <a:avLst/>
          </a:prstGeom>
          <a:noFill/>
        </p:spPr>
        <p:txBody>
          <a:bodyPr wrap="square">
            <a:spAutoFit/>
          </a:bodyPr>
          <a:lstStyle/>
          <a:p>
            <a:r>
              <a:rPr lang="en-US" b="1" dirty="0">
                <a:solidFill>
                  <a:schemeClr val="accent1">
                    <a:lumMod val="50000"/>
                  </a:schemeClr>
                </a:solidFill>
              </a:rPr>
              <a:t>Queue vs Deque</a:t>
            </a:r>
          </a:p>
          <a:p>
            <a:r>
              <a:rPr lang="en-US" sz="2000" dirty="0">
                <a:solidFill>
                  <a:schemeClr val="accent1">
                    <a:lumMod val="50000"/>
                  </a:schemeClr>
                </a:solidFill>
              </a:rPr>
              <a:t>1.  A queue is a linear data structure that stores a collection of elements, with operations to enqueue (add) elements at the back of the queue, and dequeue (remove) elements from the front of the queue.	A deque (double-ended queue) is a linear data structure that stores a collection of elements, with operations to add and remove elements from both ends of the deque.</a:t>
            </a:r>
          </a:p>
          <a:p>
            <a:r>
              <a:rPr lang="en-US" sz="2000" dirty="0">
                <a:solidFill>
                  <a:schemeClr val="accent1">
                    <a:lumMod val="50000"/>
                  </a:schemeClr>
                </a:solidFill>
              </a:rPr>
              <a:t>2.Elements can only be inserted at the end of the data structure. Elements can be inserted from both ends of the data structure.</a:t>
            </a:r>
          </a:p>
          <a:p>
            <a:r>
              <a:rPr lang="en-US" sz="2000" dirty="0">
                <a:solidFill>
                  <a:schemeClr val="accent1">
                    <a:lumMod val="50000"/>
                  </a:schemeClr>
                </a:solidFill>
              </a:rPr>
              <a:t>3.Elements can only be removed from the front of the data </a:t>
            </a:r>
            <a:r>
              <a:rPr lang="en-US" sz="2000" dirty="0" err="1">
                <a:solidFill>
                  <a:schemeClr val="accent1">
                    <a:lumMod val="50000"/>
                  </a:schemeClr>
                </a:solidFill>
              </a:rPr>
              <a:t>structure.Elements</a:t>
            </a:r>
            <a:r>
              <a:rPr lang="en-US" sz="2000" dirty="0">
                <a:solidFill>
                  <a:schemeClr val="accent1">
                    <a:lumMod val="50000"/>
                  </a:schemeClr>
                </a:solidFill>
              </a:rPr>
              <a:t> can be removed from both ends of the data structure.</a:t>
            </a:r>
          </a:p>
          <a:p>
            <a:r>
              <a:rPr lang="en-US" sz="2000" dirty="0">
                <a:solidFill>
                  <a:schemeClr val="accent1">
                    <a:lumMod val="50000"/>
                  </a:schemeClr>
                </a:solidFill>
              </a:rPr>
              <a:t>4.Queues are a specialized data structure that uses the FIFO approach i.e., First In First Out. Deque can be used to implement the functionalities of both Stack (LIFO approach i.e., Last In First Out) and Queue (FIFO approach i.e., First In First Out).</a:t>
            </a:r>
          </a:p>
          <a:p>
            <a:r>
              <a:rPr lang="en-US" sz="2000" dirty="0">
                <a:solidFill>
                  <a:schemeClr val="accent1">
                    <a:lumMod val="50000"/>
                  </a:schemeClr>
                </a:solidFill>
              </a:rPr>
              <a:t>5.A queue can be implemented using Array or Linked List. Deque can be implemented using Circular Array or Doubly Linked List.</a:t>
            </a:r>
          </a:p>
          <a:p>
            <a:r>
              <a:rPr lang="en-US" sz="2000" dirty="0">
                <a:solidFill>
                  <a:schemeClr val="accent1">
                    <a:lumMod val="50000"/>
                  </a:schemeClr>
                </a:solidFill>
              </a:rPr>
              <a:t>6.Common queue operations include enqueue, dequeue, peek (return the front element without removing it), and size (return the number of elements in the queue).Common deque operations include </a:t>
            </a:r>
            <a:r>
              <a:rPr lang="en-US" sz="2000" dirty="0" err="1">
                <a:solidFill>
                  <a:schemeClr val="accent1">
                    <a:lumMod val="50000"/>
                  </a:schemeClr>
                </a:solidFill>
              </a:rPr>
              <a:t>addFirst</a:t>
            </a:r>
            <a:r>
              <a:rPr lang="en-US" sz="2000" dirty="0">
                <a:solidFill>
                  <a:schemeClr val="accent1">
                    <a:lumMod val="50000"/>
                  </a:schemeClr>
                </a:solidFill>
              </a:rPr>
              <a:t> (add an element to the front of the deque), </a:t>
            </a:r>
            <a:r>
              <a:rPr lang="en-US" sz="2000" dirty="0" err="1">
                <a:solidFill>
                  <a:schemeClr val="accent1">
                    <a:lumMod val="50000"/>
                  </a:schemeClr>
                </a:solidFill>
              </a:rPr>
              <a:t>addLast</a:t>
            </a:r>
            <a:r>
              <a:rPr lang="en-US" sz="2000" dirty="0">
                <a:solidFill>
                  <a:schemeClr val="accent1">
                    <a:lumMod val="50000"/>
                  </a:schemeClr>
                </a:solidFill>
              </a:rPr>
              <a:t> (add an element to the back of the deque), </a:t>
            </a:r>
            <a:r>
              <a:rPr lang="en-US" sz="2000" dirty="0" err="1">
                <a:solidFill>
                  <a:schemeClr val="accent1">
                    <a:lumMod val="50000"/>
                  </a:schemeClr>
                </a:solidFill>
              </a:rPr>
              <a:t>removeFirst</a:t>
            </a:r>
            <a:r>
              <a:rPr lang="en-US" sz="2000" dirty="0">
                <a:solidFill>
                  <a:schemeClr val="accent1">
                    <a:lumMod val="50000"/>
                  </a:schemeClr>
                </a:solidFill>
              </a:rPr>
              <a:t> (remove the first element from the deque), </a:t>
            </a:r>
            <a:r>
              <a:rPr lang="en-US" sz="2000" dirty="0" err="1">
                <a:solidFill>
                  <a:schemeClr val="accent1">
                    <a:lumMod val="50000"/>
                  </a:schemeClr>
                </a:solidFill>
              </a:rPr>
              <a:t>removeLast</a:t>
            </a:r>
            <a:r>
              <a:rPr lang="en-US" sz="2000" dirty="0">
                <a:solidFill>
                  <a:schemeClr val="accent1">
                    <a:lumMod val="50000"/>
                  </a:schemeClr>
                </a:solidFill>
              </a:rPr>
              <a:t> (remove the last element from the deque), </a:t>
            </a:r>
            <a:r>
              <a:rPr lang="en-US" sz="2000" dirty="0" err="1">
                <a:solidFill>
                  <a:schemeClr val="accent1">
                    <a:lumMod val="50000"/>
                  </a:schemeClr>
                </a:solidFill>
              </a:rPr>
              <a:t>peekFirst</a:t>
            </a:r>
            <a:r>
              <a:rPr lang="en-US" sz="2000" dirty="0">
                <a:solidFill>
                  <a:schemeClr val="accent1">
                    <a:lumMod val="50000"/>
                  </a:schemeClr>
                </a:solidFill>
              </a:rPr>
              <a:t> (return the first element without removing it), and </a:t>
            </a:r>
            <a:r>
              <a:rPr lang="en-US" sz="2000" dirty="0" err="1">
                <a:solidFill>
                  <a:schemeClr val="accent1">
                    <a:lumMod val="50000"/>
                  </a:schemeClr>
                </a:solidFill>
              </a:rPr>
              <a:t>peekLast</a:t>
            </a:r>
            <a:r>
              <a:rPr lang="en-US" sz="2000" dirty="0">
                <a:solidFill>
                  <a:schemeClr val="accent1">
                    <a:lumMod val="50000"/>
                  </a:schemeClr>
                </a:solidFill>
              </a:rPr>
              <a:t> (return the last element without removing it).</a:t>
            </a:r>
          </a:p>
          <a:p>
            <a:endParaRPr lang="en-US" dirty="0"/>
          </a:p>
        </p:txBody>
      </p:sp>
    </p:spTree>
    <p:extLst>
      <p:ext uri="{BB962C8B-B14F-4D97-AF65-F5344CB8AC3E}">
        <p14:creationId xmlns:p14="http://schemas.microsoft.com/office/powerpoint/2010/main" val="2988958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E537-4FC8-4830-AA0A-93CE4A2CB572}"/>
              </a:ext>
            </a:extLst>
          </p:cNvPr>
          <p:cNvSpPr>
            <a:spLocks noGrp="1"/>
          </p:cNvSpPr>
          <p:nvPr>
            <p:ph type="ctrTitle"/>
          </p:nvPr>
        </p:nvSpPr>
        <p:spPr>
          <a:xfrm>
            <a:off x="707923" y="103239"/>
            <a:ext cx="9679858" cy="1002890"/>
          </a:xfrm>
        </p:spPr>
        <p:txBody>
          <a:bodyPr/>
          <a:lstStyle/>
          <a:p>
            <a:pPr algn="l"/>
            <a:r>
              <a:rPr lang="en-US" sz="4800" dirty="0">
                <a:solidFill>
                  <a:schemeClr val="accent1">
                    <a:lumMod val="50000"/>
                  </a:schemeClr>
                </a:solidFill>
                <a:latin typeface="Times New Roman" panose="02020603050405020304" pitchFamily="18" charset="0"/>
                <a:cs typeface="Times New Roman" panose="02020603050405020304" pitchFamily="18" charset="0"/>
              </a:rPr>
              <a:t>What is a Queue? </a:t>
            </a:r>
          </a:p>
        </p:txBody>
      </p:sp>
      <p:sp>
        <p:nvSpPr>
          <p:cNvPr id="3" name="Subtitle 2">
            <a:extLst>
              <a:ext uri="{FF2B5EF4-FFF2-40B4-BE49-F238E27FC236}">
                <a16:creationId xmlns:a16="http://schemas.microsoft.com/office/drawing/2014/main" id="{AAB5280C-48A8-4FAB-8762-2E8A93700947}"/>
              </a:ext>
            </a:extLst>
          </p:cNvPr>
          <p:cNvSpPr>
            <a:spLocks noGrp="1"/>
          </p:cNvSpPr>
          <p:nvPr>
            <p:ph type="subTitle" idx="1"/>
          </p:nvPr>
        </p:nvSpPr>
        <p:spPr>
          <a:xfrm>
            <a:off x="988141" y="1268361"/>
            <a:ext cx="10795819" cy="4984955"/>
          </a:xfrm>
        </p:spPr>
        <p:txBody>
          <a:bodyPr>
            <a:normAutofit fontScale="92500" lnSpcReduction="10000"/>
          </a:bodyPr>
          <a:lstStyle/>
          <a:p>
            <a:pPr marL="342900" indent="-342900" algn="l">
              <a:buFont typeface="Arial" panose="020B0604020202020204" pitchFamily="34" charset="0"/>
              <a:buChar char="•"/>
            </a:pPr>
            <a:r>
              <a:rPr lang="en-US" sz="2800" b="0" i="0" dirty="0">
                <a:solidFill>
                  <a:schemeClr val="accent1">
                    <a:lumMod val="50000"/>
                  </a:schemeClr>
                </a:solidFill>
                <a:effectLst/>
                <a:latin typeface="Times New Roman" panose="02020603050405020304" pitchFamily="18" charset="0"/>
                <a:cs typeface="Times New Roman" panose="02020603050405020304" pitchFamily="18" charset="0"/>
              </a:rPr>
              <a:t>A queue </a:t>
            </a:r>
            <a:r>
              <a:rPr lang="en-US" sz="2800" dirty="0">
                <a:solidFill>
                  <a:schemeClr val="accent1">
                    <a:lumMod val="50000"/>
                  </a:schemeClr>
                </a:solidFill>
                <a:latin typeface="Times New Roman" panose="02020603050405020304" pitchFamily="18" charset="0"/>
                <a:cs typeface="Times New Roman" panose="02020603050405020304" pitchFamily="18" charset="0"/>
              </a:rPr>
              <a:t>is a data structure </a:t>
            </a:r>
            <a:r>
              <a:rPr lang="en-US" sz="2800" b="0" i="0" dirty="0">
                <a:solidFill>
                  <a:schemeClr val="accent1">
                    <a:lumMod val="50000"/>
                  </a:schemeClr>
                </a:solidFill>
                <a:effectLst/>
                <a:latin typeface="Times New Roman" panose="02020603050405020304" pitchFamily="18" charset="0"/>
                <a:cs typeface="Times New Roman" panose="02020603050405020304" pitchFamily="18" charset="0"/>
              </a:rPr>
              <a:t>collection of items in which only the earliest added item may be accessed. It is open at both ends. It is a close "cousin" of the stack, but a queue is a collection of objects that are added and removed according to the first-in, first-out (FIFO) principle. </a:t>
            </a:r>
          </a:p>
          <a:p>
            <a:pPr marL="342900" indent="-342900" algn="l">
              <a:buFont typeface="Arial" panose="020B0604020202020204" pitchFamily="34" charset="0"/>
              <a:buChar char="•"/>
            </a:pPr>
            <a:r>
              <a:rPr lang="en-US" sz="2800" b="0" i="0" dirty="0">
                <a:solidFill>
                  <a:schemeClr val="accent1">
                    <a:lumMod val="50000"/>
                  </a:schemeClr>
                </a:solidFill>
                <a:effectLst/>
                <a:latin typeface="Times New Roman" panose="02020603050405020304" pitchFamily="18" charset="0"/>
                <a:cs typeface="Times New Roman" panose="02020603050405020304" pitchFamily="18" charset="0"/>
              </a:rPr>
              <a:t>That is, elements can be added at any time, but only the element that has been in the queue the longest can be next removed.</a:t>
            </a:r>
          </a:p>
          <a:p>
            <a:pPr marL="342900" indent="-342900" algn="l">
              <a:buFont typeface="Arial" panose="020B0604020202020204" pitchFamily="34" charset="0"/>
              <a:buChar char="•"/>
            </a:pPr>
            <a:r>
              <a:rPr lang="en-US" sz="2800" b="0" i="0" dirty="0">
                <a:solidFill>
                  <a:schemeClr val="accent1">
                    <a:lumMod val="50000"/>
                  </a:schemeClr>
                </a:solidFill>
                <a:effectLst/>
                <a:latin typeface="Times New Roman" panose="02020603050405020304" pitchFamily="18" charset="0"/>
                <a:cs typeface="Times New Roman" panose="02020603050405020304" pitchFamily="18" charset="0"/>
              </a:rPr>
              <a:t>We usually say that elements enter a queue at the back and are removed from the front. A metaphor for this terminology is a line of people waiting to get on an amusement park ride. People waiting for such a ride enter at the back of the line and get on the ride from the front of the line.  .</a:t>
            </a:r>
          </a:p>
          <a:p>
            <a:pPr marL="342900" indent="-342900" algn="l">
              <a:buFont typeface="Arial" panose="020B0604020202020204" pitchFamily="34" charset="0"/>
              <a:buChar char="•"/>
            </a:pPr>
            <a:r>
              <a:rPr lang="en-US" sz="2800" b="0" i="0" dirty="0">
                <a:solidFill>
                  <a:schemeClr val="accent1">
                    <a:lumMod val="50000"/>
                  </a:schemeClr>
                </a:solidFill>
                <a:effectLst/>
                <a:latin typeface="Times New Roman" panose="02020603050405020304" pitchFamily="18" charset="0"/>
                <a:cs typeface="Times New Roman" panose="02020603050405020304" pitchFamily="18" charset="0"/>
              </a:rPr>
              <a:t> A queue would therefore be a logical choice for a data structure to handle calls to a customer service center, or a wait-list at a restaurant. FIFO queues are also used by many computing devices, such as a Web server responding to </a:t>
            </a:r>
            <a:r>
              <a:rPr lang="en-US" sz="2800" b="0" i="0">
                <a:solidFill>
                  <a:schemeClr val="accent1">
                    <a:lumMod val="50000"/>
                  </a:schemeClr>
                </a:solidFill>
                <a:effectLst/>
                <a:latin typeface="Times New Roman" panose="02020603050405020304" pitchFamily="18" charset="0"/>
                <a:cs typeface="Times New Roman" panose="02020603050405020304" pitchFamily="18" charset="0"/>
              </a:rPr>
              <a:t>requests. </a:t>
            </a:r>
            <a:endParaRPr lang="en-US" sz="2800" b="0" i="0" dirty="0">
              <a:solidFill>
                <a:schemeClr val="accent1">
                  <a:lumMod val="50000"/>
                </a:schemeClr>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800" b="0" i="0" dirty="0">
              <a:solidFill>
                <a:schemeClr val="accent1">
                  <a:lumMod val="50000"/>
                </a:schemeClr>
              </a:solidFill>
              <a:effectLst/>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endParaRPr lang="en-US" sz="2800" dirty="0">
              <a:solidFill>
                <a:schemeClr val="accent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9295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2"/>
          <p:cNvSpPr txBox="1">
            <a:spLocks noGrp="1"/>
          </p:cNvSpPr>
          <p:nvPr>
            <p:ph type="ctrTitle"/>
          </p:nvPr>
        </p:nvSpPr>
        <p:spPr>
          <a:xfrm>
            <a:off x="752168" y="134220"/>
            <a:ext cx="9915832" cy="95716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800"/>
              <a:buFont typeface="Times New Roman"/>
              <a:buNone/>
            </a:pPr>
            <a:r>
              <a:rPr lang="en-US" sz="4800">
                <a:latin typeface="Times New Roman"/>
                <a:ea typeface="Times New Roman"/>
                <a:cs typeface="Times New Roman"/>
                <a:sym typeface="Times New Roman"/>
              </a:rPr>
              <a:t>First In First Out: Queues</a:t>
            </a:r>
            <a:endParaRPr/>
          </a:p>
        </p:txBody>
      </p:sp>
      <p:sp>
        <p:nvSpPr>
          <p:cNvPr id="181" name="Google Shape;181;p12"/>
          <p:cNvSpPr txBox="1">
            <a:spLocks noGrp="1"/>
          </p:cNvSpPr>
          <p:nvPr>
            <p:ph type="subTitle" idx="1"/>
          </p:nvPr>
        </p:nvSpPr>
        <p:spPr>
          <a:xfrm>
            <a:off x="442452" y="1563329"/>
            <a:ext cx="11297264" cy="4881716"/>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sz="2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sz="2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sz="280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800"/>
              <a:buNone/>
            </a:pPr>
            <a:endParaRPr sz="2800">
              <a:latin typeface="Times New Roman"/>
              <a:ea typeface="Times New Roman"/>
              <a:cs typeface="Times New Roman"/>
              <a:sym typeface="Times New Roman"/>
            </a:endParaRPr>
          </a:p>
        </p:txBody>
      </p:sp>
      <p:sp>
        <p:nvSpPr>
          <p:cNvPr id="182" name="Google Shape;182;p12"/>
          <p:cNvSpPr/>
          <p:nvPr/>
        </p:nvSpPr>
        <p:spPr>
          <a:xfrm>
            <a:off x="3298724" y="2381865"/>
            <a:ext cx="4866970" cy="1047135"/>
          </a:xfrm>
          <a:prstGeom prst="rect">
            <a:avLst/>
          </a:prstGeom>
          <a:solidFill>
            <a:schemeClr val="lt1"/>
          </a:solidFill>
          <a:ln w="28575"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a:solidFill>
                  <a:srgbClr val="1F3864"/>
                </a:solidFill>
                <a:latin typeface="Times New Roman"/>
                <a:ea typeface="Times New Roman"/>
                <a:cs typeface="Times New Roman"/>
                <a:sym typeface="Times New Roman"/>
              </a:rPr>
              <a:t>                                         </a:t>
            </a:r>
            <a:endParaRPr/>
          </a:p>
        </p:txBody>
      </p:sp>
      <p:sp>
        <p:nvSpPr>
          <p:cNvPr id="183" name="Google Shape;183;p12"/>
          <p:cNvSpPr/>
          <p:nvPr/>
        </p:nvSpPr>
        <p:spPr>
          <a:xfrm>
            <a:off x="1281829" y="2359742"/>
            <a:ext cx="1194616" cy="1047135"/>
          </a:xfrm>
          <a:prstGeom prst="rect">
            <a:avLst/>
          </a:prstGeom>
          <a:no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1F3864"/>
              </a:solidFill>
              <a:latin typeface="Times New Roman"/>
              <a:ea typeface="Times New Roman"/>
              <a:cs typeface="Times New Roman"/>
              <a:sym typeface="Times New Roman"/>
            </a:endParaRPr>
          </a:p>
        </p:txBody>
      </p:sp>
      <p:sp>
        <p:nvSpPr>
          <p:cNvPr id="184" name="Google Shape;184;p12"/>
          <p:cNvSpPr/>
          <p:nvPr/>
        </p:nvSpPr>
        <p:spPr>
          <a:xfrm>
            <a:off x="9355397" y="2359742"/>
            <a:ext cx="1194616" cy="1047135"/>
          </a:xfrm>
          <a:prstGeom prst="rect">
            <a:avLst/>
          </a:prstGeom>
          <a:noFill/>
          <a:ln w="12700" cap="flat" cmpd="sng">
            <a:solidFill>
              <a:srgbClr val="1F386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rgbClr val="1F3864"/>
              </a:solidFill>
              <a:latin typeface="Times New Roman"/>
              <a:ea typeface="Times New Roman"/>
              <a:cs typeface="Times New Roman"/>
              <a:sym typeface="Times New Roman"/>
            </a:endParaRPr>
          </a:p>
        </p:txBody>
      </p:sp>
      <p:cxnSp>
        <p:nvCxnSpPr>
          <p:cNvPr id="185" name="Google Shape;185;p12"/>
          <p:cNvCxnSpPr/>
          <p:nvPr/>
        </p:nvCxnSpPr>
        <p:spPr>
          <a:xfrm rot="10800000">
            <a:off x="1334085" y="3628105"/>
            <a:ext cx="1209368" cy="0"/>
          </a:xfrm>
          <a:prstGeom prst="straightConnector1">
            <a:avLst/>
          </a:prstGeom>
          <a:noFill/>
          <a:ln w="28575" cap="flat" cmpd="sng">
            <a:solidFill>
              <a:schemeClr val="accent1"/>
            </a:solidFill>
            <a:prstDash val="solid"/>
            <a:miter lim="800000"/>
            <a:headEnd type="none" w="sm" len="sm"/>
            <a:tailEnd type="triangle" w="med" len="med"/>
          </a:ln>
        </p:spPr>
      </p:cxnSp>
      <p:cxnSp>
        <p:nvCxnSpPr>
          <p:cNvPr id="186" name="Google Shape;186;p12"/>
          <p:cNvCxnSpPr/>
          <p:nvPr/>
        </p:nvCxnSpPr>
        <p:spPr>
          <a:xfrm rot="10800000">
            <a:off x="9316069" y="3663513"/>
            <a:ext cx="1322434" cy="14749"/>
          </a:xfrm>
          <a:prstGeom prst="straightConnector1">
            <a:avLst/>
          </a:prstGeom>
          <a:noFill/>
          <a:ln w="28575" cap="flat" cmpd="sng">
            <a:solidFill>
              <a:schemeClr val="accent1"/>
            </a:solidFill>
            <a:prstDash val="solid"/>
            <a:miter lim="800000"/>
            <a:headEnd type="none" w="sm" len="sm"/>
            <a:tailEnd type="triangle" w="med" len="med"/>
          </a:ln>
        </p:spPr>
      </p:cxnSp>
      <p:sp>
        <p:nvSpPr>
          <p:cNvPr id="187" name="Google Shape;187;p12"/>
          <p:cNvSpPr txBox="1"/>
          <p:nvPr/>
        </p:nvSpPr>
        <p:spPr>
          <a:xfrm>
            <a:off x="9483215" y="3790340"/>
            <a:ext cx="988142"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1F3864"/>
                </a:solidFill>
                <a:latin typeface="Times New Roman"/>
                <a:ea typeface="Times New Roman"/>
                <a:cs typeface="Times New Roman"/>
                <a:sym typeface="Times New Roman"/>
              </a:rPr>
              <a:t>IN</a:t>
            </a:r>
            <a:endParaRPr/>
          </a:p>
        </p:txBody>
      </p:sp>
      <p:sp>
        <p:nvSpPr>
          <p:cNvPr id="188" name="Google Shape;188;p12"/>
          <p:cNvSpPr txBox="1"/>
          <p:nvPr/>
        </p:nvSpPr>
        <p:spPr>
          <a:xfrm>
            <a:off x="1273811" y="3781505"/>
            <a:ext cx="1385064"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rgbClr val="1F3864"/>
                </a:solidFill>
                <a:latin typeface="Times New Roman"/>
                <a:ea typeface="Times New Roman"/>
                <a:cs typeface="Times New Roman"/>
                <a:sym typeface="Times New Roman"/>
              </a:rPr>
              <a:t>OUT</a:t>
            </a:r>
            <a:endParaRPr/>
          </a:p>
        </p:txBody>
      </p:sp>
      <p:cxnSp>
        <p:nvCxnSpPr>
          <p:cNvPr id="189" name="Google Shape;189;p12"/>
          <p:cNvCxnSpPr/>
          <p:nvPr/>
        </p:nvCxnSpPr>
        <p:spPr>
          <a:xfrm>
            <a:off x="5692875" y="2389240"/>
            <a:ext cx="0" cy="1047135"/>
          </a:xfrm>
          <a:prstGeom prst="straightConnector1">
            <a:avLst/>
          </a:prstGeom>
          <a:noFill/>
          <a:ln w="9525" cap="flat" cmpd="sng">
            <a:solidFill>
              <a:schemeClr val="dk1"/>
            </a:solidFill>
            <a:prstDash val="solid"/>
            <a:miter lim="800000"/>
            <a:headEnd type="none" w="sm" len="sm"/>
            <a:tailEnd type="none" w="sm" len="sm"/>
          </a:ln>
        </p:spPr>
      </p:cxnSp>
      <p:cxnSp>
        <p:nvCxnSpPr>
          <p:cNvPr id="190" name="Google Shape;190;p12"/>
          <p:cNvCxnSpPr/>
          <p:nvPr/>
        </p:nvCxnSpPr>
        <p:spPr>
          <a:xfrm>
            <a:off x="4562165" y="2389240"/>
            <a:ext cx="0" cy="1047135"/>
          </a:xfrm>
          <a:prstGeom prst="straightConnector1">
            <a:avLst/>
          </a:prstGeom>
          <a:noFill/>
          <a:ln w="9525" cap="flat" cmpd="sng">
            <a:solidFill>
              <a:schemeClr val="dk1"/>
            </a:solidFill>
            <a:prstDash val="solid"/>
            <a:miter lim="800000"/>
            <a:headEnd type="none" w="sm" len="sm"/>
            <a:tailEnd type="none" w="sm" len="sm"/>
          </a:ln>
        </p:spPr>
      </p:cxnSp>
      <p:cxnSp>
        <p:nvCxnSpPr>
          <p:cNvPr id="191" name="Google Shape;191;p12"/>
          <p:cNvCxnSpPr/>
          <p:nvPr/>
        </p:nvCxnSpPr>
        <p:spPr>
          <a:xfrm>
            <a:off x="6926823" y="2359742"/>
            <a:ext cx="0" cy="1047135"/>
          </a:xfrm>
          <a:prstGeom prst="straightConnector1">
            <a:avLst/>
          </a:prstGeom>
          <a:noFill/>
          <a:ln w="9525" cap="flat" cmpd="sng">
            <a:solidFill>
              <a:schemeClr val="dk1"/>
            </a:solidFill>
            <a:prstDash val="solid"/>
            <a:miter lim="800000"/>
            <a:headEnd type="none" w="sm" len="sm"/>
            <a:tailEnd type="none" w="sm" len="sm"/>
          </a:ln>
        </p:spPr>
      </p:cxnSp>
      <p:pic>
        <p:nvPicPr>
          <p:cNvPr id="192" name="Google Shape;192;p12" descr="3d White Cartoon Human Running Stock Footage Video (100% Royalty-free)  812119 | Shutterstock"/>
          <p:cNvPicPr preferRelativeResize="0"/>
          <p:nvPr/>
        </p:nvPicPr>
        <p:blipFill rotWithShape="1">
          <a:blip r:embed="rId3">
            <a:alphaModFix/>
          </a:blip>
          <a:srcRect/>
          <a:stretch/>
        </p:blipFill>
        <p:spPr>
          <a:xfrm>
            <a:off x="3553072" y="2761720"/>
            <a:ext cx="900933" cy="474867"/>
          </a:xfrm>
          <a:prstGeom prst="rect">
            <a:avLst/>
          </a:prstGeom>
          <a:noFill/>
          <a:ln>
            <a:noFill/>
          </a:ln>
        </p:spPr>
      </p:pic>
      <p:pic>
        <p:nvPicPr>
          <p:cNvPr id="193" name="Google Shape;193;p12" descr="3d White Cartoon Human Running Stock Footage Video (100% Royalty-free)  812119 | Shutterstock"/>
          <p:cNvPicPr preferRelativeResize="0"/>
          <p:nvPr/>
        </p:nvPicPr>
        <p:blipFill rotWithShape="1">
          <a:blip r:embed="rId3">
            <a:alphaModFix/>
          </a:blip>
          <a:srcRect/>
          <a:stretch/>
        </p:blipFill>
        <p:spPr>
          <a:xfrm>
            <a:off x="1469810" y="2746196"/>
            <a:ext cx="900933" cy="474867"/>
          </a:xfrm>
          <a:prstGeom prst="rect">
            <a:avLst/>
          </a:prstGeom>
          <a:noFill/>
          <a:ln>
            <a:noFill/>
          </a:ln>
        </p:spPr>
      </p:pic>
      <p:pic>
        <p:nvPicPr>
          <p:cNvPr id="194" name="Google Shape;194;p12" descr="3d White Cartoon Human Running Stock Footage Video (100% Royalty-free)  812119 | Shutterstock"/>
          <p:cNvPicPr preferRelativeResize="0"/>
          <p:nvPr/>
        </p:nvPicPr>
        <p:blipFill rotWithShape="1">
          <a:blip r:embed="rId3">
            <a:alphaModFix/>
          </a:blip>
          <a:srcRect/>
          <a:stretch/>
        </p:blipFill>
        <p:spPr>
          <a:xfrm>
            <a:off x="4677054" y="2755806"/>
            <a:ext cx="900933" cy="474867"/>
          </a:xfrm>
          <a:prstGeom prst="rect">
            <a:avLst/>
          </a:prstGeom>
          <a:noFill/>
          <a:ln>
            <a:noFill/>
          </a:ln>
        </p:spPr>
      </p:pic>
      <p:pic>
        <p:nvPicPr>
          <p:cNvPr id="195" name="Google Shape;195;p12" descr="3d White Cartoon Human Running Stock Footage Video (100% Royalty-free)  812119 | Shutterstock"/>
          <p:cNvPicPr preferRelativeResize="0"/>
          <p:nvPr/>
        </p:nvPicPr>
        <p:blipFill rotWithShape="1">
          <a:blip r:embed="rId3">
            <a:alphaModFix/>
          </a:blip>
          <a:srcRect/>
          <a:stretch/>
        </p:blipFill>
        <p:spPr>
          <a:xfrm>
            <a:off x="5825607" y="2749200"/>
            <a:ext cx="900933" cy="474867"/>
          </a:xfrm>
          <a:prstGeom prst="rect">
            <a:avLst/>
          </a:prstGeom>
          <a:noFill/>
          <a:ln>
            <a:noFill/>
          </a:ln>
        </p:spPr>
      </p:pic>
      <p:pic>
        <p:nvPicPr>
          <p:cNvPr id="196" name="Google Shape;196;p12" descr="3d White Cartoon Human Running Stock Footage Video (100% Royalty-free)  812119 | Shutterstock"/>
          <p:cNvPicPr preferRelativeResize="0"/>
          <p:nvPr/>
        </p:nvPicPr>
        <p:blipFill rotWithShape="1">
          <a:blip r:embed="rId3">
            <a:alphaModFix/>
          </a:blip>
          <a:srcRect/>
          <a:stretch/>
        </p:blipFill>
        <p:spPr>
          <a:xfrm>
            <a:off x="7181171" y="2755806"/>
            <a:ext cx="900933" cy="474867"/>
          </a:xfrm>
          <a:prstGeom prst="rect">
            <a:avLst/>
          </a:prstGeom>
          <a:noFill/>
          <a:ln>
            <a:noFill/>
          </a:ln>
        </p:spPr>
      </p:pic>
      <p:pic>
        <p:nvPicPr>
          <p:cNvPr id="197" name="Google Shape;197;p12" descr="3d White Cartoon Human Running Stock Footage Video (100% Royalty-free)  812119 | Shutterstock"/>
          <p:cNvPicPr preferRelativeResize="0"/>
          <p:nvPr/>
        </p:nvPicPr>
        <p:blipFill rotWithShape="1">
          <a:blip r:embed="rId3">
            <a:alphaModFix/>
          </a:blip>
          <a:srcRect/>
          <a:stretch/>
        </p:blipFill>
        <p:spPr>
          <a:xfrm>
            <a:off x="9483215" y="2645875"/>
            <a:ext cx="900933" cy="47486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3"/>
          <p:cNvSpPr txBox="1">
            <a:spLocks noGrp="1"/>
          </p:cNvSpPr>
          <p:nvPr>
            <p:ph type="ctrTitle"/>
          </p:nvPr>
        </p:nvSpPr>
        <p:spPr>
          <a:xfrm>
            <a:off x="899652" y="119477"/>
            <a:ext cx="9768348" cy="912914"/>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F3864"/>
              </a:buClr>
              <a:buSzPts val="4800"/>
              <a:buFont typeface="Times New Roman"/>
              <a:buNone/>
            </a:pPr>
            <a:r>
              <a:rPr lang="en-US" sz="4800" dirty="0">
                <a:solidFill>
                  <a:srgbClr val="1F3864"/>
                </a:solidFill>
                <a:latin typeface="Times New Roman"/>
                <a:ea typeface="Times New Roman"/>
                <a:cs typeface="Times New Roman"/>
                <a:sym typeface="Times New Roman"/>
              </a:rPr>
              <a:t>Queue Operations: enqueue ()</a:t>
            </a:r>
            <a:endParaRPr dirty="0"/>
          </a:p>
        </p:txBody>
      </p:sp>
      <p:sp>
        <p:nvSpPr>
          <p:cNvPr id="203" name="Google Shape;203;p13"/>
          <p:cNvSpPr txBox="1">
            <a:spLocks noGrp="1"/>
          </p:cNvSpPr>
          <p:nvPr>
            <p:ph type="subTitle" idx="1"/>
          </p:nvPr>
        </p:nvSpPr>
        <p:spPr>
          <a:xfrm>
            <a:off x="899652" y="1327355"/>
            <a:ext cx="10441858" cy="5189944"/>
          </a:xfrm>
          <a:prstGeom prst="rect">
            <a:avLst/>
          </a:prstGeom>
          <a:noFill/>
          <a:ln>
            <a:noFill/>
          </a:ln>
        </p:spPr>
        <p:txBody>
          <a:bodyPr spcFirstLastPara="1" wrap="square" lIns="91425" tIns="45700" rIns="91425" bIns="45700" anchor="t" anchorCtr="0">
            <a:noAutofit/>
          </a:bodyPr>
          <a:lstStyle/>
          <a:p>
            <a:pPr marL="342900" lvl="0" indent="-190500" algn="l" rtl="0">
              <a:lnSpc>
                <a:spcPct val="90000"/>
              </a:lnSpc>
              <a:spcBef>
                <a:spcPts val="0"/>
              </a:spcBef>
              <a:spcAft>
                <a:spcPts val="0"/>
              </a:spcAft>
              <a:buClr>
                <a:schemeClr val="dk1"/>
              </a:buClr>
              <a:buSzPts val="2400"/>
              <a:buFont typeface="Arial"/>
              <a:buNone/>
            </a:pPr>
            <a:endParaRPr dirty="0">
              <a:latin typeface="Times New Roman"/>
              <a:ea typeface="Times New Roman"/>
              <a:cs typeface="Times New Roman"/>
              <a:sym typeface="Times New Roman"/>
            </a:endParaRPr>
          </a:p>
          <a:p>
            <a:pPr marL="342900" lvl="0" indent="-190500" algn="l" rtl="0">
              <a:lnSpc>
                <a:spcPct val="90000"/>
              </a:lnSpc>
              <a:spcBef>
                <a:spcPts val="1000"/>
              </a:spcBef>
              <a:spcAft>
                <a:spcPts val="0"/>
              </a:spcAft>
              <a:buClr>
                <a:schemeClr val="dk1"/>
              </a:buClr>
              <a:buSzPts val="2400"/>
              <a:buFont typeface="Arial"/>
              <a:buNone/>
            </a:pPr>
            <a:endParaRPr dirty="0">
              <a:latin typeface="Times New Roman"/>
              <a:ea typeface="Times New Roman"/>
              <a:cs typeface="Times New Roman"/>
              <a:sym typeface="Times New Roman"/>
            </a:endParaRPr>
          </a:p>
          <a:p>
            <a:pPr marL="342900" lvl="0" indent="-342900" algn="l" rtl="0">
              <a:lnSpc>
                <a:spcPct val="90000"/>
              </a:lnSpc>
              <a:spcBef>
                <a:spcPts val="1000"/>
              </a:spcBef>
              <a:spcAft>
                <a:spcPts val="0"/>
              </a:spcAft>
              <a:buClr>
                <a:srgbClr val="1F3864"/>
              </a:buClr>
              <a:buSzPts val="2400"/>
              <a:buFont typeface="Arial"/>
              <a:buChar char="•"/>
            </a:pPr>
            <a:r>
              <a:rPr lang="en-US" dirty="0">
                <a:solidFill>
                  <a:srgbClr val="1F3864"/>
                </a:solidFill>
                <a:latin typeface="Times New Roman"/>
                <a:ea typeface="Times New Roman"/>
                <a:cs typeface="Times New Roman"/>
                <a:sym typeface="Times New Roman"/>
              </a:rPr>
              <a:t>ENQUEUE(Q, x)</a:t>
            </a:r>
            <a:endParaRPr dirty="0"/>
          </a:p>
          <a:p>
            <a:pPr marL="457200" lvl="1" indent="0" algn="l" rtl="0">
              <a:lnSpc>
                <a:spcPct val="90000"/>
              </a:lnSpc>
              <a:spcBef>
                <a:spcPts val="500"/>
              </a:spcBef>
              <a:spcAft>
                <a:spcPts val="0"/>
              </a:spcAft>
              <a:buClr>
                <a:srgbClr val="1F3864"/>
              </a:buClr>
              <a:buSzPts val="2400"/>
              <a:buNone/>
            </a:pPr>
            <a:r>
              <a:rPr lang="en-US" sz="2400" dirty="0" err="1">
                <a:solidFill>
                  <a:srgbClr val="1F3864"/>
                </a:solidFill>
                <a:latin typeface="Times New Roman"/>
                <a:ea typeface="Times New Roman"/>
                <a:cs typeface="Times New Roman"/>
                <a:sym typeface="Times New Roman"/>
              </a:rPr>
              <a:t>Q.tail</a:t>
            </a:r>
            <a:r>
              <a:rPr lang="en-US" sz="2400" dirty="0">
                <a:solidFill>
                  <a:srgbClr val="1F3864"/>
                </a:solidFill>
                <a:latin typeface="Times New Roman"/>
                <a:ea typeface="Times New Roman"/>
                <a:cs typeface="Times New Roman"/>
                <a:sym typeface="Times New Roman"/>
              </a:rPr>
              <a:t> = </a:t>
            </a:r>
            <a:r>
              <a:rPr lang="en-US" sz="2400" dirty="0" err="1">
                <a:solidFill>
                  <a:srgbClr val="1F3864"/>
                </a:solidFill>
                <a:latin typeface="Times New Roman"/>
                <a:ea typeface="Times New Roman"/>
                <a:cs typeface="Times New Roman"/>
                <a:sym typeface="Times New Roman"/>
              </a:rPr>
              <a:t>Q.tail</a:t>
            </a:r>
            <a:r>
              <a:rPr lang="en-US" sz="2400" dirty="0">
                <a:solidFill>
                  <a:srgbClr val="1F3864"/>
                </a:solidFill>
                <a:latin typeface="Times New Roman"/>
                <a:ea typeface="Times New Roman"/>
                <a:cs typeface="Times New Roman"/>
                <a:sym typeface="Times New Roman"/>
              </a:rPr>
              <a:t> +1</a:t>
            </a:r>
            <a:endParaRPr dirty="0"/>
          </a:p>
          <a:p>
            <a:pPr marL="0" lvl="0" indent="0" algn="l" rtl="0">
              <a:lnSpc>
                <a:spcPct val="90000"/>
              </a:lnSpc>
              <a:spcBef>
                <a:spcPts val="1000"/>
              </a:spcBef>
              <a:spcAft>
                <a:spcPts val="0"/>
              </a:spcAft>
              <a:buClr>
                <a:schemeClr val="dk1"/>
              </a:buClr>
              <a:buSzPts val="2400"/>
              <a:buNone/>
            </a:pPr>
            <a:endParaRPr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dirty="0">
              <a:latin typeface="Times New Roman"/>
              <a:ea typeface="Times New Roman"/>
              <a:cs typeface="Times New Roman"/>
              <a:sym typeface="Times New Roman"/>
            </a:endParaRPr>
          </a:p>
        </p:txBody>
      </p:sp>
      <p:sp>
        <p:nvSpPr>
          <p:cNvPr id="204" name="Google Shape;204;p13"/>
          <p:cNvSpPr/>
          <p:nvPr/>
        </p:nvSpPr>
        <p:spPr>
          <a:xfrm>
            <a:off x="7801897" y="2403987"/>
            <a:ext cx="914400" cy="1548581"/>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rgbClr val="1F3864"/>
              </a:solidFill>
              <a:latin typeface="Times New Roman"/>
              <a:ea typeface="Times New Roman"/>
              <a:cs typeface="Times New Roman"/>
              <a:sym typeface="Times New Roman"/>
            </a:endParaRPr>
          </a:p>
        </p:txBody>
      </p:sp>
      <p:sp>
        <p:nvSpPr>
          <p:cNvPr id="205" name="Google Shape;205;p13"/>
          <p:cNvSpPr/>
          <p:nvPr/>
        </p:nvSpPr>
        <p:spPr>
          <a:xfrm>
            <a:off x="9630697" y="2411361"/>
            <a:ext cx="914400" cy="154120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rgbClr val="1F3864"/>
              </a:solidFill>
              <a:latin typeface="Times New Roman"/>
              <a:ea typeface="Times New Roman"/>
              <a:cs typeface="Times New Roman"/>
              <a:sym typeface="Times New Roman"/>
            </a:endParaRPr>
          </a:p>
        </p:txBody>
      </p:sp>
      <p:sp>
        <p:nvSpPr>
          <p:cNvPr id="206" name="Google Shape;206;p13"/>
          <p:cNvSpPr/>
          <p:nvPr/>
        </p:nvSpPr>
        <p:spPr>
          <a:xfrm>
            <a:off x="8716297" y="2411361"/>
            <a:ext cx="914400" cy="154120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rgbClr val="1F3864"/>
              </a:solidFill>
              <a:latin typeface="Times New Roman"/>
              <a:ea typeface="Times New Roman"/>
              <a:cs typeface="Times New Roman"/>
              <a:sym typeface="Times New Roman"/>
            </a:endParaRPr>
          </a:p>
        </p:txBody>
      </p:sp>
      <p:cxnSp>
        <p:nvCxnSpPr>
          <p:cNvPr id="207" name="Google Shape;207;p13"/>
          <p:cNvCxnSpPr/>
          <p:nvPr/>
        </p:nvCxnSpPr>
        <p:spPr>
          <a:xfrm rot="10800000" flipH="1">
            <a:off x="9173497" y="4166420"/>
            <a:ext cx="1" cy="1120876"/>
          </a:xfrm>
          <a:prstGeom prst="straightConnector1">
            <a:avLst/>
          </a:prstGeom>
          <a:noFill/>
          <a:ln w="28575" cap="flat" cmpd="sng">
            <a:solidFill>
              <a:schemeClr val="accent1"/>
            </a:solidFill>
            <a:prstDash val="solid"/>
            <a:miter lim="800000"/>
            <a:headEnd type="none" w="sm" len="sm"/>
            <a:tailEnd type="triangle" w="med" len="med"/>
          </a:ln>
        </p:spPr>
      </p:cxnSp>
      <p:sp>
        <p:nvSpPr>
          <p:cNvPr id="208" name="Google Shape;208;p13"/>
          <p:cNvSpPr txBox="1"/>
          <p:nvPr/>
        </p:nvSpPr>
        <p:spPr>
          <a:xfrm>
            <a:off x="9886330" y="5501149"/>
            <a:ext cx="14502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Queue Tail</a:t>
            </a:r>
            <a:endParaRPr/>
          </a:p>
        </p:txBody>
      </p:sp>
      <p:cxnSp>
        <p:nvCxnSpPr>
          <p:cNvPr id="209" name="Google Shape;209;p13"/>
          <p:cNvCxnSpPr/>
          <p:nvPr/>
        </p:nvCxnSpPr>
        <p:spPr>
          <a:xfrm rot="10800000" flipH="1">
            <a:off x="10176391" y="4166420"/>
            <a:ext cx="1" cy="1120876"/>
          </a:xfrm>
          <a:prstGeom prst="straightConnector1">
            <a:avLst/>
          </a:prstGeom>
          <a:noFill/>
          <a:ln w="28575" cap="flat" cmpd="sng">
            <a:solidFill>
              <a:schemeClr val="accent1"/>
            </a:solidFill>
            <a:prstDash val="solid"/>
            <a:miter lim="800000"/>
            <a:headEnd type="none" w="sm" len="sm"/>
            <a:tailEnd type="triangle" w="med" len="med"/>
          </a:ln>
        </p:spPr>
      </p:cxnSp>
      <p:sp>
        <p:nvSpPr>
          <p:cNvPr id="210" name="Google Shape;210;p13"/>
          <p:cNvSpPr txBox="1"/>
          <p:nvPr/>
        </p:nvSpPr>
        <p:spPr>
          <a:xfrm>
            <a:off x="8662218" y="5535563"/>
            <a:ext cx="122411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Queue Tail</a:t>
            </a:r>
            <a:endParaRPr/>
          </a:p>
        </p:txBody>
      </p:sp>
      <p:pic>
        <p:nvPicPr>
          <p:cNvPr id="211" name="Google Shape;211;p13" descr="3d White Cartoon Human Running Stock Footage Video (100% Royalty-free)  812119 | Shutterstock"/>
          <p:cNvPicPr preferRelativeResize="0"/>
          <p:nvPr/>
        </p:nvPicPr>
        <p:blipFill rotWithShape="1">
          <a:blip r:embed="rId3">
            <a:alphaModFix/>
          </a:blip>
          <a:srcRect/>
          <a:stretch/>
        </p:blipFill>
        <p:spPr>
          <a:xfrm>
            <a:off x="7919884" y="3035249"/>
            <a:ext cx="747037" cy="393751"/>
          </a:xfrm>
          <a:prstGeom prst="rect">
            <a:avLst/>
          </a:prstGeom>
          <a:noFill/>
          <a:ln>
            <a:noFill/>
          </a:ln>
        </p:spPr>
      </p:pic>
      <p:pic>
        <p:nvPicPr>
          <p:cNvPr id="212" name="Google Shape;212;p13" descr="3d White Cartoon Human Running Stock Footage Video (100% Royalty-free)  812119 | Shutterstock"/>
          <p:cNvPicPr preferRelativeResize="0"/>
          <p:nvPr/>
        </p:nvPicPr>
        <p:blipFill rotWithShape="1">
          <a:blip r:embed="rId3">
            <a:alphaModFix/>
          </a:blip>
          <a:srcRect/>
          <a:stretch/>
        </p:blipFill>
        <p:spPr>
          <a:xfrm>
            <a:off x="8765673" y="3035249"/>
            <a:ext cx="747037" cy="393751"/>
          </a:xfrm>
          <a:prstGeom prst="rect">
            <a:avLst/>
          </a:prstGeom>
          <a:noFill/>
          <a:ln>
            <a:noFill/>
          </a:ln>
        </p:spPr>
      </p:pic>
      <p:pic>
        <p:nvPicPr>
          <p:cNvPr id="213" name="Google Shape;213;p13" descr="3d White Cartoon Human Running Stock Footage Video (100% Royalty-free)  812119 | Shutterstock"/>
          <p:cNvPicPr preferRelativeResize="0"/>
          <p:nvPr/>
        </p:nvPicPr>
        <p:blipFill rotWithShape="1">
          <a:blip r:embed="rId3">
            <a:alphaModFix/>
          </a:blip>
          <a:srcRect/>
          <a:stretch/>
        </p:blipFill>
        <p:spPr>
          <a:xfrm>
            <a:off x="9680073" y="3035249"/>
            <a:ext cx="747037" cy="3937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8"/>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1"/>
                                          </p:stCondLst>
                                        </p:cTn>
                                        <p:tgtEl>
                                          <p:spTgt spid="20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1"/>
                                          </p:stCondLst>
                                        </p:cTn>
                                        <p:tgtEl>
                                          <p:spTgt spid="2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4"/>
          <p:cNvSpPr txBox="1">
            <a:spLocks noGrp="1"/>
          </p:cNvSpPr>
          <p:nvPr>
            <p:ph type="ctrTitle"/>
          </p:nvPr>
        </p:nvSpPr>
        <p:spPr>
          <a:xfrm>
            <a:off x="811161" y="178467"/>
            <a:ext cx="9576621" cy="765431"/>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F3864"/>
              </a:buClr>
              <a:buSzPts val="4800"/>
              <a:buFont typeface="Times New Roman"/>
              <a:buNone/>
            </a:pPr>
            <a:r>
              <a:rPr lang="en-US" sz="4800" dirty="0">
                <a:solidFill>
                  <a:srgbClr val="1F3864"/>
                </a:solidFill>
                <a:latin typeface="Times New Roman"/>
                <a:ea typeface="Times New Roman"/>
                <a:cs typeface="Times New Roman"/>
                <a:sym typeface="Times New Roman"/>
              </a:rPr>
              <a:t>Queue Operations: dequeue()</a:t>
            </a:r>
            <a:endParaRPr sz="4800" b="1" dirty="0"/>
          </a:p>
        </p:txBody>
      </p:sp>
      <p:sp>
        <p:nvSpPr>
          <p:cNvPr id="219" name="Google Shape;219;p14"/>
          <p:cNvSpPr txBox="1">
            <a:spLocks noGrp="1"/>
          </p:cNvSpPr>
          <p:nvPr>
            <p:ph type="subTitle" idx="1"/>
          </p:nvPr>
        </p:nvSpPr>
        <p:spPr>
          <a:xfrm>
            <a:off x="811161" y="1076633"/>
            <a:ext cx="10795820" cy="519143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endParaRPr>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dk1"/>
              </a:buClr>
              <a:buSzPts val="2400"/>
              <a:buNone/>
            </a:pPr>
            <a:endParaRPr>
              <a:latin typeface="Times New Roman"/>
              <a:ea typeface="Times New Roman"/>
              <a:cs typeface="Times New Roman"/>
              <a:sym typeface="Times New Roman"/>
            </a:endParaRPr>
          </a:p>
        </p:txBody>
      </p:sp>
      <p:sp>
        <p:nvSpPr>
          <p:cNvPr id="220" name="Google Shape;220;p14"/>
          <p:cNvSpPr/>
          <p:nvPr/>
        </p:nvSpPr>
        <p:spPr>
          <a:xfrm>
            <a:off x="7801897" y="2403987"/>
            <a:ext cx="914400" cy="1548581"/>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rgbClr val="1F3864"/>
              </a:solidFill>
              <a:latin typeface="Times New Roman"/>
              <a:ea typeface="Times New Roman"/>
              <a:cs typeface="Times New Roman"/>
              <a:sym typeface="Times New Roman"/>
            </a:endParaRPr>
          </a:p>
        </p:txBody>
      </p:sp>
      <p:sp>
        <p:nvSpPr>
          <p:cNvPr id="221" name="Google Shape;221;p14"/>
          <p:cNvSpPr/>
          <p:nvPr/>
        </p:nvSpPr>
        <p:spPr>
          <a:xfrm>
            <a:off x="9630697" y="2411361"/>
            <a:ext cx="914400" cy="154120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rgbClr val="1F3864"/>
              </a:solidFill>
              <a:latin typeface="Times New Roman"/>
              <a:ea typeface="Times New Roman"/>
              <a:cs typeface="Times New Roman"/>
              <a:sym typeface="Times New Roman"/>
            </a:endParaRPr>
          </a:p>
        </p:txBody>
      </p:sp>
      <p:sp>
        <p:nvSpPr>
          <p:cNvPr id="222" name="Google Shape;222;p14"/>
          <p:cNvSpPr/>
          <p:nvPr/>
        </p:nvSpPr>
        <p:spPr>
          <a:xfrm>
            <a:off x="8716297" y="2411361"/>
            <a:ext cx="914400" cy="154120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rgbClr val="1F3864"/>
              </a:solidFill>
              <a:latin typeface="Times New Roman"/>
              <a:ea typeface="Times New Roman"/>
              <a:cs typeface="Times New Roman"/>
              <a:sym typeface="Times New Roman"/>
            </a:endParaRPr>
          </a:p>
        </p:txBody>
      </p:sp>
      <p:cxnSp>
        <p:nvCxnSpPr>
          <p:cNvPr id="223" name="Google Shape;223;p14"/>
          <p:cNvCxnSpPr/>
          <p:nvPr/>
        </p:nvCxnSpPr>
        <p:spPr>
          <a:xfrm rot="10800000" flipH="1">
            <a:off x="9173497" y="4166420"/>
            <a:ext cx="1" cy="1120876"/>
          </a:xfrm>
          <a:prstGeom prst="straightConnector1">
            <a:avLst/>
          </a:prstGeom>
          <a:noFill/>
          <a:ln w="28575" cap="flat" cmpd="sng">
            <a:solidFill>
              <a:schemeClr val="accent1"/>
            </a:solidFill>
            <a:prstDash val="solid"/>
            <a:miter lim="800000"/>
            <a:headEnd type="none" w="sm" len="sm"/>
            <a:tailEnd type="triangle" w="med" len="med"/>
          </a:ln>
        </p:spPr>
      </p:cxnSp>
      <p:sp>
        <p:nvSpPr>
          <p:cNvPr id="224" name="Google Shape;224;p14"/>
          <p:cNvSpPr txBox="1"/>
          <p:nvPr/>
        </p:nvSpPr>
        <p:spPr>
          <a:xfrm>
            <a:off x="9886330" y="5501149"/>
            <a:ext cx="14502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Queue Tail</a:t>
            </a:r>
            <a:endParaRPr/>
          </a:p>
        </p:txBody>
      </p:sp>
      <p:cxnSp>
        <p:nvCxnSpPr>
          <p:cNvPr id="225" name="Google Shape;225;p14"/>
          <p:cNvCxnSpPr/>
          <p:nvPr/>
        </p:nvCxnSpPr>
        <p:spPr>
          <a:xfrm rot="10800000" flipH="1">
            <a:off x="10176391" y="4166420"/>
            <a:ext cx="1" cy="1120876"/>
          </a:xfrm>
          <a:prstGeom prst="straightConnector1">
            <a:avLst/>
          </a:prstGeom>
          <a:noFill/>
          <a:ln w="28575" cap="flat" cmpd="sng">
            <a:solidFill>
              <a:schemeClr val="accent1"/>
            </a:solidFill>
            <a:prstDash val="solid"/>
            <a:miter lim="800000"/>
            <a:headEnd type="none" w="sm" len="sm"/>
            <a:tailEnd type="triangle" w="med" len="med"/>
          </a:ln>
        </p:spPr>
      </p:cxnSp>
      <p:cxnSp>
        <p:nvCxnSpPr>
          <p:cNvPr id="226" name="Google Shape;226;p14"/>
          <p:cNvCxnSpPr/>
          <p:nvPr/>
        </p:nvCxnSpPr>
        <p:spPr>
          <a:xfrm rot="10800000" flipH="1">
            <a:off x="8170603" y="4166420"/>
            <a:ext cx="1" cy="1120876"/>
          </a:xfrm>
          <a:prstGeom prst="straightConnector1">
            <a:avLst/>
          </a:prstGeom>
          <a:noFill/>
          <a:ln w="28575" cap="flat" cmpd="sng">
            <a:solidFill>
              <a:schemeClr val="accent1"/>
            </a:solidFill>
            <a:prstDash val="solid"/>
            <a:miter lim="800000"/>
            <a:headEnd type="none" w="sm" len="sm"/>
            <a:tailEnd type="triangle" w="med" len="med"/>
          </a:ln>
        </p:spPr>
      </p:cxnSp>
      <p:sp>
        <p:nvSpPr>
          <p:cNvPr id="227" name="Google Shape;227;p14"/>
          <p:cNvSpPr txBox="1"/>
          <p:nvPr/>
        </p:nvSpPr>
        <p:spPr>
          <a:xfrm>
            <a:off x="6975988" y="5525735"/>
            <a:ext cx="157315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Queue Head</a:t>
            </a:r>
            <a:endParaRPr/>
          </a:p>
        </p:txBody>
      </p:sp>
      <p:sp>
        <p:nvSpPr>
          <p:cNvPr id="228" name="Google Shape;228;p14"/>
          <p:cNvSpPr txBox="1"/>
          <p:nvPr/>
        </p:nvSpPr>
        <p:spPr>
          <a:xfrm>
            <a:off x="8617975" y="5869863"/>
            <a:ext cx="157315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Queue Head</a:t>
            </a:r>
            <a:endParaRPr/>
          </a:p>
        </p:txBody>
      </p:sp>
      <p:sp>
        <p:nvSpPr>
          <p:cNvPr id="229" name="Google Shape;229;p14"/>
          <p:cNvSpPr txBox="1"/>
          <p:nvPr/>
        </p:nvSpPr>
        <p:spPr>
          <a:xfrm>
            <a:off x="836972" y="1631985"/>
            <a:ext cx="6098458" cy="138495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1F3864"/>
              </a:buClr>
              <a:buSzPts val="2800"/>
              <a:buFont typeface="Arial"/>
              <a:buChar char="•"/>
            </a:pPr>
            <a:r>
              <a:rPr lang="en-US" sz="2800" dirty="0">
                <a:solidFill>
                  <a:srgbClr val="1F3864"/>
                </a:solidFill>
                <a:latin typeface="Times New Roman"/>
                <a:ea typeface="Times New Roman"/>
                <a:cs typeface="Times New Roman"/>
                <a:sym typeface="Times New Roman"/>
              </a:rPr>
              <a:t>DEQUEUE(Q, x)</a:t>
            </a:r>
            <a:endParaRPr dirty="0"/>
          </a:p>
          <a:p>
            <a:pPr marL="457200" marR="0" lvl="1" indent="0" algn="l" rtl="0">
              <a:spcBef>
                <a:spcPts val="0"/>
              </a:spcBef>
              <a:spcAft>
                <a:spcPts val="0"/>
              </a:spcAft>
              <a:buNone/>
            </a:pPr>
            <a:r>
              <a:rPr lang="en-US" sz="2800" b="0" i="0" u="none" strike="noStrike" cap="none" dirty="0" err="1">
                <a:solidFill>
                  <a:srgbClr val="1F3864"/>
                </a:solidFill>
                <a:latin typeface="Times New Roman"/>
                <a:ea typeface="Times New Roman"/>
                <a:cs typeface="Times New Roman"/>
                <a:sym typeface="Times New Roman"/>
              </a:rPr>
              <a:t>Q.head</a:t>
            </a:r>
            <a:r>
              <a:rPr lang="en-US" sz="2800" b="0" i="0" u="none" strike="noStrike" cap="none" dirty="0">
                <a:solidFill>
                  <a:srgbClr val="1F3864"/>
                </a:solidFill>
                <a:latin typeface="Times New Roman"/>
                <a:ea typeface="Times New Roman"/>
                <a:cs typeface="Times New Roman"/>
                <a:sym typeface="Times New Roman"/>
              </a:rPr>
              <a:t>= </a:t>
            </a:r>
            <a:r>
              <a:rPr lang="en-US" sz="2800" b="0" i="0" u="none" strike="noStrike" cap="none" dirty="0" err="1">
                <a:solidFill>
                  <a:srgbClr val="1F3864"/>
                </a:solidFill>
                <a:latin typeface="Times New Roman"/>
                <a:ea typeface="Times New Roman"/>
                <a:cs typeface="Times New Roman"/>
                <a:sym typeface="Times New Roman"/>
              </a:rPr>
              <a:t>Q.head</a:t>
            </a:r>
            <a:r>
              <a:rPr lang="en-US" sz="2800" b="0" i="0" u="none" strike="noStrike" cap="none" dirty="0">
                <a:solidFill>
                  <a:srgbClr val="1F3864"/>
                </a:solidFill>
                <a:latin typeface="Times New Roman"/>
                <a:ea typeface="Times New Roman"/>
                <a:cs typeface="Times New Roman"/>
                <a:sym typeface="Times New Roman"/>
              </a:rPr>
              <a:t> +1</a:t>
            </a:r>
            <a:endParaRPr dirty="0"/>
          </a:p>
          <a:p>
            <a:pPr marL="0" marR="0" lvl="0" indent="0" algn="l" rtl="0">
              <a:spcBef>
                <a:spcPts val="0"/>
              </a:spcBef>
              <a:spcAft>
                <a:spcPts val="0"/>
              </a:spcAft>
              <a:buNone/>
            </a:pPr>
            <a:endParaRPr sz="2800" dirty="0">
              <a:solidFill>
                <a:schemeClr val="dk2"/>
              </a:solidFill>
              <a:latin typeface="Times New Roman"/>
              <a:ea typeface="Times New Roman"/>
              <a:cs typeface="Times New Roman"/>
              <a:sym typeface="Times New Roman"/>
            </a:endParaRPr>
          </a:p>
        </p:txBody>
      </p:sp>
      <p:pic>
        <p:nvPicPr>
          <p:cNvPr id="230" name="Google Shape;230;p14" descr="3d White Cartoon Human Running Stock Footage Video (100% Royalty-free)  812119 | Shutterstock"/>
          <p:cNvPicPr preferRelativeResize="0"/>
          <p:nvPr/>
        </p:nvPicPr>
        <p:blipFill rotWithShape="1">
          <a:blip r:embed="rId3">
            <a:alphaModFix/>
          </a:blip>
          <a:srcRect/>
          <a:stretch/>
        </p:blipFill>
        <p:spPr>
          <a:xfrm>
            <a:off x="7919884" y="3035249"/>
            <a:ext cx="747037" cy="393751"/>
          </a:xfrm>
          <a:prstGeom prst="rect">
            <a:avLst/>
          </a:prstGeom>
          <a:noFill/>
          <a:ln>
            <a:noFill/>
          </a:ln>
        </p:spPr>
      </p:pic>
      <p:pic>
        <p:nvPicPr>
          <p:cNvPr id="231" name="Google Shape;231;p14" descr="3d White Cartoon Human Running Stock Footage Video (100% Royalty-free)  812119 | Shutterstock"/>
          <p:cNvPicPr preferRelativeResize="0"/>
          <p:nvPr/>
        </p:nvPicPr>
        <p:blipFill rotWithShape="1">
          <a:blip r:embed="rId3">
            <a:alphaModFix/>
          </a:blip>
          <a:srcRect/>
          <a:stretch/>
        </p:blipFill>
        <p:spPr>
          <a:xfrm>
            <a:off x="8834284" y="3010897"/>
            <a:ext cx="747037" cy="393751"/>
          </a:xfrm>
          <a:prstGeom prst="rect">
            <a:avLst/>
          </a:prstGeom>
          <a:noFill/>
          <a:ln>
            <a:noFill/>
          </a:ln>
        </p:spPr>
      </p:pic>
      <p:pic>
        <p:nvPicPr>
          <p:cNvPr id="232" name="Google Shape;232;p14" descr="3d White Cartoon Human Running Stock Footage Video (100% Royalty-free)  812119 | Shutterstock"/>
          <p:cNvPicPr preferRelativeResize="0"/>
          <p:nvPr/>
        </p:nvPicPr>
        <p:blipFill rotWithShape="1">
          <a:blip r:embed="rId3">
            <a:alphaModFix/>
          </a:blip>
          <a:srcRect/>
          <a:stretch/>
        </p:blipFill>
        <p:spPr>
          <a:xfrm>
            <a:off x="9748684" y="2998378"/>
            <a:ext cx="747037" cy="39375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230"/>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1"/>
                                          </p:stCondLst>
                                        </p:cTn>
                                        <p:tgtEl>
                                          <p:spTgt spid="22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1"/>
                                          </p:stCondLst>
                                        </p:cTn>
                                        <p:tgtEl>
                                          <p:spTgt spid="227"/>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5"/>
          <p:cNvSpPr txBox="1">
            <a:spLocks noGrp="1"/>
          </p:cNvSpPr>
          <p:nvPr>
            <p:ph type="ctrTitle"/>
          </p:nvPr>
        </p:nvSpPr>
        <p:spPr>
          <a:xfrm>
            <a:off x="943897" y="232033"/>
            <a:ext cx="9724103" cy="785606"/>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F3864"/>
              </a:buClr>
              <a:buSzPts val="4800"/>
              <a:buFont typeface="Times New Roman"/>
              <a:buNone/>
            </a:pPr>
            <a:r>
              <a:rPr lang="en-US" sz="4800">
                <a:solidFill>
                  <a:srgbClr val="1F3864"/>
                </a:solidFill>
                <a:latin typeface="Times New Roman"/>
                <a:ea typeface="Times New Roman"/>
                <a:cs typeface="Times New Roman"/>
                <a:sym typeface="Times New Roman"/>
              </a:rPr>
              <a:t>Queue Operations: IsEmpty</a:t>
            </a:r>
            <a:endParaRPr sz="4800">
              <a:latin typeface="Times New Roman"/>
              <a:ea typeface="Times New Roman"/>
              <a:cs typeface="Times New Roman"/>
              <a:sym typeface="Times New Roman"/>
            </a:endParaRPr>
          </a:p>
        </p:txBody>
      </p:sp>
      <p:sp>
        <p:nvSpPr>
          <p:cNvPr id="238" name="Google Shape;238;p15"/>
          <p:cNvSpPr txBox="1">
            <a:spLocks noGrp="1"/>
          </p:cNvSpPr>
          <p:nvPr>
            <p:ph type="subTitle" idx="1"/>
          </p:nvPr>
        </p:nvSpPr>
        <p:spPr>
          <a:xfrm>
            <a:off x="943897" y="1386348"/>
            <a:ext cx="10412361" cy="3871452"/>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800"/>
              <a:buNone/>
            </a:pPr>
            <a:endParaRPr sz="2800" dirty="0">
              <a:latin typeface="Times New Roman"/>
              <a:ea typeface="Times New Roman"/>
              <a:cs typeface="Times New Roman"/>
              <a:sym typeface="Times New Roman"/>
            </a:endParaRPr>
          </a:p>
          <a:p>
            <a:pPr marL="342900" lvl="0" indent="-342900" algn="l" rtl="0">
              <a:lnSpc>
                <a:spcPct val="90000"/>
              </a:lnSpc>
              <a:spcBef>
                <a:spcPts val="1000"/>
              </a:spcBef>
              <a:spcAft>
                <a:spcPts val="0"/>
              </a:spcAft>
              <a:buClr>
                <a:schemeClr val="dk2"/>
              </a:buClr>
              <a:buSzPts val="2800"/>
              <a:buFont typeface="Arial"/>
              <a:buChar char="•"/>
            </a:pPr>
            <a:r>
              <a:rPr lang="en-US" sz="2800" dirty="0" err="1">
                <a:solidFill>
                  <a:schemeClr val="dk2"/>
                </a:solidFill>
                <a:latin typeface="Times New Roman"/>
                <a:ea typeface="Times New Roman"/>
                <a:cs typeface="Times New Roman"/>
                <a:sym typeface="Times New Roman"/>
              </a:rPr>
              <a:t>IsEmpty</a:t>
            </a:r>
            <a:endParaRPr sz="2800" dirty="0">
              <a:solidFill>
                <a:schemeClr val="dk2"/>
              </a:solidFill>
              <a:latin typeface="Times New Roman"/>
              <a:ea typeface="Times New Roman"/>
              <a:cs typeface="Times New Roman"/>
              <a:sym typeface="Times New Roman"/>
            </a:endParaRPr>
          </a:p>
          <a:p>
            <a:pPr marL="800100" lvl="1" indent="-342900" algn="l" rtl="0">
              <a:lnSpc>
                <a:spcPct val="90000"/>
              </a:lnSpc>
              <a:spcBef>
                <a:spcPts val="500"/>
              </a:spcBef>
              <a:spcAft>
                <a:spcPts val="0"/>
              </a:spcAft>
              <a:buClr>
                <a:schemeClr val="dk2"/>
              </a:buClr>
              <a:buSzPts val="2800"/>
              <a:buFont typeface="Arial"/>
              <a:buChar char="•"/>
            </a:pPr>
            <a:r>
              <a:rPr lang="en-US" sz="2800" dirty="0" err="1">
                <a:solidFill>
                  <a:schemeClr val="dk2"/>
                </a:solidFill>
                <a:latin typeface="Times New Roman"/>
                <a:ea typeface="Times New Roman"/>
                <a:cs typeface="Times New Roman"/>
                <a:sym typeface="Times New Roman"/>
              </a:rPr>
              <a:t>Q.head</a:t>
            </a:r>
            <a:r>
              <a:rPr lang="en-US" sz="2800" dirty="0">
                <a:solidFill>
                  <a:schemeClr val="dk2"/>
                </a:solidFill>
                <a:latin typeface="Times New Roman"/>
                <a:ea typeface="Times New Roman"/>
                <a:cs typeface="Times New Roman"/>
                <a:sym typeface="Times New Roman"/>
              </a:rPr>
              <a:t> = </a:t>
            </a:r>
            <a:r>
              <a:rPr lang="en-US" sz="2800" dirty="0" err="1">
                <a:solidFill>
                  <a:schemeClr val="dk2"/>
                </a:solidFill>
                <a:latin typeface="Times New Roman"/>
                <a:ea typeface="Times New Roman"/>
                <a:cs typeface="Times New Roman"/>
                <a:sym typeface="Times New Roman"/>
              </a:rPr>
              <a:t>Q.tail</a:t>
            </a:r>
            <a:r>
              <a:rPr lang="en-US" sz="2800" dirty="0">
                <a:solidFill>
                  <a:schemeClr val="dk2"/>
                </a:solidFill>
                <a:latin typeface="Times New Roman"/>
                <a:ea typeface="Times New Roman"/>
                <a:cs typeface="Times New Roman"/>
                <a:sym typeface="Times New Roman"/>
              </a:rPr>
              <a:t> =  - 1</a:t>
            </a:r>
            <a:endParaRPr dirty="0"/>
          </a:p>
          <a:p>
            <a:pPr marL="457200" lvl="1" indent="0" algn="l" rtl="0">
              <a:lnSpc>
                <a:spcPct val="90000"/>
              </a:lnSpc>
              <a:spcBef>
                <a:spcPts val="500"/>
              </a:spcBef>
              <a:spcAft>
                <a:spcPts val="0"/>
              </a:spcAft>
              <a:buClr>
                <a:schemeClr val="dk1"/>
              </a:buClr>
              <a:buSzPts val="2800"/>
              <a:buNone/>
            </a:pPr>
            <a:endParaRPr sz="2800" dirty="0">
              <a:solidFill>
                <a:schemeClr val="dk2"/>
              </a:solidFill>
              <a:latin typeface="Times New Roman"/>
              <a:ea typeface="Times New Roman"/>
              <a:cs typeface="Times New Roman"/>
              <a:sym typeface="Times New Roman"/>
            </a:endParaRPr>
          </a:p>
        </p:txBody>
      </p:sp>
      <p:sp>
        <p:nvSpPr>
          <p:cNvPr id="239" name="Google Shape;239;p15"/>
          <p:cNvSpPr/>
          <p:nvPr/>
        </p:nvSpPr>
        <p:spPr>
          <a:xfrm>
            <a:off x="8023123" y="2374491"/>
            <a:ext cx="1799303" cy="781664"/>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rgbClr val="1F3864"/>
              </a:solidFill>
              <a:latin typeface="Times New Roman"/>
              <a:ea typeface="Times New Roman"/>
              <a:cs typeface="Times New Roman"/>
              <a:sym typeface="Times New Roman"/>
            </a:endParaRPr>
          </a:p>
        </p:txBody>
      </p:sp>
      <p:cxnSp>
        <p:nvCxnSpPr>
          <p:cNvPr id="240" name="Google Shape;240;p15"/>
          <p:cNvCxnSpPr/>
          <p:nvPr/>
        </p:nvCxnSpPr>
        <p:spPr>
          <a:xfrm rot="10800000" flipH="1">
            <a:off x="8933246" y="3399504"/>
            <a:ext cx="1" cy="1120876"/>
          </a:xfrm>
          <a:prstGeom prst="straightConnector1">
            <a:avLst/>
          </a:prstGeom>
          <a:noFill/>
          <a:ln w="28575" cap="flat" cmpd="sng">
            <a:solidFill>
              <a:schemeClr val="accent1"/>
            </a:solidFill>
            <a:prstDash val="solid"/>
            <a:miter lim="800000"/>
            <a:headEnd type="none" w="sm" len="sm"/>
            <a:tailEnd type="triangle" w="med" len="med"/>
          </a:ln>
        </p:spPr>
      </p:cxnSp>
      <p:sp>
        <p:nvSpPr>
          <p:cNvPr id="241" name="Google Shape;241;p15"/>
          <p:cNvSpPr txBox="1"/>
          <p:nvPr/>
        </p:nvSpPr>
        <p:spPr>
          <a:xfrm>
            <a:off x="8052619" y="4763729"/>
            <a:ext cx="2182758" cy="70788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a:solidFill>
                  <a:schemeClr val="dk1"/>
                </a:solidFill>
                <a:latin typeface="Times New Roman"/>
                <a:ea typeface="Times New Roman"/>
                <a:cs typeface="Times New Roman"/>
                <a:sym typeface="Times New Roman"/>
              </a:rPr>
              <a:t>Queue Head, Queue Tail</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1"/>
                                          </p:stCondLst>
                                        </p:cTn>
                                        <p:tgtEl>
                                          <p:spTgt spid="24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16"/>
          <p:cNvSpPr txBox="1">
            <a:spLocks noGrp="1"/>
          </p:cNvSpPr>
          <p:nvPr>
            <p:ph type="ctrTitle"/>
          </p:nvPr>
        </p:nvSpPr>
        <p:spPr>
          <a:xfrm>
            <a:off x="825909" y="206478"/>
            <a:ext cx="10427109" cy="825910"/>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F3864"/>
              </a:buClr>
              <a:buSzPts val="4800"/>
              <a:buFont typeface="Times New Roman"/>
              <a:buNone/>
            </a:pPr>
            <a:r>
              <a:rPr lang="en-US" sz="4800">
                <a:solidFill>
                  <a:srgbClr val="1F3864"/>
                </a:solidFill>
                <a:latin typeface="Times New Roman"/>
                <a:ea typeface="Times New Roman"/>
                <a:cs typeface="Times New Roman"/>
                <a:sym typeface="Times New Roman"/>
              </a:rPr>
              <a:t>Queue Operations: </a:t>
            </a:r>
            <a:r>
              <a:rPr lang="en-US" sz="4800" i="0">
                <a:solidFill>
                  <a:schemeClr val="dk2"/>
                </a:solidFill>
                <a:latin typeface="Times New Roman"/>
                <a:ea typeface="Times New Roman"/>
                <a:cs typeface="Times New Roman"/>
                <a:sym typeface="Times New Roman"/>
              </a:rPr>
              <a:t>IsFull</a:t>
            </a:r>
            <a:r>
              <a:rPr lang="en-US" sz="4800">
                <a:solidFill>
                  <a:srgbClr val="1F3864"/>
                </a:solidFill>
                <a:latin typeface="Times New Roman"/>
                <a:ea typeface="Times New Roman"/>
                <a:cs typeface="Times New Roman"/>
                <a:sym typeface="Times New Roman"/>
              </a:rPr>
              <a:t> </a:t>
            </a:r>
            <a:endParaRPr sz="4800">
              <a:latin typeface="Times New Roman"/>
              <a:ea typeface="Times New Roman"/>
              <a:cs typeface="Times New Roman"/>
              <a:sym typeface="Times New Roman"/>
            </a:endParaRPr>
          </a:p>
        </p:txBody>
      </p:sp>
      <p:sp>
        <p:nvSpPr>
          <p:cNvPr id="247" name="Google Shape;247;p16"/>
          <p:cNvSpPr txBox="1">
            <a:spLocks noGrp="1"/>
          </p:cNvSpPr>
          <p:nvPr>
            <p:ph type="subTitle" idx="1"/>
          </p:nvPr>
        </p:nvSpPr>
        <p:spPr>
          <a:xfrm>
            <a:off x="825909" y="1224115"/>
            <a:ext cx="10427109" cy="5073445"/>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endParaRPr dirty="0">
              <a:latin typeface="Times New Roman"/>
              <a:ea typeface="Times New Roman"/>
              <a:cs typeface="Times New Roman"/>
              <a:sym typeface="Times New Roman"/>
            </a:endParaRPr>
          </a:p>
          <a:p>
            <a:pPr marL="342900" lvl="0" indent="-342900" algn="l" rtl="0">
              <a:lnSpc>
                <a:spcPct val="90000"/>
              </a:lnSpc>
              <a:spcBef>
                <a:spcPts val="1000"/>
              </a:spcBef>
              <a:spcAft>
                <a:spcPts val="0"/>
              </a:spcAft>
              <a:buClr>
                <a:schemeClr val="dk2"/>
              </a:buClr>
              <a:buSzPts val="2800"/>
              <a:buFont typeface="Arial"/>
              <a:buChar char="•"/>
            </a:pPr>
            <a:r>
              <a:rPr lang="en-US" sz="2800" i="0" dirty="0" err="1">
                <a:solidFill>
                  <a:schemeClr val="dk2"/>
                </a:solidFill>
                <a:latin typeface="Times New Roman"/>
                <a:ea typeface="Times New Roman"/>
                <a:cs typeface="Times New Roman"/>
                <a:sym typeface="Times New Roman"/>
              </a:rPr>
              <a:t>IsFull</a:t>
            </a:r>
            <a:endParaRPr sz="2800" i="0" dirty="0">
              <a:solidFill>
                <a:schemeClr val="dk2"/>
              </a:solidFill>
              <a:latin typeface="Times New Roman"/>
              <a:ea typeface="Times New Roman"/>
              <a:cs typeface="Times New Roman"/>
              <a:sym typeface="Times New Roman"/>
            </a:endParaRPr>
          </a:p>
          <a:p>
            <a:pPr marL="800100" lvl="1" indent="-342900" algn="l" rtl="0">
              <a:lnSpc>
                <a:spcPct val="90000"/>
              </a:lnSpc>
              <a:spcBef>
                <a:spcPts val="500"/>
              </a:spcBef>
              <a:spcAft>
                <a:spcPts val="0"/>
              </a:spcAft>
              <a:buClr>
                <a:schemeClr val="dk2"/>
              </a:buClr>
              <a:buSzPts val="2800"/>
              <a:buFont typeface="Arial"/>
              <a:buChar char="•"/>
            </a:pPr>
            <a:r>
              <a:rPr lang="en-US" sz="2800" dirty="0" err="1">
                <a:solidFill>
                  <a:schemeClr val="dk2"/>
                </a:solidFill>
                <a:latin typeface="Times New Roman"/>
                <a:ea typeface="Times New Roman"/>
                <a:cs typeface="Times New Roman"/>
                <a:sym typeface="Times New Roman"/>
              </a:rPr>
              <a:t>Q.tail</a:t>
            </a:r>
            <a:r>
              <a:rPr lang="en-US" sz="2800" dirty="0">
                <a:solidFill>
                  <a:schemeClr val="dk2"/>
                </a:solidFill>
                <a:latin typeface="Times New Roman"/>
                <a:ea typeface="Times New Roman"/>
                <a:cs typeface="Times New Roman"/>
                <a:sym typeface="Times New Roman"/>
              </a:rPr>
              <a:t> = n -1 or </a:t>
            </a:r>
            <a:r>
              <a:rPr lang="en-US" sz="2800" dirty="0" err="1">
                <a:solidFill>
                  <a:schemeClr val="dk2"/>
                </a:solidFill>
                <a:latin typeface="Times New Roman"/>
                <a:ea typeface="Times New Roman"/>
                <a:cs typeface="Times New Roman"/>
                <a:sym typeface="Times New Roman"/>
              </a:rPr>
              <a:t>Maxsize</a:t>
            </a:r>
            <a:endParaRPr sz="2800" dirty="0">
              <a:solidFill>
                <a:schemeClr val="dk2"/>
              </a:solidFill>
              <a:latin typeface="Times New Roman"/>
              <a:ea typeface="Times New Roman"/>
              <a:cs typeface="Times New Roman"/>
              <a:sym typeface="Times New Roman"/>
            </a:endParaRPr>
          </a:p>
          <a:p>
            <a:pPr marL="800100" lvl="1" indent="-165100" algn="l" rtl="0">
              <a:lnSpc>
                <a:spcPct val="90000"/>
              </a:lnSpc>
              <a:spcBef>
                <a:spcPts val="500"/>
              </a:spcBef>
              <a:spcAft>
                <a:spcPts val="0"/>
              </a:spcAft>
              <a:buClr>
                <a:schemeClr val="dk1"/>
              </a:buClr>
              <a:buSzPts val="2800"/>
              <a:buFont typeface="Arial"/>
              <a:buNone/>
            </a:pPr>
            <a:endParaRPr sz="2800" dirty="0">
              <a:solidFill>
                <a:schemeClr val="dk2"/>
              </a:solidFill>
              <a:latin typeface="Times New Roman"/>
              <a:ea typeface="Times New Roman"/>
              <a:cs typeface="Times New Roman"/>
              <a:sym typeface="Times New Roman"/>
            </a:endParaRPr>
          </a:p>
          <a:p>
            <a:pPr marL="457200" lvl="1" indent="0" algn="l" rtl="0">
              <a:lnSpc>
                <a:spcPct val="90000"/>
              </a:lnSpc>
              <a:spcBef>
                <a:spcPts val="500"/>
              </a:spcBef>
              <a:spcAft>
                <a:spcPts val="0"/>
              </a:spcAft>
              <a:buClr>
                <a:schemeClr val="dk1"/>
              </a:buClr>
              <a:buSzPts val="2000"/>
              <a:buNone/>
            </a:pPr>
            <a:endParaRPr dirty="0">
              <a:solidFill>
                <a:schemeClr val="dk2"/>
              </a:solidFill>
              <a:latin typeface="Times New Roman"/>
              <a:ea typeface="Times New Roman"/>
              <a:cs typeface="Times New Roman"/>
              <a:sym typeface="Times New Roman"/>
            </a:endParaRPr>
          </a:p>
          <a:p>
            <a:pPr marL="800100" lvl="1" indent="-215900" algn="l" rtl="0">
              <a:lnSpc>
                <a:spcPct val="90000"/>
              </a:lnSpc>
              <a:spcBef>
                <a:spcPts val="500"/>
              </a:spcBef>
              <a:spcAft>
                <a:spcPts val="0"/>
              </a:spcAft>
              <a:buClr>
                <a:schemeClr val="dk1"/>
              </a:buClr>
              <a:buSzPts val="2000"/>
              <a:buFont typeface="Arial"/>
              <a:buNone/>
            </a:pPr>
            <a:endParaRPr dirty="0">
              <a:solidFill>
                <a:schemeClr val="dk2"/>
              </a:solidFill>
              <a:latin typeface="Times New Roman"/>
              <a:ea typeface="Times New Roman"/>
              <a:cs typeface="Times New Roman"/>
              <a:sym typeface="Times New Roman"/>
            </a:endParaRPr>
          </a:p>
          <a:p>
            <a:pPr marL="457200" lvl="1" indent="0" algn="l" rtl="0">
              <a:lnSpc>
                <a:spcPct val="90000"/>
              </a:lnSpc>
              <a:spcBef>
                <a:spcPts val="500"/>
              </a:spcBef>
              <a:spcAft>
                <a:spcPts val="0"/>
              </a:spcAft>
              <a:buClr>
                <a:schemeClr val="dk1"/>
              </a:buClr>
              <a:buSzPts val="2000"/>
              <a:buNone/>
            </a:pPr>
            <a:endParaRPr dirty="0">
              <a:solidFill>
                <a:schemeClr val="dk2"/>
              </a:solidFill>
              <a:latin typeface="Times New Roman"/>
              <a:ea typeface="Times New Roman"/>
              <a:cs typeface="Times New Roman"/>
              <a:sym typeface="Times New Roman"/>
            </a:endParaRPr>
          </a:p>
          <a:p>
            <a:pPr marL="457200" lvl="1" indent="0" algn="l" rtl="0">
              <a:lnSpc>
                <a:spcPct val="90000"/>
              </a:lnSpc>
              <a:spcBef>
                <a:spcPts val="500"/>
              </a:spcBef>
              <a:spcAft>
                <a:spcPts val="0"/>
              </a:spcAft>
              <a:buClr>
                <a:schemeClr val="dk1"/>
              </a:buClr>
              <a:buSzPts val="2000"/>
              <a:buNone/>
            </a:pPr>
            <a:endParaRPr dirty="0">
              <a:solidFill>
                <a:schemeClr val="dk2"/>
              </a:solidFill>
              <a:latin typeface="Times New Roman"/>
              <a:ea typeface="Times New Roman"/>
              <a:cs typeface="Times New Roman"/>
              <a:sym typeface="Times New Roman"/>
            </a:endParaRPr>
          </a:p>
          <a:p>
            <a:pPr marL="800100" lvl="1" indent="-215900" algn="l" rtl="0">
              <a:lnSpc>
                <a:spcPct val="90000"/>
              </a:lnSpc>
              <a:spcBef>
                <a:spcPts val="500"/>
              </a:spcBef>
              <a:spcAft>
                <a:spcPts val="0"/>
              </a:spcAft>
              <a:buClr>
                <a:schemeClr val="dk1"/>
              </a:buClr>
              <a:buSzPts val="2000"/>
              <a:buFont typeface="Arial"/>
              <a:buNone/>
            </a:pPr>
            <a:endParaRPr dirty="0">
              <a:solidFill>
                <a:schemeClr val="dk2"/>
              </a:solidFill>
              <a:latin typeface="Times New Roman"/>
              <a:ea typeface="Times New Roman"/>
              <a:cs typeface="Times New Roman"/>
              <a:sym typeface="Times New Roman"/>
            </a:endParaRPr>
          </a:p>
          <a:p>
            <a:pPr marL="342900" lvl="0" indent="-190500" algn="l" rtl="0">
              <a:lnSpc>
                <a:spcPct val="90000"/>
              </a:lnSpc>
              <a:spcBef>
                <a:spcPts val="1000"/>
              </a:spcBef>
              <a:spcAft>
                <a:spcPts val="0"/>
              </a:spcAft>
              <a:buClr>
                <a:schemeClr val="dk1"/>
              </a:buClr>
              <a:buSzPts val="2400"/>
              <a:buFont typeface="Arial"/>
              <a:buNone/>
            </a:pPr>
            <a:endParaRPr dirty="0">
              <a:latin typeface="Times New Roman"/>
              <a:ea typeface="Times New Roman"/>
              <a:cs typeface="Times New Roman"/>
              <a:sym typeface="Times New Roman"/>
            </a:endParaRPr>
          </a:p>
        </p:txBody>
      </p:sp>
      <p:pic>
        <p:nvPicPr>
          <p:cNvPr id="248" name="Google Shape;248;p16"/>
          <p:cNvPicPr preferRelativeResize="0"/>
          <p:nvPr/>
        </p:nvPicPr>
        <p:blipFill rotWithShape="1">
          <a:blip r:embed="rId3">
            <a:alphaModFix/>
          </a:blip>
          <a:srcRect/>
          <a:stretch/>
        </p:blipFill>
        <p:spPr>
          <a:xfrm>
            <a:off x="9895078" y="3280205"/>
            <a:ext cx="188992" cy="1219306"/>
          </a:xfrm>
          <a:prstGeom prst="rect">
            <a:avLst/>
          </a:prstGeom>
          <a:noFill/>
          <a:ln>
            <a:noFill/>
          </a:ln>
        </p:spPr>
      </p:pic>
      <p:sp>
        <p:nvSpPr>
          <p:cNvPr id="249" name="Google Shape;249;p16"/>
          <p:cNvSpPr txBox="1"/>
          <p:nvPr/>
        </p:nvSpPr>
        <p:spPr>
          <a:xfrm>
            <a:off x="9473376" y="4734233"/>
            <a:ext cx="145026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Queue Tail</a:t>
            </a:r>
            <a:endParaRPr/>
          </a:p>
        </p:txBody>
      </p:sp>
      <p:sp>
        <p:nvSpPr>
          <p:cNvPr id="250" name="Google Shape;250;p16"/>
          <p:cNvSpPr/>
          <p:nvPr/>
        </p:nvSpPr>
        <p:spPr>
          <a:xfrm>
            <a:off x="7536426" y="1610576"/>
            <a:ext cx="914400" cy="1548581"/>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rgbClr val="1F3864"/>
              </a:solidFill>
              <a:latin typeface="Times New Roman"/>
              <a:ea typeface="Times New Roman"/>
              <a:cs typeface="Times New Roman"/>
              <a:sym typeface="Times New Roman"/>
            </a:endParaRPr>
          </a:p>
        </p:txBody>
      </p:sp>
      <p:sp>
        <p:nvSpPr>
          <p:cNvPr id="251" name="Google Shape;251;p16"/>
          <p:cNvSpPr/>
          <p:nvPr/>
        </p:nvSpPr>
        <p:spPr>
          <a:xfrm>
            <a:off x="9365226" y="1617950"/>
            <a:ext cx="914400" cy="154120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rgbClr val="1F3864"/>
              </a:solidFill>
              <a:latin typeface="Times New Roman"/>
              <a:ea typeface="Times New Roman"/>
              <a:cs typeface="Times New Roman"/>
              <a:sym typeface="Times New Roman"/>
            </a:endParaRPr>
          </a:p>
        </p:txBody>
      </p:sp>
      <p:sp>
        <p:nvSpPr>
          <p:cNvPr id="252" name="Google Shape;252;p16"/>
          <p:cNvSpPr/>
          <p:nvPr/>
        </p:nvSpPr>
        <p:spPr>
          <a:xfrm>
            <a:off x="8450826" y="1617950"/>
            <a:ext cx="914400" cy="154120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rgbClr val="1F3864"/>
              </a:solidFill>
              <a:latin typeface="Times New Roman"/>
              <a:ea typeface="Times New Roman"/>
              <a:cs typeface="Times New Roman"/>
              <a:sym typeface="Times New Roman"/>
            </a:endParaRPr>
          </a:p>
        </p:txBody>
      </p:sp>
      <p:pic>
        <p:nvPicPr>
          <p:cNvPr id="253" name="Google Shape;253;p16" descr="3d White Cartoon Human Running Stock Footage Video (100% Royalty-free)  812119 | Shutterstock"/>
          <p:cNvPicPr preferRelativeResize="0"/>
          <p:nvPr/>
        </p:nvPicPr>
        <p:blipFill rotWithShape="1">
          <a:blip r:embed="rId4">
            <a:alphaModFix/>
          </a:blip>
          <a:srcRect/>
          <a:stretch/>
        </p:blipFill>
        <p:spPr>
          <a:xfrm>
            <a:off x="7674296" y="2207838"/>
            <a:ext cx="747037" cy="393751"/>
          </a:xfrm>
          <a:prstGeom prst="rect">
            <a:avLst/>
          </a:prstGeom>
          <a:noFill/>
          <a:ln>
            <a:noFill/>
          </a:ln>
        </p:spPr>
      </p:pic>
      <p:pic>
        <p:nvPicPr>
          <p:cNvPr id="254" name="Google Shape;254;p16" descr="3d White Cartoon Human Running Stock Footage Video (100% Royalty-free)  812119 | Shutterstock"/>
          <p:cNvPicPr preferRelativeResize="0"/>
          <p:nvPr/>
        </p:nvPicPr>
        <p:blipFill rotWithShape="1">
          <a:blip r:embed="rId4">
            <a:alphaModFix/>
          </a:blip>
          <a:srcRect/>
          <a:stretch/>
        </p:blipFill>
        <p:spPr>
          <a:xfrm>
            <a:off x="8559199" y="2187990"/>
            <a:ext cx="747037" cy="393751"/>
          </a:xfrm>
          <a:prstGeom prst="rect">
            <a:avLst/>
          </a:prstGeom>
          <a:noFill/>
          <a:ln>
            <a:noFill/>
          </a:ln>
        </p:spPr>
      </p:pic>
      <p:pic>
        <p:nvPicPr>
          <p:cNvPr id="255" name="Google Shape;255;p16" descr="3d White Cartoon Human Running Stock Footage Video (100% Royalty-free)  812119 | Shutterstock"/>
          <p:cNvPicPr preferRelativeResize="0"/>
          <p:nvPr/>
        </p:nvPicPr>
        <p:blipFill rotWithShape="1">
          <a:blip r:embed="rId4">
            <a:alphaModFix/>
          </a:blip>
          <a:srcRect/>
          <a:stretch/>
        </p:blipFill>
        <p:spPr>
          <a:xfrm>
            <a:off x="9484522" y="2207838"/>
            <a:ext cx="747037" cy="3937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7"/>
          <p:cNvSpPr txBox="1">
            <a:spLocks noGrp="1"/>
          </p:cNvSpPr>
          <p:nvPr>
            <p:ph type="ctrTitle"/>
          </p:nvPr>
        </p:nvSpPr>
        <p:spPr>
          <a:xfrm>
            <a:off x="899652" y="250723"/>
            <a:ext cx="9768348" cy="94389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rgbClr val="1F3864"/>
              </a:buClr>
              <a:buSzPts val="4800"/>
              <a:buFont typeface="Times New Roman"/>
              <a:buNone/>
            </a:pPr>
            <a:r>
              <a:rPr lang="en-US" sz="4800" dirty="0">
                <a:solidFill>
                  <a:srgbClr val="1F3864"/>
                </a:solidFill>
                <a:latin typeface="Times New Roman"/>
                <a:ea typeface="Times New Roman"/>
                <a:cs typeface="Times New Roman"/>
                <a:sym typeface="Times New Roman"/>
              </a:rPr>
              <a:t>Queue Operations</a:t>
            </a:r>
            <a:r>
              <a:rPr lang="en-US" sz="6000" dirty="0">
                <a:solidFill>
                  <a:srgbClr val="1F3864"/>
                </a:solidFill>
                <a:latin typeface="Times New Roman"/>
                <a:ea typeface="Times New Roman"/>
                <a:cs typeface="Times New Roman"/>
                <a:sym typeface="Times New Roman"/>
              </a:rPr>
              <a:t>: </a:t>
            </a:r>
            <a:r>
              <a:rPr lang="en-US" sz="4800" i="0" dirty="0">
                <a:solidFill>
                  <a:schemeClr val="dk2"/>
                </a:solidFill>
                <a:latin typeface="Times New Roman"/>
                <a:ea typeface="Times New Roman"/>
                <a:cs typeface="Times New Roman"/>
                <a:sym typeface="Times New Roman"/>
              </a:rPr>
              <a:t>Front</a:t>
            </a:r>
            <a:endParaRPr sz="4800" dirty="0">
              <a:solidFill>
                <a:schemeClr val="dk2"/>
              </a:solidFill>
              <a:latin typeface="Times New Roman"/>
              <a:ea typeface="Times New Roman"/>
              <a:cs typeface="Times New Roman"/>
              <a:sym typeface="Times New Roman"/>
            </a:endParaRPr>
          </a:p>
        </p:txBody>
      </p:sp>
      <p:pic>
        <p:nvPicPr>
          <p:cNvPr id="261" name="Google Shape;261;p17"/>
          <p:cNvPicPr preferRelativeResize="0"/>
          <p:nvPr/>
        </p:nvPicPr>
        <p:blipFill rotWithShape="1">
          <a:blip r:embed="rId3">
            <a:alphaModFix/>
          </a:blip>
          <a:srcRect/>
          <a:stretch/>
        </p:blipFill>
        <p:spPr>
          <a:xfrm>
            <a:off x="7364685" y="5482838"/>
            <a:ext cx="1621677" cy="493819"/>
          </a:xfrm>
          <a:prstGeom prst="rect">
            <a:avLst/>
          </a:prstGeom>
          <a:noFill/>
          <a:ln>
            <a:noFill/>
          </a:ln>
        </p:spPr>
      </p:pic>
      <p:sp>
        <p:nvSpPr>
          <p:cNvPr id="262" name="Google Shape;262;p17"/>
          <p:cNvSpPr txBox="1">
            <a:spLocks noGrp="1"/>
          </p:cNvSpPr>
          <p:nvPr>
            <p:ph type="subTitle" idx="1"/>
          </p:nvPr>
        </p:nvSpPr>
        <p:spPr>
          <a:xfrm>
            <a:off x="899652" y="1533831"/>
            <a:ext cx="10530348" cy="4601497"/>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2400"/>
              <a:buNone/>
            </a:pPr>
            <a:endParaRPr/>
          </a:p>
          <a:p>
            <a:pPr marL="0" lvl="0" indent="0" algn="l" rtl="0">
              <a:lnSpc>
                <a:spcPct val="90000"/>
              </a:lnSpc>
              <a:spcBef>
                <a:spcPts val="1000"/>
              </a:spcBef>
              <a:spcAft>
                <a:spcPts val="0"/>
              </a:spcAft>
              <a:buClr>
                <a:schemeClr val="dk1"/>
              </a:buClr>
              <a:buSzPts val="2400"/>
              <a:buNone/>
            </a:pPr>
            <a:endParaRPr/>
          </a:p>
        </p:txBody>
      </p:sp>
      <p:sp>
        <p:nvSpPr>
          <p:cNvPr id="263" name="Google Shape;263;p17"/>
          <p:cNvSpPr/>
          <p:nvPr/>
        </p:nvSpPr>
        <p:spPr>
          <a:xfrm>
            <a:off x="7801897" y="2403987"/>
            <a:ext cx="914400" cy="1548581"/>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rgbClr val="1F3864"/>
              </a:solidFill>
              <a:latin typeface="Times New Roman"/>
              <a:ea typeface="Times New Roman"/>
              <a:cs typeface="Times New Roman"/>
              <a:sym typeface="Times New Roman"/>
            </a:endParaRPr>
          </a:p>
        </p:txBody>
      </p:sp>
      <p:sp>
        <p:nvSpPr>
          <p:cNvPr id="264" name="Google Shape;264;p17"/>
          <p:cNvSpPr/>
          <p:nvPr/>
        </p:nvSpPr>
        <p:spPr>
          <a:xfrm>
            <a:off x="9630697" y="2411361"/>
            <a:ext cx="914400" cy="154120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rgbClr val="1F3864"/>
              </a:solidFill>
              <a:latin typeface="Times New Roman"/>
              <a:ea typeface="Times New Roman"/>
              <a:cs typeface="Times New Roman"/>
              <a:sym typeface="Times New Roman"/>
            </a:endParaRPr>
          </a:p>
        </p:txBody>
      </p:sp>
      <p:sp>
        <p:nvSpPr>
          <p:cNvPr id="265" name="Google Shape;265;p17"/>
          <p:cNvSpPr/>
          <p:nvPr/>
        </p:nvSpPr>
        <p:spPr>
          <a:xfrm>
            <a:off x="8716297" y="2411361"/>
            <a:ext cx="914400" cy="1541207"/>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800">
              <a:solidFill>
                <a:srgbClr val="1F3864"/>
              </a:solidFill>
              <a:latin typeface="Times New Roman"/>
              <a:ea typeface="Times New Roman"/>
              <a:cs typeface="Times New Roman"/>
              <a:sym typeface="Times New Roman"/>
            </a:endParaRPr>
          </a:p>
        </p:txBody>
      </p:sp>
      <p:cxnSp>
        <p:nvCxnSpPr>
          <p:cNvPr id="266" name="Google Shape;266;p17"/>
          <p:cNvCxnSpPr/>
          <p:nvPr/>
        </p:nvCxnSpPr>
        <p:spPr>
          <a:xfrm rot="10800000" flipH="1">
            <a:off x="8170603" y="4203293"/>
            <a:ext cx="1" cy="1120876"/>
          </a:xfrm>
          <a:prstGeom prst="straightConnector1">
            <a:avLst/>
          </a:prstGeom>
          <a:noFill/>
          <a:ln w="28575" cap="flat" cmpd="sng">
            <a:solidFill>
              <a:schemeClr val="accent1"/>
            </a:solidFill>
            <a:prstDash val="solid"/>
            <a:miter lim="800000"/>
            <a:headEnd type="none" w="sm" len="sm"/>
            <a:tailEnd type="triangle" w="med" len="med"/>
          </a:ln>
        </p:spPr>
      </p:cxnSp>
      <p:sp>
        <p:nvSpPr>
          <p:cNvPr id="267" name="Google Shape;267;p17"/>
          <p:cNvSpPr txBox="1"/>
          <p:nvPr/>
        </p:nvSpPr>
        <p:spPr>
          <a:xfrm>
            <a:off x="763230" y="2521059"/>
            <a:ext cx="6098458" cy="1384954"/>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chemeClr val="dk2"/>
              </a:buClr>
              <a:buSzPts val="2800"/>
              <a:buFont typeface="Arial"/>
              <a:buChar char="•"/>
            </a:pPr>
            <a:r>
              <a:rPr lang="en-US" sz="2800" i="0" dirty="0">
                <a:solidFill>
                  <a:schemeClr val="dk2"/>
                </a:solidFill>
                <a:latin typeface="Times New Roman"/>
                <a:ea typeface="Times New Roman"/>
                <a:cs typeface="Times New Roman"/>
                <a:sym typeface="Times New Roman"/>
              </a:rPr>
              <a:t>Peek</a:t>
            </a:r>
            <a:endParaRPr dirty="0"/>
          </a:p>
          <a:p>
            <a:pPr marL="800100" marR="0" lvl="1" indent="-342900" algn="l" rtl="0">
              <a:spcBef>
                <a:spcPts val="0"/>
              </a:spcBef>
              <a:spcAft>
                <a:spcPts val="0"/>
              </a:spcAft>
              <a:buClr>
                <a:schemeClr val="dk2"/>
              </a:buClr>
              <a:buSzPts val="2800"/>
              <a:buFont typeface="Arial"/>
              <a:buChar char="•"/>
            </a:pPr>
            <a:r>
              <a:rPr lang="en-US" sz="2800" b="0" i="0" u="none" strike="noStrike" cap="none" dirty="0" err="1">
                <a:solidFill>
                  <a:schemeClr val="dk2"/>
                </a:solidFill>
                <a:latin typeface="Times New Roman"/>
                <a:ea typeface="Times New Roman"/>
                <a:cs typeface="Times New Roman"/>
                <a:sym typeface="Times New Roman"/>
              </a:rPr>
              <a:t>Q.Head</a:t>
            </a:r>
            <a:endParaRPr sz="2800" b="0" i="0" u="none" strike="noStrike" cap="none" dirty="0">
              <a:solidFill>
                <a:schemeClr val="dk2"/>
              </a:solidFill>
              <a:latin typeface="Times New Roman"/>
              <a:ea typeface="Times New Roman"/>
              <a:cs typeface="Times New Roman"/>
              <a:sym typeface="Times New Roman"/>
            </a:endParaRPr>
          </a:p>
          <a:p>
            <a:pPr marL="800100" marR="0" lvl="1" indent="-165100" algn="l" rtl="0">
              <a:spcBef>
                <a:spcPts val="0"/>
              </a:spcBef>
              <a:spcAft>
                <a:spcPts val="0"/>
              </a:spcAft>
              <a:buClr>
                <a:schemeClr val="dk1"/>
              </a:buClr>
              <a:buSzPts val="2800"/>
              <a:buFont typeface="Arial"/>
              <a:buNone/>
            </a:pPr>
            <a:endParaRPr sz="2800" b="0" i="0" u="none" strike="noStrike" cap="none" dirty="0">
              <a:solidFill>
                <a:schemeClr val="dk2"/>
              </a:solidFill>
              <a:latin typeface="Times New Roman"/>
              <a:ea typeface="Times New Roman"/>
              <a:cs typeface="Times New Roman"/>
              <a:sym typeface="Times New Roman"/>
            </a:endParaRPr>
          </a:p>
        </p:txBody>
      </p:sp>
      <p:pic>
        <p:nvPicPr>
          <p:cNvPr id="268" name="Google Shape;268;p17" descr="3d White Cartoon Human Running Stock Footage Video (100% Royalty-free)  812119 | Shutterstock"/>
          <p:cNvPicPr preferRelativeResize="0"/>
          <p:nvPr/>
        </p:nvPicPr>
        <p:blipFill rotWithShape="1">
          <a:blip r:embed="rId4">
            <a:alphaModFix/>
          </a:blip>
          <a:srcRect/>
          <a:stretch/>
        </p:blipFill>
        <p:spPr>
          <a:xfrm>
            <a:off x="7919884" y="3035249"/>
            <a:ext cx="747037" cy="393751"/>
          </a:xfrm>
          <a:prstGeom prst="rect">
            <a:avLst/>
          </a:prstGeom>
          <a:noFill/>
          <a:ln>
            <a:noFill/>
          </a:ln>
        </p:spPr>
      </p:pic>
      <p:pic>
        <p:nvPicPr>
          <p:cNvPr id="269" name="Google Shape;269;p17" descr="3d White Cartoon Human Running Stock Footage Video (100% Royalty-free)  812119 | Shutterstock"/>
          <p:cNvPicPr preferRelativeResize="0"/>
          <p:nvPr/>
        </p:nvPicPr>
        <p:blipFill rotWithShape="1">
          <a:blip r:embed="rId4">
            <a:alphaModFix/>
          </a:blip>
          <a:srcRect/>
          <a:stretch/>
        </p:blipFill>
        <p:spPr>
          <a:xfrm>
            <a:off x="8765673" y="3035249"/>
            <a:ext cx="747037" cy="393751"/>
          </a:xfrm>
          <a:prstGeom prst="rect">
            <a:avLst/>
          </a:prstGeom>
          <a:noFill/>
          <a:ln>
            <a:noFill/>
          </a:ln>
        </p:spPr>
      </p:pic>
      <p:pic>
        <p:nvPicPr>
          <p:cNvPr id="270" name="Google Shape;270;p17" descr="3d White Cartoon Human Running Stock Footage Video (100% Royalty-free)  812119 | Shutterstock"/>
          <p:cNvPicPr preferRelativeResize="0"/>
          <p:nvPr/>
        </p:nvPicPr>
        <p:blipFill rotWithShape="1">
          <a:blip r:embed="rId4">
            <a:alphaModFix/>
          </a:blip>
          <a:srcRect/>
          <a:stretch/>
        </p:blipFill>
        <p:spPr>
          <a:xfrm>
            <a:off x="9680073" y="3035248"/>
            <a:ext cx="747037" cy="3937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E55B420-12A0-5698-3ACE-CA12870C7A19}"/>
              </a:ext>
            </a:extLst>
          </p:cNvPr>
          <p:cNvSpPr>
            <a:spLocks noGrp="1"/>
          </p:cNvSpPr>
          <p:nvPr>
            <p:ph type="sldNum" sz="quarter" idx="12"/>
          </p:nvPr>
        </p:nvSpPr>
        <p:spPr/>
        <p:txBody>
          <a:bodyPr/>
          <a:lstStyle/>
          <a:p>
            <a:fld id="{E03509CE-5BD3-4692-9DEE-8A702F367C22}" type="slidenum">
              <a:rPr lang="en-US" smtClean="0"/>
              <a:t>9</a:t>
            </a:fld>
            <a:endParaRPr lang="en-US"/>
          </a:p>
        </p:txBody>
      </p:sp>
      <p:pic>
        <p:nvPicPr>
          <p:cNvPr id="7" name="Picture 6">
            <a:extLst>
              <a:ext uri="{FF2B5EF4-FFF2-40B4-BE49-F238E27FC236}">
                <a16:creationId xmlns:a16="http://schemas.microsoft.com/office/drawing/2014/main" id="{86C349F2-EBF4-42D2-796D-8CC013EE33C1}"/>
              </a:ext>
            </a:extLst>
          </p:cNvPr>
          <p:cNvPicPr>
            <a:picLocks noChangeAspect="1"/>
          </p:cNvPicPr>
          <p:nvPr/>
        </p:nvPicPr>
        <p:blipFill rotWithShape="1">
          <a:blip r:embed="rId2"/>
          <a:srcRect l="33125" t="14607" r="40484" b="15252"/>
          <a:stretch/>
        </p:blipFill>
        <p:spPr>
          <a:xfrm>
            <a:off x="3581401" y="173712"/>
            <a:ext cx="4161503" cy="6628879"/>
          </a:xfrm>
          <a:prstGeom prst="rect">
            <a:avLst/>
          </a:prstGeom>
        </p:spPr>
      </p:pic>
    </p:spTree>
    <p:extLst>
      <p:ext uri="{BB962C8B-B14F-4D97-AF65-F5344CB8AC3E}">
        <p14:creationId xmlns:p14="http://schemas.microsoft.com/office/powerpoint/2010/main" val="29145254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2228</TotalTime>
  <Words>1202</Words>
  <Application>Microsoft Office PowerPoint</Application>
  <PresentationFormat>Widescreen</PresentationFormat>
  <Paragraphs>82</Paragraphs>
  <Slides>15</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Times New Roman</vt:lpstr>
      <vt:lpstr>urw-din</vt:lpstr>
      <vt:lpstr>Office Theme</vt:lpstr>
      <vt:lpstr>Purdue University Northwest Hammond Computer Science CS 27500 Data Structures Section 1 Section 2 Fall 2024 Lecture 2 : Queues Muhammed Tawfiq Chowdhury mtawfiqc12@pnw.edu</vt:lpstr>
      <vt:lpstr>What is a Queue? </vt:lpstr>
      <vt:lpstr>First In First Out: Queues</vt:lpstr>
      <vt:lpstr>Queue Operations: enqueue ()</vt:lpstr>
      <vt:lpstr>Queue Operations: dequeue()</vt:lpstr>
      <vt:lpstr>Queue Operations: IsEmpty</vt:lpstr>
      <vt:lpstr>Queue Operations: IsFull </vt:lpstr>
      <vt:lpstr>Queue Operations: Front</vt:lpstr>
      <vt:lpstr>PowerPoint Presentation</vt:lpstr>
      <vt:lpstr>  Types of Queues   </vt:lpstr>
      <vt:lpstr>Circular Queue</vt:lpstr>
      <vt:lpstr>Types of Queues</vt:lpstr>
      <vt:lpstr>DEQUE</vt:lpstr>
      <vt:lpstr>Deque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Purdue University Northwest Hammond Computer Science CS 27500-001 Data Structures Fall 2022 Lecture 2 Prof. Sayanti Roy sayantiroy@pnw.edu</dc:title>
  <dc:creator>Sayanti Roy</dc:creator>
  <cp:lastModifiedBy>Muhammed Tawfiq Chowdhury</cp:lastModifiedBy>
  <cp:revision>2</cp:revision>
  <dcterms:created xsi:type="dcterms:W3CDTF">2022-08-22T02:16:37Z</dcterms:created>
  <dcterms:modified xsi:type="dcterms:W3CDTF">2024-08-21T00:57:32Z</dcterms:modified>
</cp:coreProperties>
</file>