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12"/>
  </p:notesMasterIdLst>
  <p:sldIdLst>
    <p:sldId id="256" r:id="rId2"/>
    <p:sldId id="260" r:id="rId3"/>
    <p:sldId id="257" r:id="rId4"/>
    <p:sldId id="258" r:id="rId5"/>
    <p:sldId id="259" r:id="rId6"/>
    <p:sldId id="265" r:id="rId7"/>
    <p:sldId id="267" r:id="rId8"/>
    <p:sldId id="262"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4456"/>
  </p:normalViewPr>
  <p:slideViewPr>
    <p:cSldViewPr snapToGrid="0" snapToObjects="1">
      <p:cViewPr varScale="1">
        <p:scale>
          <a:sx n="83" d="100"/>
          <a:sy n="83" d="100"/>
        </p:scale>
        <p:origin x="11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EA4C3-B1AF-EB4B-85CD-F08799EB9E0E}" type="datetimeFigureOut">
              <a:rPr lang="en-US" smtClean="0"/>
              <a:t>2/22/18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E683C-30E1-A443-A5D9-9C9C51AD8553}" type="slidenum">
              <a:rPr lang="en-US" smtClean="0"/>
              <a:t>‹#›</a:t>
            </a:fld>
            <a:endParaRPr lang="en-US"/>
          </a:p>
        </p:txBody>
      </p:sp>
    </p:spTree>
    <p:extLst>
      <p:ext uri="{BB962C8B-B14F-4D97-AF65-F5344CB8AC3E}">
        <p14:creationId xmlns:p14="http://schemas.microsoft.com/office/powerpoint/2010/main" val="1427826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Build matrix is a tool that gives an opportunity to run tests with different versions of language and packages. You may customize it in different ways. For example, fails of some environments can trigger notifications but don’t fail all the build ( that’s helpful for development versions of packages)</a:t>
            </a:r>
          </a:p>
        </p:txBody>
      </p:sp>
      <p:sp>
        <p:nvSpPr>
          <p:cNvPr id="4" name="Slide Number Placeholder 3"/>
          <p:cNvSpPr>
            <a:spLocks noGrp="1"/>
          </p:cNvSpPr>
          <p:nvPr>
            <p:ph type="sldNum" sz="quarter" idx="10"/>
          </p:nvPr>
        </p:nvSpPr>
        <p:spPr/>
        <p:txBody>
          <a:bodyPr/>
          <a:lstStyle/>
          <a:p>
            <a:fld id="{1DDE683C-30E1-A443-A5D9-9C9C51AD8553}" type="slidenum">
              <a:rPr lang="en-US" smtClean="0"/>
              <a:t>6</a:t>
            </a:fld>
            <a:endParaRPr lang="en-US"/>
          </a:p>
        </p:txBody>
      </p:sp>
    </p:spTree>
    <p:extLst>
      <p:ext uri="{BB962C8B-B14F-4D97-AF65-F5344CB8AC3E}">
        <p14:creationId xmlns:p14="http://schemas.microsoft.com/office/powerpoint/2010/main" val="4274504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818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2/22/18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43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47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2/22/18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527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3646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58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837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9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46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441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37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12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66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2/22/18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810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2/22/18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95165"/>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1B3E-E17F-5145-8D54-37CE12B34062}"/>
              </a:ext>
            </a:extLst>
          </p:cNvPr>
          <p:cNvSpPr>
            <a:spLocks noGrp="1"/>
          </p:cNvSpPr>
          <p:nvPr>
            <p:ph type="ctrTitle"/>
          </p:nvPr>
        </p:nvSpPr>
        <p:spPr/>
        <p:txBody>
          <a:bodyPr/>
          <a:lstStyle/>
          <a:p>
            <a:r>
              <a:rPr lang="en-US" dirty="0"/>
              <a:t>Assignment 6 </a:t>
            </a:r>
            <a:br>
              <a:rPr lang="en-US" dirty="0"/>
            </a:br>
            <a:r>
              <a:rPr lang="en-US" dirty="0" err="1"/>
              <a:t>TravisCi</a:t>
            </a:r>
            <a:r>
              <a:rPr lang="en-US" dirty="0"/>
              <a:t> vs </a:t>
            </a:r>
            <a:r>
              <a:rPr lang="en-US" dirty="0" err="1"/>
              <a:t>CircleCI</a:t>
            </a:r>
            <a:r>
              <a:rPr lang="en-US" dirty="0"/>
              <a:t> vs Jenkins</a:t>
            </a:r>
          </a:p>
        </p:txBody>
      </p:sp>
      <p:sp>
        <p:nvSpPr>
          <p:cNvPr id="3" name="Subtitle 2">
            <a:extLst>
              <a:ext uri="{FF2B5EF4-FFF2-40B4-BE49-F238E27FC236}">
                <a16:creationId xmlns:a16="http://schemas.microsoft.com/office/drawing/2014/main" id="{5EE4E518-194D-B643-984B-EE771E8321A6}"/>
              </a:ext>
            </a:extLst>
          </p:cNvPr>
          <p:cNvSpPr>
            <a:spLocks noGrp="1"/>
          </p:cNvSpPr>
          <p:nvPr>
            <p:ph type="subTitle" idx="1"/>
          </p:nvPr>
        </p:nvSpPr>
        <p:spPr>
          <a:xfrm>
            <a:off x="810001" y="5280846"/>
            <a:ext cx="10572000" cy="1235863"/>
          </a:xfrm>
        </p:spPr>
        <p:txBody>
          <a:bodyPr>
            <a:normAutofit lnSpcReduction="10000"/>
          </a:bodyPr>
          <a:lstStyle/>
          <a:p>
            <a:r>
              <a:rPr lang="en-US" dirty="0" err="1"/>
              <a:t>Nandeep</a:t>
            </a:r>
            <a:r>
              <a:rPr lang="en-US" dirty="0"/>
              <a:t> </a:t>
            </a:r>
            <a:r>
              <a:rPr lang="en-US" dirty="0" err="1"/>
              <a:t>nelagondanahalli</a:t>
            </a:r>
            <a:endParaRPr lang="en-US" dirty="0"/>
          </a:p>
          <a:p>
            <a:r>
              <a:rPr lang="en-US" dirty="0" err="1"/>
              <a:t>Nithin</a:t>
            </a:r>
            <a:r>
              <a:rPr lang="en-US" dirty="0"/>
              <a:t> </a:t>
            </a:r>
            <a:r>
              <a:rPr lang="en-US" dirty="0" err="1"/>
              <a:t>Kartha</a:t>
            </a:r>
            <a:endParaRPr lang="en-US" dirty="0"/>
          </a:p>
          <a:p>
            <a:r>
              <a:rPr lang="en-US" dirty="0"/>
              <a:t>Vaishak P Dinesh</a:t>
            </a:r>
          </a:p>
          <a:p>
            <a:endParaRPr lang="en-US" dirty="0"/>
          </a:p>
        </p:txBody>
      </p:sp>
    </p:spTree>
    <p:extLst>
      <p:ext uri="{BB962C8B-B14F-4D97-AF65-F5344CB8AC3E}">
        <p14:creationId xmlns:p14="http://schemas.microsoft.com/office/powerpoint/2010/main" val="294812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BB23-9FCD-0D4D-9568-BDAC1EC9F1E9}"/>
              </a:ext>
            </a:extLst>
          </p:cNvPr>
          <p:cNvSpPr>
            <a:spLocks noGrp="1"/>
          </p:cNvSpPr>
          <p:nvPr>
            <p:ph type="title"/>
          </p:nvPr>
        </p:nvSpPr>
        <p:spPr>
          <a:xfrm>
            <a:off x="835758" y="2894173"/>
            <a:ext cx="10571998" cy="970450"/>
          </a:xfrm>
        </p:spPr>
        <p:txBody>
          <a:bodyPr/>
          <a:lstStyle/>
          <a:p>
            <a:r>
              <a:rPr lang="en-US" dirty="0"/>
              <a:t>								Thank you !</a:t>
            </a:r>
          </a:p>
        </p:txBody>
      </p:sp>
    </p:spTree>
    <p:extLst>
      <p:ext uri="{BB962C8B-B14F-4D97-AF65-F5344CB8AC3E}">
        <p14:creationId xmlns:p14="http://schemas.microsoft.com/office/powerpoint/2010/main" val="200143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02FC-5381-1347-80BB-D5233A38BF25}"/>
              </a:ext>
            </a:extLst>
          </p:cNvPr>
          <p:cNvSpPr>
            <a:spLocks noGrp="1"/>
          </p:cNvSpPr>
          <p:nvPr>
            <p:ph type="title"/>
          </p:nvPr>
        </p:nvSpPr>
        <p:spPr/>
        <p:txBody>
          <a:bodyPr/>
          <a:lstStyle/>
          <a:p>
            <a:r>
              <a:rPr lang="en-US" dirty="0"/>
              <a:t>Continuous Integration</a:t>
            </a:r>
          </a:p>
        </p:txBody>
      </p:sp>
      <p:sp>
        <p:nvSpPr>
          <p:cNvPr id="3" name="Content Placeholder 2">
            <a:extLst>
              <a:ext uri="{FF2B5EF4-FFF2-40B4-BE49-F238E27FC236}">
                <a16:creationId xmlns:a16="http://schemas.microsoft.com/office/drawing/2014/main" id="{CC948BED-9A59-894D-AFE8-7FA9754C5521}"/>
              </a:ext>
            </a:extLst>
          </p:cNvPr>
          <p:cNvSpPr>
            <a:spLocks noGrp="1"/>
          </p:cNvSpPr>
          <p:nvPr>
            <p:ph idx="1"/>
          </p:nvPr>
        </p:nvSpPr>
        <p:spPr/>
        <p:txBody>
          <a:bodyPr/>
          <a:lstStyle/>
          <a:p>
            <a:r>
              <a:rPr lang="en-US" dirty="0"/>
              <a:t>Continuous Integration (CI) is a software development practice that is based on a frequent integration of the code into a shared repository. Each check-in is then verified by an automated build.</a:t>
            </a:r>
          </a:p>
          <a:p>
            <a:r>
              <a:rPr lang="en-US" dirty="0"/>
              <a:t>The main goal of continuous integration is to identify the problems that may occur during the development process earlier and more easily. </a:t>
            </a:r>
          </a:p>
          <a:p>
            <a:pPr lvl="1"/>
            <a:r>
              <a:rPr lang="en-US" dirty="0"/>
              <a:t>If you integrate regularly — there is much less to check while looking for errors. That results in less time spent for debugging and more time for adding features. </a:t>
            </a:r>
          </a:p>
          <a:p>
            <a:pPr lvl="1"/>
            <a:r>
              <a:rPr lang="en-US" dirty="0"/>
              <a:t>There is also an option to set up inspection of the code style, </a:t>
            </a:r>
            <a:r>
              <a:rPr lang="en-US" dirty="0" err="1"/>
              <a:t>cyclomatic</a:t>
            </a:r>
            <a:r>
              <a:rPr lang="en-US" dirty="0"/>
              <a:t> complexity (low complexity makes the testing process more simple) and other checks. </a:t>
            </a:r>
          </a:p>
          <a:p>
            <a:r>
              <a:rPr lang="en-US" dirty="0"/>
              <a:t>This helps to minimize the efforts of the person responsible for the code review, saves time, and improves the quality of the code</a:t>
            </a:r>
          </a:p>
        </p:txBody>
      </p:sp>
    </p:spTree>
    <p:extLst>
      <p:ext uri="{BB962C8B-B14F-4D97-AF65-F5344CB8AC3E}">
        <p14:creationId xmlns:p14="http://schemas.microsoft.com/office/powerpoint/2010/main" val="280548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32C2-899F-7C43-97FD-C6DE59A6A49B}"/>
              </a:ext>
            </a:extLst>
          </p:cNvPr>
          <p:cNvSpPr>
            <a:spLocks noGrp="1"/>
          </p:cNvSpPr>
          <p:nvPr>
            <p:ph type="title"/>
          </p:nvPr>
        </p:nvSpPr>
        <p:spPr/>
        <p:txBody>
          <a:bodyPr/>
          <a:lstStyle/>
          <a:p>
            <a:r>
              <a:rPr lang="en-US" dirty="0" err="1"/>
              <a:t>TravisCI</a:t>
            </a:r>
            <a:endParaRPr lang="en-US" dirty="0"/>
          </a:p>
        </p:txBody>
      </p:sp>
      <p:sp>
        <p:nvSpPr>
          <p:cNvPr id="3" name="Content Placeholder 2">
            <a:extLst>
              <a:ext uri="{FF2B5EF4-FFF2-40B4-BE49-F238E27FC236}">
                <a16:creationId xmlns:a16="http://schemas.microsoft.com/office/drawing/2014/main" id="{70DEE2B1-3BE4-2F44-826D-C9C6FBC069E7}"/>
              </a:ext>
            </a:extLst>
          </p:cNvPr>
          <p:cNvSpPr>
            <a:spLocks noGrp="1"/>
          </p:cNvSpPr>
          <p:nvPr>
            <p:ph idx="1"/>
          </p:nvPr>
        </p:nvSpPr>
        <p:spPr>
          <a:xfrm>
            <a:off x="818712" y="2222287"/>
            <a:ext cx="10554574" cy="4436090"/>
          </a:xfrm>
        </p:spPr>
        <p:txBody>
          <a:bodyPr>
            <a:normAutofit/>
          </a:bodyPr>
          <a:lstStyle/>
          <a:p>
            <a:r>
              <a:rPr lang="en-US" b="1" dirty="0"/>
              <a:t>Travis CI</a:t>
            </a:r>
            <a:r>
              <a:rPr lang="en-US" dirty="0"/>
              <a:t> is a hosted, distributed continuous integration service used to build and test software projects hosted at GitHub.</a:t>
            </a:r>
          </a:p>
          <a:p>
            <a:r>
              <a:rPr lang="en-US" dirty="0"/>
              <a:t>Open source projects may be tested at no charge via travis-ci.org. </a:t>
            </a:r>
          </a:p>
          <a:p>
            <a:r>
              <a:rPr lang="en-US" dirty="0"/>
              <a:t>Private projects may be tested at travis-ci.com on a fee basis.</a:t>
            </a:r>
          </a:p>
          <a:p>
            <a:r>
              <a:rPr lang="en-US" dirty="0"/>
              <a:t> TravisPro provides custom deployments of a proprietary version on the customer's own hardware.</a:t>
            </a:r>
          </a:p>
          <a:p>
            <a:r>
              <a:rPr lang="en-US" dirty="0"/>
              <a:t>Written in Ruby.</a:t>
            </a:r>
          </a:p>
          <a:p>
            <a:r>
              <a:rPr lang="en-US" dirty="0"/>
              <a:t>Travis CI is configured by adding a file named </a:t>
            </a:r>
            <a:r>
              <a:rPr lang="en-US" i="1" dirty="0"/>
              <a:t>.</a:t>
            </a:r>
            <a:r>
              <a:rPr lang="en-US" i="1" dirty="0" err="1"/>
              <a:t>travis.yml</a:t>
            </a:r>
            <a:r>
              <a:rPr lang="en-US" dirty="0"/>
              <a:t>, which is a YAML format text file, to the root directory of the repository.</a:t>
            </a:r>
            <a:endParaRPr lang="en-US" baseline="30000" dirty="0"/>
          </a:p>
          <a:p>
            <a:pPr lvl="1"/>
            <a:r>
              <a:rPr lang="en-US" dirty="0"/>
              <a:t>This file specifies the programming language used, the desired building and testing environment (including dependencies which must be installed before the software can be built and tested), hardware.</a:t>
            </a:r>
          </a:p>
          <a:p>
            <a:pPr lvl="1"/>
            <a:endParaRPr lang="en-US" dirty="0"/>
          </a:p>
        </p:txBody>
      </p:sp>
    </p:spTree>
    <p:extLst>
      <p:ext uri="{BB962C8B-B14F-4D97-AF65-F5344CB8AC3E}">
        <p14:creationId xmlns:p14="http://schemas.microsoft.com/office/powerpoint/2010/main" val="35709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32C2-899F-7C43-97FD-C6DE59A6A49B}"/>
              </a:ext>
            </a:extLst>
          </p:cNvPr>
          <p:cNvSpPr>
            <a:spLocks noGrp="1"/>
          </p:cNvSpPr>
          <p:nvPr>
            <p:ph type="title"/>
          </p:nvPr>
        </p:nvSpPr>
        <p:spPr/>
        <p:txBody>
          <a:bodyPr/>
          <a:lstStyle/>
          <a:p>
            <a:r>
              <a:rPr lang="en-US" dirty="0" err="1"/>
              <a:t>CircleCI</a:t>
            </a:r>
            <a:endParaRPr lang="en-US" dirty="0"/>
          </a:p>
        </p:txBody>
      </p:sp>
      <p:sp>
        <p:nvSpPr>
          <p:cNvPr id="3" name="Content Placeholder 2">
            <a:extLst>
              <a:ext uri="{FF2B5EF4-FFF2-40B4-BE49-F238E27FC236}">
                <a16:creationId xmlns:a16="http://schemas.microsoft.com/office/drawing/2014/main" id="{70DEE2B1-3BE4-2F44-826D-C9C6FBC069E7}"/>
              </a:ext>
            </a:extLst>
          </p:cNvPr>
          <p:cNvSpPr>
            <a:spLocks noGrp="1"/>
          </p:cNvSpPr>
          <p:nvPr>
            <p:ph idx="1"/>
          </p:nvPr>
        </p:nvSpPr>
        <p:spPr>
          <a:xfrm>
            <a:off x="818712" y="2176531"/>
            <a:ext cx="10554574" cy="4520484"/>
          </a:xfrm>
        </p:spPr>
        <p:txBody>
          <a:bodyPr>
            <a:normAutofit fontScale="92500" lnSpcReduction="10000"/>
          </a:bodyPr>
          <a:lstStyle/>
          <a:p>
            <a:r>
              <a:rPr lang="en-US" dirty="0" err="1"/>
              <a:t>CircleCI</a:t>
            </a:r>
            <a:r>
              <a:rPr lang="en-US" dirty="0"/>
              <a:t> is a cloud-based system — no dedicated server required, and you do not need to administrate it. However, it also offers an on-</a:t>
            </a:r>
            <a:r>
              <a:rPr lang="en-US" dirty="0" err="1"/>
              <a:t>prem</a:t>
            </a:r>
            <a:r>
              <a:rPr lang="en-US" dirty="0"/>
              <a:t> solution as well.</a:t>
            </a:r>
          </a:p>
          <a:p>
            <a:r>
              <a:rPr lang="en-US" dirty="0"/>
              <a:t>It has a free plan even for a business account</a:t>
            </a:r>
          </a:p>
          <a:p>
            <a:r>
              <a:rPr lang="en-US" dirty="0"/>
              <a:t>Rest API — you have an access to projects, build and artifacts The result of the build is going to be an artifact or the group of artifacts. Artifacts could be a compiled application or executable files (e.g. android APK) or metadata (e.g. information about the tests` success)</a:t>
            </a:r>
          </a:p>
          <a:p>
            <a:r>
              <a:rPr lang="en-US" dirty="0" err="1"/>
              <a:t>CircleCI</a:t>
            </a:r>
            <a:r>
              <a:rPr lang="en-US" dirty="0"/>
              <a:t> caches requirements installation. It checks 3rd party dependencies instead of constant installations of the environments needed</a:t>
            </a:r>
          </a:p>
          <a:p>
            <a:r>
              <a:rPr lang="en-US" dirty="0"/>
              <a:t>You can trigger SSH mode to access container and make your own investigation (in case of any problems appear)</a:t>
            </a:r>
          </a:p>
          <a:p>
            <a:r>
              <a:rPr lang="en-US" dirty="0"/>
              <a:t> </a:t>
            </a:r>
            <a:r>
              <a:rPr lang="en-US" dirty="0" err="1"/>
              <a:t>CircleCI</a:t>
            </a:r>
            <a:r>
              <a:rPr lang="en-US" dirty="0"/>
              <a:t> is compatible with:</a:t>
            </a:r>
          </a:p>
          <a:p>
            <a:pPr lvl="1"/>
            <a:r>
              <a:rPr lang="en-US" dirty="0"/>
              <a:t>Python, </a:t>
            </a:r>
            <a:r>
              <a:rPr lang="en-US" dirty="0" err="1"/>
              <a:t>Node.js</a:t>
            </a:r>
            <a:r>
              <a:rPr lang="en-US" dirty="0"/>
              <a:t>, Ruby, Java, Go, </a:t>
            </a:r>
            <a:r>
              <a:rPr lang="en-US" dirty="0" err="1"/>
              <a:t>etc</a:t>
            </a:r>
            <a:endParaRPr lang="en-US" dirty="0"/>
          </a:p>
          <a:p>
            <a:pPr lvl="1"/>
            <a:r>
              <a:rPr lang="en-US" dirty="0"/>
              <a:t>AWS, Azure, </a:t>
            </a:r>
            <a:r>
              <a:rPr lang="en-US" dirty="0" err="1"/>
              <a:t>Heroku</a:t>
            </a:r>
            <a:r>
              <a:rPr lang="en-US" dirty="0"/>
              <a:t>, Docker, dedicated server</a:t>
            </a:r>
          </a:p>
          <a:p>
            <a:pPr lvl="1"/>
            <a:r>
              <a:rPr lang="en-US" dirty="0" err="1"/>
              <a:t>Github</a:t>
            </a:r>
            <a:r>
              <a:rPr lang="en-US" dirty="0"/>
              <a:t>, </a:t>
            </a:r>
            <a:r>
              <a:rPr lang="en-US" dirty="0" err="1"/>
              <a:t>Bitbucket</a:t>
            </a:r>
            <a:r>
              <a:rPr lang="en-US" dirty="0"/>
              <a:t>, Jira, HipChat, Slack</a:t>
            </a:r>
          </a:p>
          <a:p>
            <a:endParaRPr lang="en-US" dirty="0"/>
          </a:p>
        </p:txBody>
      </p:sp>
    </p:spTree>
    <p:extLst>
      <p:ext uri="{BB962C8B-B14F-4D97-AF65-F5344CB8AC3E}">
        <p14:creationId xmlns:p14="http://schemas.microsoft.com/office/powerpoint/2010/main" val="77252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32C2-899F-7C43-97FD-C6DE59A6A49B}"/>
              </a:ext>
            </a:extLst>
          </p:cNvPr>
          <p:cNvSpPr>
            <a:spLocks noGrp="1"/>
          </p:cNvSpPr>
          <p:nvPr>
            <p:ph type="title"/>
          </p:nvPr>
        </p:nvSpPr>
        <p:spPr/>
        <p:txBody>
          <a:bodyPr/>
          <a:lstStyle/>
          <a:p>
            <a:r>
              <a:rPr lang="en-US" dirty="0"/>
              <a:t>Jenkins</a:t>
            </a:r>
          </a:p>
        </p:txBody>
      </p:sp>
      <p:sp>
        <p:nvSpPr>
          <p:cNvPr id="3" name="Content Placeholder 2">
            <a:extLst>
              <a:ext uri="{FF2B5EF4-FFF2-40B4-BE49-F238E27FC236}">
                <a16:creationId xmlns:a16="http://schemas.microsoft.com/office/drawing/2014/main" id="{70DEE2B1-3BE4-2F44-826D-C9C6FBC069E7}"/>
              </a:ext>
            </a:extLst>
          </p:cNvPr>
          <p:cNvSpPr>
            <a:spLocks noGrp="1"/>
          </p:cNvSpPr>
          <p:nvPr>
            <p:ph idx="1"/>
          </p:nvPr>
        </p:nvSpPr>
        <p:spPr>
          <a:xfrm>
            <a:off x="818712" y="2222287"/>
            <a:ext cx="10554574" cy="4487606"/>
          </a:xfrm>
        </p:spPr>
        <p:txBody>
          <a:bodyPr>
            <a:normAutofit/>
          </a:bodyPr>
          <a:lstStyle/>
          <a:p>
            <a:r>
              <a:rPr lang="en-US" dirty="0"/>
              <a:t>Jenkins is a self-contained Java-based program, ready to run out-of-the-box, with packages for Windows, Mac OS X and other Unix-like operating systems</a:t>
            </a:r>
          </a:p>
          <a:p>
            <a:r>
              <a:rPr lang="en-US" dirty="0"/>
              <a:t>With hundreds of plugins in the Update Center, Jenkins integrates with practically every tool in the continuous integration and continuous delivery toolchain</a:t>
            </a:r>
          </a:p>
          <a:p>
            <a:r>
              <a:rPr lang="en-US" dirty="0"/>
              <a:t>Various job modes: Freestyle project, Pipeline, External Job, Multi-configuration project, Folder, GitHub Organization, </a:t>
            </a:r>
            <a:r>
              <a:rPr lang="en-US" dirty="0" err="1"/>
              <a:t>Multibranch</a:t>
            </a:r>
            <a:r>
              <a:rPr lang="en-US" dirty="0"/>
              <a:t> Pipeline</a:t>
            </a:r>
          </a:p>
          <a:p>
            <a:r>
              <a:rPr lang="en-US" b="1" dirty="0"/>
              <a:t>Jenkins Pipeline:</a:t>
            </a:r>
            <a:r>
              <a:rPr lang="en-US" dirty="0"/>
              <a:t> A suite of plugins which supports implementing and integrating continuous delivery pipelines into Jenkins. </a:t>
            </a:r>
          </a:p>
          <a:p>
            <a:pPr lvl="1"/>
            <a:r>
              <a:rPr lang="en-US" dirty="0"/>
              <a:t>Pipeline provides an extensible set of tools for modeling simple-to-complex delivery pipelines “as code” via the Pipeline DSL</a:t>
            </a:r>
          </a:p>
          <a:p>
            <a:r>
              <a:rPr lang="en-US" dirty="0"/>
              <a:t>Allows you to launch builds with various conditions.</a:t>
            </a:r>
          </a:p>
          <a:p>
            <a:r>
              <a:rPr lang="en-US" dirty="0"/>
              <a:t>You can run Jenkins with </a:t>
            </a:r>
            <a:r>
              <a:rPr lang="en-US" dirty="0" err="1"/>
              <a:t>Libvirt</a:t>
            </a:r>
            <a:r>
              <a:rPr lang="en-US" dirty="0"/>
              <a:t>, Kubernetes, Docker, and others.</a:t>
            </a:r>
          </a:p>
          <a:p>
            <a:endParaRPr lang="en-US" dirty="0"/>
          </a:p>
        </p:txBody>
      </p:sp>
    </p:spTree>
    <p:extLst>
      <p:ext uri="{BB962C8B-B14F-4D97-AF65-F5344CB8AC3E}">
        <p14:creationId xmlns:p14="http://schemas.microsoft.com/office/powerpoint/2010/main" val="296834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187A-8025-E94D-AD52-63D767F3070D}"/>
              </a:ext>
            </a:extLst>
          </p:cNvPr>
          <p:cNvSpPr>
            <a:spLocks noGrp="1"/>
          </p:cNvSpPr>
          <p:nvPr>
            <p:ph type="title"/>
          </p:nvPr>
        </p:nvSpPr>
        <p:spPr/>
        <p:txBody>
          <a:bodyPr/>
          <a:lstStyle/>
          <a:p>
            <a:r>
              <a:rPr lang="en-US" dirty="0" err="1"/>
              <a:t>TravisCI</a:t>
            </a:r>
            <a:r>
              <a:rPr lang="en-US" dirty="0"/>
              <a:t> and </a:t>
            </a:r>
            <a:r>
              <a:rPr lang="en-US" dirty="0" err="1"/>
              <a:t>CircleCI</a:t>
            </a:r>
            <a:endParaRPr lang="en-US" dirty="0"/>
          </a:p>
        </p:txBody>
      </p:sp>
      <p:sp>
        <p:nvSpPr>
          <p:cNvPr id="3" name="Text Placeholder 2">
            <a:extLst>
              <a:ext uri="{FF2B5EF4-FFF2-40B4-BE49-F238E27FC236}">
                <a16:creationId xmlns:a16="http://schemas.microsoft.com/office/drawing/2014/main" id="{BA1500A2-C4A8-E84A-8425-68A322FB7BE3}"/>
              </a:ext>
            </a:extLst>
          </p:cNvPr>
          <p:cNvSpPr>
            <a:spLocks noGrp="1"/>
          </p:cNvSpPr>
          <p:nvPr>
            <p:ph type="body" idx="1"/>
          </p:nvPr>
        </p:nvSpPr>
        <p:spPr>
          <a:xfrm>
            <a:off x="570029" y="2751137"/>
            <a:ext cx="5189857" cy="576262"/>
          </a:xfrm>
        </p:spPr>
        <p:txBody>
          <a:bodyPr/>
          <a:lstStyle/>
          <a:p>
            <a:r>
              <a:rPr lang="en-US" dirty="0"/>
              <a:t>Similarities</a:t>
            </a:r>
          </a:p>
        </p:txBody>
      </p:sp>
      <p:sp>
        <p:nvSpPr>
          <p:cNvPr id="4" name="Content Placeholder 3">
            <a:extLst>
              <a:ext uri="{FF2B5EF4-FFF2-40B4-BE49-F238E27FC236}">
                <a16:creationId xmlns:a16="http://schemas.microsoft.com/office/drawing/2014/main" id="{24D5C1BB-7D76-2649-BCF4-41DD81CCD222}"/>
              </a:ext>
            </a:extLst>
          </p:cNvPr>
          <p:cNvSpPr>
            <a:spLocks noGrp="1"/>
          </p:cNvSpPr>
          <p:nvPr>
            <p:ph sz="half" idx="2"/>
          </p:nvPr>
        </p:nvSpPr>
        <p:spPr>
          <a:xfrm>
            <a:off x="570030" y="3523870"/>
            <a:ext cx="5189856" cy="3109913"/>
          </a:xfrm>
        </p:spPr>
        <p:txBody>
          <a:bodyPr>
            <a:normAutofit fontScale="92500"/>
          </a:bodyPr>
          <a:lstStyle/>
          <a:p>
            <a:r>
              <a:rPr lang="en-US" dirty="0"/>
              <a:t>Have YAML file as a </a:t>
            </a:r>
            <a:r>
              <a:rPr lang="en-US" dirty="0" err="1"/>
              <a:t>config</a:t>
            </a:r>
            <a:r>
              <a:rPr lang="en-US" dirty="0"/>
              <a:t> file</a:t>
            </a:r>
          </a:p>
          <a:p>
            <a:r>
              <a:rPr lang="en-US" dirty="0"/>
              <a:t>Are cloud-based</a:t>
            </a:r>
          </a:p>
          <a:p>
            <a:r>
              <a:rPr lang="en-US" dirty="0"/>
              <a:t>Have support of Docker to run tests</a:t>
            </a:r>
          </a:p>
          <a:p>
            <a:r>
              <a:rPr lang="en-US" dirty="0"/>
              <a:t>Similar setup and configuration steps</a:t>
            </a:r>
          </a:p>
          <a:p>
            <a:endParaRPr lang="en-US" dirty="0"/>
          </a:p>
          <a:p>
            <a:endParaRPr lang="en-US" dirty="0"/>
          </a:p>
        </p:txBody>
      </p:sp>
      <p:sp>
        <p:nvSpPr>
          <p:cNvPr id="5" name="Text Placeholder 4">
            <a:extLst>
              <a:ext uri="{FF2B5EF4-FFF2-40B4-BE49-F238E27FC236}">
                <a16:creationId xmlns:a16="http://schemas.microsoft.com/office/drawing/2014/main" id="{9EB75AC5-DD9D-874F-8722-B05520D7FCBC}"/>
              </a:ext>
            </a:extLst>
          </p:cNvPr>
          <p:cNvSpPr>
            <a:spLocks noGrp="1"/>
          </p:cNvSpPr>
          <p:nvPr>
            <p:ph type="body" sz="quarter" idx="3"/>
          </p:nvPr>
        </p:nvSpPr>
        <p:spPr>
          <a:xfrm>
            <a:off x="6187414" y="2751137"/>
            <a:ext cx="5194583" cy="576262"/>
          </a:xfrm>
        </p:spPr>
        <p:txBody>
          <a:bodyPr/>
          <a:lstStyle/>
          <a:p>
            <a:r>
              <a:rPr lang="en-US" dirty="0"/>
              <a:t>Differences</a:t>
            </a:r>
          </a:p>
        </p:txBody>
      </p:sp>
      <p:sp>
        <p:nvSpPr>
          <p:cNvPr id="6" name="Content Placeholder 5">
            <a:extLst>
              <a:ext uri="{FF2B5EF4-FFF2-40B4-BE49-F238E27FC236}">
                <a16:creationId xmlns:a16="http://schemas.microsoft.com/office/drawing/2014/main" id="{5C3AA14B-9D8A-C74D-8437-0DE6CDA5C058}"/>
              </a:ext>
            </a:extLst>
          </p:cNvPr>
          <p:cNvSpPr>
            <a:spLocks noGrp="1"/>
          </p:cNvSpPr>
          <p:nvPr>
            <p:ph sz="quarter" idx="4"/>
          </p:nvPr>
        </p:nvSpPr>
        <p:spPr>
          <a:xfrm>
            <a:off x="6200293" y="3523870"/>
            <a:ext cx="5867211" cy="3109913"/>
          </a:xfrm>
        </p:spPr>
        <p:txBody>
          <a:bodyPr>
            <a:normAutofit fontScale="92500"/>
          </a:bodyPr>
          <a:lstStyle/>
          <a:p>
            <a:r>
              <a:rPr lang="en-US" dirty="0" err="1"/>
              <a:t>TravisCI</a:t>
            </a:r>
            <a:r>
              <a:rPr lang="en-US" dirty="0"/>
              <a:t> has the Option to run tests on Linux and Mac OS X at same time</a:t>
            </a:r>
          </a:p>
          <a:p>
            <a:r>
              <a:rPr lang="en-US" dirty="0"/>
              <a:t> </a:t>
            </a:r>
            <a:r>
              <a:rPr lang="en-US" dirty="0" err="1"/>
              <a:t>TravisCI</a:t>
            </a:r>
            <a:r>
              <a:rPr lang="en-US" dirty="0"/>
              <a:t> Supports more languages out of the box :</a:t>
            </a:r>
          </a:p>
          <a:p>
            <a:pPr lvl="1"/>
            <a:r>
              <a:rPr lang="en-US" dirty="0"/>
              <a:t>Android, C, C#, C++, </a:t>
            </a:r>
            <a:r>
              <a:rPr lang="en-US" dirty="0" err="1"/>
              <a:t>Clojure</a:t>
            </a:r>
            <a:r>
              <a:rPr lang="en-US" dirty="0"/>
              <a:t>, Crystal, D, Dart, </a:t>
            </a:r>
            <a:r>
              <a:rPr lang="en-US" dirty="0" err="1"/>
              <a:t>Erlang</a:t>
            </a:r>
            <a:r>
              <a:rPr lang="en-US" dirty="0"/>
              <a:t>, Elixir, F#, Go, Groovy, Haskell, </a:t>
            </a:r>
            <a:r>
              <a:rPr lang="en-US" dirty="0" err="1"/>
              <a:t>Haxe</a:t>
            </a:r>
            <a:r>
              <a:rPr lang="en-US" dirty="0"/>
              <a:t>, Java, JavaScript (with </a:t>
            </a:r>
            <a:r>
              <a:rPr lang="en-US" dirty="0" err="1"/>
              <a:t>Node.js</a:t>
            </a:r>
            <a:r>
              <a:rPr lang="en-US" dirty="0"/>
              <a:t>), Julia, Objective-C, Perl, Perl6, PHP, Python, R, Ruby, Rust, Scala, Smalltalk, Visual Basic</a:t>
            </a:r>
          </a:p>
          <a:p>
            <a:r>
              <a:rPr lang="en-US" dirty="0" err="1"/>
              <a:t>TravisCI</a:t>
            </a:r>
            <a:r>
              <a:rPr lang="en-US" dirty="0"/>
              <a:t> Supports build matrix</a:t>
            </a:r>
          </a:p>
          <a:p>
            <a:r>
              <a:rPr lang="en-US" dirty="0"/>
              <a:t>Travis is slightly more expensive than </a:t>
            </a:r>
            <a:r>
              <a:rPr lang="en-US" dirty="0" err="1"/>
              <a:t>CircleCI</a:t>
            </a:r>
            <a:endParaRPr lang="en-US" dirty="0"/>
          </a:p>
          <a:p>
            <a:endParaRPr lang="en-US" dirty="0"/>
          </a:p>
        </p:txBody>
      </p:sp>
      <p:sp>
        <p:nvSpPr>
          <p:cNvPr id="7" name="TextBox 6">
            <a:extLst>
              <a:ext uri="{FF2B5EF4-FFF2-40B4-BE49-F238E27FC236}">
                <a16:creationId xmlns:a16="http://schemas.microsoft.com/office/drawing/2014/main" id="{DEB35F50-8277-0B49-8FCA-A557B61B7FD9}"/>
              </a:ext>
            </a:extLst>
          </p:cNvPr>
          <p:cNvSpPr txBox="1"/>
          <p:nvPr/>
        </p:nvSpPr>
        <p:spPr>
          <a:xfrm>
            <a:off x="1911628" y="2185334"/>
            <a:ext cx="8551572"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TravisCI</a:t>
            </a:r>
            <a:r>
              <a:rPr lang="en-US" dirty="0"/>
              <a:t> and </a:t>
            </a:r>
            <a:r>
              <a:rPr lang="en-US" dirty="0" err="1"/>
              <a:t>CircleCI</a:t>
            </a:r>
            <a:r>
              <a:rPr lang="en-US" dirty="0"/>
              <a:t> are pretty much the same out of the box</a:t>
            </a:r>
          </a:p>
        </p:txBody>
      </p:sp>
    </p:spTree>
    <p:extLst>
      <p:ext uri="{BB962C8B-B14F-4D97-AF65-F5344CB8AC3E}">
        <p14:creationId xmlns:p14="http://schemas.microsoft.com/office/powerpoint/2010/main" val="223507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EE61-534B-834B-A07F-558DB5D5D889}"/>
              </a:ext>
            </a:extLst>
          </p:cNvPr>
          <p:cNvSpPr>
            <a:spLocks noGrp="1"/>
          </p:cNvSpPr>
          <p:nvPr>
            <p:ph type="title"/>
          </p:nvPr>
        </p:nvSpPr>
        <p:spPr/>
        <p:txBody>
          <a:bodyPr/>
          <a:lstStyle/>
          <a:p>
            <a:r>
              <a:rPr lang="en-US" dirty="0" err="1"/>
              <a:t>TravisCI</a:t>
            </a:r>
            <a:r>
              <a:rPr lang="en-US" dirty="0"/>
              <a:t>/</a:t>
            </a:r>
            <a:r>
              <a:rPr lang="en-US" dirty="0" err="1"/>
              <a:t>CircleCI</a:t>
            </a:r>
            <a:r>
              <a:rPr lang="en-US" dirty="0"/>
              <a:t> vs Jenkins: Similarities</a:t>
            </a:r>
          </a:p>
        </p:txBody>
      </p:sp>
      <p:sp>
        <p:nvSpPr>
          <p:cNvPr id="3" name="Content Placeholder 2">
            <a:extLst>
              <a:ext uri="{FF2B5EF4-FFF2-40B4-BE49-F238E27FC236}">
                <a16:creationId xmlns:a16="http://schemas.microsoft.com/office/drawing/2014/main" id="{23DFF6B5-FC0F-8A4F-B8D7-717D21907CFE}"/>
              </a:ext>
            </a:extLst>
          </p:cNvPr>
          <p:cNvSpPr>
            <a:spLocks noGrp="1"/>
          </p:cNvSpPr>
          <p:nvPr>
            <p:ph idx="1"/>
          </p:nvPr>
        </p:nvSpPr>
        <p:spPr/>
        <p:txBody>
          <a:bodyPr/>
          <a:lstStyle/>
          <a:p>
            <a:r>
              <a:rPr lang="en-US" dirty="0"/>
              <a:t>Supports a wide variety of languages out of the box</a:t>
            </a:r>
          </a:p>
          <a:p>
            <a:r>
              <a:rPr lang="en-US" dirty="0"/>
              <a:t>Compatible with mac and other </a:t>
            </a:r>
            <a:r>
              <a:rPr lang="en-US" dirty="0" err="1"/>
              <a:t>unix</a:t>
            </a:r>
            <a:r>
              <a:rPr lang="en-US" dirty="0"/>
              <a:t> </a:t>
            </a:r>
            <a:r>
              <a:rPr lang="en-US" dirty="0" err="1"/>
              <a:t>flavours</a:t>
            </a:r>
            <a:endParaRPr lang="en-US" dirty="0"/>
          </a:p>
          <a:p>
            <a:r>
              <a:rPr lang="en-US" dirty="0"/>
              <a:t>Natively supports </a:t>
            </a:r>
            <a:r>
              <a:rPr lang="en-US" dirty="0" err="1"/>
              <a:t>Github</a:t>
            </a:r>
            <a:r>
              <a:rPr lang="en-US" dirty="0"/>
              <a:t> as a SCM</a:t>
            </a:r>
          </a:p>
          <a:p>
            <a:endParaRPr lang="en-US" dirty="0"/>
          </a:p>
        </p:txBody>
      </p:sp>
    </p:spTree>
    <p:extLst>
      <p:ext uri="{BB962C8B-B14F-4D97-AF65-F5344CB8AC3E}">
        <p14:creationId xmlns:p14="http://schemas.microsoft.com/office/powerpoint/2010/main" val="34660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E143-CF81-EE40-A9EE-375285435C27}"/>
              </a:ext>
            </a:extLst>
          </p:cNvPr>
          <p:cNvSpPr>
            <a:spLocks noGrp="1"/>
          </p:cNvSpPr>
          <p:nvPr>
            <p:ph type="title"/>
          </p:nvPr>
        </p:nvSpPr>
        <p:spPr/>
        <p:txBody>
          <a:bodyPr/>
          <a:lstStyle/>
          <a:p>
            <a:r>
              <a:rPr lang="en-US" dirty="0" err="1"/>
              <a:t>TravisCI</a:t>
            </a:r>
            <a:r>
              <a:rPr lang="en-US" dirty="0"/>
              <a:t> vs </a:t>
            </a:r>
            <a:r>
              <a:rPr lang="en-US" dirty="0" err="1"/>
              <a:t>CircleCI</a:t>
            </a:r>
            <a:r>
              <a:rPr lang="en-US" dirty="0"/>
              <a:t> vs Jenkins: Differences</a:t>
            </a:r>
          </a:p>
        </p:txBody>
      </p:sp>
      <p:graphicFrame>
        <p:nvGraphicFramePr>
          <p:cNvPr id="4" name="Table 3">
            <a:extLst>
              <a:ext uri="{FF2B5EF4-FFF2-40B4-BE49-F238E27FC236}">
                <a16:creationId xmlns:a16="http://schemas.microsoft.com/office/drawing/2014/main" id="{ED8A98E2-BF8B-BF45-A9E4-E3B6EBEEEEDD}"/>
              </a:ext>
            </a:extLst>
          </p:cNvPr>
          <p:cNvGraphicFramePr>
            <a:graphicFrameLocks noGrp="1"/>
          </p:cNvGraphicFramePr>
          <p:nvPr>
            <p:extLst>
              <p:ext uri="{D42A27DB-BD31-4B8C-83A1-F6EECF244321}">
                <p14:modId xmlns:p14="http://schemas.microsoft.com/office/powerpoint/2010/main" val="1205515434"/>
              </p:ext>
            </p:extLst>
          </p:nvPr>
        </p:nvGraphicFramePr>
        <p:xfrm>
          <a:off x="810000" y="2556359"/>
          <a:ext cx="10571998" cy="3127315"/>
        </p:xfrm>
        <a:graphic>
          <a:graphicData uri="http://schemas.openxmlformats.org/drawingml/2006/table">
            <a:tbl>
              <a:tblPr firstRow="1" bandRow="1">
                <a:tableStyleId>{5C22544A-7EE6-4342-B048-85BDC9FD1C3A}</a:tableStyleId>
              </a:tblPr>
              <a:tblGrid>
                <a:gridCol w="4955369">
                  <a:extLst>
                    <a:ext uri="{9D8B030D-6E8A-4147-A177-3AD203B41FA5}">
                      <a16:colId xmlns:a16="http://schemas.microsoft.com/office/drawing/2014/main" val="714641775"/>
                    </a:ext>
                  </a:extLst>
                </a:gridCol>
                <a:gridCol w="5616629">
                  <a:extLst>
                    <a:ext uri="{9D8B030D-6E8A-4147-A177-3AD203B41FA5}">
                      <a16:colId xmlns:a16="http://schemas.microsoft.com/office/drawing/2014/main" val="1058018121"/>
                    </a:ext>
                  </a:extLst>
                </a:gridCol>
              </a:tblGrid>
              <a:tr h="497447">
                <a:tc>
                  <a:txBody>
                    <a:bodyPr/>
                    <a:lstStyle/>
                    <a:p>
                      <a:r>
                        <a:rPr lang="en-US" dirty="0" err="1"/>
                        <a:t>TravisCI</a:t>
                      </a:r>
                      <a:r>
                        <a:rPr lang="en-US" dirty="0"/>
                        <a:t>/</a:t>
                      </a:r>
                      <a:r>
                        <a:rPr lang="en-US" dirty="0" err="1"/>
                        <a:t>CircleCI</a:t>
                      </a:r>
                      <a:endParaRPr lang="en-US" dirty="0"/>
                    </a:p>
                  </a:txBody>
                  <a:tcPr/>
                </a:tc>
                <a:tc>
                  <a:txBody>
                    <a:bodyPr/>
                    <a:lstStyle/>
                    <a:p>
                      <a:r>
                        <a:rPr lang="en-US" dirty="0"/>
                        <a:t>Jenkins</a:t>
                      </a:r>
                    </a:p>
                  </a:txBody>
                  <a:tcPr/>
                </a:tc>
                <a:extLst>
                  <a:ext uri="{0D108BD9-81ED-4DB2-BD59-A6C34878D82A}">
                    <a16:rowId xmlns:a16="http://schemas.microsoft.com/office/drawing/2014/main" val="3641716637"/>
                  </a:ext>
                </a:extLst>
              </a:tr>
              <a:tr h="497447">
                <a:tc>
                  <a:txBody>
                    <a:bodyPr/>
                    <a:lstStyle/>
                    <a:p>
                      <a:r>
                        <a:rPr lang="en-US" dirty="0"/>
                        <a:t>Cloud based</a:t>
                      </a:r>
                    </a:p>
                  </a:txBody>
                  <a:tcPr/>
                </a:tc>
                <a:tc>
                  <a:txBody>
                    <a:bodyPr/>
                    <a:lstStyle/>
                    <a:p>
                      <a:r>
                        <a:rPr lang="en-US" dirty="0"/>
                        <a:t>Needs a dedicated server</a:t>
                      </a:r>
                    </a:p>
                  </a:txBody>
                  <a:tcPr/>
                </a:tc>
                <a:extLst>
                  <a:ext uri="{0D108BD9-81ED-4DB2-BD59-A6C34878D82A}">
                    <a16:rowId xmlns:a16="http://schemas.microsoft.com/office/drawing/2014/main" val="2420897090"/>
                  </a:ext>
                </a:extLst>
              </a:tr>
              <a:tr h="497447">
                <a:tc>
                  <a:txBody>
                    <a:bodyPr/>
                    <a:lstStyle/>
                    <a:p>
                      <a:r>
                        <a:rPr lang="en-US" dirty="0"/>
                        <a:t>Offers less customizing options</a:t>
                      </a:r>
                    </a:p>
                  </a:txBody>
                  <a:tcPr/>
                </a:tc>
                <a:tc>
                  <a:txBody>
                    <a:bodyPr/>
                    <a:lstStyle/>
                    <a:p>
                      <a:r>
                        <a:rPr lang="en-US" dirty="0"/>
                        <a:t>Gives you a wide range of customization</a:t>
                      </a:r>
                    </a:p>
                  </a:txBody>
                  <a:tcPr/>
                </a:tc>
                <a:extLst>
                  <a:ext uri="{0D108BD9-81ED-4DB2-BD59-A6C34878D82A}">
                    <a16:rowId xmlns:a16="http://schemas.microsoft.com/office/drawing/2014/main" val="3681713401"/>
                  </a:ext>
                </a:extLst>
              </a:tr>
              <a:tr h="497447">
                <a:tc>
                  <a:txBody>
                    <a:bodyPr/>
                    <a:lstStyle/>
                    <a:p>
                      <a:r>
                        <a:rPr lang="en-US" dirty="0"/>
                        <a:t>YAML based configuration</a:t>
                      </a:r>
                    </a:p>
                  </a:txBody>
                  <a:tcPr/>
                </a:tc>
                <a:tc>
                  <a:txBody>
                    <a:bodyPr/>
                    <a:lstStyle/>
                    <a:p>
                      <a:r>
                        <a:rPr lang="en-US" dirty="0"/>
                        <a:t>Gives you a fully customizable configuration options</a:t>
                      </a:r>
                    </a:p>
                  </a:txBody>
                  <a:tcPr/>
                </a:tc>
                <a:extLst>
                  <a:ext uri="{0D108BD9-81ED-4DB2-BD59-A6C34878D82A}">
                    <a16:rowId xmlns:a16="http://schemas.microsoft.com/office/drawing/2014/main" val="1231456683"/>
                  </a:ext>
                </a:extLst>
              </a:tr>
              <a:tr h="497447">
                <a:tc>
                  <a:txBody>
                    <a:bodyPr/>
                    <a:lstStyle/>
                    <a:p>
                      <a:r>
                        <a:rPr lang="en-US" dirty="0"/>
                        <a:t>Less control on the system</a:t>
                      </a:r>
                    </a:p>
                  </a:txBody>
                  <a:tcPr/>
                </a:tc>
                <a:tc>
                  <a:txBody>
                    <a:bodyPr/>
                    <a:lstStyle/>
                    <a:p>
                      <a:r>
                        <a:rPr lang="en-US" dirty="0"/>
                        <a:t>You get full control on the system</a:t>
                      </a:r>
                    </a:p>
                  </a:txBody>
                  <a:tcPr/>
                </a:tc>
                <a:extLst>
                  <a:ext uri="{0D108BD9-81ED-4DB2-BD59-A6C34878D82A}">
                    <a16:rowId xmlns:a16="http://schemas.microsoft.com/office/drawing/2014/main" val="1254863152"/>
                  </a:ext>
                </a:extLst>
              </a:tr>
              <a:tr h="497447">
                <a:tc>
                  <a:txBody>
                    <a:bodyPr/>
                    <a:lstStyle/>
                    <a:p>
                      <a:endParaRPr lang="en-US" dirty="0"/>
                    </a:p>
                  </a:txBody>
                  <a:tcPr/>
                </a:tc>
                <a:tc>
                  <a:txBody>
                    <a:bodyPr/>
                    <a:lstStyle/>
                    <a:p>
                      <a:r>
                        <a:rPr lang="en-US" dirty="0"/>
                        <a:t>Offer different job models</a:t>
                      </a:r>
                    </a:p>
                  </a:txBody>
                  <a:tcPr/>
                </a:tc>
                <a:extLst>
                  <a:ext uri="{0D108BD9-81ED-4DB2-BD59-A6C34878D82A}">
                    <a16:rowId xmlns:a16="http://schemas.microsoft.com/office/drawing/2014/main" val="375104152"/>
                  </a:ext>
                </a:extLst>
              </a:tr>
            </a:tbl>
          </a:graphicData>
        </a:graphic>
      </p:graphicFrame>
    </p:spTree>
    <p:extLst>
      <p:ext uri="{BB962C8B-B14F-4D97-AF65-F5344CB8AC3E}">
        <p14:creationId xmlns:p14="http://schemas.microsoft.com/office/powerpoint/2010/main" val="165698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DFCC-9F87-764B-BF48-FFF0C36F0E3E}"/>
              </a:ext>
            </a:extLst>
          </p:cNvPr>
          <p:cNvSpPr>
            <a:spLocks noGrp="1"/>
          </p:cNvSpPr>
          <p:nvPr>
            <p:ph type="title"/>
          </p:nvPr>
        </p:nvSpPr>
        <p:spPr/>
        <p:txBody>
          <a:bodyPr/>
          <a:lstStyle/>
          <a:p>
            <a:r>
              <a:rPr lang="en-US" dirty="0"/>
              <a:t>Other CI/CD tools</a:t>
            </a:r>
          </a:p>
        </p:txBody>
      </p:sp>
      <p:sp>
        <p:nvSpPr>
          <p:cNvPr id="3" name="Content Placeholder 2">
            <a:extLst>
              <a:ext uri="{FF2B5EF4-FFF2-40B4-BE49-F238E27FC236}">
                <a16:creationId xmlns:a16="http://schemas.microsoft.com/office/drawing/2014/main" id="{63F1B897-4CC4-0149-B8AB-9BFC14199EFB}"/>
              </a:ext>
            </a:extLst>
          </p:cNvPr>
          <p:cNvSpPr>
            <a:spLocks noGrp="1"/>
          </p:cNvSpPr>
          <p:nvPr>
            <p:ph idx="1"/>
          </p:nvPr>
        </p:nvSpPr>
        <p:spPr/>
        <p:txBody>
          <a:bodyPr/>
          <a:lstStyle/>
          <a:p>
            <a:r>
              <a:rPr lang="en-US" dirty="0" err="1"/>
              <a:t>Codeship</a:t>
            </a:r>
            <a:endParaRPr lang="en-US" dirty="0"/>
          </a:p>
          <a:p>
            <a:r>
              <a:rPr lang="en-US" dirty="0" err="1"/>
              <a:t>Teamcity</a:t>
            </a:r>
            <a:endParaRPr lang="en-US" dirty="0"/>
          </a:p>
          <a:p>
            <a:r>
              <a:rPr lang="en-US" dirty="0" err="1"/>
              <a:t>GitLab</a:t>
            </a:r>
            <a:r>
              <a:rPr lang="en-US" dirty="0"/>
              <a:t> CI</a:t>
            </a:r>
          </a:p>
          <a:p>
            <a:r>
              <a:rPr lang="en-US" dirty="0"/>
              <a:t>Bamboo</a:t>
            </a:r>
          </a:p>
        </p:txBody>
      </p:sp>
    </p:spTree>
    <p:extLst>
      <p:ext uri="{BB962C8B-B14F-4D97-AF65-F5344CB8AC3E}">
        <p14:creationId xmlns:p14="http://schemas.microsoft.com/office/powerpoint/2010/main" val="3960180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{E7BB0006-D1E0-2847-9B76-F92060C56A5B}tf10001121</Template>
  <TotalTime>250</TotalTime>
  <Words>500</Words>
  <Application>Microsoft Macintosh PowerPoint</Application>
  <PresentationFormat>Widescreen</PresentationFormat>
  <Paragraphs>73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2</vt:lpstr>
      <vt:lpstr>Quotable</vt:lpstr>
      <vt:lpstr>Assignment 6  TravisCi vs CircleCI vs Jenkins</vt:lpstr>
      <vt:lpstr>Continuous Integration</vt:lpstr>
      <vt:lpstr>TravisCI</vt:lpstr>
      <vt:lpstr>CircleCI</vt:lpstr>
      <vt:lpstr>Jenkins</vt:lpstr>
      <vt:lpstr>TravisCI and CircleCI</vt:lpstr>
      <vt:lpstr>TravisCI/CircleCI vs Jenkins: Similarities</vt:lpstr>
      <vt:lpstr>TravisCI vs CircleCI vs Jenkins: Differences</vt:lpstr>
      <vt:lpstr>Other CI/CD tools</vt:lpstr>
      <vt:lpstr>        Thank you !</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6  TravisCi vs CircleCI vs Jenkins</dc:title>
  <dc:creator>Microsoft Office User</dc:creator>
  <cp:lastModifiedBy>Microsoft Office User</cp:lastModifiedBy>
  <cp:revision>14</cp:revision>
  <dcterms:created xsi:type="dcterms:W3CDTF">2018-02-22T23:13:14Z</dcterms:created>
  <dcterms:modified xsi:type="dcterms:W3CDTF">2018-02-23T03:23:56Z</dcterms:modified>
</cp:coreProperties>
</file>