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5" r:id="rId7"/>
    <p:sldId id="260" r:id="rId8"/>
    <p:sldId id="266" r:id="rId9"/>
    <p:sldId id="267" r:id="rId10"/>
    <p:sldId id="261" r:id="rId11"/>
    <p:sldId id="268" r:id="rId12"/>
    <p:sldId id="269" r:id="rId13"/>
    <p:sldId id="262" r:id="rId14"/>
    <p:sldId id="270" r:id="rId15"/>
    <p:sldId id="271" r:id="rId16"/>
    <p:sldId id="263"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6BE-60E4-7D4A-16FB-5EC017D4B05A}"/>
              </a:ext>
            </a:extLst>
          </p:cNvPr>
          <p:cNvSpPr>
            <a:spLocks noGrp="1"/>
          </p:cNvSpPr>
          <p:nvPr>
            <p:ph type="ctrTitle"/>
          </p:nvPr>
        </p:nvSpPr>
        <p:spPr/>
        <p:txBody>
          <a:bodyPr/>
          <a:lstStyle/>
          <a:p>
            <a:r>
              <a:rPr lang="en-IN" dirty="0"/>
              <a:t>INTRODUCTION</a:t>
            </a:r>
          </a:p>
        </p:txBody>
      </p:sp>
      <p:sp>
        <p:nvSpPr>
          <p:cNvPr id="3" name="Subtitle 2">
            <a:extLst>
              <a:ext uri="{FF2B5EF4-FFF2-40B4-BE49-F238E27FC236}">
                <a16:creationId xmlns:a16="http://schemas.microsoft.com/office/drawing/2014/main" id="{F62E8D80-5F26-F823-9260-F7B2CB563E58}"/>
              </a:ext>
            </a:extLst>
          </p:cNvPr>
          <p:cNvSpPr>
            <a:spLocks noGrp="1"/>
          </p:cNvSpPr>
          <p:nvPr>
            <p:ph type="subTitle" idx="1"/>
          </p:nvPr>
        </p:nvSpPr>
        <p:spPr/>
        <p:txBody>
          <a:bodyPr>
            <a:normAutofit lnSpcReduction="10000"/>
          </a:bodyPr>
          <a:lstStyle/>
          <a:p>
            <a:r>
              <a:rPr lang="en-IN" dirty="0"/>
              <a:t>Project title :</a:t>
            </a:r>
            <a:r>
              <a:rPr lang="en-IN" dirty="0" err="1"/>
              <a:t>nrega</a:t>
            </a:r>
            <a:r>
              <a:rPr lang="en-IN" dirty="0"/>
              <a:t> analysis in </a:t>
            </a:r>
            <a:r>
              <a:rPr lang="en-IN" dirty="0" err="1"/>
              <a:t>powerbi</a:t>
            </a:r>
            <a:r>
              <a:rPr lang="en-IN" dirty="0"/>
              <a:t> </a:t>
            </a:r>
          </a:p>
          <a:p>
            <a:r>
              <a:rPr lang="en-IN" dirty="0"/>
              <a:t>Name: VAISHAKHI Pawar [Batch no.: MIP-DA-09]</a:t>
            </a:r>
            <a:br>
              <a:rPr lang="en-IN" dirty="0"/>
            </a:br>
            <a:r>
              <a:rPr lang="en-IN" dirty="0"/>
              <a:t>submission date: 22th June 2024</a:t>
            </a:r>
            <a:br>
              <a:rPr lang="en-IN" dirty="0"/>
            </a:br>
            <a:r>
              <a:rPr lang="en-IN" dirty="0"/>
              <a:t>software used: </a:t>
            </a:r>
            <a:r>
              <a:rPr lang="en-IN" dirty="0" err="1"/>
              <a:t>powerbi</a:t>
            </a:r>
            <a:endParaRPr lang="en-IN" dirty="0"/>
          </a:p>
          <a:p>
            <a:endParaRPr lang="en-IN" dirty="0"/>
          </a:p>
          <a:p>
            <a:endParaRPr lang="en-IN" dirty="0"/>
          </a:p>
        </p:txBody>
      </p:sp>
    </p:spTree>
    <p:extLst>
      <p:ext uri="{BB962C8B-B14F-4D97-AF65-F5344CB8AC3E}">
        <p14:creationId xmlns:p14="http://schemas.microsoft.com/office/powerpoint/2010/main" val="3221652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4F40-97BD-46AD-9846-796781F7CB7F}"/>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932FE845-B074-E637-0038-58B8D5EAED83}"/>
              </a:ext>
            </a:extLst>
          </p:cNvPr>
          <p:cNvSpPr>
            <a:spLocks noGrp="1"/>
          </p:cNvSpPr>
          <p:nvPr>
            <p:ph idx="1"/>
          </p:nvPr>
        </p:nvSpPr>
        <p:spPr/>
        <p:txBody>
          <a:bodyPr/>
          <a:lstStyle/>
          <a:p>
            <a:pPr marL="0" indent="0">
              <a:buNone/>
            </a:pPr>
            <a:r>
              <a:rPr lang="en-IN" b="1" dirty="0"/>
              <a:t>3.   </a:t>
            </a:r>
            <a:r>
              <a:rPr lang="en-IN" b="1" dirty="0" err="1"/>
              <a:t>Analyze</a:t>
            </a:r>
            <a:r>
              <a:rPr lang="en-IN" b="1" dirty="0"/>
              <a:t> Budget Utilization</a:t>
            </a:r>
            <a:r>
              <a:rPr lang="en-IN" dirty="0"/>
              <a:t>:</a:t>
            </a:r>
          </a:p>
          <a:p>
            <a:r>
              <a:rPr lang="en-US" dirty="0"/>
              <a:t>Examine the utilization of the allocated budget and its correlation with employment generation by analyzing expenditure data, including total expenditure, wages, material and skilled wages, and administrative expenditure.</a:t>
            </a:r>
            <a:endParaRPr lang="en-IN" dirty="0"/>
          </a:p>
        </p:txBody>
      </p:sp>
    </p:spTree>
    <p:extLst>
      <p:ext uri="{BB962C8B-B14F-4D97-AF65-F5344CB8AC3E}">
        <p14:creationId xmlns:p14="http://schemas.microsoft.com/office/powerpoint/2010/main" val="2392158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FD73-ECBD-27C0-A1E5-1A9790F9F864}"/>
              </a:ext>
            </a:extLst>
          </p:cNvPr>
          <p:cNvSpPr>
            <a:spLocks noGrp="1"/>
          </p:cNvSpPr>
          <p:nvPr>
            <p:ph type="title"/>
          </p:nvPr>
        </p:nvSpPr>
        <p:spPr/>
        <p:txBody>
          <a:bodyPr/>
          <a:lstStyle/>
          <a:p>
            <a:pPr algn="ctr"/>
            <a:r>
              <a:rPr lang="en-US" dirty="0"/>
              <a:t>Visual 3: Donut Chart - Distribution of </a:t>
            </a:r>
            <a:r>
              <a:rPr lang="en-US" dirty="0" err="1"/>
              <a:t>Persondays</a:t>
            </a:r>
            <a:r>
              <a:rPr lang="en-US" dirty="0"/>
              <a:t> Among SC, ST, and Women Workers</a:t>
            </a:r>
            <a:endParaRPr lang="en-IN" dirty="0"/>
          </a:p>
        </p:txBody>
      </p:sp>
      <p:sp>
        <p:nvSpPr>
          <p:cNvPr id="3" name="Content Placeholder 2">
            <a:extLst>
              <a:ext uri="{FF2B5EF4-FFF2-40B4-BE49-F238E27FC236}">
                <a16:creationId xmlns:a16="http://schemas.microsoft.com/office/drawing/2014/main" id="{F6DB6FD0-EBED-B716-5650-48D455627320}"/>
              </a:ext>
            </a:extLst>
          </p:cNvPr>
          <p:cNvSpPr>
            <a:spLocks noGrp="1"/>
          </p:cNvSpPr>
          <p:nvPr>
            <p:ph idx="1"/>
          </p:nvPr>
        </p:nvSpPr>
        <p:spPr/>
        <p:txBody>
          <a:bodyPr/>
          <a:lstStyle/>
          <a:p>
            <a:r>
              <a:rPr lang="en-US" b="1" dirty="0"/>
              <a:t>Purpose</a:t>
            </a:r>
            <a:r>
              <a:rPr lang="en-US" dirty="0"/>
              <a:t>: To illustrate the distribution of </a:t>
            </a:r>
            <a:r>
              <a:rPr lang="en-US" dirty="0" err="1"/>
              <a:t>persondays</a:t>
            </a:r>
            <a:r>
              <a:rPr lang="en-US" dirty="0"/>
              <a:t> among Scheduled Caste (SC), Scheduled Tribe (ST), and women workers.</a:t>
            </a:r>
            <a:br>
              <a:rPr lang="en-US" dirty="0"/>
            </a:br>
            <a:r>
              <a:rPr lang="en-US" b="1" dirty="0"/>
              <a:t>Explanation and Usage</a:t>
            </a:r>
            <a:r>
              <a:rPr lang="en-US" dirty="0"/>
              <a:t>: This visual effectively highlights the participation of these marginalized groups within NREGA. It allows for an assessment of inclusivity and helps ensure that the program benefits SC, ST, and women workers equitably. It is useful for ensuring that the scheme aligns with social equity goals.</a:t>
            </a:r>
            <a:endParaRPr lang="en-IN" dirty="0"/>
          </a:p>
        </p:txBody>
      </p:sp>
    </p:spTree>
    <p:extLst>
      <p:ext uri="{BB962C8B-B14F-4D97-AF65-F5344CB8AC3E}">
        <p14:creationId xmlns:p14="http://schemas.microsoft.com/office/powerpoint/2010/main" val="144364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FED891-A0B7-3774-2DF8-5F2196270188}"/>
              </a:ext>
            </a:extLst>
          </p:cNvPr>
          <p:cNvPicPr>
            <a:picLocks noChangeAspect="1"/>
          </p:cNvPicPr>
          <p:nvPr/>
        </p:nvPicPr>
        <p:blipFill>
          <a:blip r:embed="rId2"/>
          <a:stretch>
            <a:fillRect/>
          </a:stretch>
        </p:blipFill>
        <p:spPr>
          <a:xfrm>
            <a:off x="873670" y="348287"/>
            <a:ext cx="10444659" cy="6161426"/>
          </a:xfrm>
          <a:prstGeom prst="rect">
            <a:avLst/>
          </a:prstGeom>
        </p:spPr>
      </p:pic>
    </p:spTree>
    <p:extLst>
      <p:ext uri="{BB962C8B-B14F-4D97-AF65-F5344CB8AC3E}">
        <p14:creationId xmlns:p14="http://schemas.microsoft.com/office/powerpoint/2010/main" val="320368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4F40-97BD-46AD-9846-796781F7CB7F}"/>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932FE845-B074-E637-0038-58B8D5EAED83}"/>
              </a:ext>
            </a:extLst>
          </p:cNvPr>
          <p:cNvSpPr>
            <a:spLocks noGrp="1"/>
          </p:cNvSpPr>
          <p:nvPr>
            <p:ph idx="1"/>
          </p:nvPr>
        </p:nvSpPr>
        <p:spPr/>
        <p:txBody>
          <a:bodyPr/>
          <a:lstStyle/>
          <a:p>
            <a:pPr marL="0" indent="0">
              <a:buNone/>
            </a:pPr>
            <a:r>
              <a:rPr lang="en-US" b="1" dirty="0"/>
              <a:t>4.   Determine Factors for Work Completion</a:t>
            </a:r>
            <a:r>
              <a:rPr lang="en-US" dirty="0"/>
              <a:t>:</a:t>
            </a:r>
          </a:p>
          <a:p>
            <a:r>
              <a:rPr lang="en-US" dirty="0"/>
              <a:t>Identify key factors contributing to the completion of NREGA works and any roadblocks to success by analyzing the number of works taken up, ongoing works, completed works, and expenditure on various categories of works.</a:t>
            </a:r>
            <a:endParaRPr lang="en-IN" dirty="0"/>
          </a:p>
        </p:txBody>
      </p:sp>
    </p:spTree>
    <p:extLst>
      <p:ext uri="{BB962C8B-B14F-4D97-AF65-F5344CB8AC3E}">
        <p14:creationId xmlns:p14="http://schemas.microsoft.com/office/powerpoint/2010/main" val="522685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FD73-ECBD-27C0-A1E5-1A9790F9F864}"/>
              </a:ext>
            </a:extLst>
          </p:cNvPr>
          <p:cNvSpPr>
            <a:spLocks noGrp="1"/>
          </p:cNvSpPr>
          <p:nvPr>
            <p:ph type="title"/>
          </p:nvPr>
        </p:nvSpPr>
        <p:spPr/>
        <p:txBody>
          <a:bodyPr/>
          <a:lstStyle/>
          <a:p>
            <a:pPr algn="ctr"/>
            <a:r>
              <a:rPr lang="en-US" dirty="0"/>
              <a:t>Visual 4: Bar Chart - Total Number of Active Workers by District</a:t>
            </a:r>
            <a:endParaRPr lang="en-IN" dirty="0"/>
          </a:p>
        </p:txBody>
      </p:sp>
      <p:sp>
        <p:nvSpPr>
          <p:cNvPr id="3" name="Content Placeholder 2">
            <a:extLst>
              <a:ext uri="{FF2B5EF4-FFF2-40B4-BE49-F238E27FC236}">
                <a16:creationId xmlns:a16="http://schemas.microsoft.com/office/drawing/2014/main" id="{F6DB6FD0-EBED-B716-5650-48D455627320}"/>
              </a:ext>
            </a:extLst>
          </p:cNvPr>
          <p:cNvSpPr>
            <a:spLocks noGrp="1"/>
          </p:cNvSpPr>
          <p:nvPr>
            <p:ph idx="1"/>
          </p:nvPr>
        </p:nvSpPr>
        <p:spPr/>
        <p:txBody>
          <a:bodyPr/>
          <a:lstStyle/>
          <a:p>
            <a:r>
              <a:rPr lang="en-US" b="1" dirty="0"/>
              <a:t>Purpose</a:t>
            </a:r>
            <a:r>
              <a:rPr lang="en-US" dirty="0"/>
              <a:t>: To display the number of active workers in each district.</a:t>
            </a:r>
            <a:br>
              <a:rPr lang="en-US" dirty="0"/>
            </a:br>
            <a:r>
              <a:rPr lang="en-US" b="1" dirty="0"/>
              <a:t>Explanation and Usage</a:t>
            </a:r>
            <a:r>
              <a:rPr lang="en-US" dirty="0"/>
              <a:t>: This visual helps in understanding the distribution of the active workforce within NREGA at the district level. It can reveal districts with high or low engagement, guiding targeted interventions to increase participation in underrepresented areas. It also allows for comparison across districts within the same state.</a:t>
            </a:r>
            <a:endParaRPr lang="en-IN" dirty="0"/>
          </a:p>
        </p:txBody>
      </p:sp>
    </p:spTree>
    <p:extLst>
      <p:ext uri="{BB962C8B-B14F-4D97-AF65-F5344CB8AC3E}">
        <p14:creationId xmlns:p14="http://schemas.microsoft.com/office/powerpoint/2010/main" val="271700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553502-1800-064F-192D-D06FDBA1CE3F}"/>
              </a:ext>
            </a:extLst>
          </p:cNvPr>
          <p:cNvPicPr>
            <a:picLocks noChangeAspect="1"/>
          </p:cNvPicPr>
          <p:nvPr/>
        </p:nvPicPr>
        <p:blipFill>
          <a:blip r:embed="rId2"/>
          <a:stretch>
            <a:fillRect/>
          </a:stretch>
        </p:blipFill>
        <p:spPr>
          <a:xfrm>
            <a:off x="678461" y="372706"/>
            <a:ext cx="10835077" cy="6112587"/>
          </a:xfrm>
          <a:prstGeom prst="rect">
            <a:avLst/>
          </a:prstGeom>
        </p:spPr>
      </p:pic>
    </p:spTree>
    <p:extLst>
      <p:ext uri="{BB962C8B-B14F-4D97-AF65-F5344CB8AC3E}">
        <p14:creationId xmlns:p14="http://schemas.microsoft.com/office/powerpoint/2010/main" val="116353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4F40-97BD-46AD-9846-796781F7CB7F}"/>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932FE845-B074-E637-0038-58B8D5EAED83}"/>
              </a:ext>
            </a:extLst>
          </p:cNvPr>
          <p:cNvSpPr>
            <a:spLocks noGrp="1"/>
          </p:cNvSpPr>
          <p:nvPr>
            <p:ph idx="1"/>
          </p:nvPr>
        </p:nvSpPr>
        <p:spPr/>
        <p:txBody>
          <a:bodyPr/>
          <a:lstStyle/>
          <a:p>
            <a:pPr marL="0" indent="0">
              <a:buNone/>
            </a:pPr>
            <a:r>
              <a:rPr lang="en-IN" b="1" dirty="0"/>
              <a:t>5.    Provide Data-Driven Insights</a:t>
            </a:r>
            <a:r>
              <a:rPr lang="en-IN" dirty="0"/>
              <a:t>:</a:t>
            </a:r>
          </a:p>
          <a:p>
            <a:r>
              <a:rPr lang="en-US" dirty="0"/>
              <a:t>Generate data-driven insights and recommendations to guide policymakers and administrators in optimizing the scheme's impact, focusing on trends, disparities, and the effectiveness of budget allocation and work completion.</a:t>
            </a:r>
            <a:endParaRPr lang="en-IN" dirty="0"/>
          </a:p>
        </p:txBody>
      </p:sp>
    </p:spTree>
    <p:extLst>
      <p:ext uri="{BB962C8B-B14F-4D97-AF65-F5344CB8AC3E}">
        <p14:creationId xmlns:p14="http://schemas.microsoft.com/office/powerpoint/2010/main" val="218966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FD73-ECBD-27C0-A1E5-1A9790F9F864}"/>
              </a:ext>
            </a:extLst>
          </p:cNvPr>
          <p:cNvSpPr>
            <a:spLocks noGrp="1"/>
          </p:cNvSpPr>
          <p:nvPr>
            <p:ph type="title"/>
          </p:nvPr>
        </p:nvSpPr>
        <p:spPr/>
        <p:txBody>
          <a:bodyPr>
            <a:normAutofit fontScale="90000"/>
          </a:bodyPr>
          <a:lstStyle/>
          <a:p>
            <a:pPr algn="ctr"/>
            <a:r>
              <a:rPr lang="en-US" dirty="0"/>
              <a:t>Visual 5: Scatter Plot - Correlation Between Approved </a:t>
            </a:r>
            <a:r>
              <a:rPr lang="en-US" dirty="0" err="1"/>
              <a:t>Labour</a:t>
            </a:r>
            <a:r>
              <a:rPr lang="en-US" dirty="0"/>
              <a:t> Budget and Total Expenditure</a:t>
            </a:r>
            <a:endParaRPr lang="en-IN" dirty="0"/>
          </a:p>
        </p:txBody>
      </p:sp>
      <p:sp>
        <p:nvSpPr>
          <p:cNvPr id="3" name="Content Placeholder 2">
            <a:extLst>
              <a:ext uri="{FF2B5EF4-FFF2-40B4-BE49-F238E27FC236}">
                <a16:creationId xmlns:a16="http://schemas.microsoft.com/office/drawing/2014/main" id="{F6DB6FD0-EBED-B716-5650-48D455627320}"/>
              </a:ext>
            </a:extLst>
          </p:cNvPr>
          <p:cNvSpPr>
            <a:spLocks noGrp="1"/>
          </p:cNvSpPr>
          <p:nvPr>
            <p:ph idx="1"/>
          </p:nvPr>
        </p:nvSpPr>
        <p:spPr/>
        <p:txBody>
          <a:bodyPr/>
          <a:lstStyle/>
          <a:p>
            <a:r>
              <a:rPr lang="en-US" b="1" dirty="0"/>
              <a:t>Purpose</a:t>
            </a:r>
            <a:r>
              <a:rPr lang="en-US" dirty="0"/>
              <a:t>: To show the relationship between the approved </a:t>
            </a:r>
            <a:r>
              <a:rPr lang="en-US" dirty="0" err="1"/>
              <a:t>labour</a:t>
            </a:r>
            <a:r>
              <a:rPr lang="en-US" dirty="0"/>
              <a:t> budget and the total expenditure.</a:t>
            </a:r>
            <a:br>
              <a:rPr lang="en-US" dirty="0"/>
            </a:br>
            <a:r>
              <a:rPr lang="en-US" b="1" dirty="0"/>
              <a:t>Explanation and Usage</a:t>
            </a:r>
            <a:r>
              <a:rPr lang="en-US" dirty="0"/>
              <a:t>: This visual helps in understanding how the allocation of budget correlates with actual expenditure. It can reveal whether regions are effectively utilizing their budgets or if there are discrepancies that need addressing. Policymakers can use this information to optimize budget allocation and improve financial management within the program.</a:t>
            </a:r>
            <a:endParaRPr lang="en-IN" dirty="0"/>
          </a:p>
        </p:txBody>
      </p:sp>
    </p:spTree>
    <p:extLst>
      <p:ext uri="{BB962C8B-B14F-4D97-AF65-F5344CB8AC3E}">
        <p14:creationId xmlns:p14="http://schemas.microsoft.com/office/powerpoint/2010/main" val="1822938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127F93-48B4-2D06-61AB-4D4DC7848206}"/>
              </a:ext>
            </a:extLst>
          </p:cNvPr>
          <p:cNvPicPr>
            <a:picLocks noChangeAspect="1"/>
          </p:cNvPicPr>
          <p:nvPr/>
        </p:nvPicPr>
        <p:blipFill>
          <a:blip r:embed="rId2"/>
          <a:stretch>
            <a:fillRect/>
          </a:stretch>
        </p:blipFill>
        <p:spPr>
          <a:xfrm>
            <a:off x="451488" y="336896"/>
            <a:ext cx="11209681" cy="6228291"/>
          </a:xfrm>
          <a:prstGeom prst="rect">
            <a:avLst/>
          </a:prstGeom>
        </p:spPr>
      </p:pic>
    </p:spTree>
    <p:extLst>
      <p:ext uri="{BB962C8B-B14F-4D97-AF65-F5344CB8AC3E}">
        <p14:creationId xmlns:p14="http://schemas.microsoft.com/office/powerpoint/2010/main" val="231157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F358-0F42-E60D-954C-38EE70BBC163}"/>
              </a:ext>
            </a:extLst>
          </p:cNvPr>
          <p:cNvSpPr>
            <a:spLocks noGrp="1"/>
          </p:cNvSpPr>
          <p:nvPr>
            <p:ph type="title"/>
          </p:nvPr>
        </p:nvSpPr>
        <p:spPr/>
        <p:txBody>
          <a:bodyPr/>
          <a:lstStyle/>
          <a:p>
            <a:r>
              <a:rPr lang="en-IN" dirty="0"/>
              <a:t>Project overview</a:t>
            </a:r>
          </a:p>
        </p:txBody>
      </p:sp>
      <p:sp>
        <p:nvSpPr>
          <p:cNvPr id="5" name="Content Placeholder 4">
            <a:extLst>
              <a:ext uri="{FF2B5EF4-FFF2-40B4-BE49-F238E27FC236}">
                <a16:creationId xmlns:a16="http://schemas.microsoft.com/office/drawing/2014/main" id="{7A92FF9D-2A65-74D6-1C47-4575C5825F7C}"/>
              </a:ext>
            </a:extLst>
          </p:cNvPr>
          <p:cNvSpPr>
            <a:spLocks noGrp="1"/>
          </p:cNvSpPr>
          <p:nvPr>
            <p:ph idx="1"/>
          </p:nvPr>
        </p:nvSpPr>
        <p:spPr/>
        <p:txBody>
          <a:bodyPr/>
          <a:lstStyle/>
          <a:p>
            <a:r>
              <a:rPr lang="en-US" dirty="0"/>
              <a:t>This project delves into the analysis of data related to the National Rural Employment Guarantee Act (NREGA), a transformative government scheme aimed at providing rural households with guaranteed wage employment opportunities. The dataset used for this analysis encompasses a wide range of parameters, including the number of job cards issued, the workforce engaged, budget allocation, work completion statistics, and more. Through the application of data analytics techniques, we aim to gain valuable insights into the implementation and impact of NREGA across different states and districts in India.</a:t>
            </a:r>
            <a:endParaRPr lang="en-IN" dirty="0"/>
          </a:p>
          <a:p>
            <a:endParaRPr lang="en-IN" dirty="0"/>
          </a:p>
        </p:txBody>
      </p:sp>
    </p:spTree>
    <p:extLst>
      <p:ext uri="{BB962C8B-B14F-4D97-AF65-F5344CB8AC3E}">
        <p14:creationId xmlns:p14="http://schemas.microsoft.com/office/powerpoint/2010/main" val="252506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D961-5182-4145-5287-F3B13FD564A5}"/>
              </a:ext>
            </a:extLst>
          </p:cNvPr>
          <p:cNvSpPr>
            <a:spLocks noGrp="1"/>
          </p:cNvSpPr>
          <p:nvPr>
            <p:ph type="title"/>
          </p:nvPr>
        </p:nvSpPr>
        <p:spPr/>
        <p:txBody>
          <a:bodyPr/>
          <a:lstStyle/>
          <a:p>
            <a:r>
              <a:rPr lang="en-IN" dirty="0"/>
              <a:t>Summarize project goals</a:t>
            </a:r>
          </a:p>
        </p:txBody>
      </p:sp>
      <p:sp>
        <p:nvSpPr>
          <p:cNvPr id="3" name="Content Placeholder 2">
            <a:extLst>
              <a:ext uri="{FF2B5EF4-FFF2-40B4-BE49-F238E27FC236}">
                <a16:creationId xmlns:a16="http://schemas.microsoft.com/office/drawing/2014/main" id="{93617973-0D90-430D-A271-2146C1029B0E}"/>
              </a:ext>
            </a:extLst>
          </p:cNvPr>
          <p:cNvSpPr>
            <a:spLocks noGrp="1"/>
          </p:cNvSpPr>
          <p:nvPr>
            <p:ph idx="1"/>
          </p:nvPr>
        </p:nvSpPr>
        <p:spPr/>
        <p:txBody>
          <a:bodyPr/>
          <a:lstStyle/>
          <a:p>
            <a:r>
              <a:rPr lang="en-IN" dirty="0"/>
              <a:t>There are total 5 types of project objective cover in this presentation that are:</a:t>
            </a:r>
          </a:p>
          <a:p>
            <a:pPr marL="342900" indent="-342900">
              <a:buFont typeface="+mj-lt"/>
              <a:buAutoNum type="arabicPeriod"/>
            </a:pPr>
            <a:r>
              <a:rPr lang="en-IN" dirty="0"/>
              <a:t>Evaluate Employment Opportunities</a:t>
            </a:r>
          </a:p>
          <a:p>
            <a:pPr marL="342900" indent="-342900">
              <a:buFont typeface="+mj-lt"/>
              <a:buAutoNum type="arabicPeriod"/>
            </a:pPr>
            <a:r>
              <a:rPr lang="en-IN" dirty="0"/>
              <a:t>Identify Regional Disparities</a:t>
            </a:r>
          </a:p>
          <a:p>
            <a:pPr marL="342900" indent="-342900">
              <a:buFont typeface="+mj-lt"/>
              <a:buAutoNum type="arabicPeriod"/>
            </a:pPr>
            <a:r>
              <a:rPr lang="en-IN" dirty="0"/>
              <a:t>Analyse Budget Utilization</a:t>
            </a:r>
          </a:p>
          <a:p>
            <a:pPr marL="342900" indent="-342900">
              <a:buFont typeface="+mj-lt"/>
              <a:buAutoNum type="arabicPeriod"/>
            </a:pPr>
            <a:r>
              <a:rPr lang="en-IN" dirty="0"/>
              <a:t>Determine Factors for Work Completion</a:t>
            </a:r>
          </a:p>
          <a:p>
            <a:pPr marL="342900" indent="-342900">
              <a:buFont typeface="+mj-lt"/>
              <a:buAutoNum type="arabicPeriod"/>
            </a:pPr>
            <a:r>
              <a:rPr lang="en-IN" dirty="0"/>
              <a:t>Provide Data-Driven Insights</a:t>
            </a:r>
          </a:p>
          <a:p>
            <a:pPr marL="342900" indent="-342900">
              <a:buFont typeface="+mj-lt"/>
              <a:buAutoNum type="arabicPeriod"/>
            </a:pPr>
            <a:endParaRPr lang="en-IN" dirty="0"/>
          </a:p>
        </p:txBody>
      </p:sp>
    </p:spTree>
    <p:extLst>
      <p:ext uri="{BB962C8B-B14F-4D97-AF65-F5344CB8AC3E}">
        <p14:creationId xmlns:p14="http://schemas.microsoft.com/office/powerpoint/2010/main" val="89194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4F40-97BD-46AD-9846-796781F7CB7F}"/>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932FE845-B074-E637-0038-58B8D5EAED83}"/>
              </a:ext>
            </a:extLst>
          </p:cNvPr>
          <p:cNvSpPr>
            <a:spLocks noGrp="1"/>
          </p:cNvSpPr>
          <p:nvPr>
            <p:ph idx="1"/>
          </p:nvPr>
        </p:nvSpPr>
        <p:spPr/>
        <p:txBody>
          <a:bodyPr/>
          <a:lstStyle/>
          <a:p>
            <a:pPr marL="342900" indent="-342900">
              <a:buFont typeface="+mj-lt"/>
              <a:buAutoNum type="arabicPeriod"/>
            </a:pPr>
            <a:r>
              <a:rPr lang="en-IN" b="1" dirty="0"/>
              <a:t>Evaluate Employment Opportunities</a:t>
            </a:r>
          </a:p>
          <a:p>
            <a:r>
              <a:rPr lang="en-US" dirty="0"/>
              <a:t>Assess the effectiveness of NREGA in providing employment opportunities to rural households by analyzing the number of job cards issued, the number of workers engaged, and the </a:t>
            </a:r>
            <a:r>
              <a:rPr lang="en-US" dirty="0" err="1"/>
              <a:t>persondays</a:t>
            </a:r>
            <a:r>
              <a:rPr lang="en-US" dirty="0"/>
              <a:t> of employment provided.</a:t>
            </a:r>
            <a:endParaRPr lang="en-IN" dirty="0"/>
          </a:p>
        </p:txBody>
      </p:sp>
    </p:spTree>
    <p:extLst>
      <p:ext uri="{BB962C8B-B14F-4D97-AF65-F5344CB8AC3E}">
        <p14:creationId xmlns:p14="http://schemas.microsoft.com/office/powerpoint/2010/main" val="324457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FD73-ECBD-27C0-A1E5-1A9790F9F864}"/>
              </a:ext>
            </a:extLst>
          </p:cNvPr>
          <p:cNvSpPr>
            <a:spLocks noGrp="1"/>
          </p:cNvSpPr>
          <p:nvPr>
            <p:ph type="title"/>
          </p:nvPr>
        </p:nvSpPr>
        <p:spPr/>
        <p:txBody>
          <a:bodyPr/>
          <a:lstStyle/>
          <a:p>
            <a:pPr algn="ctr"/>
            <a:r>
              <a:rPr lang="en-US" dirty="0"/>
              <a:t>Visual 1: Pie Chart - Number of Job Cards Issued by State</a:t>
            </a:r>
            <a:endParaRPr lang="en-IN" dirty="0"/>
          </a:p>
        </p:txBody>
      </p:sp>
      <p:sp>
        <p:nvSpPr>
          <p:cNvPr id="3" name="Content Placeholder 2">
            <a:extLst>
              <a:ext uri="{FF2B5EF4-FFF2-40B4-BE49-F238E27FC236}">
                <a16:creationId xmlns:a16="http://schemas.microsoft.com/office/drawing/2014/main" id="{F6DB6FD0-EBED-B716-5650-48D455627320}"/>
              </a:ext>
            </a:extLst>
          </p:cNvPr>
          <p:cNvSpPr>
            <a:spLocks noGrp="1"/>
          </p:cNvSpPr>
          <p:nvPr>
            <p:ph idx="1"/>
          </p:nvPr>
        </p:nvSpPr>
        <p:spPr/>
        <p:txBody>
          <a:bodyPr/>
          <a:lstStyle/>
          <a:p>
            <a:r>
              <a:rPr lang="en-US" b="1" dirty="0"/>
              <a:t>Purpose</a:t>
            </a:r>
            <a:r>
              <a:rPr lang="en-US" dirty="0"/>
              <a:t>: To display the proportion of job cards issued across different states.</a:t>
            </a:r>
            <a:br>
              <a:rPr lang="en-US" dirty="0"/>
            </a:br>
            <a:r>
              <a:rPr lang="en-US" b="1" dirty="0"/>
              <a:t>Explanation and Usage</a:t>
            </a:r>
            <a:r>
              <a:rPr lang="en-US" dirty="0"/>
              <a:t>: This visual provides a clear view of the distribution of job cards among the states, making it easy to see which states have a larger share of job cards. It helps identify the regions where NREGA is being heavily utilized versus those with lesser engagement, informing policymakers about areas that may require additional outreach or support.</a:t>
            </a:r>
            <a:endParaRPr lang="en-IN" dirty="0"/>
          </a:p>
        </p:txBody>
      </p:sp>
    </p:spTree>
    <p:extLst>
      <p:ext uri="{BB962C8B-B14F-4D97-AF65-F5344CB8AC3E}">
        <p14:creationId xmlns:p14="http://schemas.microsoft.com/office/powerpoint/2010/main" val="115504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330CA9-88E6-9923-E2D9-0A3750677DBF}"/>
              </a:ext>
            </a:extLst>
          </p:cNvPr>
          <p:cNvPicPr>
            <a:picLocks noChangeAspect="1"/>
          </p:cNvPicPr>
          <p:nvPr/>
        </p:nvPicPr>
        <p:blipFill>
          <a:blip r:embed="rId2"/>
          <a:stretch>
            <a:fillRect/>
          </a:stretch>
        </p:blipFill>
        <p:spPr>
          <a:xfrm>
            <a:off x="1103492" y="474216"/>
            <a:ext cx="9787113" cy="5909568"/>
          </a:xfrm>
          <a:prstGeom prst="rect">
            <a:avLst/>
          </a:prstGeom>
        </p:spPr>
      </p:pic>
    </p:spTree>
    <p:extLst>
      <p:ext uri="{BB962C8B-B14F-4D97-AF65-F5344CB8AC3E}">
        <p14:creationId xmlns:p14="http://schemas.microsoft.com/office/powerpoint/2010/main" val="181676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4F40-97BD-46AD-9846-796781F7CB7F}"/>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932FE845-B074-E637-0038-58B8D5EAED83}"/>
              </a:ext>
            </a:extLst>
          </p:cNvPr>
          <p:cNvSpPr>
            <a:spLocks noGrp="1"/>
          </p:cNvSpPr>
          <p:nvPr>
            <p:ph idx="1"/>
          </p:nvPr>
        </p:nvSpPr>
        <p:spPr/>
        <p:txBody>
          <a:bodyPr/>
          <a:lstStyle/>
          <a:p>
            <a:pPr marL="0" indent="0">
              <a:buNone/>
            </a:pPr>
            <a:r>
              <a:rPr lang="en-IN" b="1" dirty="0"/>
              <a:t>2.   Identify Regional Disparities</a:t>
            </a:r>
          </a:p>
          <a:p>
            <a:r>
              <a:rPr lang="en-US" dirty="0"/>
              <a:t>Investigate regional disparities in the implementation and outcomes of NREGA across different states and districts, focusing on factors such as the number of active job cards, active workers, and </a:t>
            </a:r>
            <a:r>
              <a:rPr lang="en-US" dirty="0" err="1"/>
              <a:t>persondays</a:t>
            </a:r>
            <a:r>
              <a:rPr lang="en-US" dirty="0"/>
              <a:t> of employment provided.</a:t>
            </a:r>
            <a:endParaRPr lang="en-IN" dirty="0"/>
          </a:p>
        </p:txBody>
      </p:sp>
    </p:spTree>
    <p:extLst>
      <p:ext uri="{BB962C8B-B14F-4D97-AF65-F5344CB8AC3E}">
        <p14:creationId xmlns:p14="http://schemas.microsoft.com/office/powerpoint/2010/main" val="223008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FD73-ECBD-27C0-A1E5-1A9790F9F864}"/>
              </a:ext>
            </a:extLst>
          </p:cNvPr>
          <p:cNvSpPr>
            <a:spLocks noGrp="1"/>
          </p:cNvSpPr>
          <p:nvPr>
            <p:ph type="title"/>
          </p:nvPr>
        </p:nvSpPr>
        <p:spPr/>
        <p:txBody>
          <a:bodyPr/>
          <a:lstStyle/>
          <a:p>
            <a:pPr algn="ctr"/>
            <a:r>
              <a:rPr lang="en-US" dirty="0"/>
              <a:t>Visual 2: Matrix - Average Wage Rate per Day per Person by State and District</a:t>
            </a:r>
            <a:endParaRPr lang="en-IN" dirty="0"/>
          </a:p>
        </p:txBody>
      </p:sp>
      <p:sp>
        <p:nvSpPr>
          <p:cNvPr id="3" name="Content Placeholder 2">
            <a:extLst>
              <a:ext uri="{FF2B5EF4-FFF2-40B4-BE49-F238E27FC236}">
                <a16:creationId xmlns:a16="http://schemas.microsoft.com/office/drawing/2014/main" id="{F6DB6FD0-EBED-B716-5650-48D455627320}"/>
              </a:ext>
            </a:extLst>
          </p:cNvPr>
          <p:cNvSpPr>
            <a:spLocks noGrp="1"/>
          </p:cNvSpPr>
          <p:nvPr>
            <p:ph idx="1"/>
          </p:nvPr>
        </p:nvSpPr>
        <p:spPr/>
        <p:txBody>
          <a:bodyPr/>
          <a:lstStyle/>
          <a:p>
            <a:r>
              <a:rPr lang="en-US" b="1" dirty="0"/>
              <a:t>Purpose</a:t>
            </a:r>
            <a:r>
              <a:rPr lang="en-US" dirty="0"/>
              <a:t>: To show the average daily wage rate for NREGA workers across different states and districts in a tabular format.</a:t>
            </a:r>
            <a:br>
              <a:rPr lang="en-US" dirty="0"/>
            </a:br>
            <a:r>
              <a:rPr lang="en-US" b="1" dirty="0"/>
              <a:t>Explanation and Usage</a:t>
            </a:r>
            <a:r>
              <a:rPr lang="en-US" dirty="0"/>
              <a:t>: This visual format allows for a detailed comparison of wage rates, making it easier to spot discrepancies and variations across different regions. Policymakers can use this information to ensure fair wage distribution and make adjustments where necessary to address wage disparities.</a:t>
            </a:r>
            <a:endParaRPr lang="en-IN" dirty="0"/>
          </a:p>
        </p:txBody>
      </p:sp>
    </p:spTree>
    <p:extLst>
      <p:ext uri="{BB962C8B-B14F-4D97-AF65-F5344CB8AC3E}">
        <p14:creationId xmlns:p14="http://schemas.microsoft.com/office/powerpoint/2010/main" val="225061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C7B6CD-DB74-A1AE-F019-805C60902116}"/>
              </a:ext>
            </a:extLst>
          </p:cNvPr>
          <p:cNvPicPr>
            <a:picLocks noChangeAspect="1"/>
          </p:cNvPicPr>
          <p:nvPr/>
        </p:nvPicPr>
        <p:blipFill>
          <a:blip r:embed="rId2"/>
          <a:stretch>
            <a:fillRect/>
          </a:stretch>
        </p:blipFill>
        <p:spPr>
          <a:xfrm>
            <a:off x="445949" y="156141"/>
            <a:ext cx="11225494" cy="6367663"/>
          </a:xfrm>
          <a:prstGeom prst="rect">
            <a:avLst/>
          </a:prstGeom>
        </p:spPr>
      </p:pic>
    </p:spTree>
    <p:extLst>
      <p:ext uri="{BB962C8B-B14F-4D97-AF65-F5344CB8AC3E}">
        <p14:creationId xmlns:p14="http://schemas.microsoft.com/office/powerpoint/2010/main" val="881114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196</TotalTime>
  <Words>818</Words>
  <Application>Microsoft Office PowerPoint</Application>
  <PresentationFormat>Widescreen</PresentationFormat>
  <Paragraphs>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INTRODUCTION</vt:lpstr>
      <vt:lpstr>Project overview</vt:lpstr>
      <vt:lpstr>Summarize project goals</vt:lpstr>
      <vt:lpstr>PROJECT OBJECTIVE</vt:lpstr>
      <vt:lpstr>Visual 1: Pie Chart - Number of Job Cards Issued by State</vt:lpstr>
      <vt:lpstr>PowerPoint Presentation</vt:lpstr>
      <vt:lpstr>PROJECT OBJECTIVE</vt:lpstr>
      <vt:lpstr>Visual 2: Matrix - Average Wage Rate per Day per Person by State and District</vt:lpstr>
      <vt:lpstr>PowerPoint Presentation</vt:lpstr>
      <vt:lpstr>PROJECT OBJECTIVE</vt:lpstr>
      <vt:lpstr>Visual 3: Donut Chart - Distribution of Persondays Among SC, ST, and Women Workers</vt:lpstr>
      <vt:lpstr>PowerPoint Presentation</vt:lpstr>
      <vt:lpstr>PROJECT OBJECTIVE</vt:lpstr>
      <vt:lpstr>Visual 4: Bar Chart - Total Number of Active Workers by District</vt:lpstr>
      <vt:lpstr>PowerPoint Presentation</vt:lpstr>
      <vt:lpstr>PROJECT OBJECTIVE</vt:lpstr>
      <vt:lpstr>Visual 5: Scatter Plot - Correlation Between Approved Labour Budget and Total Expenditure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Vaishakhi Pawar</dc:creator>
  <cp:lastModifiedBy>Vaishakhi Pawar</cp:lastModifiedBy>
  <cp:revision>1</cp:revision>
  <dcterms:created xsi:type="dcterms:W3CDTF">2024-06-22T12:55:49Z</dcterms:created>
  <dcterms:modified xsi:type="dcterms:W3CDTF">2024-06-22T16:12:15Z</dcterms:modified>
</cp:coreProperties>
</file>