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90" r:id="rId3"/>
    <p:sldId id="358" r:id="rId4"/>
    <p:sldId id="276" r:id="rId5"/>
    <p:sldId id="291" r:id="rId6"/>
    <p:sldId id="357" r:id="rId7"/>
    <p:sldId id="277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h Bagley" initials="HB" lastIdx="1" clrIdx="0">
    <p:extLst>
      <p:ext uri="{19B8F6BF-5375-455C-9EA6-DF929625EA0E}">
        <p15:presenceInfo xmlns:p15="http://schemas.microsoft.com/office/powerpoint/2012/main" userId="bd46b8d08d0fed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.els-cdn.com/S074152141500155X/1-s2.0-S074152141500155X-main.pdf?_tid=63a4ae1d-e8ff-47a6-886e-01c2e8a7c784&amp;acdnat=1546850551_7cdb49b3ccc267953ad93ca349d14b6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.els-cdn.com/S074152141500155X/1-s2.0-S074152141500155X-main.pdf?_tid=63a4ae1d-e8ff-47a6-886e-01c2e8a7c784&amp;acdnat=1546850551_7cdb49b3ccc267953ad93ca349d14b68" TargetMode="External"/><Relationship Id="rId2" Type="http://schemas.openxmlformats.org/officeDocument/2006/relationships/hyperlink" Target="https://www.sciencedirect.com/science/article/pii/S10137025120004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ramedtech.com/" TargetMode="External"/><Relationship Id="rId5" Type="http://schemas.openxmlformats.org/officeDocument/2006/relationships/hyperlink" Target="https://www.ncbi.nlm.nih.gov/pmc/articles/PMC4727477/" TargetMode="External"/><Relationship Id="rId4" Type="http://schemas.openxmlformats.org/officeDocument/2006/relationships/hyperlink" Target="https://www.sciencedirect.com/science/article/pii/S00201383040024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1560" y="0"/>
            <a:ext cx="12643560" cy="875071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"/>
                <a:cs typeface="Times"/>
              </a:rPr>
              <a:t>Shira Clamp for Microvascular Surgery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1443" y="5545251"/>
            <a:ext cx="5213809" cy="1013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i="1">
                <a:latin typeface="Times"/>
                <a:cs typeface="Times"/>
              </a:rPr>
              <a:t>Global Entrepreneurship and Innovation</a:t>
            </a:r>
          </a:p>
          <a:p>
            <a:pPr algn="r"/>
            <a:r>
              <a:rPr lang="en-US" i="1">
                <a:latin typeface="Times"/>
                <a:cs typeface="Times"/>
              </a:rPr>
              <a:t>India 2019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F86AAF-EFC1-4EA5-B4BA-90751873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0" y="915416"/>
            <a:ext cx="875071" cy="87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FAF8B0F-62DF-4A91-931F-655034EC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0" y="1984158"/>
            <a:ext cx="875071" cy="81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22A3749-7181-47E2-9583-A0B1E367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5" y="2994561"/>
            <a:ext cx="875071" cy="93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F648E0C-5F9D-45BF-A0D5-EBE5EF10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91" y="4088677"/>
            <a:ext cx="875071" cy="93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95EE49C-F420-4DA6-8904-45AE5559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7" y="5197540"/>
            <a:ext cx="911417" cy="1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30ED855-CF5D-409D-9A56-B15C77153D88}"/>
              </a:ext>
            </a:extLst>
          </p:cNvPr>
          <p:cNvSpPr txBox="1">
            <a:spLocks/>
          </p:cNvSpPr>
          <p:nvPr/>
        </p:nvSpPr>
        <p:spPr>
          <a:xfrm>
            <a:off x="1656737" y="1038960"/>
            <a:ext cx="10240295" cy="554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500" dirty="0"/>
              <a:t>Patrick Phelon, Engineering Management Graduate student at UMass </a:t>
            </a:r>
            <a:r>
              <a:rPr lang="en-IN" sz="2500" dirty="0" err="1"/>
              <a:t>Amherst,USA</a:t>
            </a:r>
            <a:endParaRPr lang="en-IN" sz="2500" dirty="0"/>
          </a:p>
          <a:p>
            <a:pPr algn="l"/>
            <a:endParaRPr lang="en-IN" sz="900" dirty="0"/>
          </a:p>
          <a:p>
            <a:pPr algn="l"/>
            <a:r>
              <a:rPr lang="en-IN" sz="2500" dirty="0" err="1"/>
              <a:t>Ruike</a:t>
            </a:r>
            <a:r>
              <a:rPr lang="en-IN" sz="2500" dirty="0"/>
              <a:t> Zhang, Human Resources Management Graduate student at Nanjing University, China</a:t>
            </a:r>
          </a:p>
          <a:p>
            <a:pPr algn="l"/>
            <a:endParaRPr lang="en-IN" sz="1100" dirty="0"/>
          </a:p>
          <a:p>
            <a:pPr algn="l"/>
            <a:r>
              <a:rPr lang="en-IN" sz="2500" dirty="0"/>
              <a:t>Hannah Bagley, Junior Biomedical Engineering student at UMass Lowell, USA</a:t>
            </a:r>
          </a:p>
          <a:p>
            <a:pPr algn="l"/>
            <a:endParaRPr lang="en-IN" sz="2500" dirty="0"/>
          </a:p>
          <a:p>
            <a:pPr algn="l"/>
            <a:r>
              <a:rPr lang="en-IN" sz="2500" dirty="0" err="1"/>
              <a:t>Vaishakh</a:t>
            </a:r>
            <a:r>
              <a:rPr lang="en-IN" sz="2500" dirty="0"/>
              <a:t> </a:t>
            </a:r>
            <a:r>
              <a:rPr lang="en-IN" sz="2500" dirty="0" err="1"/>
              <a:t>Kuppast</a:t>
            </a:r>
            <a:r>
              <a:rPr lang="en-IN" sz="2500" dirty="0"/>
              <a:t>, Electronics and Communication Engineering UG in KLE Technological University, India</a:t>
            </a:r>
          </a:p>
          <a:p>
            <a:pPr algn="l"/>
            <a:endParaRPr lang="en-IN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500" dirty="0"/>
              <a:t>Manoj </a:t>
            </a:r>
            <a:r>
              <a:rPr lang="en-IN" sz="2500" dirty="0" err="1"/>
              <a:t>Madnur</a:t>
            </a:r>
            <a:r>
              <a:rPr lang="en-IN" sz="2500" dirty="0"/>
              <a:t>, Mechanical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500" dirty="0"/>
              <a:t>Engineering UG  in KLE Technological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500" dirty="0"/>
              <a:t>University, India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E2C8-C9AB-42C1-992B-AD4FDD69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13" y="0"/>
            <a:ext cx="4029075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5913-A9E6-40C8-92F9-57A83F6E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05" y="1290449"/>
            <a:ext cx="8148489" cy="5191784"/>
          </a:xfrm>
        </p:spPr>
        <p:txBody>
          <a:bodyPr>
            <a:noAutofit/>
          </a:bodyPr>
          <a:lstStyle/>
          <a:p>
            <a:pPr lvl="1"/>
            <a:r>
              <a:rPr lang="en-US" sz="2500" dirty="0">
                <a:solidFill>
                  <a:srgbClr val="000000"/>
                </a:solidFill>
                <a:cs typeface="Calibri"/>
              </a:rPr>
              <a:t>Surgeons in India with limited training have difficulty performing anastomosis</a:t>
            </a:r>
          </a:p>
          <a:p>
            <a:pPr lvl="2"/>
            <a:r>
              <a:rPr lang="en-US" sz="2500" dirty="0">
                <a:solidFill>
                  <a:srgbClr val="000000"/>
                </a:solidFill>
                <a:cs typeface="Calibri"/>
              </a:rPr>
              <a:t>Gangrene                       Amputation</a:t>
            </a:r>
          </a:p>
          <a:p>
            <a:pPr lvl="2"/>
            <a:r>
              <a:rPr lang="en-US" sz="2500" dirty="0">
                <a:solidFill>
                  <a:srgbClr val="000000"/>
                </a:solidFill>
                <a:cs typeface="Calibri"/>
              </a:rPr>
              <a:t>Time consuming</a:t>
            </a:r>
          </a:p>
          <a:p>
            <a:pPr lvl="2"/>
            <a:r>
              <a:rPr lang="en-US" sz="2500" dirty="0">
                <a:cs typeface="Calibri"/>
              </a:rPr>
              <a:t>Tissue Damage </a:t>
            </a:r>
          </a:p>
          <a:p>
            <a:pPr lvl="2"/>
            <a:r>
              <a:rPr lang="en-US" sz="2500" dirty="0">
                <a:cs typeface="Calibri"/>
              </a:rPr>
              <a:t>Ends of blood vessels can slip easily</a:t>
            </a:r>
          </a:p>
          <a:p>
            <a:pPr lvl="1"/>
            <a:r>
              <a:rPr lang="en-US" sz="2500" dirty="0">
                <a:cs typeface="Calibri"/>
              </a:rPr>
              <a:t>Is this a problem?</a:t>
            </a:r>
          </a:p>
          <a:p>
            <a:pPr lvl="2"/>
            <a:r>
              <a:rPr lang="en-US" sz="2500" dirty="0">
                <a:cs typeface="Calibri"/>
              </a:rPr>
              <a:t>Amputation in 28% of patients is due to failed revascularization (1)</a:t>
            </a:r>
          </a:p>
          <a:p>
            <a:pPr lvl="2"/>
            <a:endParaRPr lang="en-US" sz="2500" dirty="0">
              <a:cs typeface="Calibri"/>
            </a:endParaRPr>
          </a:p>
          <a:p>
            <a:pPr marL="0" indent="0">
              <a:buNone/>
            </a:pPr>
            <a:r>
              <a:rPr lang="en-US" sz="2500" dirty="0">
                <a:cs typeface="Calibri"/>
              </a:rPr>
              <a:t>5-6% of anastomosis lead to gangrene and subsequently amputation</a:t>
            </a:r>
          </a:p>
          <a:p>
            <a:pPr marL="457200" lvl="1" indent="0">
              <a:buNone/>
            </a:pPr>
            <a:r>
              <a:rPr lang="en-US" sz="2500" dirty="0">
                <a:cs typeface="Calibri"/>
              </a:rPr>
              <a:t>-Dr. K.G. </a:t>
            </a:r>
            <a:r>
              <a:rPr lang="en-US" sz="2500" dirty="0" err="1">
                <a:cs typeface="Calibri"/>
              </a:rPr>
              <a:t>Byakodi</a:t>
            </a:r>
            <a:r>
              <a:rPr lang="en-US" sz="2500" dirty="0">
                <a:cs typeface="Calibri"/>
              </a:rPr>
              <a:t> </a:t>
            </a:r>
          </a:p>
          <a:p>
            <a:pPr lvl="1"/>
            <a:endParaRPr lang="en-US" sz="2500" dirty="0">
              <a:cs typeface="Calibri"/>
            </a:endParaRPr>
          </a:p>
          <a:p>
            <a:pPr lvl="2"/>
            <a:endParaRPr lang="en-US" sz="2500" dirty="0">
              <a:cs typeface="Calibri"/>
            </a:endParaRPr>
          </a:p>
          <a:p>
            <a:pPr lvl="1"/>
            <a:endParaRPr lang="en-US" sz="25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BFD74-C060-453F-ACB7-548AE82CF866}"/>
              </a:ext>
            </a:extLst>
          </p:cNvPr>
          <p:cNvSpPr/>
          <p:nvPr/>
        </p:nvSpPr>
        <p:spPr>
          <a:xfrm>
            <a:off x="3352299" y="6048551"/>
            <a:ext cx="1076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buFont typeface="+mj-lt"/>
              <a:buAutoNum type="arabicPeriod"/>
            </a:pPr>
            <a:r>
              <a:rPr lang="en-US" sz="1000" dirty="0">
                <a:cs typeface="Calibri"/>
                <a:hlinkClick r:id="rId2"/>
              </a:rPr>
              <a:t>https://ac.els-cdn.com/S074152141500155X/1-s2.0-S074152141500155X-main.pdf?_tid=63a4ae1d-e8ff-47a6-886e-01c2e8a7c784&amp;acdnat=1546850551_7cdb49b3ccc267953ad93ca349d14b68</a:t>
            </a:r>
            <a:endParaRPr lang="en-US" sz="1000" dirty="0">
              <a:cs typeface="Calibri"/>
            </a:endParaRPr>
          </a:p>
          <a:p>
            <a:pPr lvl="3"/>
            <a:endParaRPr lang="en-US" sz="1300" dirty="0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495691-1749-4F24-9B0D-564D5A72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252" y="1290449"/>
            <a:ext cx="3637146" cy="372922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619994-DBB5-478C-A80C-49D9187D7C50}"/>
              </a:ext>
            </a:extLst>
          </p:cNvPr>
          <p:cNvSpPr/>
          <p:nvPr/>
        </p:nvSpPr>
        <p:spPr>
          <a:xfrm>
            <a:off x="2992674" y="2123005"/>
            <a:ext cx="14001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500" dirty="0"/>
              <a:t>      </a:t>
            </a:r>
            <a:r>
              <a:rPr lang="en-IN" sz="2500" b="1" u="sng" dirty="0"/>
              <a:t>Shira Clamps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5867400" cy="5943600"/>
          </a:xfrm>
        </p:spPr>
        <p:txBody>
          <a:bodyPr>
            <a:normAutofit/>
          </a:bodyPr>
          <a:lstStyle/>
          <a:p>
            <a:r>
              <a:rPr lang="en-US" sz="2700" dirty="0">
                <a:cs typeface="Calibri" panose="020F0502020204030204"/>
              </a:rPr>
              <a:t>A clamp used for micro vascular surgery.</a:t>
            </a:r>
          </a:p>
          <a:p>
            <a:r>
              <a:rPr lang="en-IN" sz="2700" dirty="0"/>
              <a:t>Thumbnail-sized device.</a:t>
            </a:r>
          </a:p>
          <a:p>
            <a:r>
              <a:rPr lang="en-IN" sz="2700" dirty="0"/>
              <a:t>Open and visible ends of blood vessels</a:t>
            </a:r>
          </a:p>
          <a:p>
            <a:pPr marL="342900" lvl="1" indent="-342900"/>
            <a:r>
              <a:rPr lang="en-US" sz="2700" dirty="0">
                <a:cs typeface="Calibri" panose="020F0502020204030204"/>
              </a:rPr>
              <a:t>Durable, adjustable to accommodate various different surgeries.</a:t>
            </a:r>
          </a:p>
          <a:p>
            <a:pPr marL="342900" lvl="1" indent="-342900"/>
            <a:r>
              <a:rPr lang="en-US" sz="2700" dirty="0">
                <a:cs typeface="Calibri" panose="020F0502020204030204"/>
              </a:rPr>
              <a:t>Key Values-</a:t>
            </a:r>
          </a:p>
          <a:p>
            <a:pPr marL="742950" lvl="2" indent="-342900"/>
            <a:r>
              <a:rPr lang="en-US" sz="2500" dirty="0">
                <a:cs typeface="Calibri" panose="020F0502020204030204"/>
              </a:rPr>
              <a:t>Less training required</a:t>
            </a:r>
          </a:p>
          <a:p>
            <a:pPr marL="742950" lvl="2" indent="-342900"/>
            <a:r>
              <a:rPr lang="en-US" sz="2500" dirty="0">
                <a:cs typeface="Calibri" panose="020F0502020204030204"/>
              </a:rPr>
              <a:t>Reduces rate of amputations</a:t>
            </a:r>
          </a:p>
          <a:p>
            <a:pPr marL="742950" lvl="2" indent="-342900"/>
            <a:r>
              <a:rPr lang="en-US" sz="2500" dirty="0">
                <a:cs typeface="Calibri" panose="020F0502020204030204"/>
              </a:rPr>
              <a:t>Reduce waste through reusable</a:t>
            </a:r>
          </a:p>
          <a:p>
            <a:pPr marL="400050" lvl="2" indent="0">
              <a:buNone/>
            </a:pPr>
            <a:r>
              <a:rPr lang="en-US" sz="2500" dirty="0">
                <a:cs typeface="Calibri" panose="020F0502020204030204"/>
              </a:rPr>
              <a:t>      product</a:t>
            </a:r>
          </a:p>
          <a:p>
            <a:pPr marL="0" lvl="1" indent="0">
              <a:buNone/>
            </a:pPr>
            <a:endParaRPr lang="en-US" sz="2500" dirty="0">
              <a:cs typeface="Calibri" panose="020F0502020204030204"/>
            </a:endParaRPr>
          </a:p>
          <a:p>
            <a:pPr marL="0" lvl="1" indent="0">
              <a:buNone/>
            </a:pPr>
            <a:r>
              <a:rPr lang="en-US" sz="2500" dirty="0">
                <a:cs typeface="Calibri" panose="020F0502020204030204"/>
              </a:rPr>
              <a:t>  </a:t>
            </a:r>
          </a:p>
          <a:p>
            <a:endParaRPr lang="en-IN" sz="2500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52401"/>
            <a:ext cx="419792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1" y="1371600"/>
            <a:ext cx="242936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962401"/>
            <a:ext cx="3128745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74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47D8604-ECC9-4368-A76C-33CBEC84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1"/>
          <a:stretch/>
        </p:blipFill>
        <p:spPr>
          <a:xfrm>
            <a:off x="477012" y="424403"/>
            <a:ext cx="11370859" cy="632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180F7-98DE-4FC3-8559-B9C3357D4A42}"/>
              </a:ext>
            </a:extLst>
          </p:cNvPr>
          <p:cNvSpPr txBox="1"/>
          <p:nvPr/>
        </p:nvSpPr>
        <p:spPr>
          <a:xfrm>
            <a:off x="4860877" y="106906"/>
            <a:ext cx="245887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Model Canvas 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130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870" y="-338455"/>
            <a:ext cx="10515600" cy="1325563"/>
          </a:xfrm>
        </p:spPr>
        <p:txBody>
          <a:bodyPr/>
          <a:lstStyle/>
          <a:p>
            <a:pPr algn="ctr"/>
            <a:r>
              <a:rPr lang="en-US" sz="3000" b="1" dirty="0">
                <a:cs typeface="Calibri Light" panose="020F0302020204030204"/>
              </a:rPr>
              <a:t>Opportunity and Target Market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9832"/>
            <a:ext cx="12192000" cy="7016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500" dirty="0">
                <a:cs typeface="Calibri" panose="020F0502020204030204"/>
              </a:rPr>
              <a:t>Our Target Market is Hospital medical supplies procurement departments</a:t>
            </a:r>
            <a:endParaRPr lang="en-US" sz="2500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endParaRPr lang="en-US" sz="2500" dirty="0">
              <a:cs typeface="Calibri" panose="020F0502020204030204"/>
              <a:sym typeface="+mn-ea"/>
            </a:endParaRPr>
          </a:p>
          <a:p>
            <a:pPr marL="0" indent="0">
              <a:buFont typeface="Wingdings" panose="05000000000000000000" pitchFamily="34" charset="0"/>
              <a:buNone/>
            </a:pPr>
            <a:endParaRPr lang="en-US" sz="2500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endParaRPr lang="en-US" sz="2500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br>
              <a:rPr lang="en-US" sz="2500" dirty="0"/>
            </a:br>
            <a:endParaRPr lang="en-US" sz="2500" dirty="0"/>
          </a:p>
          <a:p>
            <a:pPr marL="0" indent="0">
              <a:buNone/>
            </a:pPr>
            <a:endParaRPr lang="en-US" sz="2500" dirty="0">
              <a:cs typeface="Calibri" panose="020F0502020204030204"/>
            </a:endParaRPr>
          </a:p>
          <a:p>
            <a:endParaRPr lang="en-US" sz="2500" dirty="0">
              <a:cs typeface="Calibri" panose="020F0502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265" y="2015448"/>
            <a:ext cx="564959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34" charset="0"/>
              <a:buChar char="Ø"/>
            </a:pPr>
            <a:r>
              <a:rPr lang="en-US" sz="2500" dirty="0">
                <a:cs typeface="Calibri" panose="020F0502020204030204"/>
                <a:sym typeface="+mn-ea"/>
              </a:rPr>
              <a:t>Typical microvascular surgery takes ~30-45  minutes</a:t>
            </a:r>
            <a:endParaRPr lang="en-US" sz="2500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en-US" sz="2500" dirty="0">
                <a:cs typeface="Calibri" panose="020F0502020204030204"/>
                <a:sym typeface="+mn-ea"/>
              </a:rPr>
              <a:t>1-2 mm blood vessels repaired under microscope during digit implementation(fingers/toes).</a:t>
            </a:r>
            <a:endParaRPr lang="en-US" sz="2500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en-US" sz="2500" dirty="0">
                <a:cs typeface="Calibri" panose="020F0502020204030204"/>
                <a:sym typeface="+mn-ea"/>
              </a:rPr>
              <a:t>If the blood vessel is not repaired in time, it develops gangrene, causes amputation</a:t>
            </a:r>
            <a:endParaRPr lang="en-US" sz="2500" dirty="0">
              <a:cs typeface="Calibri" panose="020F0502020204030204"/>
            </a:endParaRPr>
          </a:p>
          <a:p>
            <a:pPr marL="514350" indent="-514350">
              <a:buFont typeface="Wingdings" panose="05000000000000000000" pitchFamily="34" charset="0"/>
              <a:buChar char="Ø"/>
            </a:pPr>
            <a:r>
              <a:rPr lang="en-US" sz="2500" dirty="0">
                <a:cs typeface="Calibri" panose="020F0502020204030204"/>
                <a:sym typeface="+mn-ea"/>
              </a:rPr>
              <a:t>The Clamps usage improves the efficiency of vascular repair, and reduces the amputation rate and mortality rate</a:t>
            </a:r>
            <a:endParaRPr lang="en-US" sz="2500" dirty="0"/>
          </a:p>
        </p:txBody>
      </p:sp>
      <p:sp>
        <p:nvSpPr>
          <p:cNvPr id="6" name="Text Box 5"/>
          <p:cNvSpPr txBox="1"/>
          <p:nvPr/>
        </p:nvSpPr>
        <p:spPr>
          <a:xfrm>
            <a:off x="6040755" y="2025279"/>
            <a:ext cx="566166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34" charset="0"/>
              <a:buChar char="Ø"/>
            </a:pPr>
            <a:r>
              <a:rPr lang="en-US" sz="2500" dirty="0">
                <a:cs typeface="Calibri" panose="020F0502020204030204"/>
                <a:sym typeface="+mn-ea"/>
              </a:rPr>
              <a:t>Leading cause of amputation in India is due to Trauma</a:t>
            </a: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en-US" sz="2500" dirty="0">
                <a:cs typeface="Calibri" panose="020F0502020204030204"/>
                <a:sym typeface="+mn-ea"/>
              </a:rPr>
              <a:t>Time is an issue, therefore a tool is required for general surgeon use</a:t>
            </a:r>
            <a:endParaRPr lang="en-US" sz="2500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en-US" sz="2500" dirty="0">
                <a:cs typeface="Calibri" panose="020F0502020204030204"/>
                <a:sym typeface="+mn-ea"/>
              </a:rPr>
              <a:t>In 2015,31 million clamp products were consumed, up 54% year on year; 43 million clamp products were consumed in 2016</a:t>
            </a:r>
            <a:br>
              <a:rPr lang="en-US" sz="2500" dirty="0">
                <a:sym typeface="+mn-ea"/>
              </a:rPr>
            </a:br>
            <a:endParaRPr lang="en-US" sz="2500" dirty="0"/>
          </a:p>
          <a:p>
            <a:pPr marL="457200" indent="-457200">
              <a:buFont typeface="Wingdings" panose="05000000000000000000" pitchFamily="34" charset="0"/>
              <a:buChar char="Ø"/>
            </a:pPr>
            <a:endParaRPr lang="en-US" sz="2500" dirty="0">
              <a:cs typeface="Calibri" panose="020F0502020204030204"/>
            </a:endParaRPr>
          </a:p>
          <a:p>
            <a:pPr marL="342900" indent="-342900">
              <a:buFont typeface="Wingdings" panose="05000000000000000000" pitchFamily="34" charset="0"/>
              <a:buChar char="Ø"/>
            </a:pPr>
            <a:endParaRPr lang="en-US" sz="2500" dirty="0"/>
          </a:p>
        </p:txBody>
      </p:sp>
      <p:sp>
        <p:nvSpPr>
          <p:cNvPr id="8" name="Text Box 7"/>
          <p:cNvSpPr txBox="1"/>
          <p:nvPr/>
        </p:nvSpPr>
        <p:spPr>
          <a:xfrm>
            <a:off x="922655" y="1361048"/>
            <a:ext cx="460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Primary Research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275195" y="1361048"/>
            <a:ext cx="405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Secondary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2309" y="1671955"/>
            <a:ext cx="126877" cy="48861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>
            <a:extLst>
              <a:ext uri="{FF2B5EF4-FFF2-40B4-BE49-F238E27FC236}">
                <a16:creationId xmlns:a16="http://schemas.microsoft.com/office/drawing/2014/main" id="{EFD3C6F9-FE85-4898-8601-A1D2A87B92EC}"/>
              </a:ext>
            </a:extLst>
          </p:cNvPr>
          <p:cNvGrpSpPr/>
          <p:nvPr/>
        </p:nvGrpSpPr>
        <p:grpSpPr>
          <a:xfrm>
            <a:off x="6179044" y="904288"/>
            <a:ext cx="4141514" cy="2919445"/>
            <a:chOff x="1034472" y="406631"/>
            <a:chExt cx="8456613" cy="6218238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6B426B2-1D01-4681-9CED-F2A2BCA57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8" t="15591" r="9375" b="3763"/>
            <a:stretch>
              <a:fillRect/>
            </a:stretch>
          </p:blipFill>
          <p:spPr bwMode="auto">
            <a:xfrm>
              <a:off x="1034472" y="406631"/>
              <a:ext cx="8456613" cy="621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5A2EA34-F5B5-4B68-AAC5-9123BBFFE624}"/>
                </a:ext>
              </a:extLst>
            </p:cNvPr>
            <p:cNvSpPr/>
            <p:nvPr/>
          </p:nvSpPr>
          <p:spPr>
            <a:xfrm>
              <a:off x="8698523" y="6330463"/>
              <a:ext cx="703385" cy="237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>
                <a:noFill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337ACA22-3E9D-4D65-95EC-0C97E11F240E}"/>
                </a:ext>
              </a:extLst>
            </p:cNvPr>
            <p:cNvSpPr/>
            <p:nvPr/>
          </p:nvSpPr>
          <p:spPr>
            <a:xfrm>
              <a:off x="1362075" y="438150"/>
              <a:ext cx="6677025" cy="542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cxnSp>
          <p:nvCxnSpPr>
            <p:cNvPr id="12" name="Straight Connector 7">
              <a:extLst>
                <a:ext uri="{FF2B5EF4-FFF2-40B4-BE49-F238E27FC236}">
                  <a16:creationId xmlns:a16="http://schemas.microsoft.com/office/drawing/2014/main" id="{2C413808-6415-4487-BEDD-98A386AB9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9725" y="2781300"/>
              <a:ext cx="1657350" cy="5949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3">
              <a:extLst>
                <a:ext uri="{FF2B5EF4-FFF2-40B4-BE49-F238E27FC236}">
                  <a16:creationId xmlns:a16="http://schemas.microsoft.com/office/drawing/2014/main" id="{9C9B7684-61AB-4D78-9572-300D3DFDB8FC}"/>
                </a:ext>
              </a:extLst>
            </p:cNvPr>
            <p:cNvCxnSpPr/>
            <p:nvPr/>
          </p:nvCxnSpPr>
          <p:spPr>
            <a:xfrm flipH="1" flipV="1">
              <a:off x="5111262" y="2356338"/>
              <a:ext cx="308463" cy="101990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0DFCA048-F729-4A34-9B5E-14C89B4680C6}"/>
                </a:ext>
              </a:extLst>
            </p:cNvPr>
            <p:cNvCxnSpPr/>
            <p:nvPr/>
          </p:nvCxnSpPr>
          <p:spPr>
            <a:xfrm flipH="1">
              <a:off x="5728188" y="2781300"/>
              <a:ext cx="1348887" cy="10697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>
              <a:extLst>
                <a:ext uri="{FF2B5EF4-FFF2-40B4-BE49-F238E27FC236}">
                  <a16:creationId xmlns:a16="http://schemas.microsoft.com/office/drawing/2014/main" id="{03455998-3202-497E-8C4B-DBCA46C0B7F9}"/>
                </a:ext>
              </a:extLst>
            </p:cNvPr>
            <p:cNvCxnSpPr/>
            <p:nvPr/>
          </p:nvCxnSpPr>
          <p:spPr>
            <a:xfrm>
              <a:off x="5728188" y="3851031"/>
              <a:ext cx="690197" cy="7737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9">
              <a:extLst>
                <a:ext uri="{FF2B5EF4-FFF2-40B4-BE49-F238E27FC236}">
                  <a16:creationId xmlns:a16="http://schemas.microsoft.com/office/drawing/2014/main" id="{6DBA4E7C-F001-4679-8D5D-5E8678B70C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9725" y="4390292"/>
              <a:ext cx="998660" cy="23446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20">
              <a:extLst>
                <a:ext uri="{FF2B5EF4-FFF2-40B4-BE49-F238E27FC236}">
                  <a16:creationId xmlns:a16="http://schemas.microsoft.com/office/drawing/2014/main" id="{43E062BD-77BC-4A7A-BE1E-2F11C5703CD1}"/>
                </a:ext>
              </a:extLst>
            </p:cNvPr>
            <p:cNvSpPr/>
            <p:nvPr/>
          </p:nvSpPr>
          <p:spPr>
            <a:xfrm rot="9144185">
              <a:off x="4448691" y="3268073"/>
              <a:ext cx="1311914" cy="1197108"/>
            </a:xfrm>
            <a:prstGeom prst="arc">
              <a:avLst>
                <a:gd name="adj1" fmla="val 15942500"/>
                <a:gd name="adj2" fmla="val 3282628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88" dirty="0"/>
            </a:p>
          </p:txBody>
        </p:sp>
        <p:cxnSp>
          <p:nvCxnSpPr>
            <p:cNvPr id="18" name="Straight Connector 23">
              <a:extLst>
                <a:ext uri="{FF2B5EF4-FFF2-40B4-BE49-F238E27FC236}">
                  <a16:creationId xmlns:a16="http://schemas.microsoft.com/office/drawing/2014/main" id="{970850AE-34EF-4EFE-B411-B76AA92C3C98}"/>
                </a:ext>
              </a:extLst>
            </p:cNvPr>
            <p:cNvCxnSpPr>
              <a:stCxn id="17" idx="2"/>
            </p:cNvCxnSpPr>
            <p:nvPr/>
          </p:nvCxnSpPr>
          <p:spPr>
            <a:xfrm flipH="1" flipV="1">
              <a:off x="4360985" y="2555631"/>
              <a:ext cx="195354" cy="103024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24">
              <a:extLst>
                <a:ext uri="{FF2B5EF4-FFF2-40B4-BE49-F238E27FC236}">
                  <a16:creationId xmlns:a16="http://schemas.microsoft.com/office/drawing/2014/main" id="{519526EB-A535-464B-A2D0-EE55AFE528F9}"/>
                </a:ext>
              </a:extLst>
            </p:cNvPr>
            <p:cNvSpPr/>
            <p:nvPr/>
          </p:nvSpPr>
          <p:spPr>
            <a:xfrm rot="19746314">
              <a:off x="3574167" y="2352102"/>
              <a:ext cx="3060960" cy="2997858"/>
            </a:xfrm>
            <a:prstGeom prst="arc">
              <a:avLst>
                <a:gd name="adj1" fmla="val 16265011"/>
                <a:gd name="adj2" fmla="val 1810169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03692" y="234525"/>
            <a:ext cx="7959740" cy="679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Our Solution vs Other Solutions</a:t>
            </a:r>
          </a:p>
          <a:p>
            <a:endParaRPr lang="en-US" sz="220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Identify key attributes </a:t>
            </a:r>
          </a:p>
          <a:p>
            <a:pPr marL="605150" indent="-302575">
              <a:buFont typeface="Wingdings" panose="05000000000000000000" pitchFamily="2" charset="2"/>
              <a:buChar char="ü"/>
            </a:pP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Certain feature</a:t>
            </a:r>
          </a:p>
          <a:p>
            <a:pPr marL="302575"/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      ---Two clamps</a:t>
            </a:r>
          </a:p>
          <a:p>
            <a:pPr marL="302575"/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      ---Reusable</a:t>
            </a:r>
          </a:p>
          <a:p>
            <a:pPr marL="302575"/>
            <a:endParaRPr lang="en-US" altLang="zh-CN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0" indent="-302575">
              <a:buFont typeface="Wingdings" panose="05000000000000000000" pitchFamily="2" charset="2"/>
              <a:buChar char="ü"/>
            </a:pPr>
            <a:r>
              <a:rPr lang="en-US" altLang="zh-CN" sz="2500" dirty="0">
                <a:cs typeface="Times New Roman" panose="02020603050405020304" pitchFamily="18" charset="0"/>
              </a:rPr>
              <a:t>Price---8,900-14,600 rupees</a:t>
            </a:r>
          </a:p>
          <a:p>
            <a:pPr marL="302575"/>
            <a:endParaRPr lang="en-US" sz="2206" b="1" dirty="0">
              <a:cs typeface="Times New Roman" panose="02020603050405020304" pitchFamily="18" charset="0"/>
            </a:endParaRP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2600" b="1" dirty="0">
                <a:cs typeface="Times New Roman" panose="02020603050405020304" pitchFamily="18" charset="0"/>
              </a:rPr>
              <a:t>Competitive Radar</a:t>
            </a:r>
          </a:p>
          <a:p>
            <a:endParaRPr lang="en-US" sz="2206" b="1" dirty="0">
              <a:cs typeface="Times New Roman" panose="02020603050405020304" pitchFamily="18" charset="0"/>
            </a:endParaRP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altLang="zh-CN" sz="2600" b="1" dirty="0">
                <a:cs typeface="Times New Roman" panose="02020603050405020304" pitchFamily="18" charset="0"/>
              </a:rPr>
              <a:t>Fixation of blood vessels facilitates doctor's operation </a:t>
            </a:r>
            <a:endParaRPr lang="zh-CN" altLang="zh-CN" sz="2600" b="1" dirty="0">
              <a:cs typeface="Times New Roman" panose="02020603050405020304" pitchFamily="18" charset="0"/>
            </a:endParaRPr>
          </a:p>
          <a:p>
            <a:pPr marL="605150" indent="-302575">
              <a:buFont typeface="Wingdings" panose="05000000000000000000" pitchFamily="2" charset="2"/>
              <a:buChar char="ü"/>
            </a:pPr>
            <a:r>
              <a:rPr lang="en-US" altLang="zh-CN" sz="2500" dirty="0">
                <a:cs typeface="Times New Roman" panose="02020603050405020304" pitchFamily="18" charset="0"/>
              </a:rPr>
              <a:t>Save the time of repairing blood vessel</a:t>
            </a:r>
            <a:endParaRPr lang="zh-CN" altLang="zh-CN" sz="2500" dirty="0">
              <a:cs typeface="Times New Roman" panose="02020603050405020304" pitchFamily="18" charset="0"/>
            </a:endParaRPr>
          </a:p>
          <a:p>
            <a:pPr marL="605150" indent="-302575">
              <a:buFont typeface="Wingdings" panose="05000000000000000000" pitchFamily="2" charset="2"/>
              <a:buChar char="ü"/>
            </a:pPr>
            <a:r>
              <a:rPr lang="en-US" altLang="zh-CN" sz="2500" dirty="0">
                <a:cs typeface="Times New Roman" panose="02020603050405020304" pitchFamily="18" charset="0"/>
              </a:rPr>
              <a:t>Improve the rate of repairing blood vessel</a:t>
            </a:r>
            <a:endParaRPr lang="zh-CN" altLang="zh-CN" sz="2500" dirty="0">
              <a:cs typeface="Times New Roman" panose="02020603050405020304" pitchFamily="18" charset="0"/>
            </a:endParaRPr>
          </a:p>
          <a:p>
            <a:pPr marL="605150" indent="-302575">
              <a:buFont typeface="Wingdings" panose="05000000000000000000" pitchFamily="2" charset="2"/>
              <a:buChar char="ü"/>
            </a:pPr>
            <a:r>
              <a:rPr lang="en-US" altLang="zh-CN" sz="2500" dirty="0">
                <a:cs typeface="Times New Roman" panose="02020603050405020304" pitchFamily="18" charset="0"/>
              </a:rPr>
              <a:t>Reduce the incidence of consequences</a:t>
            </a:r>
            <a:endParaRPr lang="zh-CN" altLang="zh-CN" sz="2500" dirty="0">
              <a:cs typeface="Times New Roman" panose="02020603050405020304" pitchFamily="18" charset="0"/>
            </a:endParaRPr>
          </a:p>
          <a:p>
            <a:endParaRPr lang="en-US" sz="2206" b="1" dirty="0">
              <a:cs typeface="Times New Roman" panose="02020603050405020304" pitchFamily="18" charset="0"/>
            </a:endParaRP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2600" b="1" dirty="0">
                <a:cs typeface="Times New Roman" panose="02020603050405020304" pitchFamily="18" charset="0"/>
              </a:rPr>
              <a:t>Prevent others copying</a:t>
            </a:r>
            <a:r>
              <a:rPr lang="en-US" altLang="zh-CN" sz="2600" dirty="0">
                <a:cs typeface="Times New Roman" panose="02020603050405020304" pitchFamily="18" charset="0"/>
              </a:rPr>
              <a:t>---</a:t>
            </a:r>
            <a:r>
              <a:rPr lang="en-US" altLang="zh-CN" sz="2600" b="1" dirty="0">
                <a:cs typeface="Times New Roman" panose="02020603050405020304" pitchFamily="18" charset="0"/>
              </a:rPr>
              <a:t>Patent</a:t>
            </a:r>
            <a:endParaRPr lang="en-US" sz="2600" b="1" dirty="0">
              <a:cs typeface="Times New Roman" panose="02020603050405020304" pitchFamily="18" charset="0"/>
            </a:endParaRPr>
          </a:p>
          <a:p>
            <a:endParaRPr lang="en-US" sz="220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05B1356-E692-4D30-BC51-6E5EBB71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88" y="1472768"/>
            <a:ext cx="1625172" cy="11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A214-AC37-4BA7-B4DE-F40813E1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210"/>
            <a:ext cx="10515600" cy="604154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000" u="sng" dirty="0"/>
              <a:t>Conclusions</a:t>
            </a:r>
          </a:p>
          <a:p>
            <a:r>
              <a:rPr lang="en-US" sz="10000" dirty="0"/>
              <a:t>There is a pain that can be relieved</a:t>
            </a:r>
          </a:p>
          <a:p>
            <a:r>
              <a:rPr lang="en-US" sz="10000" dirty="0"/>
              <a:t>Profit potential exists in the industry</a:t>
            </a:r>
          </a:p>
          <a:p>
            <a:r>
              <a:rPr lang="en-US" sz="10000" dirty="0"/>
              <a:t>Shira has the potential to create a desirable value proposition</a:t>
            </a:r>
          </a:p>
          <a:p>
            <a:endParaRPr lang="en-US" sz="10000" dirty="0"/>
          </a:p>
          <a:p>
            <a:pPr marL="0" indent="0">
              <a:buNone/>
            </a:pPr>
            <a:r>
              <a:rPr lang="en-US" sz="12000" u="sng" dirty="0"/>
              <a:t>Recommendations</a:t>
            </a:r>
          </a:p>
          <a:p>
            <a:r>
              <a:rPr lang="en-US" sz="10000" dirty="0"/>
              <a:t>Distribute through medical supply company rather than direct sales through website </a:t>
            </a:r>
          </a:p>
          <a:p>
            <a:r>
              <a:rPr lang="en-US" sz="10000" dirty="0"/>
              <a:t>Target marketing both to surgeons and to hospital supply procurement department by appealing to business benefits</a:t>
            </a:r>
          </a:p>
          <a:p>
            <a:pPr lvl="1"/>
            <a:r>
              <a:rPr lang="en-US" sz="10000" dirty="0"/>
              <a:t>Reusability, surgery time reduction, decrease number of post-op complications</a:t>
            </a:r>
          </a:p>
          <a:p>
            <a:r>
              <a:rPr lang="en-US" sz="10000" dirty="0"/>
              <a:t>Incorporate an easy to use feedback/customer portal for surgeons to communicate back to company</a:t>
            </a:r>
          </a:p>
          <a:p>
            <a:r>
              <a:rPr lang="en-US" sz="10000" dirty="0"/>
              <a:t>Establish a brand recognition by getting the product in the hands of surgeons</a:t>
            </a:r>
          </a:p>
          <a:p>
            <a:r>
              <a:rPr lang="en-US" sz="10000" dirty="0"/>
              <a:t>Potential future product improvement would be to reduce trauma induced by clamping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5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4486-5EC4-4490-BE1B-F65BADE3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B923-AAAB-4105-8030-E1D18C39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500">
                <a:cs typeface="Calibri"/>
                <a:hlinkClick r:id="rId2"/>
              </a:rPr>
              <a:t>https://www.sciencedirect.com/science/article/pii/S1013702512000474</a:t>
            </a:r>
            <a:endParaRPr lang="en-US" sz="25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500">
                <a:cs typeface="Calibri"/>
                <a:hlinkClick r:id="rId3"/>
              </a:rPr>
              <a:t>https://ac.els-cdn.com/S074152141500155X/1-s2.0-S074152141500155X-main.pdf?_tid=63a4ae1d-e8ff-47a6-886e-01c2e8a7c784&amp;acdnat=1546850551_7cdb49b3ccc267953ad93ca349d14b68</a:t>
            </a:r>
            <a:endParaRPr lang="en-US" sz="25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500">
                <a:cs typeface="Calibri"/>
                <a:hlinkClick r:id="rId4"/>
              </a:rPr>
              <a:t>https://www.sciencedirect.com/science/article/pii/S0020138304002475</a:t>
            </a:r>
            <a:endParaRPr lang="en-US" sz="25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500">
                <a:cs typeface="Calibri"/>
                <a:hlinkClick r:id="rId5"/>
              </a:rPr>
              <a:t>https://www.ncbi.nlm.nih.gov/pmc/articles/PMC4727477/</a:t>
            </a:r>
            <a:endParaRPr lang="en-US" sz="25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500">
                <a:cs typeface="Calibri"/>
                <a:hlinkClick r:id="rId6"/>
              </a:rPr>
              <a:t>https://shiramedtech.com/</a:t>
            </a:r>
            <a:r>
              <a:rPr lang="en-US" sz="2500">
                <a:cs typeface="Calibri"/>
              </a:rPr>
              <a:t> </a:t>
            </a:r>
          </a:p>
          <a:p>
            <a:pPr>
              <a:buFont typeface="Arial"/>
              <a:buChar char="•"/>
            </a:pPr>
            <a:endParaRPr lang="en-US" sz="2500">
              <a:cs typeface="Calibri"/>
            </a:endParaRPr>
          </a:p>
          <a:p>
            <a:pPr marL="514350" indent="-514350">
              <a:buAutoNum type="arabicPeriod"/>
            </a:pPr>
            <a:endParaRPr lang="en-US" sz="2500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62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490</Words>
  <Application>Microsoft Office PowerPoint</Application>
  <PresentationFormat>Widescreen</PresentationFormat>
  <Paragraphs>94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Shira Clamp for Microvascular Surgery</vt:lpstr>
      <vt:lpstr>The Problem</vt:lpstr>
      <vt:lpstr>      Shira Clamps</vt:lpstr>
      <vt:lpstr>PowerPoint Presentation</vt:lpstr>
      <vt:lpstr>Opportunity and Target Market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Phelon</dc:creator>
  <cp:lastModifiedBy>Patrick Phelon</cp:lastModifiedBy>
  <cp:revision>19</cp:revision>
  <dcterms:created xsi:type="dcterms:W3CDTF">2014-09-12T02:18:09Z</dcterms:created>
  <dcterms:modified xsi:type="dcterms:W3CDTF">2019-01-09T19:26:48Z</dcterms:modified>
</cp:coreProperties>
</file>