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89" r:id="rId3"/>
    <p:sldId id="259" r:id="rId4"/>
    <p:sldId id="260" r:id="rId5"/>
    <p:sldId id="257" r:id="rId6"/>
    <p:sldId id="262" r:id="rId7"/>
    <p:sldId id="261" r:id="rId8"/>
    <p:sldId id="263" r:id="rId9"/>
    <p:sldId id="264" r:id="rId10"/>
    <p:sldId id="266" r:id="rId11"/>
    <p:sldId id="265" r:id="rId12"/>
    <p:sldId id="273" r:id="rId13"/>
    <p:sldId id="286" r:id="rId14"/>
    <p:sldId id="280" r:id="rId15"/>
    <p:sldId id="282" r:id="rId16"/>
    <p:sldId id="281" r:id="rId17"/>
    <p:sldId id="268" r:id="rId18"/>
    <p:sldId id="271" r:id="rId19"/>
    <p:sldId id="267" r:id="rId20"/>
    <p:sldId id="288" r:id="rId21"/>
    <p:sldId id="285" r:id="rId22"/>
    <p:sldId id="278" r:id="rId23"/>
    <p:sldId id="276" r:id="rId24"/>
    <p:sldId id="277"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Bagley" initials="HB" lastIdx="1" clrIdx="0">
    <p:extLst>
      <p:ext uri="{19B8F6BF-5375-455C-9EA6-DF929625EA0E}">
        <p15:presenceInfo xmlns:p15="http://schemas.microsoft.com/office/powerpoint/2012/main" userId="bd46b8d08d0fed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44909-30F8-447A-AF3E-6958A24CEEF9}" v="1" dt="2019-01-09T05:16:56.641"/>
    <p1510:client id="{FDB8870F-F1FF-42E2-A161-1EE810B775BE}" v="260" dt="2019-01-09T16:23:32.875"/>
    <p1510:client id="{43BD6D33-83F1-4B76-B9B3-79A9BF75B36E}" v="30" dt="2019-01-09T04:15:48.457"/>
    <p1510:client id="{ED5CED5B-F0CF-4D0C-9649-7121AED07839}" v="129" dt="2019-01-09T12:50:18.307"/>
    <p1510:client id="{32F85016-FF8C-4A55-90F8-BD0923427CAD}" v="11" dt="2019-01-09T16:10:46.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Bagley" userId="bd46b8d08d0fedf8" providerId="Windows Live" clId="Web-{32F85016-FF8C-4A55-90F8-BD0923427CAD}"/>
    <pc:docChg chg="modSld">
      <pc:chgData name="Hannah Bagley" userId="bd46b8d08d0fedf8" providerId="Windows Live" clId="Web-{32F85016-FF8C-4A55-90F8-BD0923427CAD}" dt="2019-01-09T16:10:50.016" v="16"/>
      <pc:docMkLst>
        <pc:docMk/>
      </pc:docMkLst>
      <pc:sldChg chg="addSp modSp">
        <pc:chgData name="Hannah Bagley" userId="bd46b8d08d0fedf8" providerId="Windows Live" clId="Web-{32F85016-FF8C-4A55-90F8-BD0923427CAD}" dt="2019-01-09T16:10:50.016" v="16"/>
        <pc:sldMkLst>
          <pc:docMk/>
          <pc:sldMk cId="2309016786" sldId="265"/>
        </pc:sldMkLst>
        <pc:spChg chg="add">
          <ac:chgData name="Hannah Bagley" userId="bd46b8d08d0fedf8" providerId="Windows Live" clId="Web-{32F85016-FF8C-4A55-90F8-BD0923427CAD}" dt="2019-01-09T16:10:38.735" v="13"/>
          <ac:spMkLst>
            <pc:docMk/>
            <pc:sldMk cId="2309016786" sldId="265"/>
            <ac:spMk id="3" creationId="{517301D9-B4B7-45CE-8AF7-467EE32D04DC}"/>
          </ac:spMkLst>
        </pc:spChg>
        <pc:spChg chg="add">
          <ac:chgData name="Hannah Bagley" userId="bd46b8d08d0fedf8" providerId="Windows Live" clId="Web-{32F85016-FF8C-4A55-90F8-BD0923427CAD}" dt="2019-01-09T16:10:50" v="15"/>
          <ac:spMkLst>
            <pc:docMk/>
            <pc:sldMk cId="2309016786" sldId="265"/>
            <ac:spMk id="5" creationId="{4CC70972-3311-40AC-988A-2D3F8B78CF1C}"/>
          </ac:spMkLst>
        </pc:spChg>
        <pc:spChg chg="add">
          <ac:chgData name="Hannah Bagley" userId="bd46b8d08d0fedf8" providerId="Windows Live" clId="Web-{32F85016-FF8C-4A55-90F8-BD0923427CAD}" dt="2019-01-09T16:10:50.016" v="16"/>
          <ac:spMkLst>
            <pc:docMk/>
            <pc:sldMk cId="2309016786" sldId="265"/>
            <ac:spMk id="6" creationId="{AB561F03-B32C-401A-9F65-8A3249433FE8}"/>
          </ac:spMkLst>
        </pc:spChg>
        <pc:picChg chg="mod">
          <ac:chgData name="Hannah Bagley" userId="bd46b8d08d0fedf8" providerId="Windows Live" clId="Web-{32F85016-FF8C-4A55-90F8-BD0923427CAD}" dt="2019-01-09T16:10:46.985" v="14" actId="1076"/>
          <ac:picMkLst>
            <pc:docMk/>
            <pc:sldMk cId="2309016786" sldId="265"/>
            <ac:picMk id="4" creationId="{A7247A90-5C6B-4EE6-B1B0-6A84C39D97C7}"/>
          </ac:picMkLst>
        </pc:picChg>
      </pc:sldChg>
      <pc:sldChg chg="addSp delSp modSp">
        <pc:chgData name="Hannah Bagley" userId="bd46b8d08d0fedf8" providerId="Windows Live" clId="Web-{32F85016-FF8C-4A55-90F8-BD0923427CAD}" dt="2019-01-09T13:04:45.439" v="11" actId="20577"/>
        <pc:sldMkLst>
          <pc:docMk/>
          <pc:sldMk cId="3922114380" sldId="267"/>
        </pc:sldMkLst>
        <pc:spChg chg="add mod">
          <ac:chgData name="Hannah Bagley" userId="bd46b8d08d0fedf8" providerId="Windows Live" clId="Web-{32F85016-FF8C-4A55-90F8-BD0923427CAD}" dt="2019-01-09T13:04:45.439" v="11" actId="20577"/>
          <ac:spMkLst>
            <pc:docMk/>
            <pc:sldMk cId="3922114380" sldId="267"/>
            <ac:spMk id="4" creationId="{217F6489-F567-4151-8803-238574F739C0}"/>
          </ac:spMkLst>
        </pc:spChg>
        <pc:picChg chg="del">
          <ac:chgData name="Hannah Bagley" userId="bd46b8d08d0fedf8" providerId="Windows Live" clId="Web-{32F85016-FF8C-4A55-90F8-BD0923427CAD}" dt="2019-01-09T13:04:29.408" v="0"/>
          <ac:picMkLst>
            <pc:docMk/>
            <pc:sldMk cId="3922114380" sldId="267"/>
            <ac:picMk id="2" creationId="{8A08CA02-083A-4331-BD8C-FE78C042A5BC}"/>
          </ac:picMkLst>
        </pc:picChg>
      </pc:sldChg>
    </pc:docChg>
  </pc:docChgLst>
  <pc:docChgLst>
    <pc:chgData name="Hannah Bagley" userId="bd46b8d08d0fedf8" providerId="LiveId" clId="{FDB8870F-F1FF-42E2-A161-1EE810B775BE}"/>
    <pc:docChg chg="undo redo custSel addSld delSld modSld sldOrd">
      <pc:chgData name="Hannah Bagley" userId="bd46b8d08d0fedf8" providerId="LiveId" clId="{FDB8870F-F1FF-42E2-A161-1EE810B775BE}" dt="2019-01-09T16:23:33.715" v="1204" actId="732"/>
      <pc:docMkLst>
        <pc:docMk/>
      </pc:docMkLst>
      <pc:sldChg chg="modSp">
        <pc:chgData name="Hannah Bagley" userId="bd46b8d08d0fedf8" providerId="LiveId" clId="{FDB8870F-F1FF-42E2-A161-1EE810B775BE}" dt="2019-01-09T13:33:23.112" v="207" actId="115"/>
        <pc:sldMkLst>
          <pc:docMk/>
          <pc:sldMk cId="2794536429" sldId="257"/>
        </pc:sldMkLst>
        <pc:spChg chg="mod">
          <ac:chgData name="Hannah Bagley" userId="bd46b8d08d0fedf8" providerId="LiveId" clId="{FDB8870F-F1FF-42E2-A161-1EE810B775BE}" dt="2019-01-09T13:33:23.112" v="207" actId="115"/>
          <ac:spMkLst>
            <pc:docMk/>
            <pc:sldMk cId="2794536429" sldId="257"/>
            <ac:spMk id="3" creationId="{0B0FD199-9A1A-44F9-9B53-4036BC2AB6E6}"/>
          </ac:spMkLst>
        </pc:spChg>
      </pc:sldChg>
      <pc:sldChg chg="del">
        <pc:chgData name="Hannah Bagley" userId="bd46b8d08d0fedf8" providerId="LiveId" clId="{FDB8870F-F1FF-42E2-A161-1EE810B775BE}" dt="2019-01-09T13:30:52.841" v="174" actId="2696"/>
        <pc:sldMkLst>
          <pc:docMk/>
          <pc:sldMk cId="2962440059" sldId="259"/>
        </pc:sldMkLst>
      </pc:sldChg>
      <pc:sldChg chg="modSp add ord">
        <pc:chgData name="Hannah Bagley" userId="bd46b8d08d0fedf8" providerId="LiveId" clId="{FDB8870F-F1FF-42E2-A161-1EE810B775BE}" dt="2019-01-09T15:59:38.659" v="1119" actId="20577"/>
        <pc:sldMkLst>
          <pc:docMk/>
          <pc:sldMk cId="4081530351" sldId="259"/>
        </pc:sldMkLst>
        <pc:spChg chg="mod">
          <ac:chgData name="Hannah Bagley" userId="bd46b8d08d0fedf8" providerId="LiveId" clId="{FDB8870F-F1FF-42E2-A161-1EE810B775BE}" dt="2019-01-09T15:59:38.659" v="1119" actId="20577"/>
          <ac:spMkLst>
            <pc:docMk/>
            <pc:sldMk cId="4081530351" sldId="259"/>
            <ac:spMk id="3" creationId="{6FF2DB36-9424-4E40-8BCF-0985AD9475C4}"/>
          </ac:spMkLst>
        </pc:spChg>
      </pc:sldChg>
      <pc:sldChg chg="modSp add del">
        <pc:chgData name="Hannah Bagley" userId="bd46b8d08d0fedf8" providerId="LiveId" clId="{FDB8870F-F1FF-42E2-A161-1EE810B775BE}" dt="2019-01-09T15:54:13.266" v="801" actId="2696"/>
        <pc:sldMkLst>
          <pc:docMk/>
          <pc:sldMk cId="4292744979" sldId="259"/>
        </pc:sldMkLst>
        <pc:spChg chg="mod">
          <ac:chgData name="Hannah Bagley" userId="bd46b8d08d0fedf8" providerId="LiveId" clId="{FDB8870F-F1FF-42E2-A161-1EE810B775BE}" dt="2019-01-09T15:52:25.779" v="800" actId="20577"/>
          <ac:spMkLst>
            <pc:docMk/>
            <pc:sldMk cId="4292744979" sldId="259"/>
            <ac:spMk id="3" creationId="{6FF2DB36-9424-4E40-8BCF-0985AD9475C4}"/>
          </ac:spMkLst>
        </pc:spChg>
      </pc:sldChg>
      <pc:sldChg chg="delSp add del setBg delDesignElem">
        <pc:chgData name="Hannah Bagley" userId="bd46b8d08d0fedf8" providerId="LiveId" clId="{FDB8870F-F1FF-42E2-A161-1EE810B775BE}" dt="2019-01-09T15:54:21.025" v="804" actId="2696"/>
        <pc:sldMkLst>
          <pc:docMk/>
          <pc:sldMk cId="727897144" sldId="260"/>
        </pc:sldMkLst>
        <pc:spChg chg="del">
          <ac:chgData name="Hannah Bagley" userId="bd46b8d08d0fedf8" providerId="LiveId" clId="{FDB8870F-F1FF-42E2-A161-1EE810B775BE}" dt="2019-01-09T13:31:08.107" v="178"/>
          <ac:spMkLst>
            <pc:docMk/>
            <pc:sldMk cId="727897144" sldId="260"/>
            <ac:spMk id="7" creationId="{CF62D2A7-8207-488C-9F46-316BA81A16C8}"/>
          </ac:spMkLst>
        </pc:spChg>
      </pc:sldChg>
      <pc:sldChg chg="modSp add">
        <pc:chgData name="Hannah Bagley" userId="bd46b8d08d0fedf8" providerId="LiveId" clId="{FDB8870F-F1FF-42E2-A161-1EE810B775BE}" dt="2019-01-09T16:00:13.771" v="1121" actId="1076"/>
        <pc:sldMkLst>
          <pc:docMk/>
          <pc:sldMk cId="2824487832" sldId="260"/>
        </pc:sldMkLst>
        <pc:spChg chg="mod">
          <ac:chgData name="Hannah Bagley" userId="bd46b8d08d0fedf8" providerId="LiveId" clId="{FDB8870F-F1FF-42E2-A161-1EE810B775BE}" dt="2019-01-09T16:00:10.429" v="1120" actId="1076"/>
          <ac:spMkLst>
            <pc:docMk/>
            <pc:sldMk cId="2824487832" sldId="260"/>
            <ac:spMk id="2" creationId="{7657676A-6186-4B0D-BF3D-E9327351F3DB}"/>
          </ac:spMkLst>
        </pc:spChg>
        <pc:spChg chg="mod">
          <ac:chgData name="Hannah Bagley" userId="bd46b8d08d0fedf8" providerId="LiveId" clId="{FDB8870F-F1FF-42E2-A161-1EE810B775BE}" dt="2019-01-09T16:00:13.771" v="1121" actId="1076"/>
          <ac:spMkLst>
            <pc:docMk/>
            <pc:sldMk cId="2824487832" sldId="260"/>
            <ac:spMk id="3" creationId="{750D109A-F91D-4585-B206-3535D94946AA}"/>
          </ac:spMkLst>
        </pc:spChg>
      </pc:sldChg>
      <pc:sldChg chg="del">
        <pc:chgData name="Hannah Bagley" userId="bd46b8d08d0fedf8" providerId="LiveId" clId="{FDB8870F-F1FF-42E2-A161-1EE810B775BE}" dt="2019-01-09T13:31:04.384" v="176" actId="2696"/>
        <pc:sldMkLst>
          <pc:docMk/>
          <pc:sldMk cId="3561916042" sldId="260"/>
        </pc:sldMkLst>
      </pc:sldChg>
      <pc:sldChg chg="modSp">
        <pc:chgData name="Hannah Bagley" userId="bd46b8d08d0fedf8" providerId="LiveId" clId="{FDB8870F-F1FF-42E2-A161-1EE810B775BE}" dt="2019-01-09T13:42:03.508" v="304" actId="20577"/>
        <pc:sldMkLst>
          <pc:docMk/>
          <pc:sldMk cId="391073910" sldId="261"/>
        </pc:sldMkLst>
        <pc:spChg chg="mod">
          <ac:chgData name="Hannah Bagley" userId="bd46b8d08d0fedf8" providerId="LiveId" clId="{FDB8870F-F1FF-42E2-A161-1EE810B775BE}" dt="2019-01-09T13:37:43.592" v="234" actId="1076"/>
          <ac:spMkLst>
            <pc:docMk/>
            <pc:sldMk cId="391073910" sldId="261"/>
            <ac:spMk id="2" creationId="{DAD3F50F-325B-4E43-868F-812E1F7DBF21}"/>
          </ac:spMkLst>
        </pc:spChg>
        <pc:spChg chg="mod">
          <ac:chgData name="Hannah Bagley" userId="bd46b8d08d0fedf8" providerId="LiveId" clId="{FDB8870F-F1FF-42E2-A161-1EE810B775BE}" dt="2019-01-09T13:42:03.508" v="304" actId="20577"/>
          <ac:spMkLst>
            <pc:docMk/>
            <pc:sldMk cId="391073910" sldId="261"/>
            <ac:spMk id="3" creationId="{5A6C74FF-AA9E-4F98-8D4F-4FAC23AFEF5D}"/>
          </ac:spMkLst>
        </pc:spChg>
      </pc:sldChg>
      <pc:sldChg chg="modTransition addCm delCm modCm">
        <pc:chgData name="Hannah Bagley" userId="bd46b8d08d0fedf8" providerId="LiveId" clId="{FDB8870F-F1FF-42E2-A161-1EE810B775BE}" dt="2019-01-09T16:07:12.214" v="1172"/>
        <pc:sldMkLst>
          <pc:docMk/>
          <pc:sldMk cId="2088017597" sldId="262"/>
        </pc:sldMkLst>
      </pc:sldChg>
      <pc:sldChg chg="addSp delSp modSp">
        <pc:chgData name="Hannah Bagley" userId="bd46b8d08d0fedf8" providerId="LiveId" clId="{FDB8870F-F1FF-42E2-A161-1EE810B775BE}" dt="2019-01-09T16:12:11.816" v="1188" actId="478"/>
        <pc:sldMkLst>
          <pc:docMk/>
          <pc:sldMk cId="2309016786" sldId="265"/>
        </pc:sldMkLst>
        <pc:spChg chg="mod">
          <ac:chgData name="Hannah Bagley" userId="bd46b8d08d0fedf8" providerId="LiveId" clId="{FDB8870F-F1FF-42E2-A161-1EE810B775BE}" dt="2019-01-09T16:11:48.484" v="1181" actId="1076"/>
          <ac:spMkLst>
            <pc:docMk/>
            <pc:sldMk cId="2309016786" sldId="265"/>
            <ac:spMk id="2" creationId="{C8D28EBE-45E9-4B4E-9BF5-B52FB9AD852D}"/>
          </ac:spMkLst>
        </pc:spChg>
        <pc:spChg chg="del">
          <ac:chgData name="Hannah Bagley" userId="bd46b8d08d0fedf8" providerId="LiveId" clId="{FDB8870F-F1FF-42E2-A161-1EE810B775BE}" dt="2019-01-09T16:12:06.640" v="1186" actId="478"/>
          <ac:spMkLst>
            <pc:docMk/>
            <pc:sldMk cId="2309016786" sldId="265"/>
            <ac:spMk id="3" creationId="{517301D9-B4B7-45CE-8AF7-467EE32D04DC}"/>
          </ac:spMkLst>
        </pc:spChg>
        <pc:spChg chg="add mod">
          <ac:chgData name="Hannah Bagley" userId="bd46b8d08d0fedf8" providerId="LiveId" clId="{FDB8870F-F1FF-42E2-A161-1EE810B775BE}" dt="2019-01-09T16:11:32.770" v="1177" actId="14100"/>
          <ac:spMkLst>
            <pc:docMk/>
            <pc:sldMk cId="2309016786" sldId="265"/>
            <ac:spMk id="3" creationId="{85D418E3-95A4-47F9-8CE6-E4FFB1E8580F}"/>
          </ac:spMkLst>
        </pc:spChg>
        <pc:spChg chg="del mod">
          <ac:chgData name="Hannah Bagley" userId="bd46b8d08d0fedf8" providerId="LiveId" clId="{FDB8870F-F1FF-42E2-A161-1EE810B775BE}" dt="2019-01-09T16:12:11.816" v="1188" actId="478"/>
          <ac:spMkLst>
            <pc:docMk/>
            <pc:sldMk cId="2309016786" sldId="265"/>
            <ac:spMk id="5" creationId="{4CC70972-3311-40AC-988A-2D3F8B78CF1C}"/>
          </ac:spMkLst>
        </pc:spChg>
        <pc:spChg chg="del">
          <ac:chgData name="Hannah Bagley" userId="bd46b8d08d0fedf8" providerId="LiveId" clId="{FDB8870F-F1FF-42E2-A161-1EE810B775BE}" dt="2019-01-09T16:12:09.435" v="1187" actId="478"/>
          <ac:spMkLst>
            <pc:docMk/>
            <pc:sldMk cId="2309016786" sldId="265"/>
            <ac:spMk id="6" creationId="{AB561F03-B32C-401A-9F65-8A3249433FE8}"/>
          </ac:spMkLst>
        </pc:spChg>
        <pc:spChg chg="mod">
          <ac:chgData name="Hannah Bagley" userId="bd46b8d08d0fedf8" providerId="LiveId" clId="{FDB8870F-F1FF-42E2-A161-1EE810B775BE}" dt="2019-01-09T16:11:41.565" v="1179" actId="14100"/>
          <ac:spMkLst>
            <pc:docMk/>
            <pc:sldMk cId="2309016786" sldId="265"/>
            <ac:spMk id="7" creationId="{85D418E3-95A4-47F9-8CE6-E4FFB1E8580F}"/>
          </ac:spMkLst>
        </pc:spChg>
        <pc:picChg chg="mod">
          <ac:chgData name="Hannah Bagley" userId="bd46b8d08d0fedf8" providerId="LiveId" clId="{FDB8870F-F1FF-42E2-A161-1EE810B775BE}" dt="2019-01-09T16:11:55.614" v="1183" actId="1076"/>
          <ac:picMkLst>
            <pc:docMk/>
            <pc:sldMk cId="2309016786" sldId="265"/>
            <ac:picMk id="4" creationId="{A7247A90-5C6B-4EE6-B1B0-6A84C39D97C7}"/>
          </ac:picMkLst>
        </pc:picChg>
      </pc:sldChg>
      <pc:sldChg chg="modSp">
        <pc:chgData name="Hannah Bagley" userId="bd46b8d08d0fedf8" providerId="LiveId" clId="{FDB8870F-F1FF-42E2-A161-1EE810B775BE}" dt="2019-01-09T13:45:48.895" v="322" actId="20577"/>
        <pc:sldMkLst>
          <pc:docMk/>
          <pc:sldMk cId="1269487710" sldId="266"/>
        </pc:sldMkLst>
        <pc:spChg chg="mod">
          <ac:chgData name="Hannah Bagley" userId="bd46b8d08d0fedf8" providerId="LiveId" clId="{FDB8870F-F1FF-42E2-A161-1EE810B775BE}" dt="2019-01-09T13:45:48.895" v="322" actId="20577"/>
          <ac:spMkLst>
            <pc:docMk/>
            <pc:sldMk cId="1269487710" sldId="266"/>
            <ac:spMk id="3" creationId="{10428A00-DD87-4F75-95AD-C644B096A3AA}"/>
          </ac:spMkLst>
        </pc:spChg>
      </pc:sldChg>
      <pc:sldChg chg="addSp modSp">
        <pc:chgData name="Hannah Bagley" userId="bd46b8d08d0fedf8" providerId="LiveId" clId="{FDB8870F-F1FF-42E2-A161-1EE810B775BE}" dt="2019-01-09T13:06:52.424" v="18" actId="1076"/>
        <pc:sldMkLst>
          <pc:docMk/>
          <pc:sldMk cId="3922114380" sldId="267"/>
        </pc:sldMkLst>
        <pc:spChg chg="mod">
          <ac:chgData name="Hannah Bagley" userId="bd46b8d08d0fedf8" providerId="LiveId" clId="{FDB8870F-F1FF-42E2-A161-1EE810B775BE}" dt="2019-01-09T13:05:47.721" v="4" actId="1076"/>
          <ac:spMkLst>
            <pc:docMk/>
            <pc:sldMk cId="3922114380" sldId="267"/>
            <ac:spMk id="4" creationId="{217F6489-F567-4151-8803-238574F739C0}"/>
          </ac:spMkLst>
        </pc:spChg>
        <pc:spChg chg="add mod">
          <ac:chgData name="Hannah Bagley" userId="bd46b8d08d0fedf8" providerId="LiveId" clId="{FDB8870F-F1FF-42E2-A161-1EE810B775BE}" dt="2019-01-09T13:06:52.424" v="18" actId="1076"/>
          <ac:spMkLst>
            <pc:docMk/>
            <pc:sldMk cId="3922114380" sldId="267"/>
            <ac:spMk id="5" creationId="{74DD9B14-B8E5-4DFB-9094-181C10926573}"/>
          </ac:spMkLst>
        </pc:spChg>
      </pc:sldChg>
      <pc:sldChg chg="modSp">
        <pc:chgData name="Hannah Bagley" userId="bd46b8d08d0fedf8" providerId="LiveId" clId="{FDB8870F-F1FF-42E2-A161-1EE810B775BE}" dt="2019-01-09T14:07:47.405" v="635" actId="27636"/>
        <pc:sldMkLst>
          <pc:docMk/>
          <pc:sldMk cId="440804825" sldId="268"/>
        </pc:sldMkLst>
        <pc:spChg chg="mod">
          <ac:chgData name="Hannah Bagley" userId="bd46b8d08d0fedf8" providerId="LiveId" clId="{FDB8870F-F1FF-42E2-A161-1EE810B775BE}" dt="2019-01-09T14:07:47.405" v="635" actId="27636"/>
          <ac:spMkLst>
            <pc:docMk/>
            <pc:sldMk cId="440804825" sldId="268"/>
            <ac:spMk id="3" creationId="{1DB0A47D-0D88-4503-A884-2506AC46C19A}"/>
          </ac:spMkLst>
        </pc:spChg>
      </pc:sldChg>
      <pc:sldChg chg="modSp del">
        <pc:chgData name="Hannah Bagley" userId="bd46b8d08d0fedf8" providerId="LiveId" clId="{FDB8870F-F1FF-42E2-A161-1EE810B775BE}" dt="2019-01-09T14:08:08.734" v="636" actId="2696"/>
        <pc:sldMkLst>
          <pc:docMk/>
          <pc:sldMk cId="2169780040" sldId="269"/>
        </pc:sldMkLst>
        <pc:spChg chg="mod">
          <ac:chgData name="Hannah Bagley" userId="bd46b8d08d0fedf8" providerId="LiveId" clId="{FDB8870F-F1FF-42E2-A161-1EE810B775BE}" dt="2019-01-09T14:07:14.161" v="620"/>
          <ac:spMkLst>
            <pc:docMk/>
            <pc:sldMk cId="2169780040" sldId="269"/>
            <ac:spMk id="3" creationId="{A40E7612-2047-4A40-93D3-17E8B32992FF}"/>
          </ac:spMkLst>
        </pc:spChg>
      </pc:sldChg>
      <pc:sldChg chg="addSp delSp modSp">
        <pc:chgData name="Hannah Bagley" userId="bd46b8d08d0fedf8" providerId="LiveId" clId="{FDB8870F-F1FF-42E2-A161-1EE810B775BE}" dt="2019-01-09T13:41:09.435" v="279" actId="1076"/>
        <pc:sldMkLst>
          <pc:docMk/>
          <pc:sldMk cId="3162254842" sldId="271"/>
        </pc:sldMkLst>
        <pc:spChg chg="del mod">
          <ac:chgData name="Hannah Bagley" userId="bd46b8d08d0fedf8" providerId="LiveId" clId="{FDB8870F-F1FF-42E2-A161-1EE810B775BE}" dt="2019-01-09T13:07:15.757" v="21" actId="478"/>
          <ac:spMkLst>
            <pc:docMk/>
            <pc:sldMk cId="3162254842" sldId="271"/>
            <ac:spMk id="6" creationId="{795E5A84-411C-4598-9857-0AFAF8CDF8AE}"/>
          </ac:spMkLst>
        </pc:spChg>
        <pc:spChg chg="add mod">
          <ac:chgData name="Hannah Bagley" userId="bd46b8d08d0fedf8" providerId="LiveId" clId="{FDB8870F-F1FF-42E2-A161-1EE810B775BE}" dt="2019-01-09T13:41:09.435" v="279" actId="1076"/>
          <ac:spMkLst>
            <pc:docMk/>
            <pc:sldMk cId="3162254842" sldId="271"/>
            <ac:spMk id="7" creationId="{55ADC5BD-8476-42D0-A16D-652BB03AA0FC}"/>
          </ac:spMkLst>
        </pc:spChg>
        <pc:spChg chg="add mod">
          <ac:chgData name="Hannah Bagley" userId="bd46b8d08d0fedf8" providerId="LiveId" clId="{FDB8870F-F1FF-42E2-A161-1EE810B775BE}" dt="2019-01-09T13:40:58.190" v="277" actId="1076"/>
          <ac:spMkLst>
            <pc:docMk/>
            <pc:sldMk cId="3162254842" sldId="271"/>
            <ac:spMk id="8" creationId="{E2B57DE8-FBCB-4DCD-B070-D96FF4099EAF}"/>
          </ac:spMkLst>
        </pc:spChg>
      </pc:sldChg>
      <pc:sldChg chg="modSp">
        <pc:chgData name="Hannah Bagley" userId="bd46b8d08d0fedf8" providerId="LiveId" clId="{FDB8870F-F1FF-42E2-A161-1EE810B775BE}" dt="2019-01-09T13:55:57.720" v="383" actId="115"/>
        <pc:sldMkLst>
          <pc:docMk/>
          <pc:sldMk cId="1486429734" sldId="273"/>
        </pc:sldMkLst>
        <pc:spChg chg="mod">
          <ac:chgData name="Hannah Bagley" userId="bd46b8d08d0fedf8" providerId="LiveId" clId="{FDB8870F-F1FF-42E2-A161-1EE810B775BE}" dt="2019-01-09T13:54:47.490" v="356" actId="1076"/>
          <ac:spMkLst>
            <pc:docMk/>
            <pc:sldMk cId="1486429734" sldId="273"/>
            <ac:spMk id="2" creationId="{31731D35-F835-4D58-A3C3-05F8B809F7DC}"/>
          </ac:spMkLst>
        </pc:spChg>
        <pc:spChg chg="mod">
          <ac:chgData name="Hannah Bagley" userId="bd46b8d08d0fedf8" providerId="LiveId" clId="{FDB8870F-F1FF-42E2-A161-1EE810B775BE}" dt="2019-01-09T13:55:57.720" v="383" actId="115"/>
          <ac:spMkLst>
            <pc:docMk/>
            <pc:sldMk cId="1486429734" sldId="273"/>
            <ac:spMk id="3" creationId="{0E335C05-E1D8-489C-8FA1-04D5F06A6532}"/>
          </ac:spMkLst>
        </pc:spChg>
      </pc:sldChg>
      <pc:sldChg chg="del">
        <pc:chgData name="Hannah Bagley" userId="bd46b8d08d0fedf8" providerId="LiveId" clId="{FDB8870F-F1FF-42E2-A161-1EE810B775BE}" dt="2019-01-09T13:08:05.677" v="27" actId="2696"/>
        <pc:sldMkLst>
          <pc:docMk/>
          <pc:sldMk cId="2853658507" sldId="274"/>
        </pc:sldMkLst>
      </pc:sldChg>
      <pc:sldChg chg="addSp delSp modSp del">
        <pc:chgData name="Hannah Bagley" userId="bd46b8d08d0fedf8" providerId="LiveId" clId="{FDB8870F-F1FF-42E2-A161-1EE810B775BE}" dt="2019-01-09T13:19:28.551" v="119" actId="2696"/>
        <pc:sldMkLst>
          <pc:docMk/>
          <pc:sldMk cId="1005435728" sldId="275"/>
        </pc:sldMkLst>
        <pc:spChg chg="del">
          <ac:chgData name="Hannah Bagley" userId="bd46b8d08d0fedf8" providerId="LiveId" clId="{FDB8870F-F1FF-42E2-A161-1EE810B775BE}" dt="2019-01-09T13:14:36.845" v="36" actId="478"/>
          <ac:spMkLst>
            <pc:docMk/>
            <pc:sldMk cId="1005435728" sldId="275"/>
            <ac:spMk id="2" creationId="{92FD4617-C0DE-4C41-B86F-B4C310937442}"/>
          </ac:spMkLst>
        </pc:spChg>
        <pc:spChg chg="add del mod">
          <ac:chgData name="Hannah Bagley" userId="bd46b8d08d0fedf8" providerId="LiveId" clId="{FDB8870F-F1FF-42E2-A161-1EE810B775BE}" dt="2019-01-09T13:13:34.931" v="35"/>
          <ac:spMkLst>
            <pc:docMk/>
            <pc:sldMk cId="1005435728" sldId="275"/>
            <ac:spMk id="3" creationId="{053D5241-A4B8-45D8-B110-DA92B6462A76}"/>
          </ac:spMkLst>
        </pc:spChg>
        <pc:spChg chg="add del mod">
          <ac:chgData name="Hannah Bagley" userId="bd46b8d08d0fedf8" providerId="LiveId" clId="{FDB8870F-F1FF-42E2-A161-1EE810B775BE}" dt="2019-01-09T13:14:39.031" v="37" actId="478"/>
          <ac:spMkLst>
            <pc:docMk/>
            <pc:sldMk cId="1005435728" sldId="275"/>
            <ac:spMk id="5" creationId="{BFF6E2E0-33CE-4323-8471-0290668C5EC7}"/>
          </ac:spMkLst>
        </pc:spChg>
        <pc:spChg chg="add del mod">
          <ac:chgData name="Hannah Bagley" userId="bd46b8d08d0fedf8" providerId="LiveId" clId="{FDB8870F-F1FF-42E2-A161-1EE810B775BE}" dt="2019-01-09T13:15:44.741" v="58" actId="478"/>
          <ac:spMkLst>
            <pc:docMk/>
            <pc:sldMk cId="1005435728" sldId="275"/>
            <ac:spMk id="6" creationId="{C19A42F3-2F6F-4210-B3D8-C9E7DDBC35E5}"/>
          </ac:spMkLst>
        </pc:spChg>
        <pc:spChg chg="add mod">
          <ac:chgData name="Hannah Bagley" userId="bd46b8d08d0fedf8" providerId="LiveId" clId="{FDB8870F-F1FF-42E2-A161-1EE810B775BE}" dt="2019-01-09T13:18:42.914" v="111"/>
          <ac:spMkLst>
            <pc:docMk/>
            <pc:sldMk cId="1005435728" sldId="275"/>
            <ac:spMk id="15" creationId="{E4609977-C35C-4AB7-895A-7C5D0454317B}"/>
          </ac:spMkLst>
        </pc:spChg>
        <pc:graphicFrameChg chg="add del modGraphic">
          <ac:chgData name="Hannah Bagley" userId="bd46b8d08d0fedf8" providerId="LiveId" clId="{FDB8870F-F1FF-42E2-A161-1EE810B775BE}" dt="2019-01-09T13:15:04.705" v="42"/>
          <ac:graphicFrameMkLst>
            <pc:docMk/>
            <pc:sldMk cId="1005435728" sldId="275"/>
            <ac:graphicFrameMk id="9" creationId="{8756FD92-41A2-4C0E-81CB-D56463840031}"/>
          </ac:graphicFrameMkLst>
        </pc:graphicFrameChg>
        <pc:picChg chg="del">
          <ac:chgData name="Hannah Bagley" userId="bd46b8d08d0fedf8" providerId="LiveId" clId="{FDB8870F-F1FF-42E2-A161-1EE810B775BE}" dt="2019-01-09T13:14:46.983" v="38"/>
          <ac:picMkLst>
            <pc:docMk/>
            <pc:sldMk cId="1005435728" sldId="275"/>
            <ac:picMk id="10" creationId="{C6B83475-762A-4785-9B6E-53B6A17D3E53}"/>
          </ac:picMkLst>
        </pc:picChg>
        <pc:picChg chg="add del mod">
          <ac:chgData name="Hannah Bagley" userId="bd46b8d08d0fedf8" providerId="LiveId" clId="{FDB8870F-F1FF-42E2-A161-1EE810B775BE}" dt="2019-01-09T13:15:47.307" v="59"/>
          <ac:picMkLst>
            <pc:docMk/>
            <pc:sldMk cId="1005435728" sldId="275"/>
            <ac:picMk id="11" creationId="{F26FB514-0585-445A-A53A-A48D3CDAA974}"/>
          </ac:picMkLst>
        </pc:picChg>
        <pc:picChg chg="del">
          <ac:chgData name="Hannah Bagley" userId="bd46b8d08d0fedf8" providerId="LiveId" clId="{FDB8870F-F1FF-42E2-A161-1EE810B775BE}" dt="2019-01-09T13:14:46.983" v="38"/>
          <ac:picMkLst>
            <pc:docMk/>
            <pc:sldMk cId="1005435728" sldId="275"/>
            <ac:picMk id="12" creationId="{ECF0F019-4756-4182-ABF4-2C821FC2EA6B}"/>
          </ac:picMkLst>
        </pc:picChg>
        <pc:picChg chg="add del mod">
          <ac:chgData name="Hannah Bagley" userId="bd46b8d08d0fedf8" providerId="LiveId" clId="{FDB8870F-F1FF-42E2-A161-1EE810B775BE}" dt="2019-01-09T13:15:47.307" v="59"/>
          <ac:picMkLst>
            <pc:docMk/>
            <pc:sldMk cId="1005435728" sldId="275"/>
            <ac:picMk id="13" creationId="{C38A1E05-DD93-45CD-9730-4BB1D7CDB93F}"/>
          </ac:picMkLst>
        </pc:picChg>
      </pc:sldChg>
      <pc:sldChg chg="addSp delSp modSp">
        <pc:chgData name="Hannah Bagley" userId="bd46b8d08d0fedf8" providerId="LiveId" clId="{FDB8870F-F1FF-42E2-A161-1EE810B775BE}" dt="2019-01-09T13:27:25.265" v="173" actId="115"/>
        <pc:sldMkLst>
          <pc:docMk/>
          <pc:sldMk cId="798356535" sldId="277"/>
        </pc:sldMkLst>
        <pc:spChg chg="del mod">
          <ac:chgData name="Hannah Bagley" userId="bd46b8d08d0fedf8" providerId="LiveId" clId="{FDB8870F-F1FF-42E2-A161-1EE810B775BE}" dt="2019-01-09T13:26:55.700" v="165" actId="478"/>
          <ac:spMkLst>
            <pc:docMk/>
            <pc:sldMk cId="798356535" sldId="277"/>
            <ac:spMk id="2" creationId="{0CDA64F8-E572-425A-91DF-2B806EB0B758}"/>
          </ac:spMkLst>
        </pc:spChg>
        <pc:spChg chg="mod">
          <ac:chgData name="Hannah Bagley" userId="bd46b8d08d0fedf8" providerId="LiveId" clId="{FDB8870F-F1FF-42E2-A161-1EE810B775BE}" dt="2019-01-09T13:27:25.265" v="173" actId="115"/>
          <ac:spMkLst>
            <pc:docMk/>
            <pc:sldMk cId="798356535" sldId="277"/>
            <ac:spMk id="3" creationId="{345AA214-AC37-4BA7-B4DE-F40813E1E4A3}"/>
          </ac:spMkLst>
        </pc:spChg>
        <pc:spChg chg="add del mod">
          <ac:chgData name="Hannah Bagley" userId="bd46b8d08d0fedf8" providerId="LiveId" clId="{FDB8870F-F1FF-42E2-A161-1EE810B775BE}" dt="2019-01-09T13:26:57.905" v="166" actId="478"/>
          <ac:spMkLst>
            <pc:docMk/>
            <pc:sldMk cId="798356535" sldId="277"/>
            <ac:spMk id="5" creationId="{9BC60416-379D-4B9A-B270-C3671BC96DAE}"/>
          </ac:spMkLst>
        </pc:spChg>
      </pc:sldChg>
      <pc:sldChg chg="modSp">
        <pc:chgData name="Hannah Bagley" userId="bd46b8d08d0fedf8" providerId="LiveId" clId="{FDB8870F-F1FF-42E2-A161-1EE810B775BE}" dt="2019-01-09T14:27:55.493" v="798" actId="20577"/>
        <pc:sldMkLst>
          <pc:docMk/>
          <pc:sldMk cId="349632016" sldId="278"/>
        </pc:sldMkLst>
        <pc:spChg chg="mod">
          <ac:chgData name="Hannah Bagley" userId="bd46b8d08d0fedf8" providerId="LiveId" clId="{FDB8870F-F1FF-42E2-A161-1EE810B775BE}" dt="2019-01-09T14:27:55.493" v="798" actId="20577"/>
          <ac:spMkLst>
            <pc:docMk/>
            <pc:sldMk cId="349632016" sldId="278"/>
            <ac:spMk id="2" creationId="{5988AC9D-C1C4-42EC-897C-5F4B572CC0EB}"/>
          </ac:spMkLst>
        </pc:spChg>
        <pc:spChg chg="mod">
          <ac:chgData name="Hannah Bagley" userId="bd46b8d08d0fedf8" providerId="LiveId" clId="{FDB8870F-F1FF-42E2-A161-1EE810B775BE}" dt="2019-01-09T13:18:08.496" v="103" actId="20577"/>
          <ac:spMkLst>
            <pc:docMk/>
            <pc:sldMk cId="349632016" sldId="278"/>
            <ac:spMk id="14" creationId="{6BEAB95F-172A-4849-805F-B917808ADBAA}"/>
          </ac:spMkLst>
        </pc:spChg>
      </pc:sldChg>
      <pc:sldChg chg="modSp">
        <pc:chgData name="Hannah Bagley" userId="bd46b8d08d0fedf8" providerId="LiveId" clId="{FDB8870F-F1FF-42E2-A161-1EE810B775BE}" dt="2019-01-09T16:06:00.580" v="1171" actId="20577"/>
        <pc:sldMkLst>
          <pc:docMk/>
          <pc:sldMk cId="538993517" sldId="280"/>
        </pc:sldMkLst>
        <pc:spChg chg="mod">
          <ac:chgData name="Hannah Bagley" userId="bd46b8d08d0fedf8" providerId="LiveId" clId="{FDB8870F-F1FF-42E2-A161-1EE810B775BE}" dt="2019-01-09T16:06:00.580" v="1171" actId="20577"/>
          <ac:spMkLst>
            <pc:docMk/>
            <pc:sldMk cId="538993517" sldId="280"/>
            <ac:spMk id="2" creationId="{AAFFBA8B-A1E2-43B9-B519-DFBBABC5C2C6}"/>
          </ac:spMkLst>
        </pc:spChg>
        <pc:spChg chg="mod">
          <ac:chgData name="Hannah Bagley" userId="bd46b8d08d0fedf8" providerId="LiveId" clId="{FDB8870F-F1FF-42E2-A161-1EE810B775BE}" dt="2019-01-09T16:04:54.148" v="1165" actId="5793"/>
          <ac:spMkLst>
            <pc:docMk/>
            <pc:sldMk cId="538993517" sldId="280"/>
            <ac:spMk id="3" creationId="{3B35F187-8F0E-4C47-A470-F536D917D26B}"/>
          </ac:spMkLst>
        </pc:spChg>
      </pc:sldChg>
      <pc:sldChg chg="modSp">
        <pc:chgData name="Hannah Bagley" userId="bd46b8d08d0fedf8" providerId="LiveId" clId="{FDB8870F-F1FF-42E2-A161-1EE810B775BE}" dt="2019-01-09T14:01:29.236" v="388" actId="255"/>
        <pc:sldMkLst>
          <pc:docMk/>
          <pc:sldMk cId="2822866102" sldId="281"/>
        </pc:sldMkLst>
        <pc:spChg chg="mod">
          <ac:chgData name="Hannah Bagley" userId="bd46b8d08d0fedf8" providerId="LiveId" clId="{FDB8870F-F1FF-42E2-A161-1EE810B775BE}" dt="2019-01-09T14:01:29.236" v="388" actId="255"/>
          <ac:spMkLst>
            <pc:docMk/>
            <pc:sldMk cId="2822866102" sldId="281"/>
            <ac:spMk id="3" creationId="{22884857-EEF5-4E04-960B-E9186734B050}"/>
          </ac:spMkLst>
        </pc:spChg>
      </pc:sldChg>
      <pc:sldChg chg="modTransition">
        <pc:chgData name="Hannah Bagley" userId="bd46b8d08d0fedf8" providerId="LiveId" clId="{FDB8870F-F1FF-42E2-A161-1EE810B775BE}" dt="2019-01-09T16:00:25.867" v="1122"/>
        <pc:sldMkLst>
          <pc:docMk/>
          <pc:sldMk cId="3999898897" sldId="283"/>
        </pc:sldMkLst>
      </pc:sldChg>
      <pc:sldChg chg="modSp">
        <pc:chgData name="Hannah Bagley" userId="bd46b8d08d0fedf8" providerId="LiveId" clId="{FDB8870F-F1FF-42E2-A161-1EE810B775BE}" dt="2019-01-09T13:32:44.389" v="181" actId="20577"/>
        <pc:sldMkLst>
          <pc:docMk/>
          <pc:sldMk cId="3599627087" sldId="284"/>
        </pc:sldMkLst>
        <pc:spChg chg="mod">
          <ac:chgData name="Hannah Bagley" userId="bd46b8d08d0fedf8" providerId="LiveId" clId="{FDB8870F-F1FF-42E2-A161-1EE810B775BE}" dt="2019-01-09T13:32:44.389" v="181" actId="20577"/>
          <ac:spMkLst>
            <pc:docMk/>
            <pc:sldMk cId="3599627087" sldId="284"/>
            <ac:spMk id="3" creationId="{86B3B923-AAAB-4105-8030-E1D18C392EA7}"/>
          </ac:spMkLst>
        </pc:spChg>
      </pc:sldChg>
      <pc:sldChg chg="addSp delSp modSp add">
        <pc:chgData name="Hannah Bagley" userId="bd46b8d08d0fedf8" providerId="LiveId" clId="{FDB8870F-F1FF-42E2-A161-1EE810B775BE}" dt="2019-01-09T14:22:22.085" v="796" actId="20577"/>
        <pc:sldMkLst>
          <pc:docMk/>
          <pc:sldMk cId="3198568461" sldId="285"/>
        </pc:sldMkLst>
        <pc:spChg chg="del mod">
          <ac:chgData name="Hannah Bagley" userId="bd46b8d08d0fedf8" providerId="LiveId" clId="{FDB8870F-F1FF-42E2-A161-1EE810B775BE}" dt="2019-01-09T13:17:09.281" v="83"/>
          <ac:spMkLst>
            <pc:docMk/>
            <pc:sldMk cId="3198568461" sldId="285"/>
            <ac:spMk id="2" creationId="{F52E89F0-CC9B-4B36-A901-D3065031882A}"/>
          </ac:spMkLst>
        </pc:spChg>
        <pc:spChg chg="del">
          <ac:chgData name="Hannah Bagley" userId="bd46b8d08d0fedf8" providerId="LiveId" clId="{FDB8870F-F1FF-42E2-A161-1EE810B775BE}" dt="2019-01-09T13:15:14.914" v="44"/>
          <ac:spMkLst>
            <pc:docMk/>
            <pc:sldMk cId="3198568461" sldId="285"/>
            <ac:spMk id="3" creationId="{49B0F37B-32EE-4287-84C4-A8D6387EB424}"/>
          </ac:spMkLst>
        </pc:spChg>
        <pc:spChg chg="add del mod">
          <ac:chgData name="Hannah Bagley" userId="bd46b8d08d0fedf8" providerId="LiveId" clId="{FDB8870F-F1FF-42E2-A161-1EE810B775BE}" dt="2019-01-09T13:17:16.365" v="85" actId="478"/>
          <ac:spMkLst>
            <pc:docMk/>
            <pc:sldMk cId="3198568461" sldId="285"/>
            <ac:spMk id="7" creationId="{FD88DFD4-563A-4C63-B7DB-265158CF0E8B}"/>
          </ac:spMkLst>
        </pc:spChg>
        <pc:spChg chg="add del mod">
          <ac:chgData name="Hannah Bagley" userId="bd46b8d08d0fedf8" providerId="LiveId" clId="{FDB8870F-F1FF-42E2-A161-1EE810B775BE}" dt="2019-01-09T13:18:40.095" v="110"/>
          <ac:spMkLst>
            <pc:docMk/>
            <pc:sldMk cId="3198568461" sldId="285"/>
            <ac:spMk id="8" creationId="{C580BFDC-3565-477C-AB11-6ADE0CAC1731}"/>
          </ac:spMkLst>
        </pc:spChg>
        <pc:spChg chg="add mod">
          <ac:chgData name="Hannah Bagley" userId="bd46b8d08d0fedf8" providerId="LiveId" clId="{FDB8870F-F1FF-42E2-A161-1EE810B775BE}" dt="2019-01-09T14:19:47.633" v="739" actId="207"/>
          <ac:spMkLst>
            <pc:docMk/>
            <pc:sldMk cId="3198568461" sldId="285"/>
            <ac:spMk id="9" creationId="{7FDAFDA9-0D37-4AEE-824A-493A87266B26}"/>
          </ac:spMkLst>
        </pc:spChg>
        <pc:graphicFrameChg chg="add mod modGraphic">
          <ac:chgData name="Hannah Bagley" userId="bd46b8d08d0fedf8" providerId="LiveId" clId="{FDB8870F-F1FF-42E2-A161-1EE810B775BE}" dt="2019-01-09T14:22:22.085" v="796" actId="20577"/>
          <ac:graphicFrameMkLst>
            <pc:docMk/>
            <pc:sldMk cId="3198568461" sldId="285"/>
            <ac:graphicFrameMk id="4" creationId="{8AD33E46-2DED-4319-890A-67B52B978011}"/>
          </ac:graphicFrameMkLst>
        </pc:graphicFrameChg>
        <pc:picChg chg="add mod">
          <ac:chgData name="Hannah Bagley" userId="bd46b8d08d0fedf8" providerId="LiveId" clId="{FDB8870F-F1FF-42E2-A161-1EE810B775BE}" dt="2019-01-09T14:19:30.919" v="735" actId="14100"/>
          <ac:picMkLst>
            <pc:docMk/>
            <pc:sldMk cId="3198568461" sldId="285"/>
            <ac:picMk id="5" creationId="{25BE6A21-E8ED-4829-9B24-145959BED440}"/>
          </ac:picMkLst>
        </pc:picChg>
        <pc:picChg chg="add mod">
          <ac:chgData name="Hannah Bagley" userId="bd46b8d08d0fedf8" providerId="LiveId" clId="{FDB8870F-F1FF-42E2-A161-1EE810B775BE}" dt="2019-01-09T14:19:27.339" v="734" actId="14100"/>
          <ac:picMkLst>
            <pc:docMk/>
            <pc:sldMk cId="3198568461" sldId="285"/>
            <ac:picMk id="6" creationId="{F83275FB-9F01-43DE-A32B-1C479532442F}"/>
          </ac:picMkLst>
        </pc:picChg>
      </pc:sldChg>
      <pc:sldChg chg="addSp delSp modSp add">
        <pc:chgData name="Hannah Bagley" userId="bd46b8d08d0fedf8" providerId="LiveId" clId="{FDB8870F-F1FF-42E2-A161-1EE810B775BE}" dt="2019-01-09T16:23:33.715" v="1204" actId="732"/>
        <pc:sldMkLst>
          <pc:docMk/>
          <pc:sldMk cId="3245451082" sldId="286"/>
        </pc:sldMkLst>
        <pc:spChg chg="mod">
          <ac:chgData name="Hannah Bagley" userId="bd46b8d08d0fedf8" providerId="LiveId" clId="{FDB8870F-F1FF-42E2-A161-1EE810B775BE}" dt="2019-01-09T16:04:44.023" v="1164" actId="20577"/>
          <ac:spMkLst>
            <pc:docMk/>
            <pc:sldMk cId="3245451082" sldId="286"/>
            <ac:spMk id="2" creationId="{462DB96C-E660-4E56-A7BD-0C4D981AE35B}"/>
          </ac:spMkLst>
        </pc:spChg>
        <pc:spChg chg="del">
          <ac:chgData name="Hannah Bagley" userId="bd46b8d08d0fedf8" providerId="LiveId" clId="{FDB8870F-F1FF-42E2-A161-1EE810B775BE}" dt="2019-01-09T16:22:15.616" v="1189" actId="931"/>
          <ac:spMkLst>
            <pc:docMk/>
            <pc:sldMk cId="3245451082" sldId="286"/>
            <ac:spMk id="3" creationId="{836E9B62-F2C9-418C-802C-81231A200A86}"/>
          </ac:spMkLst>
        </pc:spChg>
        <pc:picChg chg="add mod modCrop">
          <ac:chgData name="Hannah Bagley" userId="bd46b8d08d0fedf8" providerId="LiveId" clId="{FDB8870F-F1FF-42E2-A161-1EE810B775BE}" dt="2019-01-09T16:23:33.715" v="1204" actId="732"/>
          <ac:picMkLst>
            <pc:docMk/>
            <pc:sldMk cId="3245451082" sldId="286"/>
            <ac:picMk id="5" creationId="{1B1C0DCD-060E-43B4-8542-A93811A3114D}"/>
          </ac:picMkLst>
        </pc:picChg>
        <pc:picChg chg="add del mod">
          <ac:chgData name="Hannah Bagley" userId="bd46b8d08d0fedf8" providerId="LiveId" clId="{FDB8870F-F1FF-42E2-A161-1EE810B775BE}" dt="2019-01-09T16:22:47.348" v="1196" actId="478"/>
          <ac:picMkLst>
            <pc:docMk/>
            <pc:sldMk cId="3245451082" sldId="286"/>
            <ac:picMk id="7" creationId="{5E73DF66-1632-4940-9EAA-216842F4C7AC}"/>
          </ac:picMkLst>
        </pc:picChg>
        <pc:picChg chg="add mod modCrop">
          <ac:chgData name="Hannah Bagley" userId="bd46b8d08d0fedf8" providerId="LiveId" clId="{FDB8870F-F1FF-42E2-A161-1EE810B775BE}" dt="2019-01-09T16:23:11.697" v="1201" actId="732"/>
          <ac:picMkLst>
            <pc:docMk/>
            <pc:sldMk cId="3245451082" sldId="286"/>
            <ac:picMk id="9" creationId="{CF38D4CC-4285-4F50-95F2-01FC73AD62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365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83422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723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671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93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42607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595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268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295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06898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46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dirty="0"/>
              <a:pPr/>
              <a:t>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1137155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Hnz-WdXcwIY?feature=oembed" TargetMode="External"/><Relationship Id="rId4" Type="http://schemas.openxmlformats.org/officeDocument/2006/relationships/hyperlink" Target="https://www.youtube.com/watch?v=Hnz-WdXcwI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c.els-cdn.com/S074152141500155X/1-s2.0-S074152141500155X-main.pdf?_tid=63a4ae1d-e8ff-47a6-886e-01c2e8a7c784&amp;acdnat=1546850551_7cdb49b3ccc267953ad93ca349d14b68" TargetMode="External"/><Relationship Id="rId2" Type="http://schemas.openxmlformats.org/officeDocument/2006/relationships/hyperlink" Target="https://www.sciencedirect.com/science/article/pii/S1013702512000474" TargetMode="External"/><Relationship Id="rId1" Type="http://schemas.openxmlformats.org/officeDocument/2006/relationships/slideLayout" Target="../slideLayouts/slideLayout2.xml"/><Relationship Id="rId6" Type="http://schemas.openxmlformats.org/officeDocument/2006/relationships/hyperlink" Target="https://shiramedtech.com/" TargetMode="External"/><Relationship Id="rId5" Type="http://schemas.openxmlformats.org/officeDocument/2006/relationships/hyperlink" Target="https://www.ncbi.nlm.nih.gov/pmc/articles/PMC4727477/" TargetMode="External"/><Relationship Id="rId4" Type="http://schemas.openxmlformats.org/officeDocument/2006/relationships/hyperlink" Target="https://www.sciencedirect.com/science/article/pii/S00201383040024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6105" y="1554951"/>
            <a:ext cx="6925704" cy="2616199"/>
          </a:xfrm>
        </p:spPr>
        <p:txBody>
          <a:bodyPr>
            <a:normAutofit/>
          </a:bodyPr>
          <a:lstStyle/>
          <a:p>
            <a:r>
              <a:rPr lang="en-US" sz="5000">
                <a:latin typeface="Times"/>
                <a:cs typeface="Times"/>
              </a:rPr>
              <a:t>Shira Clamp for Microvascular Surgery</a:t>
            </a:r>
          </a:p>
        </p:txBody>
      </p:sp>
      <p:sp>
        <p:nvSpPr>
          <p:cNvPr id="3" name="Subtitle 2"/>
          <p:cNvSpPr>
            <a:spLocks noGrp="1"/>
          </p:cNvSpPr>
          <p:nvPr>
            <p:ph type="subTitle" idx="1"/>
          </p:nvPr>
        </p:nvSpPr>
        <p:spPr>
          <a:xfrm>
            <a:off x="6701443" y="5545251"/>
            <a:ext cx="5213809" cy="1013780"/>
          </a:xfrm>
        </p:spPr>
        <p:txBody>
          <a:bodyPr vert="horz" lIns="91440" tIns="45720" rIns="91440" bIns="45720" rtlCol="0" anchor="t">
            <a:normAutofit/>
          </a:bodyPr>
          <a:lstStyle/>
          <a:p>
            <a:pPr algn="r"/>
            <a:r>
              <a:rPr lang="en-US" i="1">
                <a:latin typeface="Times"/>
                <a:cs typeface="Times"/>
              </a:rPr>
              <a:t>Global Entrepreneurship and Innovation</a:t>
            </a:r>
          </a:p>
          <a:p>
            <a:pPr algn="r"/>
            <a:r>
              <a:rPr lang="en-US" i="1">
                <a:latin typeface="Times"/>
                <a:cs typeface="Times"/>
              </a:rPr>
              <a:t>India 2019</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8A00-DD87-4F75-95AD-C644B096A3AA}"/>
              </a:ext>
            </a:extLst>
          </p:cNvPr>
          <p:cNvSpPr>
            <a:spLocks noGrp="1"/>
          </p:cNvSpPr>
          <p:nvPr>
            <p:ph idx="1"/>
          </p:nvPr>
        </p:nvSpPr>
        <p:spPr>
          <a:xfrm>
            <a:off x="790575" y="2072533"/>
            <a:ext cx="10515600" cy="4351338"/>
          </a:xfrm>
        </p:spPr>
        <p:txBody>
          <a:bodyPr vert="horz" lIns="91440" tIns="45720" rIns="91440" bIns="45720" rtlCol="0" anchor="t">
            <a:normAutofit/>
          </a:bodyPr>
          <a:lstStyle/>
          <a:p>
            <a:r>
              <a:rPr lang="en-US" sz="2500">
                <a:cs typeface="Calibri" panose="020F0502020204030204"/>
              </a:rPr>
              <a:t>A clamp used for microvascular surgery</a:t>
            </a:r>
          </a:p>
          <a:p>
            <a:r>
              <a:rPr lang="en-US" sz="2500">
                <a:cs typeface="Calibri" panose="020F0502020204030204"/>
              </a:rPr>
              <a:t>Allow surgeons without extensive training or specialized skills to repair damaged or severed blood vessels</a:t>
            </a:r>
          </a:p>
          <a:p>
            <a:r>
              <a:rPr lang="en-US" sz="2500">
                <a:cs typeface="Calibri" panose="020F0502020204030204"/>
              </a:rPr>
              <a:t>Our unique design is:</a:t>
            </a:r>
          </a:p>
          <a:p>
            <a:pPr lvl="1"/>
            <a:r>
              <a:rPr lang="en-US" sz="2500">
                <a:cs typeface="Calibri" panose="020F0502020204030204"/>
              </a:rPr>
              <a:t>Durable</a:t>
            </a:r>
          </a:p>
          <a:p>
            <a:pPr lvl="1"/>
            <a:r>
              <a:rPr lang="en-US" sz="2500">
                <a:cs typeface="Calibri" panose="020F0502020204030204"/>
              </a:rPr>
              <a:t>Reusable (able to be sanitized)</a:t>
            </a:r>
          </a:p>
          <a:p>
            <a:pPr lvl="1"/>
            <a:r>
              <a:rPr lang="en-US" sz="2500">
                <a:cs typeface="Calibri" panose="020F0502020204030204"/>
              </a:rPr>
              <a:t>Adjustable to accommodate various different surgeries</a:t>
            </a:r>
          </a:p>
          <a:p>
            <a:pPr lvl="2"/>
            <a:r>
              <a:rPr lang="en-US" sz="2500">
                <a:cs typeface="Calibri" panose="020F0502020204030204"/>
              </a:rPr>
              <a:t>Digital, brachial, and femoral reconstructive surgeries</a:t>
            </a:r>
          </a:p>
        </p:txBody>
      </p:sp>
      <p:pic>
        <p:nvPicPr>
          <p:cNvPr id="4" name="Picture 4" descr="A close up of a sign&#10;&#10;Description generated with very high confidence">
            <a:extLst>
              <a:ext uri="{FF2B5EF4-FFF2-40B4-BE49-F238E27FC236}">
                <a16:creationId xmlns:a16="http://schemas.microsoft.com/office/drawing/2014/main" id="{62E7403A-0770-4211-BE29-AD0BAC78B90E}"/>
              </a:ext>
            </a:extLst>
          </p:cNvPr>
          <p:cNvPicPr>
            <a:picLocks noChangeAspect="1"/>
          </p:cNvPicPr>
          <p:nvPr/>
        </p:nvPicPr>
        <p:blipFill>
          <a:blip r:embed="rId2"/>
          <a:stretch>
            <a:fillRect/>
          </a:stretch>
        </p:blipFill>
        <p:spPr>
          <a:xfrm>
            <a:off x="1980888" y="365837"/>
            <a:ext cx="8151758" cy="1641766"/>
          </a:xfrm>
          <a:prstGeom prst="rect">
            <a:avLst/>
          </a:prstGeom>
        </p:spPr>
      </p:pic>
    </p:spTree>
    <p:extLst>
      <p:ext uri="{BB962C8B-B14F-4D97-AF65-F5344CB8AC3E}">
        <p14:creationId xmlns:p14="http://schemas.microsoft.com/office/powerpoint/2010/main" val="126948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8EBE-45E9-4B4E-9BF5-B52FB9AD852D}"/>
              </a:ext>
            </a:extLst>
          </p:cNvPr>
          <p:cNvSpPr>
            <a:spLocks noGrp="1"/>
          </p:cNvSpPr>
          <p:nvPr>
            <p:ph type="title"/>
          </p:nvPr>
        </p:nvSpPr>
        <p:spPr>
          <a:xfrm>
            <a:off x="838199" y="-5032"/>
            <a:ext cx="10515600" cy="1325563"/>
          </a:xfrm>
        </p:spPr>
        <p:txBody>
          <a:bodyPr/>
          <a:lstStyle/>
          <a:p>
            <a:pPr algn="ctr"/>
            <a:r>
              <a:rPr lang="en-US">
                <a:cs typeface="Calibri Light"/>
              </a:rPr>
              <a:t>Shira Clamp</a:t>
            </a:r>
          </a:p>
        </p:txBody>
      </p:sp>
      <p:pic>
        <p:nvPicPr>
          <p:cNvPr id="4" name="Picture 4">
            <a:hlinkClick r:id="" action="ppaction://media"/>
            <a:extLst>
              <a:ext uri="{FF2B5EF4-FFF2-40B4-BE49-F238E27FC236}">
                <a16:creationId xmlns:a16="http://schemas.microsoft.com/office/drawing/2014/main" id="{A7247A90-5C6B-4EE6-B1B0-6A84C39D97C7}"/>
              </a:ext>
            </a:extLst>
          </p:cNvPr>
          <p:cNvPicPr>
            <a:picLocks noGrp="1" noRot="1" noChangeAspect="1"/>
          </p:cNvPicPr>
          <p:nvPr>
            <p:ph idx="1"/>
            <a:videoFile r:link="rId1"/>
          </p:nvPr>
        </p:nvPicPr>
        <p:blipFill>
          <a:blip r:embed="rId3"/>
          <a:stretch>
            <a:fillRect/>
          </a:stretch>
        </p:blipFill>
        <p:spPr>
          <a:xfrm>
            <a:off x="1273335" y="956577"/>
            <a:ext cx="9167810" cy="5214936"/>
          </a:xfrm>
          <a:prstGeom prst="rect">
            <a:avLst/>
          </a:prstGeom>
        </p:spPr>
      </p:pic>
      <p:sp>
        <p:nvSpPr>
          <p:cNvPr id="7" name="TextBox 2">
            <a:extLst>
              <a:ext uri="{FF2B5EF4-FFF2-40B4-BE49-F238E27FC236}">
                <a16:creationId xmlns:a16="http://schemas.microsoft.com/office/drawing/2014/main" id="{85D418E3-95A4-47F9-8CE6-E4FFB1E8580F}"/>
              </a:ext>
            </a:extLst>
          </p:cNvPr>
          <p:cNvSpPr txBox="1"/>
          <p:nvPr/>
        </p:nvSpPr>
        <p:spPr>
          <a:xfrm>
            <a:off x="3342640" y="6378634"/>
            <a:ext cx="5029200" cy="369332"/>
          </a:xfrm>
          <a:prstGeom prst="rect">
            <a:avLst/>
          </a:prstGeom>
          <a:noFill/>
        </p:spPr>
        <p:txBody>
          <a:bodyPr wrap="square" rtlCol="0">
            <a:spAutoFit/>
          </a:bodyPr>
          <a:lstStyle/>
          <a:p>
            <a:r>
              <a:rPr lang="en-US">
                <a:hlinkClick r:id="rId4"/>
              </a:rPr>
              <a:t>https://www.youtube.com/watch?v=Hnz-WdXcwIY</a:t>
            </a:r>
            <a:r>
              <a:rPr lang="en-US"/>
              <a:t> </a:t>
            </a:r>
          </a:p>
        </p:txBody>
      </p:sp>
    </p:spTree>
    <p:extLst>
      <p:ext uri="{BB962C8B-B14F-4D97-AF65-F5344CB8AC3E}">
        <p14:creationId xmlns:p14="http://schemas.microsoft.com/office/powerpoint/2010/main" val="23090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1D35-F835-4D58-A3C3-05F8B809F7DC}"/>
              </a:ext>
            </a:extLst>
          </p:cNvPr>
          <p:cNvSpPr>
            <a:spLocks noGrp="1"/>
          </p:cNvSpPr>
          <p:nvPr>
            <p:ph type="title"/>
          </p:nvPr>
        </p:nvSpPr>
        <p:spPr>
          <a:xfrm>
            <a:off x="838200" y="80645"/>
            <a:ext cx="10515600" cy="1325563"/>
          </a:xfrm>
        </p:spPr>
        <p:txBody>
          <a:bodyPr/>
          <a:lstStyle/>
          <a:p>
            <a:r>
              <a:rPr lang="en-US">
                <a:cs typeface="Calibri Light"/>
              </a:rPr>
              <a:t>Opportunity and Target Market</a:t>
            </a:r>
            <a:endParaRPr lang="en-US"/>
          </a:p>
        </p:txBody>
      </p:sp>
      <p:sp>
        <p:nvSpPr>
          <p:cNvPr id="3" name="Content Placeholder 2">
            <a:extLst>
              <a:ext uri="{FF2B5EF4-FFF2-40B4-BE49-F238E27FC236}">
                <a16:creationId xmlns:a16="http://schemas.microsoft.com/office/drawing/2014/main" id="{0E335C05-E1D8-489C-8FA1-04D5F06A6532}"/>
              </a:ext>
            </a:extLst>
          </p:cNvPr>
          <p:cNvSpPr>
            <a:spLocks noGrp="1"/>
          </p:cNvSpPr>
          <p:nvPr>
            <p:ph idx="1"/>
          </p:nvPr>
        </p:nvSpPr>
        <p:spPr>
          <a:xfrm>
            <a:off x="462115" y="1073785"/>
            <a:ext cx="11100619" cy="3945255"/>
          </a:xfrm>
        </p:spPr>
        <p:txBody>
          <a:bodyPr vert="horz" lIns="91440" tIns="45720" rIns="91440" bIns="45720" rtlCol="0" anchor="t">
            <a:noAutofit/>
          </a:bodyPr>
          <a:lstStyle/>
          <a:p>
            <a:pPr marL="0" indent="0">
              <a:buNone/>
            </a:pPr>
            <a:r>
              <a:rPr lang="en-US" sz="2500" dirty="0">
                <a:cs typeface="Calibri"/>
              </a:rPr>
              <a:t>Target Markets:</a:t>
            </a:r>
          </a:p>
          <a:p>
            <a:pPr marL="914400" lvl="1" indent="-457200">
              <a:buFont typeface="+mj-lt"/>
              <a:buAutoNum type="arabicPeriod"/>
            </a:pPr>
            <a:r>
              <a:rPr lang="en-US" sz="2500" dirty="0">
                <a:cs typeface="Calibri"/>
              </a:rPr>
              <a:t> Hospitals medical supplies procurement departments in India</a:t>
            </a:r>
          </a:p>
          <a:p>
            <a:pPr lvl="2"/>
            <a:r>
              <a:rPr lang="en-US" sz="2100" dirty="0">
                <a:cs typeface="Calibri"/>
              </a:rPr>
              <a:t>Vascular/General Surgeons in India</a:t>
            </a:r>
            <a:endParaRPr lang="en-US" sz="2100" dirty="0">
              <a:ea typeface="+mn-lt"/>
              <a:cs typeface="+mn-lt"/>
            </a:endParaRPr>
          </a:p>
          <a:p>
            <a:pPr>
              <a:buFont typeface="Wingdings" panose="020B0604020202020204" pitchFamily="34" charset="0"/>
              <a:buChar char="Ø"/>
            </a:pPr>
            <a:r>
              <a:rPr lang="en-US" sz="2500" dirty="0">
                <a:cs typeface="Calibri" panose="020F0502020204030204"/>
              </a:rPr>
              <a:t>The Surgeons can be driven by  developing  awareness among healthcare providers. The awareness programs which aims out to vascular surgeons across the country, advising them on a range of topics related to vascular disease and its incidence, screening and treatment and provide them with videos, articles, research guides..</a:t>
            </a:r>
          </a:p>
          <a:p>
            <a:pPr>
              <a:buFont typeface="Wingdings" panose="020B0604020202020204" pitchFamily="34" charset="0"/>
              <a:buChar char="Ø"/>
            </a:pPr>
            <a:r>
              <a:rPr lang="en-US" sz="2500" dirty="0">
                <a:cs typeface="Calibri" panose="020F0502020204030204"/>
              </a:rPr>
              <a:t>In 2014, 20 million clamps were consumed in China, and the output increased 46% year on year; in 2015，31 million clamp products were consumed, up 54% year on year; 43 million clamp products were consumed in 2016, up 43% year on year.</a:t>
            </a:r>
          </a:p>
          <a:p>
            <a:pPr>
              <a:buFont typeface="Wingdings,Sans-Serif"/>
              <a:buChar char="Ø"/>
            </a:pPr>
            <a:r>
              <a:rPr lang="en-US" sz="2500" dirty="0">
                <a:cs typeface="Calibri" panose="020F0502020204030204"/>
              </a:rPr>
              <a:t>Said Surgeons are going to be the drivers for buying this product. If they don’t want it, they won’t recommend their hospitals to order it, if they want to fix the pain of the amputees, they need to show the surgeons that there is a pain and that their product can help to alleviate that pain </a:t>
            </a:r>
            <a:endParaRPr lang="en-US" sz="2500" dirty="0"/>
          </a:p>
          <a:p>
            <a:pPr marL="0" indent="0">
              <a:buNone/>
            </a:pPr>
            <a:endParaRPr lang="en-US" sz="2500" dirty="0">
              <a:cs typeface="Calibri" panose="020F0502020204030204"/>
            </a:endParaRPr>
          </a:p>
          <a:p>
            <a:pPr>
              <a:buNone/>
            </a:pPr>
            <a:br>
              <a:rPr lang="en-US" sz="2500" dirty="0"/>
            </a:br>
            <a:endParaRPr lang="en-US" sz="2500" dirty="0"/>
          </a:p>
          <a:p>
            <a:pPr marL="0" indent="0">
              <a:buNone/>
            </a:pPr>
            <a:endParaRPr lang="en-US" sz="2500" dirty="0">
              <a:cs typeface="Calibri"/>
            </a:endParaRPr>
          </a:p>
          <a:p>
            <a:endParaRPr lang="en-US" sz="2500" dirty="0">
              <a:cs typeface="Calibri"/>
            </a:endParaRPr>
          </a:p>
        </p:txBody>
      </p:sp>
    </p:spTree>
    <p:extLst>
      <p:ext uri="{BB962C8B-B14F-4D97-AF65-F5344CB8AC3E}">
        <p14:creationId xmlns:p14="http://schemas.microsoft.com/office/powerpoint/2010/main" val="148642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B96C-E660-4E56-A7BD-0C4D981AE35B}"/>
              </a:ext>
            </a:extLst>
          </p:cNvPr>
          <p:cNvSpPr>
            <a:spLocks noGrp="1"/>
          </p:cNvSpPr>
          <p:nvPr>
            <p:ph type="title"/>
          </p:nvPr>
        </p:nvSpPr>
        <p:spPr>
          <a:xfrm>
            <a:off x="838200" y="0"/>
            <a:ext cx="10515600" cy="1325563"/>
          </a:xfrm>
        </p:spPr>
        <p:txBody>
          <a:bodyPr/>
          <a:lstStyle/>
          <a:p>
            <a:pPr algn="ctr"/>
            <a:r>
              <a:rPr lang="en-US" dirty="0"/>
              <a:t>Research</a:t>
            </a:r>
          </a:p>
        </p:txBody>
      </p:sp>
      <p:graphicFrame>
        <p:nvGraphicFramePr>
          <p:cNvPr id="3" name="Table 2">
            <a:extLst>
              <a:ext uri="{FF2B5EF4-FFF2-40B4-BE49-F238E27FC236}">
                <a16:creationId xmlns:a16="http://schemas.microsoft.com/office/drawing/2014/main" id="{1495E1BA-E293-4256-8EAC-78566F463F65}"/>
              </a:ext>
            </a:extLst>
          </p:cNvPr>
          <p:cNvGraphicFramePr>
            <a:graphicFrameLocks noGrp="1"/>
          </p:cNvGraphicFramePr>
          <p:nvPr>
            <p:extLst>
              <p:ext uri="{D42A27DB-BD31-4B8C-83A1-F6EECF244321}">
                <p14:modId xmlns:p14="http://schemas.microsoft.com/office/powerpoint/2010/main" val="266264500"/>
              </p:ext>
            </p:extLst>
          </p:nvPr>
        </p:nvGraphicFramePr>
        <p:xfrm>
          <a:off x="277762" y="1371147"/>
          <a:ext cx="11147322" cy="2118360"/>
        </p:xfrm>
        <a:graphic>
          <a:graphicData uri="http://schemas.openxmlformats.org/drawingml/2006/table">
            <a:tbl>
              <a:tblPr firstRow="1" bandRow="1">
                <a:tableStyleId>{5C22544A-7EE6-4342-B048-85BDC9FD1C3A}</a:tableStyleId>
              </a:tblPr>
              <a:tblGrid>
                <a:gridCol w="3464292">
                  <a:extLst>
                    <a:ext uri="{9D8B030D-6E8A-4147-A177-3AD203B41FA5}">
                      <a16:colId xmlns:a16="http://schemas.microsoft.com/office/drawing/2014/main" val="90121367"/>
                    </a:ext>
                  </a:extLst>
                </a:gridCol>
                <a:gridCol w="2796398">
                  <a:extLst>
                    <a:ext uri="{9D8B030D-6E8A-4147-A177-3AD203B41FA5}">
                      <a16:colId xmlns:a16="http://schemas.microsoft.com/office/drawing/2014/main" val="4216124650"/>
                    </a:ext>
                  </a:extLst>
                </a:gridCol>
                <a:gridCol w="4886632">
                  <a:extLst>
                    <a:ext uri="{9D8B030D-6E8A-4147-A177-3AD203B41FA5}">
                      <a16:colId xmlns:a16="http://schemas.microsoft.com/office/drawing/2014/main" val="1381531801"/>
                    </a:ext>
                  </a:extLst>
                </a:gridCol>
              </a:tblGrid>
              <a:tr h="370840">
                <a:tc>
                  <a:txBody>
                    <a:bodyPr/>
                    <a:lstStyle/>
                    <a:p>
                      <a:r>
                        <a:rPr lang="en-US" dirty="0"/>
                        <a:t>Individual</a:t>
                      </a:r>
                    </a:p>
                  </a:txBody>
                  <a:tcPr/>
                </a:tc>
                <a:tc>
                  <a:txBody>
                    <a:bodyPr/>
                    <a:lstStyle/>
                    <a:p>
                      <a:r>
                        <a:rPr lang="en-US" dirty="0"/>
                        <a:t>Occupation</a:t>
                      </a:r>
                    </a:p>
                  </a:txBody>
                  <a:tcPr/>
                </a:tc>
                <a:tc>
                  <a:txBody>
                    <a:bodyPr/>
                    <a:lstStyle/>
                    <a:p>
                      <a:r>
                        <a:rPr lang="en-US" dirty="0"/>
                        <a:t>Location</a:t>
                      </a:r>
                    </a:p>
                  </a:txBody>
                  <a:tcPr/>
                </a:tc>
                <a:extLst>
                  <a:ext uri="{0D108BD9-81ED-4DB2-BD59-A6C34878D82A}">
                    <a16:rowId xmlns:a16="http://schemas.microsoft.com/office/drawing/2014/main" val="3706268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 </a:t>
                      </a:r>
                      <a:r>
                        <a:rPr lang="en-US" sz="1800" dirty="0">
                          <a:cs typeface="Calibri"/>
                        </a:rPr>
                        <a:t>K.G. </a:t>
                      </a:r>
                      <a:r>
                        <a:rPr lang="en-US" sz="1800" dirty="0" err="1">
                          <a:cs typeface="Calibri"/>
                        </a:rPr>
                        <a:t>Byakodi</a:t>
                      </a:r>
                      <a:r>
                        <a:rPr lang="en-US" sz="1800" dirty="0">
                          <a:cs typeface="Calibri"/>
                        </a:rPr>
                        <a:t> </a:t>
                      </a:r>
                      <a:endParaRPr lang="en-US" dirty="0"/>
                    </a:p>
                  </a:txBody>
                  <a:tcPr/>
                </a:tc>
                <a:tc>
                  <a:txBody>
                    <a:bodyPr/>
                    <a:lstStyle/>
                    <a:p>
                      <a:r>
                        <a:rPr lang="en-US" dirty="0"/>
                        <a:t>Surgeon, Specialist</a:t>
                      </a:r>
                    </a:p>
                  </a:txBody>
                  <a:tcPr/>
                </a:tc>
                <a:tc>
                  <a:txBody>
                    <a:bodyPr/>
                    <a:lstStyle/>
                    <a:p>
                      <a:r>
                        <a:rPr lang="en-US" dirty="0" err="1"/>
                        <a:t>Sushruta</a:t>
                      </a:r>
                      <a:r>
                        <a:rPr lang="en-US" dirty="0"/>
                        <a:t> Hospital, Hubli, India</a:t>
                      </a:r>
                    </a:p>
                  </a:txBody>
                  <a:tcPr/>
                </a:tc>
                <a:extLst>
                  <a:ext uri="{0D108BD9-81ED-4DB2-BD59-A6C34878D82A}">
                    <a16:rowId xmlns:a16="http://schemas.microsoft.com/office/drawing/2014/main" val="3548970024"/>
                  </a:ext>
                </a:extLst>
              </a:tr>
              <a:tr h="341164">
                <a:tc>
                  <a:txBody>
                    <a:bodyPr/>
                    <a:lstStyle/>
                    <a:p>
                      <a:r>
                        <a:rPr lang="en-US" dirty="0"/>
                        <a:t>Dr. </a:t>
                      </a:r>
                      <a:r>
                        <a:rPr lang="en-US" dirty="0" err="1"/>
                        <a:t>Shirshail</a:t>
                      </a:r>
                      <a:r>
                        <a:rPr lang="en-US" dirty="0"/>
                        <a:t> </a:t>
                      </a:r>
                      <a:r>
                        <a:rPr lang="en-US" dirty="0" err="1"/>
                        <a:t>Chiniwalar</a:t>
                      </a:r>
                      <a:endParaRPr lang="en-US" dirty="0"/>
                    </a:p>
                  </a:txBody>
                  <a:tcPr/>
                </a:tc>
                <a:tc>
                  <a:txBody>
                    <a:bodyPr/>
                    <a:lstStyle/>
                    <a:p>
                      <a:r>
                        <a:rPr lang="en-US" dirty="0"/>
                        <a:t>Surgical Gastroenterologist</a:t>
                      </a:r>
                    </a:p>
                  </a:txBody>
                  <a:tcPr/>
                </a:tc>
                <a:tc>
                  <a:txBody>
                    <a:bodyPr/>
                    <a:lstStyle/>
                    <a:p>
                      <a:r>
                        <a:rPr lang="en-US" dirty="0"/>
                        <a:t>Super </a:t>
                      </a:r>
                      <a:r>
                        <a:rPr lang="en-US" dirty="0" err="1"/>
                        <a:t>Speciality</a:t>
                      </a:r>
                      <a:r>
                        <a:rPr lang="en-US" dirty="0"/>
                        <a:t> Hospital, Hubli, India</a:t>
                      </a:r>
                    </a:p>
                  </a:txBody>
                  <a:tcPr/>
                </a:tc>
                <a:extLst>
                  <a:ext uri="{0D108BD9-81ED-4DB2-BD59-A6C34878D82A}">
                    <a16:rowId xmlns:a16="http://schemas.microsoft.com/office/drawing/2014/main" val="3230430186"/>
                  </a:ext>
                </a:extLst>
              </a:tr>
              <a:tr h="370840">
                <a:tc>
                  <a:txBody>
                    <a:bodyPr/>
                    <a:lstStyle/>
                    <a:p>
                      <a:r>
                        <a:rPr lang="en-US" dirty="0"/>
                        <a:t>Dr. Wang Yun</a:t>
                      </a:r>
                    </a:p>
                  </a:txBody>
                  <a:tcPr/>
                </a:tc>
                <a:tc>
                  <a:txBody>
                    <a:bodyPr/>
                    <a:lstStyle/>
                    <a:p>
                      <a:r>
                        <a:rPr lang="en-US" dirty="0"/>
                        <a:t>Surgeon</a:t>
                      </a:r>
                    </a:p>
                  </a:txBody>
                  <a:tcPr/>
                </a:tc>
                <a:tc>
                  <a:txBody>
                    <a:bodyPr/>
                    <a:lstStyle/>
                    <a:p>
                      <a:r>
                        <a:rPr lang="en-US" dirty="0"/>
                        <a:t>Chang Zhou First People’s Hospital, Chang Zhou, China</a:t>
                      </a:r>
                    </a:p>
                  </a:txBody>
                  <a:tcPr/>
                </a:tc>
                <a:extLst>
                  <a:ext uri="{0D108BD9-81ED-4DB2-BD59-A6C34878D82A}">
                    <a16:rowId xmlns:a16="http://schemas.microsoft.com/office/drawing/2014/main" val="1489335032"/>
                  </a:ext>
                </a:extLst>
              </a:tr>
              <a:tr h="370840">
                <a:tc>
                  <a:txBody>
                    <a:bodyPr/>
                    <a:lstStyle/>
                    <a:p>
                      <a:r>
                        <a:rPr lang="en-US" dirty="0"/>
                        <a:t>Dr. Han Xu</a:t>
                      </a:r>
                    </a:p>
                  </a:txBody>
                  <a:tcPr/>
                </a:tc>
                <a:tc>
                  <a:txBody>
                    <a:bodyPr/>
                    <a:lstStyle/>
                    <a:p>
                      <a:r>
                        <a:rPr lang="en-US" dirty="0"/>
                        <a:t>Head of Surgery</a:t>
                      </a:r>
                    </a:p>
                  </a:txBody>
                  <a:tcPr/>
                </a:tc>
                <a:tc>
                  <a:txBody>
                    <a:bodyPr/>
                    <a:lstStyle/>
                    <a:p>
                      <a:r>
                        <a:rPr lang="en-US" dirty="0"/>
                        <a:t>Nanjing Drum Tower Hospital, Nanjing, China</a:t>
                      </a:r>
                    </a:p>
                  </a:txBody>
                  <a:tcPr/>
                </a:tc>
                <a:extLst>
                  <a:ext uri="{0D108BD9-81ED-4DB2-BD59-A6C34878D82A}">
                    <a16:rowId xmlns:a16="http://schemas.microsoft.com/office/drawing/2014/main" val="195895701"/>
                  </a:ext>
                </a:extLst>
              </a:tr>
            </a:tbl>
          </a:graphicData>
        </a:graphic>
      </p:graphicFrame>
      <p:pic>
        <p:nvPicPr>
          <p:cNvPr id="5" name="Content Placeholder 4" descr="A group of people posing for a photo&#10;&#10;Description automatically generated">
            <a:extLst>
              <a:ext uri="{FF2B5EF4-FFF2-40B4-BE49-F238E27FC236}">
                <a16:creationId xmlns:a16="http://schemas.microsoft.com/office/drawing/2014/main" id="{1B1C0DCD-060E-43B4-8542-A93811A3114D}"/>
              </a:ext>
            </a:extLst>
          </p:cNvPr>
          <p:cNvPicPr>
            <a:picLocks noGrp="1" noChangeAspect="1"/>
          </p:cNvPicPr>
          <p:nvPr>
            <p:ph idx="1"/>
          </p:nvPr>
        </p:nvPicPr>
        <p:blipFill rotWithShape="1">
          <a:blip r:embed="rId2"/>
          <a:srcRect l="4024" t="17742" r="22595" b="18962"/>
          <a:stretch/>
        </p:blipFill>
        <p:spPr>
          <a:xfrm>
            <a:off x="5796873" y="3628104"/>
            <a:ext cx="6296806" cy="3055168"/>
          </a:xfrm>
        </p:spPr>
      </p:pic>
      <p:sp>
        <p:nvSpPr>
          <p:cNvPr id="4" name="TextBox 3">
            <a:extLst>
              <a:ext uri="{FF2B5EF4-FFF2-40B4-BE49-F238E27FC236}">
                <a16:creationId xmlns:a16="http://schemas.microsoft.com/office/drawing/2014/main" id="{466679A9-B415-4D5A-B2F4-DF4CC1AEFA8B}"/>
              </a:ext>
            </a:extLst>
          </p:cNvPr>
          <p:cNvSpPr txBox="1"/>
          <p:nvPr/>
        </p:nvSpPr>
        <p:spPr>
          <a:xfrm>
            <a:off x="189271" y="847927"/>
            <a:ext cx="3362074" cy="523220"/>
          </a:xfrm>
          <a:prstGeom prst="rect">
            <a:avLst/>
          </a:prstGeom>
          <a:noFill/>
        </p:spPr>
        <p:txBody>
          <a:bodyPr wrap="none" rtlCol="0">
            <a:spAutoFit/>
          </a:bodyPr>
          <a:lstStyle/>
          <a:p>
            <a:r>
              <a:rPr lang="en-US" sz="2800" dirty="0"/>
              <a:t>Interviews Conducted</a:t>
            </a:r>
          </a:p>
        </p:txBody>
      </p:sp>
      <p:sp>
        <p:nvSpPr>
          <p:cNvPr id="7" name="TextBox 6">
            <a:extLst>
              <a:ext uri="{FF2B5EF4-FFF2-40B4-BE49-F238E27FC236}">
                <a16:creationId xmlns:a16="http://schemas.microsoft.com/office/drawing/2014/main" id="{E4E6D62C-17A0-4BAA-A331-3488B6D753E5}"/>
              </a:ext>
            </a:extLst>
          </p:cNvPr>
          <p:cNvSpPr txBox="1"/>
          <p:nvPr/>
        </p:nvSpPr>
        <p:spPr>
          <a:xfrm>
            <a:off x="277763" y="4744177"/>
            <a:ext cx="4903838" cy="1754326"/>
          </a:xfrm>
          <a:prstGeom prst="rect">
            <a:avLst/>
          </a:prstGeom>
          <a:noFill/>
        </p:spPr>
        <p:txBody>
          <a:bodyPr wrap="square" rtlCol="0">
            <a:spAutoFit/>
          </a:bodyPr>
          <a:lstStyle/>
          <a:p>
            <a:r>
              <a:rPr lang="en-US" sz="2800" dirty="0"/>
              <a:t>Secondary Research</a:t>
            </a:r>
          </a:p>
          <a:p>
            <a:r>
              <a:rPr lang="en-US" sz="2000" dirty="0"/>
              <a:t>Secondary research was performed from various mediums that included sources from India, China, and the United States of America</a:t>
            </a:r>
            <a:endParaRPr lang="en-US" dirty="0"/>
          </a:p>
        </p:txBody>
      </p:sp>
      <p:sp>
        <p:nvSpPr>
          <p:cNvPr id="8" name="TextBox 7">
            <a:extLst>
              <a:ext uri="{FF2B5EF4-FFF2-40B4-BE49-F238E27FC236}">
                <a16:creationId xmlns:a16="http://schemas.microsoft.com/office/drawing/2014/main" id="{B6D83F8A-CD98-4359-AE30-A506E6C0C9C8}"/>
              </a:ext>
            </a:extLst>
          </p:cNvPr>
          <p:cNvSpPr txBox="1"/>
          <p:nvPr/>
        </p:nvSpPr>
        <p:spPr>
          <a:xfrm>
            <a:off x="277762" y="3525260"/>
            <a:ext cx="5143139" cy="338554"/>
          </a:xfrm>
          <a:prstGeom prst="rect">
            <a:avLst/>
          </a:prstGeom>
          <a:noFill/>
        </p:spPr>
        <p:txBody>
          <a:bodyPr wrap="none" rtlCol="0">
            <a:spAutoFit/>
          </a:bodyPr>
          <a:lstStyle/>
          <a:p>
            <a:r>
              <a:rPr lang="en-US" sz="1600" dirty="0"/>
              <a:t>-Interviews were conducted in person and using online chat</a:t>
            </a:r>
          </a:p>
        </p:txBody>
      </p:sp>
    </p:spTree>
    <p:extLst>
      <p:ext uri="{BB962C8B-B14F-4D97-AF65-F5344CB8AC3E}">
        <p14:creationId xmlns:p14="http://schemas.microsoft.com/office/powerpoint/2010/main" val="324545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A8B-A1E2-43B9-B519-DFBBABC5C2C6}"/>
              </a:ext>
            </a:extLst>
          </p:cNvPr>
          <p:cNvSpPr>
            <a:spLocks noGrp="1"/>
          </p:cNvSpPr>
          <p:nvPr>
            <p:ph type="title"/>
          </p:nvPr>
        </p:nvSpPr>
        <p:spPr/>
        <p:txBody>
          <a:bodyPr/>
          <a:lstStyle/>
          <a:p>
            <a:r>
              <a:rPr lang="en-US">
                <a:cs typeface="Calibri Light"/>
              </a:rPr>
              <a:t>Primary Research (India)</a:t>
            </a:r>
            <a:endParaRPr lang="en-US"/>
          </a:p>
        </p:txBody>
      </p:sp>
      <p:sp>
        <p:nvSpPr>
          <p:cNvPr id="3" name="Content Placeholder 2">
            <a:extLst>
              <a:ext uri="{FF2B5EF4-FFF2-40B4-BE49-F238E27FC236}">
                <a16:creationId xmlns:a16="http://schemas.microsoft.com/office/drawing/2014/main" id="{3B35F187-8F0E-4C47-A470-F536D917D26B}"/>
              </a:ext>
            </a:extLst>
          </p:cNvPr>
          <p:cNvSpPr>
            <a:spLocks noGrp="1"/>
          </p:cNvSpPr>
          <p:nvPr>
            <p:ph idx="1"/>
          </p:nvPr>
        </p:nvSpPr>
        <p:spPr>
          <a:xfrm>
            <a:off x="838200" y="1450312"/>
            <a:ext cx="10515600" cy="5136084"/>
          </a:xfrm>
        </p:spPr>
        <p:txBody>
          <a:bodyPr vert="horz" lIns="91440" tIns="45720" rIns="91440" bIns="45720" rtlCol="0" anchor="t">
            <a:noAutofit/>
          </a:bodyPr>
          <a:lstStyle/>
          <a:p>
            <a:pPr marL="0" indent="0">
              <a:buNone/>
            </a:pPr>
            <a:r>
              <a:rPr lang="en-US" sz="2500" dirty="0">
                <a:cs typeface="Calibri"/>
              </a:rPr>
              <a:t>Dr. K.G. </a:t>
            </a:r>
            <a:r>
              <a:rPr lang="en-US" sz="2500" dirty="0" err="1">
                <a:cs typeface="Calibri"/>
              </a:rPr>
              <a:t>Byakodi</a:t>
            </a:r>
            <a:r>
              <a:rPr lang="en-US" sz="2500" dirty="0">
                <a:cs typeface="Calibri"/>
              </a:rPr>
              <a:t> (22 years of experience in Hubli, Saudi Arabia, and Mumbai)</a:t>
            </a:r>
            <a:r>
              <a:rPr lang="en-US" sz="2100" dirty="0">
                <a:cs typeface="Calibri"/>
              </a:rPr>
              <a:t>  </a:t>
            </a:r>
            <a:endParaRPr lang="en-US" dirty="0">
              <a:cs typeface="Calibri"/>
            </a:endParaRPr>
          </a:p>
          <a:p>
            <a:pPr marL="457200" indent="-457200">
              <a:buAutoNum type="arabicPeriod"/>
            </a:pPr>
            <a:r>
              <a:rPr lang="en-US" sz="2500" dirty="0">
                <a:cs typeface="Calibri"/>
              </a:rPr>
              <a:t>Trained doctors typically perform microvascular surgery using suturing</a:t>
            </a:r>
          </a:p>
          <a:p>
            <a:pPr marL="457200" indent="-457200">
              <a:buAutoNum type="arabicPeriod"/>
            </a:pPr>
            <a:r>
              <a:rPr lang="en-US" sz="2500" dirty="0">
                <a:cs typeface="Calibri"/>
              </a:rPr>
              <a:t>Some of the doctors conduct surgery of 1-2 mm of vessels under microscope during digit implementation, or repairing blood vessels in the fingers/toes</a:t>
            </a:r>
            <a:endParaRPr lang="en-US" dirty="0">
              <a:cs typeface="Calibri"/>
            </a:endParaRPr>
          </a:p>
          <a:p>
            <a:pPr marL="457200" indent="-457200">
              <a:buAutoNum type="arabicPeriod"/>
            </a:pPr>
            <a:r>
              <a:rPr lang="en-US" sz="2500" dirty="0">
                <a:cs typeface="Calibri"/>
              </a:rPr>
              <a:t>Patients can develop gangrene, which causes amputation of whole limb or amputated organ</a:t>
            </a:r>
            <a:endParaRPr lang="en-US" dirty="0">
              <a:cs typeface="Calibri"/>
            </a:endParaRPr>
          </a:p>
          <a:p>
            <a:pPr marL="457200" indent="-457200">
              <a:buAutoNum type="arabicPeriod"/>
            </a:pPr>
            <a:r>
              <a:rPr lang="en-US" sz="2500" dirty="0">
                <a:cs typeface="Calibri"/>
              </a:rPr>
              <a:t>It usually takes 30-45  minutes for performing vascular Surgery</a:t>
            </a:r>
          </a:p>
          <a:p>
            <a:pPr marL="457200" indent="-457200">
              <a:buAutoNum type="arabicPeriod"/>
            </a:pPr>
            <a:r>
              <a:rPr lang="en-US" sz="2500" dirty="0">
                <a:cs typeface="Calibri"/>
              </a:rPr>
              <a:t>If we don't have these clamps then we use rubber forceps to operate these veins</a:t>
            </a:r>
          </a:p>
          <a:p>
            <a:pPr marL="457200" indent="-457200">
              <a:buFont typeface="Arial" panose="020B0604020202020204" pitchFamily="34" charset="0"/>
              <a:buAutoNum type="arabicPeriod"/>
            </a:pPr>
            <a:r>
              <a:rPr lang="en-US" sz="2500" dirty="0">
                <a:cs typeface="Calibri"/>
              </a:rPr>
              <a:t>~5% of anastomosis lead to gangrene and subsequently amputation</a:t>
            </a:r>
          </a:p>
          <a:p>
            <a:pPr marL="457200" indent="-457200">
              <a:buAutoNum type="arabicPeriod"/>
            </a:pPr>
            <a:endParaRPr lang="en-US" sz="2500" dirty="0">
              <a:cs typeface="Calibri"/>
            </a:endParaRPr>
          </a:p>
        </p:txBody>
      </p:sp>
    </p:spTree>
    <p:extLst>
      <p:ext uri="{BB962C8B-B14F-4D97-AF65-F5344CB8AC3E}">
        <p14:creationId xmlns:p14="http://schemas.microsoft.com/office/powerpoint/2010/main" val="53899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1A25-4371-4842-BA05-E9A6009DB060}"/>
              </a:ext>
            </a:extLst>
          </p:cNvPr>
          <p:cNvSpPr>
            <a:spLocks noGrp="1"/>
          </p:cNvSpPr>
          <p:nvPr>
            <p:ph type="title"/>
          </p:nvPr>
        </p:nvSpPr>
        <p:spPr/>
        <p:txBody>
          <a:bodyPr/>
          <a:lstStyle/>
          <a:p>
            <a:r>
              <a:rPr lang="en-US">
                <a:cs typeface="Calibri Light"/>
              </a:rPr>
              <a:t>Primary Research (China)</a:t>
            </a:r>
            <a:endParaRPr lang="en-US"/>
          </a:p>
        </p:txBody>
      </p:sp>
      <p:sp>
        <p:nvSpPr>
          <p:cNvPr id="3" name="Content Placeholder 2">
            <a:extLst>
              <a:ext uri="{FF2B5EF4-FFF2-40B4-BE49-F238E27FC236}">
                <a16:creationId xmlns:a16="http://schemas.microsoft.com/office/drawing/2014/main" id="{FF3C6154-530D-4295-8CB0-DA5B6E8E2E2B}"/>
              </a:ext>
            </a:extLst>
          </p:cNvPr>
          <p:cNvSpPr>
            <a:spLocks noGrp="1"/>
          </p:cNvSpPr>
          <p:nvPr>
            <p:ph idx="1"/>
          </p:nvPr>
        </p:nvSpPr>
        <p:spPr>
          <a:xfrm>
            <a:off x="838200" y="1450312"/>
            <a:ext cx="10515600" cy="5238442"/>
          </a:xfrm>
        </p:spPr>
        <p:txBody>
          <a:bodyPr vert="horz" lIns="91440" tIns="45720" rIns="91440" bIns="45720" rtlCol="0" anchor="t">
            <a:noAutofit/>
          </a:bodyPr>
          <a:lstStyle/>
          <a:p>
            <a:r>
              <a:rPr lang="en-US" sz="2500" dirty="0">
                <a:cs typeface="Calibri"/>
              </a:rPr>
              <a:t>Dr. Wang Yun (5 years of experience as a surgeon in China)</a:t>
            </a:r>
          </a:p>
          <a:p>
            <a:pPr marL="457200" indent="-457200">
              <a:buAutoNum type="arabicPeriod"/>
            </a:pPr>
            <a:r>
              <a:rPr lang="en-US" sz="2500" dirty="0">
                <a:cs typeface="Calibri"/>
              </a:rPr>
              <a:t>The biggest difficulty in Microvascular Surgery is finding the location of the ruptured vessel.</a:t>
            </a:r>
          </a:p>
          <a:p>
            <a:pPr marL="514350" indent="-514350">
              <a:buAutoNum type="arabicPeriod"/>
            </a:pPr>
            <a:r>
              <a:rPr lang="en-US" sz="2500" dirty="0">
                <a:cs typeface="Calibri"/>
              </a:rPr>
              <a:t>Used during any vascular repair procedure. It is necessary to use clamp to help us complete the operation smoothly, such as better vascular fixation, and improve the success of the operation.</a:t>
            </a:r>
          </a:p>
          <a:p>
            <a:pPr marL="514350" indent="-514350">
              <a:buAutoNum type="arabicPeriod"/>
            </a:pPr>
            <a:r>
              <a:rPr lang="en-US" sz="2500" dirty="0">
                <a:cs typeface="Calibri"/>
              </a:rPr>
              <a:t>Repair time varies from 10 minutes to half an hour after finding the bleeding point. And some large operations take 2-4 hours.</a:t>
            </a:r>
          </a:p>
          <a:p>
            <a:pPr marL="514350" indent="-514350">
              <a:buAutoNum type="arabicPeriod"/>
            </a:pPr>
            <a:r>
              <a:rPr lang="en-US" sz="2500" dirty="0">
                <a:cs typeface="Calibri"/>
              </a:rPr>
              <a:t>If the blood vessel is not repaired in time, it will bleed quickly and cause amputation and sometimes even death</a:t>
            </a:r>
          </a:p>
          <a:p>
            <a:pPr marL="514350" indent="-514350">
              <a:buAutoNum type="arabicPeriod"/>
            </a:pPr>
            <a:r>
              <a:rPr lang="en-US" sz="2500" dirty="0">
                <a:cs typeface="Calibri"/>
              </a:rPr>
              <a:t>The advantages are that it exposes the field of vision, improves the efficiency of vascular repair, and reduces the amputation rate and mortality rate.</a:t>
            </a:r>
          </a:p>
          <a:p>
            <a:pPr marL="514350" indent="-514350">
              <a:buAutoNum type="arabicPeriod"/>
            </a:pPr>
            <a:endParaRPr lang="en-US" dirty="0">
              <a:cs typeface="Calibri"/>
            </a:endParaRPr>
          </a:p>
        </p:txBody>
      </p:sp>
    </p:spTree>
    <p:extLst>
      <p:ext uri="{BB962C8B-B14F-4D97-AF65-F5344CB8AC3E}">
        <p14:creationId xmlns:p14="http://schemas.microsoft.com/office/powerpoint/2010/main" val="170834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8C6F-8775-4E0D-8EA9-9D2A577BB29F}"/>
              </a:ext>
            </a:extLst>
          </p:cNvPr>
          <p:cNvSpPr>
            <a:spLocks noGrp="1"/>
          </p:cNvSpPr>
          <p:nvPr>
            <p:ph type="title"/>
          </p:nvPr>
        </p:nvSpPr>
        <p:spPr>
          <a:xfrm>
            <a:off x="838200" y="365125"/>
            <a:ext cx="10515600" cy="1041235"/>
          </a:xfrm>
        </p:spPr>
        <p:txBody>
          <a:bodyPr/>
          <a:lstStyle/>
          <a:p>
            <a:r>
              <a:rPr lang="en-US">
                <a:cs typeface="Calibri Light"/>
              </a:rPr>
              <a:t>Secondary Research</a:t>
            </a:r>
          </a:p>
        </p:txBody>
      </p:sp>
      <p:sp>
        <p:nvSpPr>
          <p:cNvPr id="3" name="Content Placeholder 2">
            <a:extLst>
              <a:ext uri="{FF2B5EF4-FFF2-40B4-BE49-F238E27FC236}">
                <a16:creationId xmlns:a16="http://schemas.microsoft.com/office/drawing/2014/main" id="{22884857-EEF5-4E04-960B-E9186734B050}"/>
              </a:ext>
            </a:extLst>
          </p:cNvPr>
          <p:cNvSpPr>
            <a:spLocks noGrp="1"/>
          </p:cNvSpPr>
          <p:nvPr>
            <p:ph idx="1"/>
          </p:nvPr>
        </p:nvSpPr>
        <p:spPr>
          <a:xfrm>
            <a:off x="838200" y="1416192"/>
            <a:ext cx="10515600" cy="2739248"/>
          </a:xfrm>
        </p:spPr>
        <p:txBody>
          <a:bodyPr vert="horz" lIns="91440" tIns="45720" rIns="91440" bIns="45720" rtlCol="0" anchor="t">
            <a:noAutofit/>
          </a:bodyPr>
          <a:lstStyle/>
          <a:p>
            <a:pPr>
              <a:buFont typeface="Wingdings" panose="020B0604020202020204" pitchFamily="34" charset="0"/>
              <a:buChar char="Ø"/>
            </a:pPr>
            <a:r>
              <a:rPr lang="en-US" sz="2500" dirty="0">
                <a:cs typeface="Calibri"/>
              </a:rPr>
              <a:t>The leading cause of amputation in India is due to Trauma (1)</a:t>
            </a:r>
            <a:endParaRPr lang="en-US" sz="2500" dirty="0"/>
          </a:p>
          <a:p>
            <a:pPr>
              <a:buFont typeface="Wingdings" panose="020B0604020202020204" pitchFamily="34" charset="0"/>
              <a:buChar char="Ø"/>
            </a:pPr>
            <a:r>
              <a:rPr lang="en-US" sz="2500" dirty="0">
                <a:cs typeface="Calibri"/>
              </a:rPr>
              <a:t>Amputation in 28% of patients is due to failed revascularization. (2)</a:t>
            </a:r>
          </a:p>
          <a:p>
            <a:pPr>
              <a:buFont typeface="Wingdings" panose="020B0604020202020204" pitchFamily="34" charset="0"/>
              <a:buChar char="Ø"/>
            </a:pPr>
            <a:r>
              <a:rPr lang="en-US" sz="2500" dirty="0">
                <a:cs typeface="Calibri"/>
              </a:rPr>
              <a:t>Extremity vascular trauma can be seen in civilian population according to a seven-year review from North India (3)</a:t>
            </a:r>
          </a:p>
          <a:p>
            <a:pPr>
              <a:buFont typeface="Wingdings" panose="020B0604020202020204" pitchFamily="34" charset="0"/>
              <a:buChar char="Ø"/>
            </a:pPr>
            <a:r>
              <a:rPr lang="en-US" sz="2500" dirty="0">
                <a:cs typeface="Calibri"/>
              </a:rPr>
              <a:t>Amputation caused in 6% of patients after an initial surgical repair is mainly due to inadequate functional recovery (3)</a:t>
            </a:r>
          </a:p>
          <a:p>
            <a:pPr>
              <a:buFont typeface="Wingdings" panose="020B0604020202020204" pitchFamily="34" charset="0"/>
              <a:buChar char="Ø"/>
            </a:pPr>
            <a:r>
              <a:rPr lang="en-US" sz="2500" dirty="0">
                <a:cs typeface="Calibri"/>
              </a:rPr>
              <a:t>Time is an issue, so access to skilled surgeons is critical (4)</a:t>
            </a:r>
          </a:p>
          <a:p>
            <a:pPr>
              <a:buFont typeface="Wingdings" panose="020B0604020202020204" pitchFamily="34" charset="0"/>
              <a:buChar char="Ø"/>
            </a:pPr>
            <a:r>
              <a:rPr lang="en-US" sz="2500" dirty="0">
                <a:cs typeface="Calibri"/>
              </a:rPr>
              <a:t>Therefore a tool that allows a general surgeon to perform the repair work that would normally require a specialist would most likely decrease time to surgery (4)</a:t>
            </a:r>
          </a:p>
          <a:p>
            <a:pPr>
              <a:buFont typeface="Wingdings" panose="020B0604020202020204" pitchFamily="34" charset="0"/>
              <a:buChar char="Ø"/>
            </a:pPr>
            <a:endParaRPr lang="en-US" sz="2500" dirty="0">
              <a:cs typeface="Calibri"/>
            </a:endParaRPr>
          </a:p>
          <a:p>
            <a:pPr>
              <a:buNone/>
            </a:pPr>
            <a:br>
              <a:rPr lang="en-US" sz="2500" dirty="0"/>
            </a:br>
            <a:endParaRPr lang="en-US" sz="2500" dirty="0"/>
          </a:p>
          <a:p>
            <a:pPr marL="0" indent="0">
              <a:buNone/>
            </a:pPr>
            <a:endParaRPr lang="en-US" sz="2500" dirty="0">
              <a:cs typeface="Calibri"/>
            </a:endParaRPr>
          </a:p>
        </p:txBody>
      </p:sp>
    </p:spTree>
    <p:extLst>
      <p:ext uri="{BB962C8B-B14F-4D97-AF65-F5344CB8AC3E}">
        <p14:creationId xmlns:p14="http://schemas.microsoft.com/office/powerpoint/2010/main" val="282286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53CBA-F346-4499-96FF-26A1D595ECE4}"/>
              </a:ext>
            </a:extLst>
          </p:cNvPr>
          <p:cNvSpPr>
            <a:spLocks noGrp="1"/>
          </p:cNvSpPr>
          <p:nvPr>
            <p:ph type="title"/>
          </p:nvPr>
        </p:nvSpPr>
        <p:spPr>
          <a:xfrm>
            <a:off x="821516" y="640263"/>
            <a:ext cx="6204984" cy="1344975"/>
          </a:xfrm>
        </p:spPr>
        <p:txBody>
          <a:bodyPr>
            <a:normAutofit/>
          </a:bodyPr>
          <a:lstStyle/>
          <a:p>
            <a:pPr algn="ctr"/>
            <a:r>
              <a:rPr lang="en-US" sz="4000">
                <a:cs typeface="Calibri Light"/>
              </a:rPr>
              <a:t>Technology</a:t>
            </a:r>
          </a:p>
        </p:txBody>
      </p:sp>
      <p:sp>
        <p:nvSpPr>
          <p:cNvPr id="3" name="Content Placeholder 2">
            <a:extLst>
              <a:ext uri="{FF2B5EF4-FFF2-40B4-BE49-F238E27FC236}">
                <a16:creationId xmlns:a16="http://schemas.microsoft.com/office/drawing/2014/main" id="{1DB0A47D-0D88-4503-A884-2506AC46C19A}"/>
              </a:ext>
            </a:extLst>
          </p:cNvPr>
          <p:cNvSpPr>
            <a:spLocks noGrp="1"/>
          </p:cNvSpPr>
          <p:nvPr>
            <p:ph idx="1"/>
          </p:nvPr>
        </p:nvSpPr>
        <p:spPr>
          <a:xfrm>
            <a:off x="821515" y="2121762"/>
            <a:ext cx="6204984" cy="3626917"/>
          </a:xfrm>
        </p:spPr>
        <p:txBody>
          <a:bodyPr vert="horz" lIns="91440" tIns="45720" rIns="91440" bIns="45720" rtlCol="0" anchor="t">
            <a:normAutofit fontScale="92500" lnSpcReduction="20000"/>
          </a:bodyPr>
          <a:lstStyle/>
          <a:p>
            <a:pPr marL="457200" indent="-457200"/>
            <a:r>
              <a:rPr lang="en-US" sz="2500">
                <a:cs typeface="Calibri"/>
              </a:rPr>
              <a:t>Patented thumb-nail sized surgical-assist device</a:t>
            </a:r>
          </a:p>
          <a:p>
            <a:pPr marL="457200" indent="-457200"/>
            <a:r>
              <a:rPr lang="en-US" sz="2500">
                <a:cs typeface="Calibri"/>
              </a:rPr>
              <a:t>Holds the vessel-ends open and provides a clear, visual access of the suture site to the surgeon</a:t>
            </a:r>
          </a:p>
          <a:p>
            <a:pPr marL="457200" indent="-457200"/>
            <a:r>
              <a:rPr lang="en-US" sz="2400">
                <a:cs typeface="Calibri"/>
              </a:rPr>
              <a:t>Dual-clamp technology to both restrict blood flow in the blood vessel, and also position the ends of the blood vessel to remain open and adjacent</a:t>
            </a:r>
          </a:p>
          <a:p>
            <a:pPr marL="457200" indent="-457200"/>
            <a:r>
              <a:rPr lang="en-US" sz="2400">
                <a:solidFill>
                  <a:srgbClr val="000000"/>
                </a:solidFill>
                <a:cs typeface="Calibri"/>
              </a:rPr>
              <a:t>Works like a "Binder Clip" in how it opens and closes when the surgeon is applying it to the blood vessel</a:t>
            </a:r>
          </a:p>
          <a:p>
            <a:pPr marL="457200" indent="-457200"/>
            <a:endParaRPr lang="en-US" sz="2400">
              <a:cs typeface="Calibri"/>
            </a:endParaRPr>
          </a:p>
          <a:p>
            <a:pPr marL="0" indent="0">
              <a:buNone/>
            </a:pPr>
            <a:endParaRPr lang="en-US" sz="2400">
              <a:cs typeface="Calibri"/>
            </a:endParaRPr>
          </a:p>
        </p:txBody>
      </p:sp>
      <p:pic>
        <p:nvPicPr>
          <p:cNvPr id="6" name="Picture 6">
            <a:extLst>
              <a:ext uri="{FF2B5EF4-FFF2-40B4-BE49-F238E27FC236}">
                <a16:creationId xmlns:a16="http://schemas.microsoft.com/office/drawing/2014/main" id="{F1B187E8-98AE-4E75-8066-664F338C4182}"/>
              </a:ext>
            </a:extLst>
          </p:cNvPr>
          <p:cNvPicPr>
            <a:picLocks noChangeAspect="1"/>
          </p:cNvPicPr>
          <p:nvPr/>
        </p:nvPicPr>
        <p:blipFill>
          <a:blip r:embed="rId2"/>
          <a:stretch>
            <a:fillRect/>
          </a:stretch>
        </p:blipFill>
        <p:spPr>
          <a:xfrm>
            <a:off x="7829551" y="704966"/>
            <a:ext cx="4042409" cy="1489885"/>
          </a:xfrm>
          <a:prstGeom prst="rect">
            <a:avLst/>
          </a:prstGeom>
        </p:spPr>
      </p:pic>
      <p:pic>
        <p:nvPicPr>
          <p:cNvPr id="4" name="Picture 4" descr="A picture containing sky&#10;&#10;Description generated with high confidence">
            <a:extLst>
              <a:ext uri="{FF2B5EF4-FFF2-40B4-BE49-F238E27FC236}">
                <a16:creationId xmlns:a16="http://schemas.microsoft.com/office/drawing/2014/main" id="{205B1356-E692-4D30-BC51-6E5EBB71B53D}"/>
              </a:ext>
            </a:extLst>
          </p:cNvPr>
          <p:cNvPicPr>
            <a:picLocks noChangeAspect="1"/>
          </p:cNvPicPr>
          <p:nvPr/>
        </p:nvPicPr>
        <p:blipFill>
          <a:blip r:embed="rId3"/>
          <a:stretch>
            <a:fillRect/>
          </a:stretch>
        </p:blipFill>
        <p:spPr>
          <a:xfrm>
            <a:off x="7829551" y="2967094"/>
            <a:ext cx="4042410" cy="3112655"/>
          </a:xfrm>
          <a:prstGeom prst="rect">
            <a:avLst/>
          </a:prstGeom>
        </p:spPr>
      </p:pic>
    </p:spTree>
    <p:extLst>
      <p:ext uri="{BB962C8B-B14F-4D97-AF65-F5344CB8AC3E}">
        <p14:creationId xmlns:p14="http://schemas.microsoft.com/office/powerpoint/2010/main" val="44080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7CCE-63FD-4525-9146-D8DCA00254B8}"/>
              </a:ext>
            </a:extLst>
          </p:cNvPr>
          <p:cNvSpPr>
            <a:spLocks noGrp="1"/>
          </p:cNvSpPr>
          <p:nvPr>
            <p:ph type="title"/>
          </p:nvPr>
        </p:nvSpPr>
        <p:spPr/>
        <p:txBody>
          <a:bodyPr/>
          <a:lstStyle/>
          <a:p>
            <a:pPr algn="ctr"/>
            <a:r>
              <a:rPr lang="en-US">
                <a:cs typeface="Calibri Light"/>
              </a:rPr>
              <a:t>Competition</a:t>
            </a:r>
          </a:p>
        </p:txBody>
      </p:sp>
      <p:sp>
        <p:nvSpPr>
          <p:cNvPr id="3" name="Content Placeholder 2">
            <a:extLst>
              <a:ext uri="{FF2B5EF4-FFF2-40B4-BE49-F238E27FC236}">
                <a16:creationId xmlns:a16="http://schemas.microsoft.com/office/drawing/2014/main" id="{A3F238AA-CE25-4EB0-9ED9-659E917028CC}"/>
              </a:ext>
            </a:extLst>
          </p:cNvPr>
          <p:cNvSpPr>
            <a:spLocks noGrp="1"/>
          </p:cNvSpPr>
          <p:nvPr>
            <p:ph idx="1"/>
          </p:nvPr>
        </p:nvSpPr>
        <p:spPr>
          <a:xfrm>
            <a:off x="838200" y="1825625"/>
            <a:ext cx="5268079" cy="4351338"/>
          </a:xfrm>
        </p:spPr>
        <p:txBody>
          <a:bodyPr vert="horz" lIns="91440" tIns="45720" rIns="91440" bIns="45720" rtlCol="0" anchor="t">
            <a:normAutofit/>
          </a:bodyPr>
          <a:lstStyle/>
          <a:p>
            <a:r>
              <a:rPr lang="en-US">
                <a:cs typeface="Calibri"/>
              </a:rPr>
              <a:t>Market forces are moderate so there exists some profit potential</a:t>
            </a:r>
          </a:p>
          <a:p>
            <a:r>
              <a:rPr lang="en-US">
                <a:cs typeface="Calibri"/>
              </a:rPr>
              <a:t>Need to establish a place and following in the market in order to capture some of the profit potential</a:t>
            </a:r>
          </a:p>
          <a:p>
            <a:endParaRPr lang="en-US">
              <a:cs typeface="Calibri"/>
            </a:endParaRPr>
          </a:p>
          <a:p>
            <a:endParaRPr lang="en-US">
              <a:cs typeface="Calibri"/>
            </a:endParaRPr>
          </a:p>
          <a:p>
            <a:pPr marL="0" indent="0">
              <a:buNone/>
            </a:pPr>
            <a:endParaRPr lang="en-US" u="sng">
              <a:cs typeface="Calibri"/>
            </a:endParaRPr>
          </a:p>
        </p:txBody>
      </p:sp>
      <p:graphicFrame>
        <p:nvGraphicFramePr>
          <p:cNvPr id="15" name="Content Placeholder 4">
            <a:extLst>
              <a:ext uri="{FF2B5EF4-FFF2-40B4-BE49-F238E27FC236}">
                <a16:creationId xmlns:a16="http://schemas.microsoft.com/office/drawing/2014/main" id="{AE8FBDF9-28AA-4F4F-9D1F-19DC98424E10}"/>
              </a:ext>
            </a:extLst>
          </p:cNvPr>
          <p:cNvGraphicFramePr>
            <a:graphicFrameLocks/>
          </p:cNvGraphicFramePr>
          <p:nvPr>
            <p:extLst>
              <p:ext uri="{D42A27DB-BD31-4B8C-83A1-F6EECF244321}">
                <p14:modId xmlns:p14="http://schemas.microsoft.com/office/powerpoint/2010/main" val="2465503857"/>
              </p:ext>
            </p:extLst>
          </p:nvPr>
        </p:nvGraphicFramePr>
        <p:xfrm>
          <a:off x="6251812" y="2348790"/>
          <a:ext cx="5766880" cy="2672715"/>
        </p:xfrm>
        <a:graphic>
          <a:graphicData uri="http://schemas.openxmlformats.org/drawingml/2006/table">
            <a:tbl>
              <a:tblPr firstRow="1" bandRow="1">
                <a:tableStyleId>{5C22544A-7EE6-4342-B048-85BDC9FD1C3A}</a:tableStyleId>
              </a:tblPr>
              <a:tblGrid>
                <a:gridCol w="2883440">
                  <a:extLst>
                    <a:ext uri="{9D8B030D-6E8A-4147-A177-3AD203B41FA5}">
                      <a16:colId xmlns:a16="http://schemas.microsoft.com/office/drawing/2014/main" val="2365488551"/>
                    </a:ext>
                  </a:extLst>
                </a:gridCol>
                <a:gridCol w="2883440">
                  <a:extLst>
                    <a:ext uri="{9D8B030D-6E8A-4147-A177-3AD203B41FA5}">
                      <a16:colId xmlns:a16="http://schemas.microsoft.com/office/drawing/2014/main" val="2967437604"/>
                    </a:ext>
                  </a:extLst>
                </a:gridCol>
              </a:tblGrid>
              <a:tr h="0">
                <a:tc>
                  <a:txBody>
                    <a:bodyPr/>
                    <a:lstStyle/>
                    <a:p>
                      <a:pPr marL="0" algn="l" rtl="0" eaLnBrk="1" latinLnBrk="0" hangingPunct="1">
                        <a:spcBef>
                          <a:spcPts val="0"/>
                        </a:spcBef>
                        <a:spcAft>
                          <a:spcPts val="0"/>
                        </a:spcAft>
                      </a:pPr>
                      <a:r>
                        <a:rPr lang="en-US" sz="2800" kern="1200">
                          <a:effectLst/>
                        </a:rPr>
                        <a:t>Force</a:t>
                      </a:r>
                      <a:endParaRPr lang="en-US">
                        <a:effectLst/>
                      </a:endParaRPr>
                    </a:p>
                  </a:txBody>
                  <a:tcPr marL="0" marR="0" marT="0" marB="0" anchor="ctr"/>
                </a:tc>
                <a:tc>
                  <a:txBody>
                    <a:bodyPr/>
                    <a:lstStyle/>
                    <a:p>
                      <a:pPr marL="0" algn="l" rtl="0" eaLnBrk="1" latinLnBrk="0" hangingPunct="1">
                        <a:spcBef>
                          <a:spcPts val="0"/>
                        </a:spcBef>
                        <a:spcAft>
                          <a:spcPts val="0"/>
                        </a:spcAft>
                      </a:pPr>
                      <a:r>
                        <a:rPr lang="en-US" sz="2800" kern="1200">
                          <a:effectLst/>
                        </a:rPr>
                        <a:t>Strength</a:t>
                      </a:r>
                      <a:endParaRPr lang="en-US">
                        <a:effectLst/>
                      </a:endParaRPr>
                    </a:p>
                  </a:txBody>
                  <a:tcPr marL="0" marR="0" marT="0" marB="0" anchor="ctr"/>
                </a:tc>
                <a:extLst>
                  <a:ext uri="{0D108BD9-81ED-4DB2-BD59-A6C34878D82A}">
                    <a16:rowId xmlns:a16="http://schemas.microsoft.com/office/drawing/2014/main" val="2953656171"/>
                  </a:ext>
                </a:extLst>
              </a:tr>
              <a:tr h="376047">
                <a:tc>
                  <a:txBody>
                    <a:bodyPr/>
                    <a:lstStyle/>
                    <a:p>
                      <a:pPr marL="0" algn="l" rtl="0" eaLnBrk="1" latinLnBrk="0" hangingPunct="1">
                        <a:spcBef>
                          <a:spcPts val="0"/>
                        </a:spcBef>
                        <a:spcAft>
                          <a:spcPts val="0"/>
                        </a:spcAft>
                      </a:pPr>
                      <a:r>
                        <a:rPr lang="en-US" sz="2400" kern="1200">
                          <a:solidFill>
                            <a:schemeClr val="tx1"/>
                          </a:solidFill>
                          <a:effectLst/>
                        </a:rPr>
                        <a:t>Threat of New Entry</a:t>
                      </a:r>
                      <a:endParaRPr lang="en-US">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400" kern="1200">
                          <a:solidFill>
                            <a:schemeClr val="accent2"/>
                          </a:solidFill>
                          <a:effectLst/>
                        </a:rPr>
                        <a:t>Moderate</a:t>
                      </a:r>
                      <a:endParaRPr lang="en-US">
                        <a:solidFill>
                          <a:schemeClr val="accent2"/>
                        </a:solidFill>
                        <a:effectLst/>
                      </a:endParaRPr>
                    </a:p>
                  </a:txBody>
                  <a:tcPr marL="0" marR="0" marT="0" marB="0" anchor="ctr"/>
                </a:tc>
                <a:extLst>
                  <a:ext uri="{0D108BD9-81ED-4DB2-BD59-A6C34878D82A}">
                    <a16:rowId xmlns:a16="http://schemas.microsoft.com/office/drawing/2014/main" val="294061942"/>
                  </a:ext>
                </a:extLst>
              </a:tr>
              <a:tr h="376047">
                <a:tc>
                  <a:txBody>
                    <a:bodyPr/>
                    <a:lstStyle/>
                    <a:p>
                      <a:pPr marL="0" algn="l" rtl="0" eaLnBrk="1" latinLnBrk="0" hangingPunct="1">
                        <a:spcBef>
                          <a:spcPts val="0"/>
                        </a:spcBef>
                        <a:spcAft>
                          <a:spcPts val="0"/>
                        </a:spcAft>
                      </a:pPr>
                      <a:r>
                        <a:rPr lang="en-US" sz="2400" kern="1200">
                          <a:effectLst/>
                        </a:rPr>
                        <a:t>Power of Suppliers</a:t>
                      </a:r>
                      <a:endParaRPr lang="en-US">
                        <a:effectLst/>
                      </a:endParaRPr>
                    </a:p>
                  </a:txBody>
                  <a:tcPr marL="0" marR="0" marT="0" marB="0" anchor="ctr"/>
                </a:tc>
                <a:tc>
                  <a:txBody>
                    <a:bodyPr/>
                    <a:lstStyle/>
                    <a:p>
                      <a:pPr marL="0" algn="l" rtl="0" eaLnBrk="1" latinLnBrk="0" hangingPunct="1">
                        <a:spcBef>
                          <a:spcPts val="0"/>
                        </a:spcBef>
                        <a:spcAft>
                          <a:spcPts val="0"/>
                        </a:spcAft>
                      </a:pPr>
                      <a:r>
                        <a:rPr lang="en-US" sz="2400" kern="1200">
                          <a:solidFill>
                            <a:srgbClr val="00B050"/>
                          </a:solidFill>
                          <a:effectLst/>
                        </a:rPr>
                        <a:t>Low</a:t>
                      </a:r>
                      <a:endParaRPr lang="en-US">
                        <a:solidFill>
                          <a:srgbClr val="00B050"/>
                        </a:solidFill>
                        <a:effectLst/>
                      </a:endParaRPr>
                    </a:p>
                  </a:txBody>
                  <a:tcPr marL="0" marR="0" marT="0" marB="0" anchor="ctr"/>
                </a:tc>
                <a:extLst>
                  <a:ext uri="{0D108BD9-81ED-4DB2-BD59-A6C34878D82A}">
                    <a16:rowId xmlns:a16="http://schemas.microsoft.com/office/drawing/2014/main" val="3784447258"/>
                  </a:ext>
                </a:extLst>
              </a:tr>
              <a:tr h="376047">
                <a:tc>
                  <a:txBody>
                    <a:bodyPr/>
                    <a:lstStyle/>
                    <a:p>
                      <a:pPr marL="0" algn="l" rtl="0" eaLnBrk="1" latinLnBrk="0" hangingPunct="1">
                        <a:spcBef>
                          <a:spcPts val="0"/>
                        </a:spcBef>
                        <a:spcAft>
                          <a:spcPts val="0"/>
                        </a:spcAft>
                      </a:pPr>
                      <a:r>
                        <a:rPr lang="en-US" sz="2400" kern="1200">
                          <a:effectLst/>
                        </a:rPr>
                        <a:t>Power of Buyers</a:t>
                      </a:r>
                      <a:endParaRPr lang="en-US">
                        <a:effectLst/>
                      </a:endParaRPr>
                    </a:p>
                  </a:txBody>
                  <a:tcPr marL="0" marR="0" marT="0" marB="0" anchor="ctr"/>
                </a:tc>
                <a:tc>
                  <a:txBody>
                    <a:bodyPr/>
                    <a:lstStyle/>
                    <a:p>
                      <a:pPr marL="0" algn="l" rtl="0" eaLnBrk="1" latinLnBrk="0" hangingPunct="1">
                        <a:spcBef>
                          <a:spcPts val="0"/>
                        </a:spcBef>
                        <a:spcAft>
                          <a:spcPts val="0"/>
                        </a:spcAft>
                      </a:pPr>
                      <a:r>
                        <a:rPr lang="en-US" sz="2400" kern="1200">
                          <a:solidFill>
                            <a:srgbClr val="FF0000"/>
                          </a:solidFill>
                          <a:effectLst/>
                        </a:rPr>
                        <a:t>Strong</a:t>
                      </a:r>
                      <a:endParaRPr lang="en-US">
                        <a:solidFill>
                          <a:srgbClr val="FF0000"/>
                        </a:solidFill>
                        <a:effectLst/>
                      </a:endParaRPr>
                    </a:p>
                  </a:txBody>
                  <a:tcPr marL="0" marR="0" marT="0" marB="0" anchor="ctr"/>
                </a:tc>
                <a:extLst>
                  <a:ext uri="{0D108BD9-81ED-4DB2-BD59-A6C34878D82A}">
                    <a16:rowId xmlns:a16="http://schemas.microsoft.com/office/drawing/2014/main" val="3654691193"/>
                  </a:ext>
                </a:extLst>
              </a:tr>
              <a:tr h="376047">
                <a:tc>
                  <a:txBody>
                    <a:bodyPr/>
                    <a:lstStyle/>
                    <a:p>
                      <a:pPr marL="0" algn="l" rtl="0" eaLnBrk="1" latinLnBrk="0" hangingPunct="1">
                        <a:spcBef>
                          <a:spcPts val="0"/>
                        </a:spcBef>
                        <a:spcAft>
                          <a:spcPts val="0"/>
                        </a:spcAft>
                      </a:pPr>
                      <a:r>
                        <a:rPr lang="en-US" sz="2400" kern="1200">
                          <a:effectLst/>
                        </a:rPr>
                        <a:t>Threat of Substitutes</a:t>
                      </a:r>
                      <a:endParaRPr lang="en-US">
                        <a:effectLst/>
                      </a:endParaRPr>
                    </a:p>
                  </a:txBody>
                  <a:tcPr marL="0" marR="0" marT="0" marB="0" anchor="ctr"/>
                </a:tc>
                <a:tc>
                  <a:txBody>
                    <a:bodyPr/>
                    <a:lstStyle/>
                    <a:p>
                      <a:pPr marL="0" algn="l" rtl="0" eaLnBrk="1" latinLnBrk="0" hangingPunct="1">
                        <a:spcBef>
                          <a:spcPts val="0"/>
                        </a:spcBef>
                        <a:spcAft>
                          <a:spcPts val="0"/>
                        </a:spcAft>
                      </a:pPr>
                      <a:r>
                        <a:rPr lang="en-US" sz="2400" kern="1200">
                          <a:solidFill>
                            <a:srgbClr val="00B050"/>
                          </a:solidFill>
                          <a:effectLst/>
                        </a:rPr>
                        <a:t>Low</a:t>
                      </a:r>
                      <a:endParaRPr lang="en-US">
                        <a:solidFill>
                          <a:srgbClr val="00B050"/>
                        </a:solidFill>
                        <a:effectLst/>
                      </a:endParaRPr>
                    </a:p>
                  </a:txBody>
                  <a:tcPr marL="0" marR="0" marT="0" marB="0" anchor="ctr"/>
                </a:tc>
                <a:extLst>
                  <a:ext uri="{0D108BD9-81ED-4DB2-BD59-A6C34878D82A}">
                    <a16:rowId xmlns:a16="http://schemas.microsoft.com/office/drawing/2014/main" val="2314791013"/>
                  </a:ext>
                </a:extLst>
              </a:tr>
              <a:tr h="376047">
                <a:tc>
                  <a:txBody>
                    <a:bodyPr/>
                    <a:lstStyle/>
                    <a:p>
                      <a:pPr marL="0" algn="l" rtl="0" eaLnBrk="1" latinLnBrk="0" hangingPunct="1">
                        <a:spcBef>
                          <a:spcPts val="0"/>
                        </a:spcBef>
                        <a:spcAft>
                          <a:spcPts val="0"/>
                        </a:spcAft>
                      </a:pPr>
                      <a:r>
                        <a:rPr lang="en-US" sz="2400" kern="1200">
                          <a:effectLst/>
                        </a:rPr>
                        <a:t>Rivalry</a:t>
                      </a:r>
                      <a:endParaRPr lang="en-US">
                        <a:effectLst/>
                      </a:endParaRPr>
                    </a:p>
                  </a:txBody>
                  <a:tcPr marL="0" marR="0" marT="0" marB="0" anchor="ctr"/>
                </a:tc>
                <a:tc>
                  <a:txBody>
                    <a:bodyPr/>
                    <a:lstStyle/>
                    <a:p>
                      <a:pPr marL="0" algn="l" rtl="0" eaLnBrk="1" latinLnBrk="0" hangingPunct="1">
                        <a:spcBef>
                          <a:spcPts val="0"/>
                        </a:spcBef>
                        <a:spcAft>
                          <a:spcPts val="0"/>
                        </a:spcAft>
                      </a:pPr>
                      <a:r>
                        <a:rPr lang="en-US" sz="2400" kern="1200">
                          <a:solidFill>
                            <a:schemeClr val="accent2"/>
                          </a:solidFill>
                          <a:effectLst/>
                        </a:rPr>
                        <a:t>Moderate</a:t>
                      </a:r>
                      <a:endParaRPr lang="en-US">
                        <a:solidFill>
                          <a:schemeClr val="accent2"/>
                        </a:solidFill>
                        <a:effectLst/>
                      </a:endParaRPr>
                    </a:p>
                  </a:txBody>
                  <a:tcPr marL="0" marR="0" marT="0" marB="0" anchor="ctr"/>
                </a:tc>
                <a:extLst>
                  <a:ext uri="{0D108BD9-81ED-4DB2-BD59-A6C34878D82A}">
                    <a16:rowId xmlns:a16="http://schemas.microsoft.com/office/drawing/2014/main" val="1118359802"/>
                  </a:ext>
                </a:extLst>
              </a:tr>
              <a:tr h="363982">
                <a:tc>
                  <a:txBody>
                    <a:bodyPr/>
                    <a:lstStyle/>
                    <a:p>
                      <a:pPr marL="0" algn="l" rtl="0" eaLnBrk="1" latinLnBrk="0" hangingPunct="1">
                        <a:spcBef>
                          <a:spcPts val="0"/>
                        </a:spcBef>
                        <a:spcAft>
                          <a:spcPts val="0"/>
                        </a:spcAft>
                      </a:pPr>
                      <a:r>
                        <a:rPr lang="en-US" sz="2400" kern="1200">
                          <a:effectLst/>
                        </a:rPr>
                        <a:t>Role of Compliments</a:t>
                      </a:r>
                      <a:endParaRPr lang="en-US">
                        <a:effectLst/>
                      </a:endParaRPr>
                    </a:p>
                  </a:txBody>
                  <a:tcPr marL="0" marR="0" marT="0" marB="0" anchor="ctr"/>
                </a:tc>
                <a:tc>
                  <a:txBody>
                    <a:bodyPr/>
                    <a:lstStyle/>
                    <a:p>
                      <a:pPr marL="0" algn="l" rtl="0" eaLnBrk="1" latinLnBrk="0" hangingPunct="1">
                        <a:spcBef>
                          <a:spcPts val="0"/>
                        </a:spcBef>
                        <a:spcAft>
                          <a:spcPts val="0"/>
                        </a:spcAft>
                      </a:pPr>
                      <a:r>
                        <a:rPr lang="en-US" sz="2400" kern="1200">
                          <a:solidFill>
                            <a:srgbClr val="00B050"/>
                          </a:solidFill>
                          <a:effectLst/>
                        </a:rPr>
                        <a:t>Low</a:t>
                      </a:r>
                      <a:endParaRPr lang="en-US">
                        <a:solidFill>
                          <a:srgbClr val="00B050"/>
                        </a:solidFill>
                        <a:effectLst/>
                      </a:endParaRPr>
                    </a:p>
                  </a:txBody>
                  <a:tcPr marL="0" marR="0" marT="0" marB="0" anchor="ctr"/>
                </a:tc>
                <a:extLst>
                  <a:ext uri="{0D108BD9-81ED-4DB2-BD59-A6C34878D82A}">
                    <a16:rowId xmlns:a16="http://schemas.microsoft.com/office/drawing/2014/main" val="919038188"/>
                  </a:ext>
                </a:extLst>
              </a:tr>
            </a:tbl>
          </a:graphicData>
        </a:graphic>
      </p:graphicFrame>
      <p:sp>
        <p:nvSpPr>
          <p:cNvPr id="18" name="TextBox 17">
            <a:extLst>
              <a:ext uri="{FF2B5EF4-FFF2-40B4-BE49-F238E27FC236}">
                <a16:creationId xmlns:a16="http://schemas.microsoft.com/office/drawing/2014/main" id="{BA80C7A8-5F10-4085-9E07-F43FCDCD9416}"/>
              </a:ext>
            </a:extLst>
          </p:cNvPr>
          <p:cNvSpPr txBox="1"/>
          <p:nvPr/>
        </p:nvSpPr>
        <p:spPr>
          <a:xfrm>
            <a:off x="6862549" y="1693459"/>
            <a:ext cx="4744870"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Porter's Five Force Analysis</a:t>
            </a:r>
            <a:endParaRPr lang="en-US" sz="3000">
              <a:cs typeface="Calibri"/>
            </a:endParaRPr>
          </a:p>
        </p:txBody>
      </p:sp>
      <p:sp>
        <p:nvSpPr>
          <p:cNvPr id="7" name="TextBox 6">
            <a:extLst>
              <a:ext uri="{FF2B5EF4-FFF2-40B4-BE49-F238E27FC236}">
                <a16:creationId xmlns:a16="http://schemas.microsoft.com/office/drawing/2014/main" id="{55ADC5BD-8476-42D0-A16D-652BB03AA0FC}"/>
              </a:ext>
            </a:extLst>
          </p:cNvPr>
          <p:cNvSpPr txBox="1"/>
          <p:nvPr/>
        </p:nvSpPr>
        <p:spPr>
          <a:xfrm>
            <a:off x="3961792" y="4618631"/>
            <a:ext cx="1984454" cy="1077218"/>
          </a:xfrm>
          <a:prstGeom prst="rect">
            <a:avLst/>
          </a:prstGeom>
          <a:noFill/>
        </p:spPr>
        <p:txBody>
          <a:bodyPr wrap="square" rtlCol="0">
            <a:spAutoFit/>
          </a:bodyPr>
          <a:lstStyle/>
          <a:p>
            <a:r>
              <a:rPr lang="en-US" sz="2800" u="sng"/>
              <a:t>Substitutes</a:t>
            </a:r>
          </a:p>
          <a:p>
            <a:r>
              <a:rPr lang="en-US"/>
              <a:t>Expert training </a:t>
            </a:r>
          </a:p>
          <a:p>
            <a:r>
              <a:rPr lang="en-US"/>
              <a:t>and experience</a:t>
            </a:r>
          </a:p>
        </p:txBody>
      </p:sp>
      <p:sp>
        <p:nvSpPr>
          <p:cNvPr id="8" name="TextBox 7">
            <a:extLst>
              <a:ext uri="{FF2B5EF4-FFF2-40B4-BE49-F238E27FC236}">
                <a16:creationId xmlns:a16="http://schemas.microsoft.com/office/drawing/2014/main" id="{E2B57DE8-FBCB-4DCD-B070-D96FF4099EAF}"/>
              </a:ext>
            </a:extLst>
          </p:cNvPr>
          <p:cNvSpPr txBox="1"/>
          <p:nvPr/>
        </p:nvSpPr>
        <p:spPr>
          <a:xfrm>
            <a:off x="838200" y="4618631"/>
            <a:ext cx="2978059" cy="1908215"/>
          </a:xfrm>
          <a:prstGeom prst="rect">
            <a:avLst/>
          </a:prstGeom>
          <a:noFill/>
        </p:spPr>
        <p:txBody>
          <a:bodyPr wrap="none" rtlCol="0">
            <a:spAutoFit/>
          </a:bodyPr>
          <a:lstStyle/>
          <a:p>
            <a:r>
              <a:rPr lang="en-US" sz="2800" u="sng"/>
              <a:t>Competitors</a:t>
            </a:r>
          </a:p>
          <a:p>
            <a:pPr marL="285750" indent="-285750">
              <a:buFont typeface="Arial" panose="020B0604020202020204" pitchFamily="34" charset="0"/>
              <a:buChar char="•"/>
            </a:pPr>
            <a:r>
              <a:rPr lang="en-US"/>
              <a:t>Bulldog Clamps</a:t>
            </a:r>
          </a:p>
          <a:p>
            <a:pPr marL="285750" indent="-285750">
              <a:buFont typeface="Arial" panose="020B0604020202020204" pitchFamily="34" charset="0"/>
              <a:buChar char="•"/>
            </a:pPr>
            <a:r>
              <a:rPr lang="en-US">
                <a:solidFill>
                  <a:srgbClr val="000000"/>
                </a:solidFill>
                <a:cs typeface="Calibri"/>
              </a:rPr>
              <a:t>Doubly applied vessel loop</a:t>
            </a:r>
          </a:p>
          <a:p>
            <a:pPr marL="285750" indent="-285750">
              <a:buFont typeface="Arial" panose="020B0604020202020204" pitchFamily="34" charset="0"/>
              <a:buChar char="•"/>
            </a:pPr>
            <a:r>
              <a:rPr lang="en-US">
                <a:solidFill>
                  <a:srgbClr val="000000"/>
                </a:solidFill>
                <a:cs typeface="Calibri"/>
              </a:rPr>
              <a:t>Glover Bulldog Clamp</a:t>
            </a:r>
          </a:p>
          <a:p>
            <a:pPr marL="285750" indent="-285750">
              <a:buFont typeface="Arial" panose="020B0604020202020204" pitchFamily="34" charset="0"/>
              <a:buChar char="•"/>
            </a:pPr>
            <a:r>
              <a:rPr lang="en-US">
                <a:solidFill>
                  <a:srgbClr val="000000"/>
                </a:solidFill>
                <a:cs typeface="Calibri"/>
              </a:rPr>
              <a:t>Balloon Catheter</a:t>
            </a:r>
            <a:endParaRPr lang="en-US" sz="2500">
              <a:solidFill>
                <a:srgbClr val="000000"/>
              </a:solidFill>
              <a:cs typeface="Calibri"/>
            </a:endParaRPr>
          </a:p>
          <a:p>
            <a:pPr marL="285750" indent="-285750">
              <a:buFont typeface="Arial" panose="020B0604020202020204" pitchFamily="34" charset="0"/>
              <a:buChar char="•"/>
            </a:pPr>
            <a:r>
              <a:rPr lang="en-US">
                <a:solidFill>
                  <a:srgbClr val="000000"/>
                </a:solidFill>
                <a:cs typeface="Calibri"/>
              </a:rPr>
              <a:t>Forceps Clamps</a:t>
            </a:r>
          </a:p>
        </p:txBody>
      </p:sp>
    </p:spTree>
    <p:extLst>
      <p:ext uri="{BB962C8B-B14F-4D97-AF65-F5344CB8AC3E}">
        <p14:creationId xmlns:p14="http://schemas.microsoft.com/office/powerpoint/2010/main" val="3162254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E3579-A3AE-431D-9C9A-F2D43E0019E6}"/>
              </a:ext>
            </a:extLst>
          </p:cNvPr>
          <p:cNvSpPr>
            <a:spLocks noGrp="1"/>
          </p:cNvSpPr>
          <p:nvPr>
            <p:ph idx="1"/>
          </p:nvPr>
        </p:nvSpPr>
        <p:spPr>
          <a:xfrm>
            <a:off x="147638" y="-272894"/>
            <a:ext cx="11027568" cy="6815930"/>
          </a:xfrm>
        </p:spPr>
        <p:txBody>
          <a:bodyPr vert="horz" lIns="91440" tIns="45720" rIns="91440" bIns="45720" rtlCol="0" anchor="t">
            <a:noAutofit/>
          </a:bodyPr>
          <a:lstStyle/>
          <a:p>
            <a:pPr>
              <a:buNone/>
            </a:pPr>
            <a:endParaRPr lang="en-US" sz="2500">
              <a:cs typeface="Calibri"/>
            </a:endParaRPr>
          </a:p>
          <a:p>
            <a:endParaRPr lang="en-US">
              <a:cs typeface="Calibri"/>
            </a:endParaRPr>
          </a:p>
        </p:txBody>
      </p:sp>
      <p:sp>
        <p:nvSpPr>
          <p:cNvPr id="4" name="TextBox 3">
            <a:extLst>
              <a:ext uri="{FF2B5EF4-FFF2-40B4-BE49-F238E27FC236}">
                <a16:creationId xmlns:a16="http://schemas.microsoft.com/office/drawing/2014/main" id="{217F6489-F567-4151-8803-238574F739C0}"/>
              </a:ext>
            </a:extLst>
          </p:cNvPr>
          <p:cNvSpPr txBox="1"/>
          <p:nvPr/>
        </p:nvSpPr>
        <p:spPr>
          <a:xfrm>
            <a:off x="288877" y="904240"/>
            <a:ext cx="11354483" cy="623504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Threat of New Entry (</a:t>
            </a:r>
            <a:r>
              <a:rPr lang="en-US" sz="2500">
                <a:solidFill>
                  <a:srgbClr val="FFC000"/>
                </a:solidFill>
                <a:latin typeface="Calibri" panose="020F0502020204030204" pitchFamily="34" charset="0"/>
                <a:ea typeface="Calibri" panose="020F0502020204030204" pitchFamily="34" charset="0"/>
                <a:cs typeface="Times New Roman" panose="02020603050405020304" pitchFamily="18" charset="0"/>
              </a:rPr>
              <a:t>moderate</a:t>
            </a:r>
            <a:r>
              <a:rPr lang="en-US" sz="2500">
                <a:latin typeface="Calibri" panose="020F0502020204030204" pitchFamily="34" charset="0"/>
                <a:ea typeface="Calibri" panose="020F0502020204030204" pitchFamily="34" charset="0"/>
                <a:cs typeface="Times New Roman" panose="02020603050405020304" pitchFamily="18" charset="0"/>
              </a:rPr>
              <a:t>)</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Currently have a patent on the product</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Other competitors have a big market share</a:t>
            </a:r>
          </a:p>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Power of Suppliers (</a:t>
            </a:r>
            <a:r>
              <a:rPr lang="en-US" sz="2500">
                <a:solidFill>
                  <a:srgbClr val="00B050"/>
                </a:solidFill>
                <a:latin typeface="Calibri" panose="020F0502020204030204" pitchFamily="34" charset="0"/>
                <a:ea typeface="Calibri" panose="020F0502020204030204" pitchFamily="34" charset="0"/>
                <a:cs typeface="Times New Roman" panose="02020603050405020304" pitchFamily="18" charset="0"/>
              </a:rPr>
              <a:t>low</a:t>
            </a:r>
            <a:r>
              <a:rPr lang="en-US" sz="2500">
                <a:latin typeface="Calibri" panose="020F0502020204030204" pitchFamily="34" charset="0"/>
                <a:ea typeface="Calibri" panose="020F0502020204030204" pitchFamily="34" charset="0"/>
                <a:cs typeface="Times New Roman" panose="02020603050405020304" pitchFamily="18" charset="0"/>
              </a:rPr>
              <a:t>)</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Shira could fairly easily change suppliers</a:t>
            </a:r>
          </a:p>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Power of Buyers (</a:t>
            </a:r>
            <a:r>
              <a:rPr lang="en-US" sz="2500">
                <a:solidFill>
                  <a:srgbClr val="FF0000"/>
                </a:solidFill>
                <a:latin typeface="Calibri" panose="020F0502020204030204" pitchFamily="34" charset="0"/>
                <a:ea typeface="Calibri" panose="020F0502020204030204" pitchFamily="34" charset="0"/>
                <a:cs typeface="Times New Roman" panose="02020603050405020304" pitchFamily="18" charset="0"/>
              </a:rPr>
              <a:t>strong</a:t>
            </a:r>
            <a:r>
              <a:rPr lang="en-US" sz="2500">
                <a:latin typeface="Calibri" panose="020F0502020204030204" pitchFamily="34" charset="0"/>
                <a:ea typeface="Calibri" panose="020F0502020204030204" pitchFamily="34" charset="0"/>
                <a:cs typeface="Times New Roman" panose="02020603050405020304" pitchFamily="18" charset="0"/>
              </a:rPr>
              <a:t>/</a:t>
            </a:r>
            <a:r>
              <a:rPr lang="en-US" sz="2500">
                <a:solidFill>
                  <a:srgbClr val="00B050"/>
                </a:solidFill>
                <a:latin typeface="Calibri" panose="020F0502020204030204" pitchFamily="34" charset="0"/>
                <a:ea typeface="Calibri" panose="020F0502020204030204" pitchFamily="34" charset="0"/>
                <a:cs typeface="Times New Roman" panose="02020603050405020304" pitchFamily="18" charset="0"/>
              </a:rPr>
              <a:t>weak</a:t>
            </a:r>
            <a:r>
              <a:rPr lang="en-US" sz="2500">
                <a:latin typeface="Calibri" panose="020F0502020204030204" pitchFamily="34" charset="0"/>
                <a:ea typeface="Calibri" panose="020F0502020204030204" pitchFamily="34" charset="0"/>
                <a:cs typeface="Times New Roman" panose="02020603050405020304" pitchFamily="18" charset="0"/>
              </a:rPr>
              <a:t>)</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Strong for medical supply companies</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Weak for individual hospitals</a:t>
            </a:r>
          </a:p>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Threat of Substitutes (</a:t>
            </a:r>
            <a:r>
              <a:rPr lang="en-US" sz="2500">
                <a:solidFill>
                  <a:srgbClr val="00B050"/>
                </a:solidFill>
                <a:latin typeface="Calibri" panose="020F0502020204030204" pitchFamily="34" charset="0"/>
                <a:ea typeface="Calibri" panose="020F0502020204030204" pitchFamily="34" charset="0"/>
                <a:cs typeface="Times New Roman" panose="02020603050405020304" pitchFamily="18" charset="0"/>
              </a:rPr>
              <a:t>low</a:t>
            </a:r>
            <a:r>
              <a:rPr lang="en-US" sz="2500">
                <a:latin typeface="Calibri" panose="020F0502020204030204" pitchFamily="34" charset="0"/>
                <a:ea typeface="Calibri" panose="020F0502020204030204" pitchFamily="34" charset="0"/>
                <a:cs typeface="Times New Roman" panose="02020603050405020304" pitchFamily="18" charset="0"/>
              </a:rPr>
              <a:t>)</a:t>
            </a:r>
          </a:p>
          <a:p>
            <a:pPr marL="914400" lvl="1"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Substitute is lots of time and training to become an expert using current means</a:t>
            </a:r>
          </a:p>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Rivalry (</a:t>
            </a:r>
            <a:r>
              <a:rPr lang="en-US" sz="2500">
                <a:solidFill>
                  <a:srgbClr val="FFC000"/>
                </a:solidFill>
                <a:latin typeface="Calibri" panose="020F0502020204030204" pitchFamily="34" charset="0"/>
                <a:ea typeface="Calibri" panose="020F0502020204030204" pitchFamily="34" charset="0"/>
                <a:cs typeface="Times New Roman" panose="02020603050405020304" pitchFamily="18" charset="0"/>
              </a:rPr>
              <a:t>moderate</a:t>
            </a:r>
            <a:r>
              <a:rPr lang="en-US" sz="2500">
                <a:latin typeface="Calibri" panose="020F0502020204030204" pitchFamily="34" charset="0"/>
                <a:ea typeface="Calibri" panose="020F0502020204030204" pitchFamily="34" charset="0"/>
                <a:cs typeface="Times New Roman" panose="02020603050405020304" pitchFamily="18" charset="0"/>
              </a:rPr>
              <a:t>)</a:t>
            </a:r>
          </a:p>
          <a:p>
            <a:pPr lvl="2" indent="-452438">
              <a:lnSpc>
                <a:spcPct val="107000"/>
              </a:lnSpc>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Many firms with similar products</a:t>
            </a:r>
          </a:p>
          <a:p>
            <a:pPr marL="342900" lvl="0" indent="-342900">
              <a:lnSpc>
                <a:spcPct val="107000"/>
              </a:lnSpc>
              <a:buFont typeface="Symbol" panose="05050102010706020507" pitchFamily="18"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Role of Compliments (</a:t>
            </a:r>
            <a:r>
              <a:rPr lang="en-US" sz="2500">
                <a:solidFill>
                  <a:srgbClr val="00B050"/>
                </a:solidFill>
                <a:latin typeface="Calibri" panose="020F0502020204030204" pitchFamily="34" charset="0"/>
                <a:ea typeface="Calibri" panose="020F0502020204030204" pitchFamily="34" charset="0"/>
                <a:cs typeface="Times New Roman" panose="02020603050405020304" pitchFamily="18" charset="0"/>
              </a:rPr>
              <a:t>low</a:t>
            </a:r>
            <a:r>
              <a:rPr lang="en-US" sz="2500">
                <a:latin typeface="Calibri" panose="020F0502020204030204" pitchFamily="34" charset="0"/>
                <a:ea typeface="Calibri" panose="020F0502020204030204" pitchFamily="34" charset="0"/>
                <a:cs typeface="Times New Roman" panose="02020603050405020304" pitchFamily="18" charset="0"/>
              </a:rPr>
              <a:t>)</a:t>
            </a:r>
          </a:p>
          <a:p>
            <a:pPr marL="914400" lvl="1" indent="-457200">
              <a:lnSpc>
                <a:spcPct val="107000"/>
              </a:lnSpc>
              <a:spcAft>
                <a:spcPts val="800"/>
              </a:spcAft>
              <a:buFont typeface="Wingdings" panose="05000000000000000000" pitchFamily="2" charset="2"/>
              <a:buChar char="§"/>
            </a:pPr>
            <a:r>
              <a:rPr lang="en-US" sz="2500">
                <a:latin typeface="Calibri" panose="020F0502020204030204" pitchFamily="34" charset="0"/>
                <a:ea typeface="Calibri" panose="020F0502020204030204" pitchFamily="34" charset="0"/>
                <a:cs typeface="Times New Roman" panose="02020603050405020304" pitchFamily="18" charset="0"/>
              </a:rPr>
              <a:t>This product does not require compliments</a:t>
            </a:r>
          </a:p>
          <a:p>
            <a:pPr algn="l"/>
            <a:endParaRPr lang="en-US">
              <a:cs typeface="Calibri"/>
            </a:endParaRPr>
          </a:p>
        </p:txBody>
      </p:sp>
      <p:sp>
        <p:nvSpPr>
          <p:cNvPr id="5" name="TextBox 4">
            <a:extLst>
              <a:ext uri="{FF2B5EF4-FFF2-40B4-BE49-F238E27FC236}">
                <a16:creationId xmlns:a16="http://schemas.microsoft.com/office/drawing/2014/main" id="{74DD9B14-B8E5-4DFB-9094-181C10926573}"/>
              </a:ext>
            </a:extLst>
          </p:cNvPr>
          <p:cNvSpPr txBox="1"/>
          <p:nvPr/>
        </p:nvSpPr>
        <p:spPr>
          <a:xfrm>
            <a:off x="3733800" y="426888"/>
            <a:ext cx="4724400" cy="553998"/>
          </a:xfrm>
          <a:prstGeom prst="rect">
            <a:avLst/>
          </a:prstGeom>
          <a:noFill/>
        </p:spPr>
        <p:txBody>
          <a:bodyPr wrap="square" rtlCol="0">
            <a:spAutoFit/>
          </a:bodyPr>
          <a:lstStyle/>
          <a:p>
            <a:r>
              <a:rPr lang="en-US" sz="3000"/>
              <a:t>Porter’s Five Force Analysis</a:t>
            </a:r>
          </a:p>
        </p:txBody>
      </p:sp>
    </p:spTree>
    <p:extLst>
      <p:ext uri="{BB962C8B-B14F-4D97-AF65-F5344CB8AC3E}">
        <p14:creationId xmlns:p14="http://schemas.microsoft.com/office/powerpoint/2010/main" val="392211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81200" y="228600"/>
            <a:ext cx="6629400" cy="6477000"/>
          </a:xfrm>
        </p:spPr>
        <p:txBody>
          <a:bodyPr>
            <a:normAutofit fontScale="92500" lnSpcReduction="10000"/>
          </a:bodyPr>
          <a:lstStyle/>
          <a:p>
            <a:r>
              <a:rPr lang="en-IN" dirty="0"/>
              <a:t>Patrick Phelon, Engineering Management Graduate student at UMass Amherst,USA</a:t>
            </a:r>
          </a:p>
          <a:p>
            <a:endParaRPr lang="en-IN" dirty="0"/>
          </a:p>
          <a:p>
            <a:r>
              <a:rPr lang="en-IN" dirty="0"/>
              <a:t>Ruike Zhang, Human Resources Management Graduate student at Nanjing University, China</a:t>
            </a:r>
          </a:p>
          <a:p>
            <a:endParaRPr lang="en-IN" dirty="0"/>
          </a:p>
          <a:p>
            <a:r>
              <a:rPr lang="en-IN" dirty="0"/>
              <a:t>Hannah Bagley, Junior Biomedical Engineering student at UMass Lowell, USA.</a:t>
            </a:r>
          </a:p>
          <a:p>
            <a:endParaRPr lang="en-IN" dirty="0"/>
          </a:p>
          <a:p>
            <a:r>
              <a:rPr lang="en-IN" dirty="0"/>
              <a:t>Vaishakh Kuppast, Electronics and Communication Engineering UG in KLE Technological University, India</a:t>
            </a:r>
          </a:p>
          <a:p>
            <a:endParaRPr lang="en-IN" dirty="0"/>
          </a:p>
          <a:p>
            <a:endParaRPr lang="en-IN" dirty="0"/>
          </a:p>
          <a:p>
            <a:r>
              <a:rPr lang="en-IN" dirty="0"/>
              <a:t>Manoj Madnur, Mechanical Engineering UG  in KLE Technological University, India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1" y="58884"/>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1" y="1371601"/>
            <a:ext cx="1143000"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2" y="2667001"/>
            <a:ext cx="1143000"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3" y="4038601"/>
            <a:ext cx="114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6803" y="5410562"/>
            <a:ext cx="1190474" cy="140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986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FD3C6F9-FE85-4898-8601-A1D2A87B92EC}"/>
              </a:ext>
            </a:extLst>
          </p:cNvPr>
          <p:cNvGrpSpPr/>
          <p:nvPr/>
        </p:nvGrpSpPr>
        <p:grpSpPr>
          <a:xfrm>
            <a:off x="1034472" y="406631"/>
            <a:ext cx="8456613" cy="6218238"/>
            <a:chOff x="1034472" y="406631"/>
            <a:chExt cx="8456613" cy="6218238"/>
          </a:xfrm>
        </p:grpSpPr>
        <p:pic>
          <p:nvPicPr>
            <p:cNvPr id="4" name="Picture 2">
              <a:extLst>
                <a:ext uri="{FF2B5EF4-FFF2-40B4-BE49-F238E27FC236}">
                  <a16:creationId xmlns:a16="http://schemas.microsoft.com/office/drawing/2014/main" id="{26B426B2-1D01-4681-9CED-F2A2BCA57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38" t="15591" r="9375" b="3763"/>
            <a:stretch>
              <a:fillRect/>
            </a:stretch>
          </p:blipFill>
          <p:spPr bwMode="auto">
            <a:xfrm>
              <a:off x="1034472" y="406631"/>
              <a:ext cx="8456613" cy="62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5A2EA34-F5B5-4B68-AAC5-9123BBFFE624}"/>
                </a:ext>
              </a:extLst>
            </p:cNvPr>
            <p:cNvSpPr/>
            <p:nvPr/>
          </p:nvSpPr>
          <p:spPr>
            <a:xfrm>
              <a:off x="8698523" y="6330463"/>
              <a:ext cx="703385" cy="237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6" name="Rectangle 5">
              <a:extLst>
                <a:ext uri="{FF2B5EF4-FFF2-40B4-BE49-F238E27FC236}">
                  <a16:creationId xmlns:a16="http://schemas.microsoft.com/office/drawing/2014/main" id="{337ACA22-3E9D-4D65-95EC-0C97E11F240E}"/>
                </a:ext>
              </a:extLst>
            </p:cNvPr>
            <p:cNvSpPr/>
            <p:nvPr/>
          </p:nvSpPr>
          <p:spPr>
            <a:xfrm>
              <a:off x="1362075" y="438150"/>
              <a:ext cx="6677025" cy="54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C413808-6415-4487-BEDD-98A386AB9AB0}"/>
                </a:ext>
              </a:extLst>
            </p:cNvPr>
            <p:cNvCxnSpPr>
              <a:cxnSpLocks/>
            </p:cNvCxnSpPr>
            <p:nvPr/>
          </p:nvCxnSpPr>
          <p:spPr>
            <a:xfrm flipH="1">
              <a:off x="5419725" y="2781300"/>
              <a:ext cx="1657350" cy="5949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9B7684-61AB-4D78-9572-300D3DFDB8FC}"/>
                </a:ext>
              </a:extLst>
            </p:cNvPr>
            <p:cNvCxnSpPr/>
            <p:nvPr/>
          </p:nvCxnSpPr>
          <p:spPr>
            <a:xfrm flipH="1" flipV="1">
              <a:off x="5111262" y="2356338"/>
              <a:ext cx="308463" cy="10199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FCA048-F729-4A34-9B5E-14C89B4680C6}"/>
                </a:ext>
              </a:extLst>
            </p:cNvPr>
            <p:cNvCxnSpPr/>
            <p:nvPr/>
          </p:nvCxnSpPr>
          <p:spPr>
            <a:xfrm flipH="1">
              <a:off x="5728188" y="2781300"/>
              <a:ext cx="1348887" cy="10697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55998-3202-497E-8C4B-DBCA46C0B7F9}"/>
                </a:ext>
              </a:extLst>
            </p:cNvPr>
            <p:cNvCxnSpPr/>
            <p:nvPr/>
          </p:nvCxnSpPr>
          <p:spPr>
            <a:xfrm>
              <a:off x="5728188" y="3851031"/>
              <a:ext cx="690197" cy="7737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BA4E7C-F001-4679-8D5D-5E8678B70C74}"/>
                </a:ext>
              </a:extLst>
            </p:cNvPr>
            <p:cNvCxnSpPr>
              <a:cxnSpLocks/>
            </p:cNvCxnSpPr>
            <p:nvPr/>
          </p:nvCxnSpPr>
          <p:spPr>
            <a:xfrm flipH="1" flipV="1">
              <a:off x="5419725" y="4390292"/>
              <a:ext cx="998660" cy="23446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43E062BD-77BC-4A7A-BE1E-2F11C5703CD1}"/>
                </a:ext>
              </a:extLst>
            </p:cNvPr>
            <p:cNvSpPr/>
            <p:nvPr/>
          </p:nvSpPr>
          <p:spPr>
            <a:xfrm rot="9144185">
              <a:off x="4448691" y="3268073"/>
              <a:ext cx="1311914" cy="1197108"/>
            </a:xfrm>
            <a:prstGeom prst="arc">
              <a:avLst>
                <a:gd name="adj1" fmla="val 15942500"/>
                <a:gd name="adj2" fmla="val 328262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970850AE-34EF-4EFE-B411-B76AA92C3C98}"/>
                </a:ext>
              </a:extLst>
            </p:cNvPr>
            <p:cNvCxnSpPr>
              <a:stCxn id="21" idx="2"/>
            </p:cNvCxnSpPr>
            <p:nvPr/>
          </p:nvCxnSpPr>
          <p:spPr>
            <a:xfrm flipH="1" flipV="1">
              <a:off x="4360985" y="2555631"/>
              <a:ext cx="195354" cy="10302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519526EB-A535-464B-A2D0-EE55AFE528F9}"/>
                </a:ext>
              </a:extLst>
            </p:cNvPr>
            <p:cNvSpPr/>
            <p:nvPr/>
          </p:nvSpPr>
          <p:spPr>
            <a:xfrm rot="19746314">
              <a:off x="3574167" y="2352102"/>
              <a:ext cx="3060960" cy="2997858"/>
            </a:xfrm>
            <a:prstGeom prst="arc">
              <a:avLst>
                <a:gd name="adj1" fmla="val 16265011"/>
                <a:gd name="adj2" fmla="val 1810169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TextBox 2">
            <a:extLst>
              <a:ext uri="{FF2B5EF4-FFF2-40B4-BE49-F238E27FC236}">
                <a16:creationId xmlns:a16="http://schemas.microsoft.com/office/drawing/2014/main" id="{DABBCC67-78E0-41F6-9DBD-9F98E2D9F454}"/>
              </a:ext>
            </a:extLst>
          </p:cNvPr>
          <p:cNvSpPr txBox="1"/>
          <p:nvPr/>
        </p:nvSpPr>
        <p:spPr>
          <a:xfrm>
            <a:off x="2979174" y="206477"/>
            <a:ext cx="4521751" cy="523220"/>
          </a:xfrm>
          <a:prstGeom prst="rect">
            <a:avLst/>
          </a:prstGeom>
          <a:noFill/>
        </p:spPr>
        <p:txBody>
          <a:bodyPr wrap="none" rtlCol="0">
            <a:spAutoFit/>
          </a:bodyPr>
          <a:lstStyle/>
          <a:p>
            <a:r>
              <a:rPr lang="en-US" sz="2800" dirty="0"/>
              <a:t>360</a:t>
            </a:r>
            <a:r>
              <a:rPr lang="en-US" sz="2800" baseline="30000" dirty="0"/>
              <a:t>0</a:t>
            </a:r>
            <a:r>
              <a:rPr lang="en-US" sz="2800" dirty="0"/>
              <a:t> Competitive Radar Chart</a:t>
            </a:r>
          </a:p>
        </p:txBody>
      </p:sp>
      <p:sp>
        <p:nvSpPr>
          <p:cNvPr id="7" name="Rectangle 6">
            <a:extLst>
              <a:ext uri="{FF2B5EF4-FFF2-40B4-BE49-F238E27FC236}">
                <a16:creationId xmlns:a16="http://schemas.microsoft.com/office/drawing/2014/main" id="{A6881466-2DB4-401D-B086-D1AC9AD335C6}"/>
              </a:ext>
            </a:extLst>
          </p:cNvPr>
          <p:cNvSpPr/>
          <p:nvPr/>
        </p:nvSpPr>
        <p:spPr>
          <a:xfrm>
            <a:off x="9378405" y="289560"/>
            <a:ext cx="142842" cy="6406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29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8">
            <a:extLst>
              <a:ext uri="{FF2B5EF4-FFF2-40B4-BE49-F238E27FC236}">
                <a16:creationId xmlns:a16="http://schemas.microsoft.com/office/drawing/2014/main" id="{8AD33E46-2DED-4319-890A-67B52B978011}"/>
              </a:ext>
            </a:extLst>
          </p:cNvPr>
          <p:cNvGraphicFramePr>
            <a:graphicFrameLocks noGrp="1"/>
          </p:cNvGraphicFramePr>
          <p:nvPr>
            <p:ph idx="1"/>
            <p:extLst>
              <p:ext uri="{D42A27DB-BD31-4B8C-83A1-F6EECF244321}">
                <p14:modId xmlns:p14="http://schemas.microsoft.com/office/powerpoint/2010/main" val="1450553071"/>
              </p:ext>
            </p:extLst>
          </p:nvPr>
        </p:nvGraphicFramePr>
        <p:xfrm>
          <a:off x="0" y="1178560"/>
          <a:ext cx="12192000" cy="593411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42291456"/>
                    </a:ext>
                  </a:extLst>
                </a:gridCol>
                <a:gridCol w="6096000">
                  <a:extLst>
                    <a:ext uri="{9D8B030D-6E8A-4147-A177-3AD203B41FA5}">
                      <a16:colId xmlns:a16="http://schemas.microsoft.com/office/drawing/2014/main" val="2461792503"/>
                    </a:ext>
                  </a:extLst>
                </a:gridCol>
              </a:tblGrid>
              <a:tr h="2331047">
                <a:tc>
                  <a:txBody>
                    <a:bodyPr/>
                    <a:lstStyle/>
                    <a:p>
                      <a:pPr marL="0" algn="l" rtl="0" eaLnBrk="1" latinLnBrk="0" hangingPunct="1">
                        <a:spcBef>
                          <a:spcPts val="0"/>
                        </a:spcBef>
                        <a:spcAft>
                          <a:spcPts val="0"/>
                        </a:spcAft>
                      </a:pPr>
                      <a:r>
                        <a:rPr lang="en-US" sz="2500" kern="1200">
                          <a:solidFill>
                            <a:schemeClr val="bg1"/>
                          </a:solidFill>
                          <a:effectLst/>
                        </a:rPr>
                        <a:t>Strengths</a:t>
                      </a:r>
                      <a:endParaRPr lang="en-US" sz="2500">
                        <a:solidFill>
                          <a:schemeClr val="bg1"/>
                        </a:solidFill>
                        <a:effectLst/>
                      </a:endParaRPr>
                    </a:p>
                    <a:p>
                      <a:pPr marL="285750" indent="-285750" algn="l" rtl="0" eaLnBrk="1" latinLnBrk="0" hangingPunct="1">
                        <a:spcBef>
                          <a:spcPts val="0"/>
                        </a:spcBef>
                        <a:spcAft>
                          <a:spcPts val="0"/>
                        </a:spcAft>
                        <a:buFont typeface="Wingdings"/>
                        <a:buChar char="Ø"/>
                      </a:pPr>
                      <a:r>
                        <a:rPr lang="en-US" sz="2500" kern="1200">
                          <a:solidFill>
                            <a:schemeClr val="bg1"/>
                          </a:solidFill>
                          <a:effectLst/>
                        </a:rPr>
                        <a:t>Unique product with active patent</a:t>
                      </a:r>
                      <a:endParaRPr lang="en-US" sz="2500">
                        <a:solidFill>
                          <a:schemeClr val="bg1"/>
                        </a:solidFill>
                        <a:effectLst/>
                      </a:endParaRPr>
                    </a:p>
                    <a:p>
                      <a:pPr marL="283210" lvl="0" indent="-283210" algn="l">
                        <a:spcBef>
                          <a:spcPts val="0"/>
                        </a:spcBef>
                        <a:spcAft>
                          <a:spcPts val="0"/>
                        </a:spcAft>
                        <a:buNone/>
                      </a:pPr>
                      <a:endParaRPr lang="en-US" sz="2500" kern="1200">
                        <a:solidFill>
                          <a:schemeClr val="bg1"/>
                        </a:solidFill>
                      </a:endParaRPr>
                    </a:p>
                    <a:p>
                      <a:pPr marL="0" algn="l" rtl="0" eaLnBrk="1" latinLnBrk="0" hangingPunct="1">
                        <a:spcBef>
                          <a:spcPts val="0"/>
                        </a:spcBef>
                        <a:spcAft>
                          <a:spcPts val="0"/>
                        </a:spcAft>
                      </a:pPr>
                      <a:r>
                        <a:rPr lang="en-US" sz="2500" kern="1200">
                          <a:solidFill>
                            <a:schemeClr val="bg1"/>
                          </a:solidFill>
                          <a:effectLst/>
                        </a:rPr>
                        <a:t>	</a:t>
                      </a:r>
                      <a:endParaRPr lang="en-US" sz="2500">
                        <a:solidFill>
                          <a:schemeClr val="bg1"/>
                        </a:solidFill>
                        <a:effectLst/>
                      </a:endParaRPr>
                    </a:p>
                  </a:txBody>
                  <a:tcPr marL="0" marR="0" marT="0" marB="0" anchor="ctr"/>
                </a:tc>
                <a:tc>
                  <a:txBody>
                    <a:bodyPr/>
                    <a:lstStyle/>
                    <a:p>
                      <a:pPr marL="0" algn="l" rtl="0" eaLnBrk="1" latinLnBrk="0" hangingPunct="1">
                        <a:spcBef>
                          <a:spcPts val="0"/>
                        </a:spcBef>
                        <a:spcAft>
                          <a:spcPts val="0"/>
                        </a:spcAft>
                      </a:pPr>
                      <a:r>
                        <a:rPr lang="en-US" sz="2500" kern="1200">
                          <a:solidFill>
                            <a:schemeClr val="bg1"/>
                          </a:solidFill>
                          <a:effectLst/>
                        </a:rPr>
                        <a:t>Weaknesses</a:t>
                      </a:r>
                      <a:endParaRPr lang="en-US" sz="2500">
                        <a:solidFill>
                          <a:schemeClr val="bg1"/>
                        </a:solidFill>
                        <a:effectLst/>
                      </a:endParaRPr>
                    </a:p>
                    <a:p>
                      <a:pPr marL="285750" indent="-285750" algn="l" rtl="0" eaLnBrk="1" latinLnBrk="0" hangingPunct="1">
                        <a:spcBef>
                          <a:spcPts val="0"/>
                        </a:spcBef>
                        <a:spcAft>
                          <a:spcPts val="0"/>
                        </a:spcAft>
                        <a:buFont typeface="Wingdings"/>
                        <a:buChar char="Ø"/>
                      </a:pPr>
                      <a:r>
                        <a:rPr lang="en-US" sz="2500" kern="1200">
                          <a:solidFill>
                            <a:schemeClr val="bg1"/>
                          </a:solidFill>
                          <a:effectLst/>
                        </a:rPr>
                        <a:t>Lack of market position and brand recognition</a:t>
                      </a:r>
                      <a:endParaRPr lang="en-US" sz="2500">
                        <a:solidFill>
                          <a:schemeClr val="bg1"/>
                        </a:solidFill>
                        <a:effectLst/>
                      </a:endParaRPr>
                    </a:p>
                    <a:p>
                      <a:pPr marL="285750" indent="-285750" algn="l" rtl="0" eaLnBrk="1" latinLnBrk="0" hangingPunct="1">
                        <a:spcBef>
                          <a:spcPts val="0"/>
                        </a:spcBef>
                        <a:spcAft>
                          <a:spcPts val="0"/>
                        </a:spcAft>
                        <a:buFont typeface="Wingdings"/>
                        <a:buChar char="Ø"/>
                      </a:pPr>
                      <a:r>
                        <a:rPr lang="en-US" sz="2500" kern="1200">
                          <a:solidFill>
                            <a:schemeClr val="bg1"/>
                          </a:solidFill>
                          <a:effectLst/>
                        </a:rPr>
                        <a:t>No performance data for proof of value proposition</a:t>
                      </a:r>
                      <a:endParaRPr lang="en-US" sz="2500">
                        <a:solidFill>
                          <a:schemeClr val="bg1"/>
                        </a:solidFill>
                        <a:effectLst/>
                      </a:endParaRPr>
                    </a:p>
                    <a:p>
                      <a:pPr marL="285750" indent="-285750" algn="l" rtl="0" eaLnBrk="1" latinLnBrk="0" hangingPunct="1">
                        <a:spcBef>
                          <a:spcPts val="0"/>
                        </a:spcBef>
                        <a:spcAft>
                          <a:spcPts val="0"/>
                        </a:spcAft>
                        <a:buFont typeface="Wingdings"/>
                        <a:buChar char="Ø"/>
                      </a:pPr>
                      <a:r>
                        <a:rPr lang="en-US" sz="2500" kern="1200">
                          <a:solidFill>
                            <a:schemeClr val="bg1"/>
                          </a:solidFill>
                          <a:effectLst/>
                        </a:rPr>
                        <a:t>High price----8,900-14,900 rupees</a:t>
                      </a:r>
                      <a:endParaRPr lang="en-US" sz="2500">
                        <a:solidFill>
                          <a:schemeClr val="bg1"/>
                        </a:solidFill>
                        <a:effectLst/>
                      </a:endParaRPr>
                    </a:p>
                  </a:txBody>
                  <a:tcPr marL="0" marR="0" marT="0" marB="0" anchor="ctr"/>
                </a:tc>
                <a:extLst>
                  <a:ext uri="{0D108BD9-81ED-4DB2-BD59-A6C34878D82A}">
                    <a16:rowId xmlns:a16="http://schemas.microsoft.com/office/drawing/2014/main" val="3680478390"/>
                  </a:ext>
                </a:extLst>
              </a:tr>
              <a:tr h="3603071">
                <a:tc>
                  <a:txBody>
                    <a:bodyPr/>
                    <a:lstStyle/>
                    <a:p>
                      <a:pPr marL="0" algn="l" rtl="0" eaLnBrk="1" latinLnBrk="0" hangingPunct="1">
                        <a:spcBef>
                          <a:spcPts val="0"/>
                        </a:spcBef>
                        <a:spcAft>
                          <a:spcPts val="0"/>
                        </a:spcAft>
                      </a:pPr>
                      <a:r>
                        <a:rPr lang="en-US" sz="2500" kern="1200">
                          <a:solidFill>
                            <a:schemeClr val="tx1"/>
                          </a:solidFill>
                          <a:effectLst/>
                        </a:rPr>
                        <a:t>Opportunities</a:t>
                      </a:r>
                      <a:endParaRPr lang="en-US" sz="2500">
                        <a:solidFill>
                          <a:schemeClr val="tx1"/>
                        </a:solidFill>
                        <a:effectLst/>
                      </a:endParaRPr>
                    </a:p>
                    <a:p>
                      <a:pPr marL="285750" indent="-285750" algn="l" rtl="0" eaLnBrk="1" latinLnBrk="0" hangingPunct="1">
                        <a:spcBef>
                          <a:spcPts val="0"/>
                        </a:spcBef>
                        <a:spcAft>
                          <a:spcPts val="0"/>
                        </a:spcAft>
                        <a:buFont typeface="Wingdings"/>
                        <a:buChar char="Ø"/>
                      </a:pPr>
                      <a:r>
                        <a:rPr lang="en-US" sz="2500" kern="1200">
                          <a:solidFill>
                            <a:schemeClr val="tx1"/>
                          </a:solidFill>
                          <a:effectLst/>
                        </a:rPr>
                        <a:t>Large potential domestic market</a:t>
                      </a:r>
                      <a:endParaRPr lang="en-US" sz="2500">
                        <a:solidFill>
                          <a:schemeClr val="tx1"/>
                        </a:solidFill>
                        <a:effectLst/>
                      </a:endParaRPr>
                    </a:p>
                    <a:p>
                      <a:pPr marL="285750" indent="-285750" algn="l" rtl="0" eaLnBrk="1" latinLnBrk="0" hangingPunct="1">
                        <a:spcBef>
                          <a:spcPts val="0"/>
                        </a:spcBef>
                        <a:spcAft>
                          <a:spcPts val="0"/>
                        </a:spcAft>
                        <a:buFont typeface="Wingdings"/>
                        <a:buChar char="Ø"/>
                      </a:pPr>
                      <a:r>
                        <a:rPr lang="en-US" sz="2500" kern="1200">
                          <a:solidFill>
                            <a:schemeClr val="tx1"/>
                          </a:solidFill>
                          <a:effectLst/>
                        </a:rPr>
                        <a:t>National Policy Support</a:t>
                      </a:r>
                      <a:r>
                        <a:rPr lang="en-US" sz="2500" kern="1200">
                          <a:solidFill>
                            <a:schemeClr val="tx1"/>
                          </a:solidFill>
                        </a:rPr>
                        <a:t> </a:t>
                      </a:r>
                      <a:endParaRPr lang="en-US" sz="2500">
                        <a:solidFill>
                          <a:schemeClr val="tx1"/>
                        </a:solidFill>
                        <a:effectLst/>
                      </a:endParaRPr>
                    </a:p>
                    <a:p>
                      <a:pPr marL="285750" indent="-285750" algn="l" rtl="0">
                        <a:spcBef>
                          <a:spcPts val="0"/>
                        </a:spcBef>
                        <a:spcAft>
                          <a:spcPts val="0"/>
                        </a:spcAft>
                        <a:buFont typeface="Wingdings"/>
                        <a:buChar char="Ø"/>
                      </a:pPr>
                      <a:r>
                        <a:rPr lang="en-US" sz="2500" kern="1200">
                          <a:solidFill>
                            <a:schemeClr val="tx1"/>
                          </a:solidFill>
                          <a:effectLst/>
                        </a:rPr>
                        <a:t>India currently has a healthy environment for innovation in </a:t>
                      </a:r>
                      <a:r>
                        <a:rPr lang="en-US" sz="2500" kern="1200">
                          <a:solidFill>
                            <a:schemeClr val="tx1"/>
                          </a:solidFill>
                        </a:rPr>
                        <a:t>the medical</a:t>
                      </a:r>
                      <a:r>
                        <a:rPr lang="en-US" sz="2500" kern="1200">
                          <a:solidFill>
                            <a:schemeClr val="tx1"/>
                          </a:solidFill>
                          <a:effectLst/>
                        </a:rPr>
                        <a:t> industry</a:t>
                      </a:r>
                    </a:p>
                    <a:p>
                      <a:pPr marL="342900" lvl="0" indent="-342900" algn="l">
                        <a:spcBef>
                          <a:spcPts val="0"/>
                        </a:spcBef>
                        <a:spcAft>
                          <a:spcPts val="0"/>
                        </a:spcAft>
                        <a:buFont typeface="Wingdings"/>
                        <a:buChar char="Ø"/>
                      </a:pPr>
                      <a:r>
                        <a:rPr lang="en-US" sz="2500" kern="1200">
                          <a:solidFill>
                            <a:schemeClr val="tx1"/>
                          </a:solidFill>
                        </a:rPr>
                        <a:t>India's economic growth rate is relatively high and its economy has achieved rapid development</a:t>
                      </a:r>
                    </a:p>
                  </a:txBody>
                  <a:tcPr marL="0" marR="0" marT="0" marB="0" anchor="ctr"/>
                </a:tc>
                <a:tc>
                  <a:txBody>
                    <a:bodyPr/>
                    <a:lstStyle/>
                    <a:p>
                      <a:pPr marL="0" algn="l" rtl="0" eaLnBrk="1" latinLnBrk="0" hangingPunct="1">
                        <a:spcBef>
                          <a:spcPts val="0"/>
                        </a:spcBef>
                        <a:spcAft>
                          <a:spcPts val="0"/>
                        </a:spcAft>
                      </a:pPr>
                      <a:r>
                        <a:rPr lang="en-US" sz="2500" kern="1200">
                          <a:solidFill>
                            <a:schemeClr val="tx1"/>
                          </a:solidFill>
                          <a:effectLst/>
                        </a:rPr>
                        <a:t>Threats</a:t>
                      </a:r>
                      <a:endParaRPr lang="en-US" sz="2500">
                        <a:solidFill>
                          <a:schemeClr val="tx1"/>
                        </a:solidFill>
                        <a:effectLst/>
                      </a:endParaRPr>
                    </a:p>
                    <a:p>
                      <a:pPr marL="285750" indent="-285750" algn="l" rtl="0">
                        <a:spcBef>
                          <a:spcPts val="0"/>
                        </a:spcBef>
                        <a:spcAft>
                          <a:spcPts val="0"/>
                        </a:spcAft>
                        <a:buFont typeface="Wingdings"/>
                        <a:buChar char="Ø"/>
                      </a:pPr>
                      <a:r>
                        <a:rPr lang="en-US" sz="2500" kern="1200">
                          <a:solidFill>
                            <a:schemeClr val="tx1"/>
                          </a:solidFill>
                          <a:effectLst/>
                        </a:rPr>
                        <a:t>Increase in technology used in surgery</a:t>
                      </a:r>
                      <a:r>
                        <a:rPr lang="en-US" sz="2500" kern="1200">
                          <a:solidFill>
                            <a:schemeClr val="tx1"/>
                          </a:solidFill>
                        </a:rPr>
                        <a:t> </a:t>
                      </a:r>
                      <a:endParaRPr lang="en-US" sz="2500">
                        <a:solidFill>
                          <a:schemeClr val="tx1"/>
                        </a:solidFill>
                        <a:effectLst/>
                      </a:endParaRPr>
                    </a:p>
                    <a:p>
                      <a:pPr marL="285750" indent="-285750" algn="l" rtl="0" eaLnBrk="1" latinLnBrk="0" hangingPunct="1">
                        <a:spcBef>
                          <a:spcPts val="0"/>
                        </a:spcBef>
                        <a:spcAft>
                          <a:spcPts val="0"/>
                        </a:spcAft>
                        <a:buFont typeface="Wingdings"/>
                        <a:buChar char="Ø"/>
                      </a:pPr>
                      <a:r>
                        <a:rPr lang="en-US" sz="2500" kern="1200">
                          <a:solidFill>
                            <a:schemeClr val="tx1"/>
                          </a:solidFill>
                          <a:effectLst/>
                        </a:rPr>
                        <a:t>Strong alternatives bring enormous competitive pressure</a:t>
                      </a:r>
                      <a:endParaRPr lang="en-US" sz="2500">
                        <a:solidFill>
                          <a:schemeClr val="tx1"/>
                        </a:solidFill>
                        <a:effectLst/>
                      </a:endParaRPr>
                    </a:p>
                    <a:p>
                      <a:pPr marL="0" indent="0" algn="l" rtl="0">
                        <a:spcBef>
                          <a:spcPts val="0"/>
                        </a:spcBef>
                        <a:spcAft>
                          <a:spcPts val="0"/>
                        </a:spcAft>
                      </a:pPr>
                      <a:r>
                        <a:rPr lang="en-US" sz="2500" kern="1200" baseline="0">
                          <a:solidFill>
                            <a:schemeClr val="tx1"/>
                          </a:solidFill>
                        </a:rPr>
                        <a:t>     </a:t>
                      </a:r>
                      <a:r>
                        <a:rPr lang="en-US" sz="2500" kern="1200" baseline="0">
                          <a:solidFill>
                            <a:schemeClr val="tx1"/>
                          </a:solidFill>
                          <a:effectLst/>
                        </a:rPr>
                        <a:t> </a:t>
                      </a:r>
                      <a:r>
                        <a:rPr lang="en-US" sz="2500" kern="1200">
                          <a:solidFill>
                            <a:schemeClr val="tx1"/>
                          </a:solidFill>
                          <a:effectLst/>
                        </a:rPr>
                        <a:t>1.</a:t>
                      </a:r>
                      <a:r>
                        <a:rPr lang="en-US" sz="2500" kern="1200" baseline="0">
                          <a:solidFill>
                            <a:schemeClr val="tx1"/>
                          </a:solidFill>
                          <a:effectLst/>
                        </a:rPr>
                        <a:t> </a:t>
                      </a:r>
                      <a:r>
                        <a:rPr lang="en-US" sz="2500" kern="1200">
                          <a:solidFill>
                            <a:schemeClr val="tx1"/>
                          </a:solidFill>
                          <a:effectLst/>
                        </a:rPr>
                        <a:t>Competitors</a:t>
                      </a:r>
                      <a:r>
                        <a:rPr lang="en-US" sz="2500" kern="1200" baseline="0">
                          <a:solidFill>
                            <a:schemeClr val="tx1"/>
                          </a:solidFill>
                        </a:rPr>
                        <a:t>   </a:t>
                      </a:r>
                      <a:endParaRPr lang="en-US" sz="2500">
                        <a:solidFill>
                          <a:schemeClr val="tx1"/>
                        </a:solidFill>
                        <a:effectLst/>
                      </a:endParaRPr>
                    </a:p>
                    <a:p>
                      <a:pPr marL="0" indent="0" algn="l" rtl="0">
                        <a:spcBef>
                          <a:spcPts val="0"/>
                        </a:spcBef>
                        <a:spcAft>
                          <a:spcPts val="0"/>
                        </a:spcAft>
                      </a:pPr>
                      <a:r>
                        <a:rPr lang="en-US" sz="2500" kern="1200" baseline="0">
                          <a:solidFill>
                            <a:schemeClr val="tx1"/>
                          </a:solidFill>
                        </a:rPr>
                        <a:t>     </a:t>
                      </a:r>
                      <a:r>
                        <a:rPr lang="en-US" sz="2500" kern="1200" baseline="0">
                          <a:solidFill>
                            <a:schemeClr val="tx1"/>
                          </a:solidFill>
                          <a:effectLst/>
                        </a:rPr>
                        <a:t> 2. </a:t>
                      </a:r>
                      <a:r>
                        <a:rPr lang="en-US" sz="2500" kern="1200">
                          <a:solidFill>
                            <a:schemeClr val="tx1"/>
                          </a:solidFill>
                          <a:effectLst/>
                        </a:rPr>
                        <a:t>Substitute</a:t>
                      </a:r>
                      <a:endParaRPr lang="en-US" sz="2500">
                        <a:solidFill>
                          <a:schemeClr val="tx1"/>
                        </a:solidFill>
                        <a:effectLst/>
                      </a:endParaRPr>
                    </a:p>
                    <a:p>
                      <a:pPr marL="342900" indent="-342900" algn="l" rtl="0" eaLnBrk="1" latinLnBrk="0" hangingPunct="1">
                        <a:spcBef>
                          <a:spcPts val="0"/>
                        </a:spcBef>
                        <a:spcAft>
                          <a:spcPts val="0"/>
                        </a:spcAft>
                        <a:buFont typeface="Wingdings"/>
                        <a:buChar char="Ø"/>
                      </a:pPr>
                      <a:r>
                        <a:rPr lang="en-US" sz="2500" kern="1200">
                          <a:solidFill>
                            <a:schemeClr val="tx1"/>
                          </a:solidFill>
                          <a:effectLst/>
                        </a:rPr>
                        <a:t>Difficulties in Cross-cultural Management</a:t>
                      </a:r>
                      <a:endParaRPr lang="en-US" sz="2500">
                        <a:solidFill>
                          <a:schemeClr val="tx1"/>
                        </a:solidFill>
                        <a:effectLst/>
                      </a:endParaRPr>
                    </a:p>
                    <a:p>
                      <a:pPr marL="283210" indent="-283210" algn="l" rtl="0">
                        <a:spcBef>
                          <a:spcPts val="0"/>
                        </a:spcBef>
                        <a:spcAft>
                          <a:spcPts val="0"/>
                        </a:spcAft>
                      </a:pPr>
                      <a:endParaRPr lang="en-US" sz="2500" kern="1200">
                        <a:solidFill>
                          <a:schemeClr val="tx1"/>
                        </a:solidFill>
                        <a:effectLst/>
                      </a:endParaRPr>
                    </a:p>
                  </a:txBody>
                  <a:tcPr marL="0" marR="0" marT="0" marB="0" anchor="ctr"/>
                </a:tc>
                <a:extLst>
                  <a:ext uri="{0D108BD9-81ED-4DB2-BD59-A6C34878D82A}">
                    <a16:rowId xmlns:a16="http://schemas.microsoft.com/office/drawing/2014/main" val="3618166248"/>
                  </a:ext>
                </a:extLst>
              </a:tr>
            </a:tbl>
          </a:graphicData>
        </a:graphic>
      </p:graphicFrame>
      <p:pic>
        <p:nvPicPr>
          <p:cNvPr id="5" name="Picture 4">
            <a:extLst>
              <a:ext uri="{FF2B5EF4-FFF2-40B4-BE49-F238E27FC236}">
                <a16:creationId xmlns:a16="http://schemas.microsoft.com/office/drawing/2014/main" id="{25BE6A21-E8ED-4829-9B24-145959BED440}"/>
              </a:ext>
            </a:extLst>
          </p:cNvPr>
          <p:cNvPicPr>
            <a:picLocks noChangeAspect="1"/>
          </p:cNvPicPr>
          <p:nvPr/>
        </p:nvPicPr>
        <p:blipFill>
          <a:blip r:embed="rId2"/>
          <a:stretch>
            <a:fillRect/>
          </a:stretch>
        </p:blipFill>
        <p:spPr>
          <a:xfrm>
            <a:off x="1155419" y="2361864"/>
            <a:ext cx="1343941" cy="1067136"/>
          </a:xfrm>
          <a:prstGeom prst="rect">
            <a:avLst/>
          </a:prstGeom>
        </p:spPr>
      </p:pic>
      <p:pic>
        <p:nvPicPr>
          <p:cNvPr id="6" name="Picture 5" descr="A picture containing sky&#10;&#10;Description generated with high confidence">
            <a:extLst>
              <a:ext uri="{FF2B5EF4-FFF2-40B4-BE49-F238E27FC236}">
                <a16:creationId xmlns:a16="http://schemas.microsoft.com/office/drawing/2014/main" id="{F83275FB-9F01-43DE-A32B-1C479532442F}"/>
              </a:ext>
            </a:extLst>
          </p:cNvPr>
          <p:cNvPicPr>
            <a:picLocks noChangeAspect="1"/>
          </p:cNvPicPr>
          <p:nvPr/>
        </p:nvPicPr>
        <p:blipFill>
          <a:blip r:embed="rId3"/>
          <a:stretch>
            <a:fillRect/>
          </a:stretch>
        </p:blipFill>
        <p:spPr>
          <a:xfrm>
            <a:off x="3386199" y="2368272"/>
            <a:ext cx="1419481" cy="1060728"/>
          </a:xfrm>
          <a:prstGeom prst="rect">
            <a:avLst/>
          </a:prstGeom>
        </p:spPr>
      </p:pic>
      <p:sp>
        <p:nvSpPr>
          <p:cNvPr id="9" name="TextBox 8">
            <a:extLst>
              <a:ext uri="{FF2B5EF4-FFF2-40B4-BE49-F238E27FC236}">
                <a16:creationId xmlns:a16="http://schemas.microsoft.com/office/drawing/2014/main" id="{7FDAFDA9-0D37-4AEE-824A-493A87266B26}"/>
              </a:ext>
            </a:extLst>
          </p:cNvPr>
          <p:cNvSpPr txBox="1"/>
          <p:nvPr/>
        </p:nvSpPr>
        <p:spPr>
          <a:xfrm>
            <a:off x="4820920" y="296657"/>
            <a:ext cx="2550160" cy="553998"/>
          </a:xfrm>
          <a:prstGeom prst="rect">
            <a:avLst/>
          </a:prstGeom>
          <a:solidFill>
            <a:schemeClr val="bg1"/>
          </a:solidFill>
        </p:spPr>
        <p:txBody>
          <a:bodyPr wrap="square" rtlCol="0">
            <a:spAutoFit/>
          </a:bodyPr>
          <a:lstStyle/>
          <a:p>
            <a:r>
              <a:rPr lang="en-US" sz="3000"/>
              <a:t>SWOT Analysis</a:t>
            </a:r>
          </a:p>
        </p:txBody>
      </p:sp>
    </p:spTree>
    <p:extLst>
      <p:ext uri="{BB962C8B-B14F-4D97-AF65-F5344CB8AC3E}">
        <p14:creationId xmlns:p14="http://schemas.microsoft.com/office/powerpoint/2010/main" val="319856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AC9D-C1C4-42EC-897C-5F4B572CC0EB}"/>
              </a:ext>
            </a:extLst>
          </p:cNvPr>
          <p:cNvSpPr>
            <a:spLocks noGrp="1"/>
          </p:cNvSpPr>
          <p:nvPr>
            <p:ph type="title"/>
          </p:nvPr>
        </p:nvSpPr>
        <p:spPr>
          <a:xfrm>
            <a:off x="838200" y="1069616"/>
            <a:ext cx="10515600" cy="1325563"/>
          </a:xfrm>
        </p:spPr>
        <p:txBody>
          <a:bodyPr vert="horz" lIns="91440" tIns="45720" rIns="91440" bIns="45720" rtlCol="0" anchor="ctr">
            <a:noAutofit/>
          </a:bodyPr>
          <a:lstStyle/>
          <a:p>
            <a:pPr algn="ctr"/>
            <a:r>
              <a:rPr lang="en-US" sz="2500">
                <a:cs typeface="Calibri Light"/>
              </a:rPr>
              <a:t>Opportunities</a:t>
            </a:r>
            <a:br>
              <a:rPr lang="en-US" sz="2500">
                <a:cs typeface="Calibri Light"/>
              </a:rPr>
            </a:br>
            <a:r>
              <a:rPr lang="en-US" sz="2500">
                <a:cs typeface="Calibri Light"/>
              </a:rPr>
              <a:t>- India currently has a healthy environment for innovation in the medical industry</a:t>
            </a:r>
            <a:br>
              <a:rPr lang="en-US" sz="2500">
                <a:cs typeface="Calibri Light"/>
              </a:rPr>
            </a:br>
            <a:r>
              <a:rPr lang="en-US" sz="2500">
                <a:cs typeface="Calibri Light"/>
              </a:rPr>
              <a:t>-India's medical industry innovation accounted for 13% of India's innovation output between 2011 and 2015</a:t>
            </a:r>
            <a:endParaRPr lang="en-US">
              <a:cs typeface="Calibri Light" panose="020F0302020204030204"/>
            </a:endParaRPr>
          </a:p>
        </p:txBody>
      </p:sp>
      <p:pic>
        <p:nvPicPr>
          <p:cNvPr id="8" name="Picture 8" descr="A screenshot of a cell phone&#10;&#10;Description generated with very high confidence">
            <a:extLst>
              <a:ext uri="{FF2B5EF4-FFF2-40B4-BE49-F238E27FC236}">
                <a16:creationId xmlns:a16="http://schemas.microsoft.com/office/drawing/2014/main" id="{102C566F-30E3-4917-8787-A4A02FAB27C3}"/>
              </a:ext>
            </a:extLst>
          </p:cNvPr>
          <p:cNvPicPr>
            <a:picLocks noGrp="1" noChangeAspect="1"/>
          </p:cNvPicPr>
          <p:nvPr>
            <p:ph idx="1"/>
          </p:nvPr>
        </p:nvPicPr>
        <p:blipFill>
          <a:blip r:embed="rId2"/>
          <a:stretch>
            <a:fillRect/>
          </a:stretch>
        </p:blipFill>
        <p:spPr>
          <a:xfrm>
            <a:off x="1909762" y="2629244"/>
            <a:ext cx="8372475" cy="4124325"/>
          </a:xfrm>
          <a:prstGeom prst="rect">
            <a:avLst/>
          </a:prstGeom>
        </p:spPr>
      </p:pic>
      <p:sp>
        <p:nvSpPr>
          <p:cNvPr id="14" name="TextBox 13">
            <a:extLst>
              <a:ext uri="{FF2B5EF4-FFF2-40B4-BE49-F238E27FC236}">
                <a16:creationId xmlns:a16="http://schemas.microsoft.com/office/drawing/2014/main" id="{6BEAB95F-172A-4849-805F-B917808ADBAA}"/>
              </a:ext>
            </a:extLst>
          </p:cNvPr>
          <p:cNvSpPr txBox="1"/>
          <p:nvPr/>
        </p:nvSpPr>
        <p:spPr>
          <a:xfrm>
            <a:off x="4360459" y="362802"/>
            <a:ext cx="3459708"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SWOT Analysis </a:t>
            </a:r>
            <a:endParaRPr lang="en-US" sz="4000">
              <a:cs typeface="Calibri"/>
            </a:endParaRPr>
          </a:p>
        </p:txBody>
      </p:sp>
    </p:spTree>
    <p:extLst>
      <p:ext uri="{BB962C8B-B14F-4D97-AF65-F5344CB8AC3E}">
        <p14:creationId xmlns:p14="http://schemas.microsoft.com/office/powerpoint/2010/main" val="34963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247D8604-ECC9-4368-A76C-33CBEC8420D2}"/>
              </a:ext>
            </a:extLst>
          </p:cNvPr>
          <p:cNvPicPr>
            <a:picLocks noGrp="1" noChangeAspect="1"/>
          </p:cNvPicPr>
          <p:nvPr>
            <p:ph idx="1"/>
          </p:nvPr>
        </p:nvPicPr>
        <p:blipFill rotWithShape="1">
          <a:blip r:embed="rId2"/>
          <a:srcRect r="124"/>
          <a:stretch/>
        </p:blipFill>
        <p:spPr>
          <a:xfrm>
            <a:off x="1143975" y="643467"/>
            <a:ext cx="10025470" cy="5571066"/>
          </a:xfrm>
          <a:prstGeom prst="rect">
            <a:avLst/>
          </a:prstGeom>
        </p:spPr>
      </p:pic>
      <p:sp>
        <p:nvSpPr>
          <p:cNvPr id="8" name="TextBox 7">
            <a:extLst>
              <a:ext uri="{FF2B5EF4-FFF2-40B4-BE49-F238E27FC236}">
                <a16:creationId xmlns:a16="http://schemas.microsoft.com/office/drawing/2014/main" id="{778180F7-98DE-4FC3-8559-B9C3357D4A42}"/>
              </a:ext>
            </a:extLst>
          </p:cNvPr>
          <p:cNvSpPr txBox="1"/>
          <p:nvPr/>
        </p:nvSpPr>
        <p:spPr>
          <a:xfrm>
            <a:off x="4860877" y="106906"/>
            <a:ext cx="245887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Business Model Canvas </a:t>
            </a:r>
            <a:endParaRPr lang="en-US">
              <a:solidFill>
                <a:schemeClr val="bg1"/>
              </a:solidFill>
              <a:cs typeface="Calibri"/>
            </a:endParaRPr>
          </a:p>
        </p:txBody>
      </p:sp>
    </p:spTree>
    <p:extLst>
      <p:ext uri="{BB962C8B-B14F-4D97-AF65-F5344CB8AC3E}">
        <p14:creationId xmlns:p14="http://schemas.microsoft.com/office/powerpoint/2010/main" val="236130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AA214-AC37-4BA7-B4DE-F40813E1E4A3}"/>
              </a:ext>
            </a:extLst>
          </p:cNvPr>
          <p:cNvSpPr>
            <a:spLocks noGrp="1"/>
          </p:cNvSpPr>
          <p:nvPr>
            <p:ph idx="1"/>
          </p:nvPr>
        </p:nvSpPr>
        <p:spPr>
          <a:xfrm>
            <a:off x="838200" y="420210"/>
            <a:ext cx="10515600" cy="6041549"/>
          </a:xfrm>
        </p:spPr>
        <p:txBody>
          <a:bodyPr vert="horz" lIns="91440" tIns="45720" rIns="91440" bIns="45720" rtlCol="0" anchor="t">
            <a:normAutofit fontScale="25000" lnSpcReduction="20000"/>
          </a:bodyPr>
          <a:lstStyle/>
          <a:p>
            <a:pPr marL="0" indent="0">
              <a:buNone/>
            </a:pPr>
            <a:r>
              <a:rPr lang="en-US" sz="12000" u="sng"/>
              <a:t>Conclusions</a:t>
            </a:r>
          </a:p>
          <a:p>
            <a:r>
              <a:rPr lang="en-US" sz="10000"/>
              <a:t>There is a pain that can be relieved</a:t>
            </a:r>
          </a:p>
          <a:p>
            <a:r>
              <a:rPr lang="en-US" sz="10000"/>
              <a:t>Profit potential exists in the industry</a:t>
            </a:r>
          </a:p>
          <a:p>
            <a:r>
              <a:rPr lang="en-US" sz="10000"/>
              <a:t>Shira has the potential to create a desirable value proposition</a:t>
            </a:r>
          </a:p>
          <a:p>
            <a:endParaRPr lang="en-US" sz="10000"/>
          </a:p>
          <a:p>
            <a:pPr marL="0" indent="0">
              <a:buNone/>
            </a:pPr>
            <a:r>
              <a:rPr lang="en-US" sz="12000" u="sng"/>
              <a:t>Recommendations</a:t>
            </a:r>
          </a:p>
          <a:p>
            <a:r>
              <a:rPr lang="en-US" sz="10000"/>
              <a:t>Distribute through medical supply company rather than direct sales through website </a:t>
            </a:r>
          </a:p>
          <a:p>
            <a:r>
              <a:rPr lang="en-US" sz="10000"/>
              <a:t>Target marketing both to surgeons and to hospital supply procurement department by appealing to business benefits</a:t>
            </a:r>
          </a:p>
          <a:p>
            <a:pPr lvl="1"/>
            <a:r>
              <a:rPr lang="en-US" sz="10000"/>
              <a:t>Reusability, surgery time reduction, decrease number of post-op complications</a:t>
            </a:r>
          </a:p>
          <a:p>
            <a:r>
              <a:rPr lang="en-US" sz="10000"/>
              <a:t>Incorporate an easy to use feedback/customer portal for surgeons to communicate back to company</a:t>
            </a:r>
          </a:p>
          <a:p>
            <a:r>
              <a:rPr lang="en-US" sz="10000"/>
              <a:t>Establish a brand recognition by getting the product in the hands of surgeons</a:t>
            </a:r>
          </a:p>
          <a:p>
            <a:r>
              <a:rPr lang="en-US" sz="10000"/>
              <a:t>Potential future product improvement would be to reduce trauma induced by clamping mechanism</a:t>
            </a:r>
          </a:p>
          <a:p>
            <a:endParaRPr lang="en-US"/>
          </a:p>
        </p:txBody>
      </p:sp>
    </p:spTree>
    <p:extLst>
      <p:ext uri="{BB962C8B-B14F-4D97-AF65-F5344CB8AC3E}">
        <p14:creationId xmlns:p14="http://schemas.microsoft.com/office/powerpoint/2010/main" val="79835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4486-5EC4-4490-BE1B-F65BADE3E10F}"/>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86B3B923-AAAB-4105-8030-E1D18C392EA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2500" dirty="0">
                <a:cs typeface="Calibri"/>
                <a:hlinkClick r:id="rId2"/>
              </a:rPr>
              <a:t>https://www.sciencedirect.com/science/article/pii/S1013702512000474</a:t>
            </a:r>
            <a:endParaRPr lang="en-US" sz="2500" dirty="0">
              <a:cs typeface="Calibri"/>
            </a:endParaRPr>
          </a:p>
          <a:p>
            <a:pPr marL="514350" indent="-514350">
              <a:buAutoNum type="arabicPeriod"/>
            </a:pPr>
            <a:r>
              <a:rPr lang="en-US" sz="2500" dirty="0">
                <a:cs typeface="Calibri"/>
                <a:hlinkClick r:id="rId3"/>
              </a:rPr>
              <a:t>https://ac.els-cdn.com/S074152141500155X/1-s2.0-S074152141500155X-main.pdf?_tid=63a4ae1d-e8ff-47a6-886e-01c2e8a7c784&amp;acdnat=1546850551_7cdb49b3ccc267953ad93ca349d14b68</a:t>
            </a:r>
            <a:endParaRPr lang="en-US" sz="2500" dirty="0">
              <a:cs typeface="Calibri"/>
            </a:endParaRPr>
          </a:p>
          <a:p>
            <a:pPr marL="457200" indent="-457200">
              <a:buAutoNum type="arabicPeriod"/>
            </a:pPr>
            <a:r>
              <a:rPr lang="en-US" sz="2500" dirty="0">
                <a:cs typeface="Calibri"/>
                <a:hlinkClick r:id="rId4"/>
              </a:rPr>
              <a:t>https://www.sciencedirect.com/science/article/pii/S0020138304002475</a:t>
            </a:r>
            <a:endParaRPr lang="en-US" sz="2500" dirty="0">
              <a:cs typeface="Calibri"/>
            </a:endParaRPr>
          </a:p>
          <a:p>
            <a:pPr marL="457200" indent="-457200">
              <a:buAutoNum type="arabicPeriod"/>
            </a:pPr>
            <a:r>
              <a:rPr lang="en-US" sz="2500" dirty="0">
                <a:cs typeface="Calibri"/>
                <a:hlinkClick r:id="rId5"/>
              </a:rPr>
              <a:t>https://www.ncbi.nlm.nih.gov/pmc/articles/PMC4727477/</a:t>
            </a:r>
            <a:endParaRPr lang="en-US" sz="2500" dirty="0">
              <a:cs typeface="Calibri"/>
            </a:endParaRPr>
          </a:p>
          <a:p>
            <a:pPr marL="457200" indent="-457200">
              <a:buAutoNum type="arabicPeriod"/>
            </a:pPr>
            <a:r>
              <a:rPr lang="en-US" sz="2500" dirty="0">
                <a:cs typeface="Calibri"/>
                <a:hlinkClick r:id="rId6"/>
              </a:rPr>
              <a:t>https://shiramedtech.com/</a:t>
            </a:r>
            <a:r>
              <a:rPr lang="en-US" sz="2500" dirty="0">
                <a:cs typeface="Calibri"/>
              </a:rPr>
              <a:t> </a:t>
            </a:r>
          </a:p>
          <a:p>
            <a:pPr>
              <a:buFont typeface="Arial"/>
              <a:buChar char="•"/>
            </a:pPr>
            <a:endParaRPr lang="en-US" sz="2500" dirty="0">
              <a:cs typeface="Calibri"/>
            </a:endParaRPr>
          </a:p>
          <a:p>
            <a:pPr marL="514350" indent="-514350">
              <a:buAutoNum type="arabicPeriod"/>
            </a:pPr>
            <a:endParaRPr lang="en-US" sz="2500" dirty="0">
              <a:cs typeface="Calibri"/>
            </a:endParaRPr>
          </a:p>
          <a:p>
            <a:pPr marL="514350" indent="-514350">
              <a:buAutoNum type="arabicPeriod"/>
            </a:pPr>
            <a:endParaRPr lang="en-US" dirty="0">
              <a:cs typeface="Calibri"/>
            </a:endParaRPr>
          </a:p>
          <a:p>
            <a:pPr marL="514350" indent="-514350">
              <a:buAutoNum type="arabicPeriod"/>
            </a:pPr>
            <a:endParaRPr lang="en-US" dirty="0">
              <a:cs typeface="Calibri"/>
            </a:endParaRPr>
          </a:p>
          <a:p>
            <a:pPr marL="514350" indent="-514350">
              <a:buAutoNum type="arabicPeriod"/>
            </a:pPr>
            <a:endParaRPr lang="en-US" dirty="0">
              <a:cs typeface="Calibri"/>
            </a:endParaRPr>
          </a:p>
          <a:p>
            <a:endParaRPr lang="en-US" dirty="0">
              <a:cs typeface="Calibri"/>
            </a:endParaRPr>
          </a:p>
        </p:txBody>
      </p:sp>
    </p:spTree>
    <p:extLst>
      <p:ext uri="{BB962C8B-B14F-4D97-AF65-F5344CB8AC3E}">
        <p14:creationId xmlns:p14="http://schemas.microsoft.com/office/powerpoint/2010/main" val="359962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D206-5D3D-45D6-8441-A87E12D0B486}"/>
              </a:ext>
            </a:extLst>
          </p:cNvPr>
          <p:cNvSpPr>
            <a:spLocks noGrp="1"/>
          </p:cNvSpPr>
          <p:nvPr>
            <p:ph type="title"/>
          </p:nvPr>
        </p:nvSpPr>
        <p:spPr/>
        <p:txBody>
          <a:bodyPr/>
          <a:lstStyle/>
          <a:p>
            <a:pPr algn="ctr"/>
            <a:r>
              <a:rPr lang="en-US">
                <a:cs typeface="Calibri Light"/>
              </a:rPr>
              <a:t>Overview</a:t>
            </a:r>
            <a:endParaRPr lang="en-US"/>
          </a:p>
        </p:txBody>
      </p:sp>
      <p:sp>
        <p:nvSpPr>
          <p:cNvPr id="3" name="Content Placeholder 2">
            <a:extLst>
              <a:ext uri="{FF2B5EF4-FFF2-40B4-BE49-F238E27FC236}">
                <a16:creationId xmlns:a16="http://schemas.microsoft.com/office/drawing/2014/main" id="{6FF2DB36-9424-4E40-8BCF-0985AD9475C4}"/>
              </a:ext>
            </a:extLst>
          </p:cNvPr>
          <p:cNvSpPr>
            <a:spLocks noGrp="1"/>
          </p:cNvSpPr>
          <p:nvPr>
            <p:ph idx="1"/>
          </p:nvPr>
        </p:nvSpPr>
        <p:spPr>
          <a:xfrm>
            <a:off x="838200" y="1425888"/>
            <a:ext cx="10515600" cy="4751075"/>
          </a:xfrm>
        </p:spPr>
        <p:txBody>
          <a:bodyPr vert="horz" lIns="91440" tIns="45720" rIns="91440" bIns="45720" rtlCol="0" anchor="t">
            <a:noAutofit/>
          </a:bodyPr>
          <a:lstStyle/>
          <a:p>
            <a:r>
              <a:rPr lang="en-US" sz="2500" dirty="0">
                <a:cs typeface="Calibri"/>
              </a:rPr>
              <a:t>Nearly 1,00,000 amputations are caused every year in India due to lack of access to surgeons skilled in microvascular surgery</a:t>
            </a:r>
          </a:p>
          <a:p>
            <a:r>
              <a:rPr lang="en-US" sz="2500" dirty="0">
                <a:ea typeface="+mn-lt"/>
                <a:cs typeface="+mn-lt"/>
              </a:rPr>
              <a:t>The current solution is Bulldog and other clamps, which stop the flow of blood but do not hold the blood vessel open</a:t>
            </a:r>
          </a:p>
          <a:p>
            <a:r>
              <a:rPr lang="en-US" sz="2500" dirty="0">
                <a:cs typeface="Calibri"/>
              </a:rPr>
              <a:t>Our proposition: The Shira Clamp</a:t>
            </a:r>
          </a:p>
          <a:p>
            <a:pPr lvl="1"/>
            <a:r>
              <a:rPr lang="en-US" sz="2500" dirty="0">
                <a:ea typeface="+mn-lt"/>
                <a:cs typeface="+mn-lt"/>
              </a:rPr>
              <a:t>Surgical instrument that makes the complex surgical process of coupling small blood vessels easier and faster</a:t>
            </a:r>
          </a:p>
          <a:p>
            <a:pPr lvl="1"/>
            <a:r>
              <a:rPr lang="en-US" sz="2500" dirty="0">
                <a:ea typeface="+mn-lt"/>
                <a:cs typeface="+mn-lt"/>
              </a:rPr>
              <a:t>Not only clamps the vessels to stop blood flow, but keeps their ends open and visible to the surgeon</a:t>
            </a:r>
          </a:p>
          <a:p>
            <a:pPr lvl="1"/>
            <a:r>
              <a:rPr lang="en-US" sz="2500" dirty="0">
                <a:ea typeface="+mn-lt"/>
                <a:cs typeface="+mn-lt"/>
              </a:rPr>
              <a:t>Lessens the learning curve for training and operation time of surgeons</a:t>
            </a:r>
            <a:endParaRPr lang="en-US" sz="2500" dirty="0">
              <a:cs typeface="Calibri"/>
            </a:endParaRPr>
          </a:p>
          <a:p>
            <a:endParaRPr lang="en-US" sz="2500"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408153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676A-6186-4B0D-BF3D-E9327351F3DB}"/>
              </a:ext>
            </a:extLst>
          </p:cNvPr>
          <p:cNvSpPr>
            <a:spLocks noGrp="1"/>
          </p:cNvSpPr>
          <p:nvPr>
            <p:ph type="title"/>
          </p:nvPr>
        </p:nvSpPr>
        <p:spPr>
          <a:xfrm>
            <a:off x="781464" y="62408"/>
            <a:ext cx="5314536" cy="1325563"/>
          </a:xfrm>
        </p:spPr>
        <p:txBody>
          <a:bodyPr>
            <a:normAutofit/>
          </a:bodyPr>
          <a:lstStyle/>
          <a:p>
            <a:r>
              <a:rPr lang="en-US">
                <a:cs typeface="Calibri Light"/>
              </a:rPr>
              <a:t>Overview</a:t>
            </a:r>
          </a:p>
        </p:txBody>
      </p:sp>
      <p:sp>
        <p:nvSpPr>
          <p:cNvPr id="3" name="Content Placeholder 2">
            <a:extLst>
              <a:ext uri="{FF2B5EF4-FFF2-40B4-BE49-F238E27FC236}">
                <a16:creationId xmlns:a16="http://schemas.microsoft.com/office/drawing/2014/main" id="{750D109A-F91D-4585-B206-3535D94946AA}"/>
              </a:ext>
            </a:extLst>
          </p:cNvPr>
          <p:cNvSpPr>
            <a:spLocks noGrp="1"/>
          </p:cNvSpPr>
          <p:nvPr>
            <p:ph idx="1"/>
          </p:nvPr>
        </p:nvSpPr>
        <p:spPr>
          <a:xfrm>
            <a:off x="781464" y="1139508"/>
            <a:ext cx="5314543" cy="3375920"/>
          </a:xfrm>
        </p:spPr>
        <p:txBody>
          <a:bodyPr vert="horz" lIns="91440" tIns="45720" rIns="91440" bIns="45720" rtlCol="0" anchor="t">
            <a:noAutofit/>
          </a:bodyPr>
          <a:lstStyle/>
          <a:p>
            <a:r>
              <a:rPr lang="en-US" sz="2500" dirty="0">
                <a:cs typeface="Calibri"/>
              </a:rPr>
              <a:t>Potential Outcomes:</a:t>
            </a:r>
          </a:p>
          <a:p>
            <a:pPr lvl="1"/>
            <a:r>
              <a:rPr lang="en-US" sz="2500" dirty="0">
                <a:cs typeface="Calibri"/>
              </a:rPr>
              <a:t>Reduce necessary training for surgeons</a:t>
            </a:r>
          </a:p>
          <a:p>
            <a:pPr lvl="1"/>
            <a:r>
              <a:rPr lang="en-US" sz="2500" dirty="0">
                <a:cs typeface="Calibri"/>
              </a:rPr>
              <a:t>Reduce environmental impact </a:t>
            </a:r>
          </a:p>
          <a:p>
            <a:pPr lvl="1"/>
            <a:r>
              <a:rPr lang="en-US" sz="2500" dirty="0">
                <a:cs typeface="Calibri"/>
              </a:rPr>
              <a:t>Reduce number of amputations due to errors in microvascular reconstruction</a:t>
            </a:r>
          </a:p>
          <a:p>
            <a:r>
              <a:rPr lang="en-US" sz="2500" dirty="0">
                <a:cs typeface="Calibri"/>
              </a:rPr>
              <a:t>Risks: </a:t>
            </a:r>
          </a:p>
          <a:p>
            <a:pPr lvl="1"/>
            <a:r>
              <a:rPr lang="en-US" sz="2500" dirty="0">
                <a:cs typeface="Calibri"/>
              </a:rPr>
              <a:t>Recruiting necessary funding to continue venture until it becomes profitable</a:t>
            </a:r>
          </a:p>
          <a:p>
            <a:pPr lvl="1"/>
            <a:r>
              <a:rPr lang="en-US" sz="2500" dirty="0">
                <a:cs typeface="Calibri"/>
              </a:rPr>
              <a:t>Gaining brand recognition and a significant market presence</a:t>
            </a:r>
          </a:p>
          <a:p>
            <a:pPr lvl="1"/>
            <a:r>
              <a:rPr lang="en-US" sz="2500" dirty="0">
                <a:cs typeface="Calibri"/>
              </a:rPr>
              <a:t>Surgeons accepting new technology </a:t>
            </a:r>
            <a:endParaRPr lang="en-US" sz="2500" dirty="0"/>
          </a:p>
        </p:txBody>
      </p:sp>
      <p:pic>
        <p:nvPicPr>
          <p:cNvPr id="4" name="Picture 4">
            <a:extLst>
              <a:ext uri="{FF2B5EF4-FFF2-40B4-BE49-F238E27FC236}">
                <a16:creationId xmlns:a16="http://schemas.microsoft.com/office/drawing/2014/main" id="{19B922FB-AB79-408A-8A7B-C5F381D24BEB}"/>
              </a:ext>
            </a:extLst>
          </p:cNvPr>
          <p:cNvPicPr>
            <a:picLocks noChangeAspect="1"/>
          </p:cNvPicPr>
          <p:nvPr/>
        </p:nvPicPr>
        <p:blipFill rotWithShape="1">
          <a:blip r:embed="rId2"/>
          <a:srcRect l="1528" r="2238"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82448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A294-7D6F-4B33-BF4D-DFFD8D66C08F}"/>
              </a:ext>
            </a:extLst>
          </p:cNvPr>
          <p:cNvSpPr>
            <a:spLocks noGrp="1"/>
          </p:cNvSpPr>
          <p:nvPr>
            <p:ph type="title"/>
          </p:nvPr>
        </p:nvSpPr>
        <p:spPr>
          <a:xfrm>
            <a:off x="655320" y="365125"/>
            <a:ext cx="5120114" cy="1692794"/>
          </a:xfrm>
        </p:spPr>
        <p:txBody>
          <a:bodyPr>
            <a:normAutofit/>
          </a:bodyPr>
          <a:lstStyle/>
          <a:p>
            <a:pPr algn="ctr"/>
            <a:r>
              <a:rPr lang="en-US"/>
              <a:t>The Problem</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0FD199-9A1A-44F9-9B53-4036BC2AB6E6}"/>
              </a:ext>
            </a:extLst>
          </p:cNvPr>
          <p:cNvSpPr>
            <a:spLocks noGrp="1"/>
          </p:cNvSpPr>
          <p:nvPr>
            <p:ph idx="1"/>
          </p:nvPr>
        </p:nvSpPr>
        <p:spPr>
          <a:xfrm>
            <a:off x="655321" y="2575034"/>
            <a:ext cx="5682245" cy="3462228"/>
          </a:xfrm>
        </p:spPr>
        <p:txBody>
          <a:bodyPr vert="horz" lIns="91440" tIns="45720" rIns="91440" bIns="45720" rtlCol="0" anchor="t">
            <a:noAutofit/>
          </a:bodyPr>
          <a:lstStyle/>
          <a:p>
            <a:r>
              <a:rPr lang="en-US" sz="2500"/>
              <a:t>Repairing </a:t>
            </a:r>
            <a:r>
              <a:rPr lang="en-US" sz="2500" b="1" u="sng"/>
              <a:t>blood vessels</a:t>
            </a:r>
            <a:r>
              <a:rPr lang="en-US" sz="2500"/>
              <a:t> in patients as part of surgery is a very difficult and complicated task requiring expertise, skill, and training. Because this </a:t>
            </a:r>
            <a:r>
              <a:rPr lang="en-US" sz="2500" b="1" u="sng"/>
              <a:t>procedure is so difficult</a:t>
            </a:r>
            <a:r>
              <a:rPr lang="en-US" sz="2500"/>
              <a:t> and there are not enough surgeons with the specialty to perform it, injuries with blood vessel damage often results in </a:t>
            </a:r>
            <a:r>
              <a:rPr lang="en-US" sz="2500" b="1" u="sng"/>
              <a:t>gangrene</a:t>
            </a:r>
            <a:r>
              <a:rPr lang="en-US" sz="2500"/>
              <a:t>, and therefore </a:t>
            </a:r>
            <a:r>
              <a:rPr lang="en-US" sz="2500" b="1" u="sng"/>
              <a:t>unnecessary amputation.</a:t>
            </a:r>
            <a:endParaRPr lang="en-US" sz="2500">
              <a:cs typeface="Calibri"/>
            </a:endParaRPr>
          </a:p>
          <a:p>
            <a:pPr marL="0" indent="0">
              <a:buNone/>
            </a:pPr>
            <a:endParaRPr lang="en-US" sz="2500" b="1" u="sng">
              <a:cs typeface="Calibri"/>
            </a:endParaRPr>
          </a:p>
          <a:p>
            <a:endParaRPr lang="en-US" sz="1700" b="1" u="sng">
              <a:cs typeface="Calibri" panose="020F0502020204030204"/>
            </a:endParaRPr>
          </a:p>
          <a:p>
            <a:endParaRPr lang="en-US" sz="1700" b="1">
              <a:cs typeface="Calibri" panose="020F0502020204030204"/>
            </a:endParaRPr>
          </a:p>
          <a:p>
            <a:endParaRPr lang="en-US" sz="1700">
              <a:cs typeface="Calibri" panose="020F0502020204030204"/>
            </a:endParaRPr>
          </a:p>
          <a:p>
            <a:endParaRPr lang="en-US" sz="1700"/>
          </a:p>
        </p:txBody>
      </p:sp>
      <p:pic>
        <p:nvPicPr>
          <p:cNvPr id="4" name="Picture 4" descr="A picture containing black, sitting&#10;&#10;Description generated with high confidence">
            <a:extLst>
              <a:ext uri="{FF2B5EF4-FFF2-40B4-BE49-F238E27FC236}">
                <a16:creationId xmlns:a16="http://schemas.microsoft.com/office/drawing/2014/main" id="{650CEEA4-5D49-40B3-98FD-0D9F8A289F08}"/>
              </a:ext>
            </a:extLst>
          </p:cNvPr>
          <p:cNvPicPr>
            <a:picLocks noChangeAspect="1"/>
          </p:cNvPicPr>
          <p:nvPr/>
        </p:nvPicPr>
        <p:blipFill rotWithShape="1">
          <a:blip r:embed="rId2"/>
          <a:srcRect l="13437" r="1752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79453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BED4-C69B-4C0B-B374-1E2ED04AC2F2}"/>
              </a:ext>
            </a:extLst>
          </p:cNvPr>
          <p:cNvSpPr>
            <a:spLocks noGrp="1"/>
          </p:cNvSpPr>
          <p:nvPr>
            <p:ph type="title"/>
          </p:nvPr>
        </p:nvSpPr>
        <p:spPr>
          <a:xfrm>
            <a:off x="648929" y="629266"/>
            <a:ext cx="3651467" cy="1676603"/>
          </a:xfrm>
        </p:spPr>
        <p:txBody>
          <a:bodyPr>
            <a:normAutofit/>
          </a:bodyPr>
          <a:lstStyle/>
          <a:p>
            <a:r>
              <a:rPr lang="en-US">
                <a:cs typeface="Calibri Light"/>
              </a:rPr>
              <a:t>Background and Definitions</a:t>
            </a:r>
          </a:p>
        </p:txBody>
      </p:sp>
      <p:sp>
        <p:nvSpPr>
          <p:cNvPr id="3" name="Content Placeholder 2">
            <a:extLst>
              <a:ext uri="{FF2B5EF4-FFF2-40B4-BE49-F238E27FC236}">
                <a16:creationId xmlns:a16="http://schemas.microsoft.com/office/drawing/2014/main" id="{4FE19D2A-9A0A-4E33-92B2-45A140DD4266}"/>
              </a:ext>
            </a:extLst>
          </p:cNvPr>
          <p:cNvSpPr>
            <a:spLocks noGrp="1"/>
          </p:cNvSpPr>
          <p:nvPr>
            <p:ph idx="1"/>
          </p:nvPr>
        </p:nvSpPr>
        <p:spPr>
          <a:xfrm>
            <a:off x="648931" y="2313296"/>
            <a:ext cx="3651466" cy="3785419"/>
          </a:xfrm>
        </p:spPr>
        <p:txBody>
          <a:bodyPr vert="horz" lIns="91440" tIns="45720" rIns="91440" bIns="45720" rtlCol="0" anchor="t">
            <a:noAutofit/>
          </a:bodyPr>
          <a:lstStyle/>
          <a:p>
            <a:r>
              <a:rPr lang="en-US" sz="2500" b="1" dirty="0">
                <a:cs typeface="Calibri"/>
              </a:rPr>
              <a:t>Amputation:</a:t>
            </a:r>
            <a:r>
              <a:rPr lang="en-US" sz="2500" dirty="0">
                <a:cs typeface="Calibri"/>
              </a:rPr>
              <a:t> Severing of a limb/body part </a:t>
            </a:r>
          </a:p>
          <a:p>
            <a:r>
              <a:rPr lang="en-US" sz="2500" b="1" dirty="0">
                <a:cs typeface="Calibri"/>
              </a:rPr>
              <a:t>Gangrene:</a:t>
            </a:r>
            <a:r>
              <a:rPr lang="en-US" sz="2500" dirty="0">
                <a:cs typeface="Calibri"/>
              </a:rPr>
              <a:t> Condition that is caused by tissue death </a:t>
            </a:r>
          </a:p>
          <a:p>
            <a:r>
              <a:rPr lang="en-US" sz="2500" b="1" dirty="0">
                <a:cs typeface="Calibri"/>
              </a:rPr>
              <a:t>Anastomosis:</a:t>
            </a:r>
            <a:r>
              <a:rPr lang="en-US" sz="2500" dirty="0">
                <a:cs typeface="Calibri"/>
              </a:rPr>
              <a:t> A surgical connection between blood vessels</a:t>
            </a:r>
          </a:p>
          <a:p>
            <a:r>
              <a:rPr lang="en-US" sz="2500" b="1" dirty="0">
                <a:cs typeface="Calibri"/>
              </a:rPr>
              <a:t>Lumen: </a:t>
            </a:r>
            <a:r>
              <a:rPr lang="en-US" sz="2500" dirty="0">
                <a:cs typeface="Calibri"/>
              </a:rPr>
              <a:t>The innermost, hollow region of the blood vessel</a:t>
            </a:r>
          </a:p>
          <a:p>
            <a:endParaRPr lang="en-US" sz="1800" dirty="0">
              <a:cs typeface="Calibri"/>
            </a:endParaRPr>
          </a:p>
        </p:txBody>
      </p:sp>
      <p:pic>
        <p:nvPicPr>
          <p:cNvPr id="4" name="Picture 4">
            <a:extLst>
              <a:ext uri="{FF2B5EF4-FFF2-40B4-BE49-F238E27FC236}">
                <a16:creationId xmlns:a16="http://schemas.microsoft.com/office/drawing/2014/main" id="{C5EA2013-E121-4024-A247-8789341805DD}"/>
              </a:ext>
            </a:extLst>
          </p:cNvPr>
          <p:cNvPicPr>
            <a:picLocks noChangeAspect="1"/>
          </p:cNvPicPr>
          <p:nvPr/>
        </p:nvPicPr>
        <p:blipFill rotWithShape="1">
          <a:blip r:embed="rId2"/>
          <a:srcRect t="502" r="-2" b="1600"/>
          <a:stretch/>
        </p:blipFill>
        <p:spPr>
          <a:xfrm>
            <a:off x="4639056" y="10"/>
            <a:ext cx="7552944" cy="6857990"/>
          </a:xfrm>
          <a:prstGeom prst="rect">
            <a:avLst/>
          </a:prstGeom>
          <a:effectLst/>
        </p:spPr>
      </p:pic>
    </p:spTree>
    <p:extLst>
      <p:ext uri="{BB962C8B-B14F-4D97-AF65-F5344CB8AC3E}">
        <p14:creationId xmlns:p14="http://schemas.microsoft.com/office/powerpoint/2010/main" val="208801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425D4AB-CD98-4DD6-9398-3C8961DE0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7818316-E7CB-4E73-AF79-E9CAB873E7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D3F50F-325B-4E43-868F-812E1F7DBF21}"/>
              </a:ext>
            </a:extLst>
          </p:cNvPr>
          <p:cNvSpPr>
            <a:spLocks noGrp="1"/>
          </p:cNvSpPr>
          <p:nvPr>
            <p:ph type="title"/>
          </p:nvPr>
        </p:nvSpPr>
        <p:spPr>
          <a:xfrm>
            <a:off x="799195" y="-215293"/>
            <a:ext cx="4133690" cy="1454051"/>
          </a:xfrm>
        </p:spPr>
        <p:txBody>
          <a:bodyPr>
            <a:normAutofit/>
          </a:bodyPr>
          <a:lstStyle/>
          <a:p>
            <a:r>
              <a:rPr lang="en-US" sz="4000">
                <a:solidFill>
                  <a:srgbClr val="000000"/>
                </a:solidFill>
                <a:cs typeface="Calibri Light"/>
              </a:rPr>
              <a:t>The Problem</a:t>
            </a:r>
            <a:endParaRPr lang="en-US" sz="4000">
              <a:solidFill>
                <a:srgbClr val="000000"/>
              </a:solidFill>
            </a:endParaRPr>
          </a:p>
        </p:txBody>
      </p:sp>
      <p:sp>
        <p:nvSpPr>
          <p:cNvPr id="30" name="Oval 29">
            <a:extLst>
              <a:ext uri="{FF2B5EF4-FFF2-40B4-BE49-F238E27FC236}">
                <a16:creationId xmlns:a16="http://schemas.microsoft.com/office/drawing/2014/main" id="{D8B47C9F-A960-4902-8507-38F18DD3D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close up of a device&#10;&#10;Description generated with high confidence">
            <a:extLst>
              <a:ext uri="{FF2B5EF4-FFF2-40B4-BE49-F238E27FC236}">
                <a16:creationId xmlns:a16="http://schemas.microsoft.com/office/drawing/2014/main" id="{B7C4C2F6-3036-4245-AD5E-3C200CB7944B}"/>
              </a:ext>
            </a:extLst>
          </p:cNvPr>
          <p:cNvPicPr>
            <a:picLocks noChangeAspect="1"/>
          </p:cNvPicPr>
          <p:nvPr/>
        </p:nvPicPr>
        <p:blipFill>
          <a:blip r:embed="rId3"/>
          <a:stretch>
            <a:fillRect/>
          </a:stretch>
        </p:blipFill>
        <p:spPr>
          <a:xfrm>
            <a:off x="6026145" y="871183"/>
            <a:ext cx="1138736" cy="1138736"/>
          </a:xfrm>
          <a:prstGeom prst="rect">
            <a:avLst/>
          </a:prstGeom>
        </p:spPr>
      </p:pic>
      <p:sp>
        <p:nvSpPr>
          <p:cNvPr id="3" name="Content Placeholder 2">
            <a:extLst>
              <a:ext uri="{FF2B5EF4-FFF2-40B4-BE49-F238E27FC236}">
                <a16:creationId xmlns:a16="http://schemas.microsoft.com/office/drawing/2014/main" id="{5A6C74FF-AA9E-4F98-8D4F-4FAC23AFEF5D}"/>
              </a:ext>
            </a:extLst>
          </p:cNvPr>
          <p:cNvSpPr>
            <a:spLocks noGrp="1"/>
          </p:cNvSpPr>
          <p:nvPr>
            <p:ph idx="1"/>
          </p:nvPr>
        </p:nvSpPr>
        <p:spPr>
          <a:xfrm>
            <a:off x="799195" y="2056179"/>
            <a:ext cx="4133360" cy="3639289"/>
          </a:xfrm>
        </p:spPr>
        <p:txBody>
          <a:bodyPr vert="horz" lIns="91440" tIns="45720" rIns="91440" bIns="45720" rtlCol="0" anchor="ctr">
            <a:noAutofit/>
          </a:bodyPr>
          <a:lstStyle/>
          <a:p>
            <a:r>
              <a:rPr lang="en-US" sz="2500">
                <a:solidFill>
                  <a:srgbClr val="000000"/>
                </a:solidFill>
                <a:cs typeface="Calibri"/>
              </a:rPr>
              <a:t>Pain:</a:t>
            </a:r>
          </a:p>
          <a:p>
            <a:pPr lvl="1"/>
            <a:r>
              <a:rPr lang="en-US" sz="2500">
                <a:solidFill>
                  <a:srgbClr val="000000"/>
                </a:solidFill>
                <a:cs typeface="Calibri"/>
              </a:rPr>
              <a:t>Surgeons cannot find blood vessels easily during surgery and keep them together to perform anastomosis</a:t>
            </a:r>
          </a:p>
          <a:p>
            <a:pPr lvl="1"/>
            <a:r>
              <a:rPr lang="en-US" sz="2500">
                <a:solidFill>
                  <a:srgbClr val="000000"/>
                </a:solidFill>
                <a:cs typeface="Calibri"/>
              </a:rPr>
              <a:t>Patients suffer from unnecessary amputations because of       this</a:t>
            </a:r>
          </a:p>
          <a:p>
            <a:r>
              <a:rPr lang="en-US" sz="2500">
                <a:solidFill>
                  <a:srgbClr val="000000"/>
                </a:solidFill>
                <a:cs typeface="Calibri"/>
              </a:rPr>
              <a:t>Current Solutions:</a:t>
            </a:r>
          </a:p>
          <a:p>
            <a:pPr lvl="1"/>
            <a:r>
              <a:rPr lang="en-US" sz="2500">
                <a:solidFill>
                  <a:srgbClr val="000000"/>
                </a:solidFill>
                <a:cs typeface="Calibri"/>
              </a:rPr>
              <a:t>Various types of clamps</a:t>
            </a:r>
          </a:p>
        </p:txBody>
      </p:sp>
      <p:sp>
        <p:nvSpPr>
          <p:cNvPr id="32" name="Oval 31">
            <a:extLst>
              <a:ext uri="{FF2B5EF4-FFF2-40B4-BE49-F238E27FC236}">
                <a16:creationId xmlns:a16="http://schemas.microsoft.com/office/drawing/2014/main" id="{D4E15E95-445D-4A45-BC1E-8468CE170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4DEC670B-6CAD-46AE-A8CA-05C79947FBCC}"/>
              </a:ext>
            </a:extLst>
          </p:cNvPr>
          <p:cNvPicPr>
            <a:picLocks noChangeAspect="1"/>
          </p:cNvPicPr>
          <p:nvPr/>
        </p:nvPicPr>
        <p:blipFill>
          <a:blip r:embed="rId4"/>
          <a:stretch>
            <a:fillRect/>
          </a:stretch>
        </p:blipFill>
        <p:spPr>
          <a:xfrm>
            <a:off x="8708223" y="211666"/>
            <a:ext cx="3092516" cy="2319387"/>
          </a:xfrm>
          <a:prstGeom prst="rect">
            <a:avLst/>
          </a:prstGeom>
        </p:spPr>
      </p:pic>
      <p:pic>
        <p:nvPicPr>
          <p:cNvPr id="5" name="Picture 6">
            <a:extLst>
              <a:ext uri="{FF2B5EF4-FFF2-40B4-BE49-F238E27FC236}">
                <a16:creationId xmlns:a16="http://schemas.microsoft.com/office/drawing/2014/main" id="{43D4DA36-CBB1-40B4-9F90-60B54F49883C}"/>
              </a:ext>
            </a:extLst>
          </p:cNvPr>
          <p:cNvPicPr>
            <a:picLocks noChangeAspect="1"/>
          </p:cNvPicPr>
          <p:nvPr/>
        </p:nvPicPr>
        <p:blipFill>
          <a:blip r:embed="rId5"/>
          <a:stretch>
            <a:fillRect/>
          </a:stretch>
        </p:blipFill>
        <p:spPr>
          <a:xfrm>
            <a:off x="6693450" y="3434981"/>
            <a:ext cx="1390329" cy="1735071"/>
          </a:xfrm>
          <a:prstGeom prst="rect">
            <a:avLst/>
          </a:prstGeom>
        </p:spPr>
      </p:pic>
      <p:sp>
        <p:nvSpPr>
          <p:cNvPr id="36"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pair of scissors&#10;&#10;Description generated with high confidence">
            <a:extLst>
              <a:ext uri="{FF2B5EF4-FFF2-40B4-BE49-F238E27FC236}">
                <a16:creationId xmlns:a16="http://schemas.microsoft.com/office/drawing/2014/main" id="{32DB4822-D1F1-4198-9522-54D3AC4DAAF5}"/>
              </a:ext>
            </a:extLst>
          </p:cNvPr>
          <p:cNvPicPr>
            <a:picLocks noChangeAspect="1"/>
          </p:cNvPicPr>
          <p:nvPr/>
        </p:nvPicPr>
        <p:blipFill>
          <a:blip r:embed="rId6"/>
          <a:stretch>
            <a:fillRect/>
          </a:stretch>
        </p:blipFill>
        <p:spPr>
          <a:xfrm>
            <a:off x="9540046" y="5052499"/>
            <a:ext cx="2345355" cy="1565524"/>
          </a:xfrm>
          <a:prstGeom prst="rect">
            <a:avLst/>
          </a:prstGeom>
        </p:spPr>
      </p:pic>
    </p:spTree>
    <p:extLst>
      <p:ext uri="{BB962C8B-B14F-4D97-AF65-F5344CB8AC3E}">
        <p14:creationId xmlns:p14="http://schemas.microsoft.com/office/powerpoint/2010/main" val="39107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FCCED-7B6E-4589-BDA7-6DAEED963332}"/>
              </a:ext>
            </a:extLst>
          </p:cNvPr>
          <p:cNvSpPr>
            <a:spLocks noGrp="1"/>
          </p:cNvSpPr>
          <p:nvPr>
            <p:ph type="title"/>
          </p:nvPr>
        </p:nvSpPr>
        <p:spPr>
          <a:xfrm>
            <a:off x="821516" y="640263"/>
            <a:ext cx="6204984" cy="1344975"/>
          </a:xfrm>
        </p:spPr>
        <p:txBody>
          <a:bodyPr>
            <a:normAutofit/>
          </a:bodyPr>
          <a:lstStyle/>
          <a:p>
            <a:pPr algn="ctr"/>
            <a:r>
              <a:rPr lang="en-US" sz="4000">
                <a:cs typeface="Calibri Light"/>
              </a:rPr>
              <a:t>The Problem</a:t>
            </a:r>
          </a:p>
        </p:txBody>
      </p:sp>
      <p:sp>
        <p:nvSpPr>
          <p:cNvPr id="3" name="Content Placeholder 2">
            <a:extLst>
              <a:ext uri="{FF2B5EF4-FFF2-40B4-BE49-F238E27FC236}">
                <a16:creationId xmlns:a16="http://schemas.microsoft.com/office/drawing/2014/main" id="{A90E7048-4034-4C02-A6F0-ED814E67949A}"/>
              </a:ext>
            </a:extLst>
          </p:cNvPr>
          <p:cNvSpPr>
            <a:spLocks noGrp="1"/>
          </p:cNvSpPr>
          <p:nvPr>
            <p:ph idx="1"/>
          </p:nvPr>
        </p:nvSpPr>
        <p:spPr>
          <a:xfrm>
            <a:off x="821515" y="2121762"/>
            <a:ext cx="6204984" cy="3626917"/>
          </a:xfrm>
        </p:spPr>
        <p:txBody>
          <a:bodyPr vert="horz" lIns="91440" tIns="45720" rIns="91440" bIns="45720" rtlCol="0" anchor="t">
            <a:normAutofit/>
          </a:bodyPr>
          <a:lstStyle/>
          <a:p>
            <a:r>
              <a:rPr lang="en-US" sz="2500">
                <a:cs typeface="Calibri"/>
              </a:rPr>
              <a:t>Why aren't customers satisfied?</a:t>
            </a:r>
          </a:p>
          <a:p>
            <a:pPr lvl="1"/>
            <a:r>
              <a:rPr lang="en-US" sz="2500">
                <a:cs typeface="Calibri"/>
              </a:rPr>
              <a:t>Time consuming for surgeons</a:t>
            </a:r>
          </a:p>
          <a:p>
            <a:pPr lvl="1"/>
            <a:r>
              <a:rPr lang="en-US" sz="2500">
                <a:cs typeface="Calibri"/>
              </a:rPr>
              <a:t>Tissue Damage to blood vessels</a:t>
            </a:r>
          </a:p>
          <a:p>
            <a:pPr lvl="1"/>
            <a:r>
              <a:rPr lang="en-US" sz="2500">
                <a:cs typeface="Calibri"/>
              </a:rPr>
              <a:t>Ends of blood vessels can slip easily due to improper positioning of blood vessels</a:t>
            </a:r>
          </a:p>
          <a:p>
            <a:pPr lvl="1"/>
            <a:r>
              <a:rPr lang="en-US" sz="2500">
                <a:cs typeface="Calibri"/>
              </a:rPr>
              <a:t>End result can lead to amputation</a:t>
            </a:r>
          </a:p>
          <a:p>
            <a:r>
              <a:rPr lang="en-US" sz="2500">
                <a:cs typeface="Calibri"/>
              </a:rPr>
              <a:t>Will the problem get better?</a:t>
            </a:r>
          </a:p>
          <a:p>
            <a:pPr lvl="1"/>
            <a:r>
              <a:rPr lang="en-US" sz="2500">
                <a:cs typeface="Calibri"/>
              </a:rPr>
              <a:t>Amputations will continue to happen until a viable solution is found</a:t>
            </a:r>
          </a:p>
          <a:p>
            <a:pPr lvl="1"/>
            <a:endParaRPr lang="en-US">
              <a:cs typeface="Calibri"/>
            </a:endParaRPr>
          </a:p>
          <a:p>
            <a:pPr lvl="1"/>
            <a:endParaRPr lang="en-US">
              <a:cs typeface="Calibri"/>
            </a:endParaRPr>
          </a:p>
        </p:txBody>
      </p:sp>
      <p:pic>
        <p:nvPicPr>
          <p:cNvPr id="8" name="Picture 8">
            <a:extLst>
              <a:ext uri="{FF2B5EF4-FFF2-40B4-BE49-F238E27FC236}">
                <a16:creationId xmlns:a16="http://schemas.microsoft.com/office/drawing/2014/main" id="{805015E9-4BFD-4EE9-8B67-5CCEF5586BE0}"/>
              </a:ext>
            </a:extLst>
          </p:cNvPr>
          <p:cNvPicPr>
            <a:picLocks noChangeAspect="1"/>
          </p:cNvPicPr>
          <p:nvPr/>
        </p:nvPicPr>
        <p:blipFill rotWithShape="1">
          <a:blip r:embed="rId2"/>
          <a:srcRect l="10472" r="17026"/>
          <a:stretch/>
        </p:blipFill>
        <p:spPr>
          <a:xfrm>
            <a:off x="7829551" y="306909"/>
            <a:ext cx="4042409" cy="2286000"/>
          </a:xfrm>
          <a:prstGeom prst="rect">
            <a:avLst/>
          </a:prstGeom>
        </p:spPr>
      </p:pic>
      <p:pic>
        <p:nvPicPr>
          <p:cNvPr id="12" name="Picture 13" descr="A close up of a piece of paper&#10;&#10;Description generated with high confidence">
            <a:extLst>
              <a:ext uri="{FF2B5EF4-FFF2-40B4-BE49-F238E27FC236}">
                <a16:creationId xmlns:a16="http://schemas.microsoft.com/office/drawing/2014/main" id="{F9473FE5-95ED-4EDF-95EB-5352E9445B4E}"/>
              </a:ext>
            </a:extLst>
          </p:cNvPr>
          <p:cNvPicPr>
            <a:picLocks noChangeAspect="1"/>
          </p:cNvPicPr>
          <p:nvPr/>
        </p:nvPicPr>
        <p:blipFill rotWithShape="1">
          <a:blip r:embed="rId3"/>
          <a:srcRect r="3620" b="-1"/>
          <a:stretch/>
        </p:blipFill>
        <p:spPr>
          <a:xfrm>
            <a:off x="7829551" y="2828925"/>
            <a:ext cx="4042410" cy="3388994"/>
          </a:xfrm>
          <a:prstGeom prst="rect">
            <a:avLst/>
          </a:prstGeom>
        </p:spPr>
      </p:pic>
    </p:spTree>
    <p:extLst>
      <p:ext uri="{BB962C8B-B14F-4D97-AF65-F5344CB8AC3E}">
        <p14:creationId xmlns:p14="http://schemas.microsoft.com/office/powerpoint/2010/main" val="423384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391F-C9B6-4A90-BB22-68F3D8F3391F}"/>
              </a:ext>
            </a:extLst>
          </p:cNvPr>
          <p:cNvSpPr>
            <a:spLocks noGrp="1"/>
          </p:cNvSpPr>
          <p:nvPr>
            <p:ph type="title"/>
          </p:nvPr>
        </p:nvSpPr>
        <p:spPr/>
        <p:txBody>
          <a:bodyPr/>
          <a:lstStyle/>
          <a:p>
            <a:r>
              <a:rPr lang="en-US">
                <a:cs typeface="Calibri Light"/>
              </a:rPr>
              <a:t>The Problem</a:t>
            </a:r>
            <a:endParaRPr lang="en-US"/>
          </a:p>
        </p:txBody>
      </p:sp>
      <p:sp>
        <p:nvSpPr>
          <p:cNvPr id="3" name="Content Placeholder 2">
            <a:extLst>
              <a:ext uri="{FF2B5EF4-FFF2-40B4-BE49-F238E27FC236}">
                <a16:creationId xmlns:a16="http://schemas.microsoft.com/office/drawing/2014/main" id="{76E76055-CE63-45FA-8C9A-2C50258541C1}"/>
              </a:ext>
            </a:extLst>
          </p:cNvPr>
          <p:cNvSpPr>
            <a:spLocks noGrp="1"/>
          </p:cNvSpPr>
          <p:nvPr>
            <p:ph idx="1"/>
          </p:nvPr>
        </p:nvSpPr>
        <p:spPr/>
        <p:txBody>
          <a:bodyPr vert="horz" lIns="91440" tIns="45720" rIns="91440" bIns="45720" rtlCol="0" anchor="t">
            <a:normAutofit/>
          </a:bodyPr>
          <a:lstStyle/>
          <a:p>
            <a:r>
              <a:rPr lang="en-US" sz="2500">
                <a:cs typeface="Calibri"/>
              </a:rPr>
              <a:t>What do potential customers think?</a:t>
            </a:r>
          </a:p>
          <a:p>
            <a:pPr lvl="1"/>
            <a:r>
              <a:rPr lang="en-US" sz="2500">
                <a:cs typeface="Calibri"/>
              </a:rPr>
              <a:t>Dr. Srishail Chiniwalar of Super Specialty Hospital, Hubli said that he belived the ability of the clamp to position blood vessels close together would be beneficial in aiding to the ease of surgery</a:t>
            </a:r>
          </a:p>
          <a:p>
            <a:pPr lvl="2"/>
            <a:r>
              <a:rPr lang="en-US" sz="2500">
                <a:cs typeface="Calibri"/>
              </a:rPr>
              <a:t>He even said he would help market our product!</a:t>
            </a:r>
          </a:p>
          <a:p>
            <a:pPr lvl="1"/>
            <a:r>
              <a:rPr lang="en-US" sz="2500">
                <a:cs typeface="Calibri"/>
              </a:rPr>
              <a:t>Dr. Wang Yun of Changzhou First People's Hospital believed this would provide ease of use to surgeons</a:t>
            </a:r>
          </a:p>
          <a:p>
            <a:pPr lvl="2"/>
            <a:r>
              <a:rPr lang="en-US" sz="2500">
                <a:cs typeface="Calibri"/>
              </a:rPr>
              <a:t>However, he believed the price was too high</a:t>
            </a:r>
          </a:p>
        </p:txBody>
      </p:sp>
    </p:spTree>
    <p:extLst>
      <p:ext uri="{BB962C8B-B14F-4D97-AF65-F5344CB8AC3E}">
        <p14:creationId xmlns:p14="http://schemas.microsoft.com/office/powerpoint/2010/main" val="4293374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1034</Words>
  <Application>Microsoft Office PowerPoint</Application>
  <PresentationFormat>Widescreen</PresentationFormat>
  <Paragraphs>215</Paragraphs>
  <Slides>25</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Symbol</vt:lpstr>
      <vt:lpstr>Times</vt:lpstr>
      <vt:lpstr>Wingdings</vt:lpstr>
      <vt:lpstr>Wingdings,Sans-Serif</vt:lpstr>
      <vt:lpstr>Office Theme</vt:lpstr>
      <vt:lpstr>Shira Clamp for Microvascular Surgery</vt:lpstr>
      <vt:lpstr>PowerPoint Presentation</vt:lpstr>
      <vt:lpstr>Overview</vt:lpstr>
      <vt:lpstr>Overview</vt:lpstr>
      <vt:lpstr>The Problem</vt:lpstr>
      <vt:lpstr>Background and Definitions</vt:lpstr>
      <vt:lpstr>The Problem</vt:lpstr>
      <vt:lpstr>The Problem</vt:lpstr>
      <vt:lpstr>The Problem</vt:lpstr>
      <vt:lpstr>PowerPoint Presentation</vt:lpstr>
      <vt:lpstr>Shira Clamp</vt:lpstr>
      <vt:lpstr>Opportunity and Target Market</vt:lpstr>
      <vt:lpstr>Research</vt:lpstr>
      <vt:lpstr>Primary Research (India)</vt:lpstr>
      <vt:lpstr>Primary Research (China)</vt:lpstr>
      <vt:lpstr>Secondary Research</vt:lpstr>
      <vt:lpstr>Technology</vt:lpstr>
      <vt:lpstr>Competition</vt:lpstr>
      <vt:lpstr>PowerPoint Presentation</vt:lpstr>
      <vt:lpstr>PowerPoint Presentation</vt:lpstr>
      <vt:lpstr>PowerPoint Presentation</vt:lpstr>
      <vt:lpstr>Opportunities - India currently has a healthy environment for innovation in the medical industry -India's medical industry innovation accounted for 13% of India's innovation output between 2011 and 2015</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Patrick Phelon</cp:lastModifiedBy>
  <cp:revision>16</cp:revision>
  <dcterms:created xsi:type="dcterms:W3CDTF">2014-09-12T02:18:09Z</dcterms:created>
  <dcterms:modified xsi:type="dcterms:W3CDTF">2019-01-09T19:26:31Z</dcterms:modified>
</cp:coreProperties>
</file>