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  <p:sldMasterId id="2147483685" r:id="rId2"/>
    <p:sldMasterId id="2147483686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E47184-ACD0-4E01-B967-25004781917C}">
  <a:tblStyle styleId="{53E47184-ACD0-4E01-B967-2500478191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8A3E9B3-11D8-4938-8CE9-9EA536F42FC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275FBB-C69C-417F-9772-F29FBA490CCF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9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1550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902dff9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5902dff90c_0_0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5902dff9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9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902dff90c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5902dff90c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5902dff90c_0_7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61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902dff90c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g5902dff90c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646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902dff90c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5902dff90c_0_61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5902dff90c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74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902dff90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5902dff90c_0_129:notes"/>
          <p:cNvSpPr txBox="1"/>
          <p:nvPr/>
        </p:nvSpPr>
        <p:spPr>
          <a:xfrm>
            <a:off x="3884760" y="868536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5902dff90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35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902dff90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5902dff90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5902dff90c_0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52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902dff90c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5902dff90c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5902dff90c_0_2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275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902dff90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902dff90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5902dff90c_0_3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1246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902dff90c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5902dff90c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5902dff90c_0_4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2647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902dff90c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5902dff90c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g5902dff90c_0_5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6833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56fafae0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56fafae0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869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ubTitle" idx="1"/>
          </p:nvPr>
        </p:nvSpPr>
        <p:spPr>
          <a:xfrm>
            <a:off x="457200" y="1984500"/>
            <a:ext cx="8229300" cy="39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3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3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3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2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2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3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4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457200" y="1984500"/>
            <a:ext cx="82293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2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9000" y="1203390"/>
            <a:ext cx="3738690" cy="298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>
            <a:spLocks noGrp="1"/>
          </p:cNvSpPr>
          <p:nvPr>
            <p:ph type="title"/>
          </p:nvPr>
        </p:nvSpPr>
        <p:spPr>
          <a:xfrm rot="5400000">
            <a:off x="5350049" y="1467543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7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1835696" y="1167594"/>
            <a:ext cx="7200900" cy="5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23F4F"/>
              </a:buClr>
              <a:buSzPts val="3200"/>
              <a:buFont typeface="Arial"/>
              <a:buNone/>
              <a:defRPr sz="3200" b="1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00000" y="1"/>
            <a:ext cx="7196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구역 머리글">
  <p:cSld name="1_구역 머리글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8"/>
          <p:cNvPicPr preferRelativeResize="0"/>
          <p:nvPr/>
        </p:nvPicPr>
        <p:blipFill rotWithShape="1">
          <a:blip r:embed="rId2">
            <a:alphaModFix/>
          </a:blip>
          <a:srcRect b="89027"/>
          <a:stretch/>
        </p:blipFill>
        <p:spPr>
          <a:xfrm>
            <a:off x="-11447" y="1"/>
            <a:ext cx="9155446" cy="56435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8"/>
          <p:cNvSpPr txBox="1">
            <a:spLocks noGrp="1"/>
          </p:cNvSpPr>
          <p:nvPr>
            <p:ph type="title"/>
          </p:nvPr>
        </p:nvSpPr>
        <p:spPr>
          <a:xfrm>
            <a:off x="179512" y="80441"/>
            <a:ext cx="77049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body" idx="1"/>
          </p:nvPr>
        </p:nvSpPr>
        <p:spPr>
          <a:xfrm>
            <a:off x="188218" y="645821"/>
            <a:ext cx="8795400" cy="41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5433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•"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036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-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6389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38"/>
          <p:cNvSpPr txBox="1"/>
          <p:nvPr/>
        </p:nvSpPr>
        <p:spPr>
          <a:xfrm>
            <a:off x="147652" y="4943110"/>
            <a:ext cx="388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ⓒ 2016. Digital Media &amp; Communications R&amp;D Center. All rights reserved.</a:t>
            </a:r>
            <a:endParaRPr sz="9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8"/>
          <p:cNvSpPr txBox="1">
            <a:spLocks noGrp="1"/>
          </p:cNvSpPr>
          <p:nvPr>
            <p:ph type="sldNum" idx="12"/>
          </p:nvPr>
        </p:nvSpPr>
        <p:spPr>
          <a:xfrm>
            <a:off x="8045301" y="4934557"/>
            <a:ext cx="1066800" cy="1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/ 3</a:t>
            </a: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9"/>
          <p:cNvSpPr txBox="1">
            <a:spLocks noGrp="1"/>
          </p:cNvSpPr>
          <p:nvPr>
            <p:ph type="title"/>
          </p:nvPr>
        </p:nvSpPr>
        <p:spPr>
          <a:xfrm>
            <a:off x="457200" y="198453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9"/>
          <p:cNvSpPr txBox="1"/>
          <p:nvPr/>
        </p:nvSpPr>
        <p:spPr>
          <a:xfrm>
            <a:off x="2583100" y="4825133"/>
            <a:ext cx="3881400" cy="1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ACB8CA"/>
                </a:solidFill>
                <a:latin typeface="Arial"/>
                <a:ea typeface="Arial"/>
                <a:cs typeface="Arial"/>
                <a:sym typeface="Arial"/>
              </a:rPr>
              <a:t>ⓒ 2016. Digital Media &amp; Communications R&amp;D Center. All rights reserved.</a:t>
            </a:r>
            <a:endParaRPr sz="900" b="0" i="0" u="none" strike="noStrike" cap="none">
              <a:solidFill>
                <a:srgbClr val="ACB8C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39956" y="4623980"/>
            <a:ext cx="700582" cy="118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143000" y="841860"/>
            <a:ext cx="6857700" cy="17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628560" y="476739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029040" y="4767390"/>
            <a:ext cx="30858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6458040" y="4767390"/>
            <a:ext cx="2057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E8E8"/>
            </a:gs>
            <a:gs pos="50000">
              <a:srgbClr val="E3E1E1"/>
            </a:gs>
            <a:gs pos="100000">
              <a:srgbClr val="BBB9B9"/>
            </a:gs>
          </a:gsLst>
          <a:lin ang="5400012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-33650" y="890100"/>
            <a:ext cx="9180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latin typeface="Calibri"/>
                <a:ea typeface="Calibri"/>
                <a:cs typeface="Calibri"/>
                <a:sym typeface="Calibri"/>
              </a:rPr>
              <a:t>Emotion recognition in the wild</a:t>
            </a:r>
            <a:endParaRPr sz="4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0"/>
          <p:cNvSpPr txBox="1"/>
          <p:nvPr/>
        </p:nvSpPr>
        <p:spPr>
          <a:xfrm>
            <a:off x="6459480" y="4028377"/>
            <a:ext cx="21000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Calibri"/>
                <a:ea typeface="Calibri"/>
                <a:cs typeface="Calibri"/>
                <a:sym typeface="Calibri"/>
              </a:rPr>
              <a:t>May 4th</a:t>
            </a:r>
            <a:r>
              <a:rPr lang="en" sz="2200" b="1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2019</a:t>
            </a:r>
            <a:endParaRPr sz="3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0"/>
          <p:cNvSpPr/>
          <p:nvPr/>
        </p:nvSpPr>
        <p:spPr>
          <a:xfrm>
            <a:off x="37500" y="1561650"/>
            <a:ext cx="9069000" cy="3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SRIB Mentor Name :  </a:t>
            </a:r>
            <a:r>
              <a:rPr lang="en" sz="2400" dirty="0">
                <a:solidFill>
                  <a:srgbClr val="1C4587"/>
                </a:solidFill>
              </a:rPr>
              <a:t>Dr. Sandeep Palakkal</a:t>
            </a:r>
            <a:endParaRPr sz="2400" b="0" strike="noStrike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SRIB Mentor Dept.  :  S/W Products R&amp;D Team @ SRIB</a:t>
            </a:r>
            <a:endParaRPr sz="2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C4587"/>
                </a:solidFill>
              </a:rPr>
              <a:t>KLE Tech Mentors	:  Dr. Uma M.,Prof. Satish C.,Prof. Shrishail P.</a:t>
            </a:r>
            <a:endParaRPr sz="2400" dirty="0">
              <a:solidFill>
                <a:srgbClr val="1C458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1C4587"/>
                </a:solidFill>
              </a:rPr>
              <a:t> </a:t>
            </a:r>
            <a:endParaRPr sz="2400" b="0" strike="noStrike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strike="noStrike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KLE Team Members :                                         </a:t>
            </a:r>
            <a:endParaRPr sz="2000" b="0" strike="noStrike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C4587"/>
                </a:solidFill>
              </a:rPr>
              <a:t>1</a:t>
            </a:r>
            <a:r>
              <a:rPr lang="en" sz="2000" b="0" strike="noStrike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" sz="2000" dirty="0">
                <a:solidFill>
                  <a:srgbClr val="1C4587"/>
                </a:solidFill>
              </a:rPr>
              <a:t>Aakanksha Patil		:   EC</a:t>
            </a:r>
            <a:r>
              <a:rPr lang="en" sz="2000" b="0" strike="noStrike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" sz="2000" dirty="0">
                <a:solidFill>
                  <a:srgbClr val="1C4587"/>
                </a:solidFill>
              </a:rPr>
              <a:t>              </a:t>
            </a:r>
            <a:r>
              <a:rPr lang="en" sz="2000" b="0" strike="noStrike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  <a:endParaRPr sz="2000" b="0" strike="noStrike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C4587"/>
                </a:solidFill>
              </a:rPr>
              <a:t>2</a:t>
            </a:r>
            <a:r>
              <a:rPr lang="en" sz="2000" b="0" strike="noStrike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 Lakshmi Badiger		:</a:t>
            </a:r>
            <a:r>
              <a:rPr lang="en" sz="2000" dirty="0">
                <a:solidFill>
                  <a:srgbClr val="1C4587"/>
                </a:solidFill>
              </a:rPr>
              <a:t>   </a:t>
            </a:r>
            <a:r>
              <a:rPr lang="en" sz="2000" b="0" strike="noStrike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EC</a:t>
            </a:r>
            <a:r>
              <a:rPr lang="en" sz="2000" dirty="0">
                <a:solidFill>
                  <a:srgbClr val="1C4587"/>
                </a:solidFill>
              </a:rPr>
              <a:t>	        </a:t>
            </a:r>
            <a:r>
              <a:rPr lang="en" sz="2000" b="0" strike="noStrike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000" dirty="0">
              <a:solidFill>
                <a:srgbClr val="1C458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C4587"/>
                </a:solidFill>
              </a:rPr>
              <a:t>3) Samanvitha Karanth	</a:t>
            </a:r>
            <a:r>
              <a:rPr lang="en" sz="2000" dirty="0" smtClean="0">
                <a:solidFill>
                  <a:srgbClr val="1C4587"/>
                </a:solidFill>
              </a:rPr>
              <a:t>             :   </a:t>
            </a:r>
            <a:r>
              <a:rPr lang="en" sz="2000" dirty="0">
                <a:solidFill>
                  <a:srgbClr val="1C4587"/>
                </a:solidFill>
              </a:rPr>
              <a:t>EC	                          </a:t>
            </a:r>
            <a:endParaRPr sz="2000" dirty="0">
              <a:solidFill>
                <a:srgbClr val="1C458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C4587"/>
                </a:solidFill>
              </a:rPr>
              <a:t>4) Vaishak Kuppast		:   EC      </a:t>
            </a:r>
            <a:endParaRPr sz="2000" dirty="0">
              <a:solidFill>
                <a:srgbClr val="1C458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C4587"/>
                </a:solidFill>
              </a:rPr>
              <a:t>5) Varad Vinod Prabhu	</a:t>
            </a:r>
            <a:r>
              <a:rPr lang="en" sz="2000" dirty="0" smtClean="0">
                <a:solidFill>
                  <a:srgbClr val="1C4587"/>
                </a:solidFill>
              </a:rPr>
              <a:t>             :   </a:t>
            </a:r>
            <a:r>
              <a:rPr lang="en" sz="2000" dirty="0">
                <a:solidFill>
                  <a:srgbClr val="1C4587"/>
                </a:solidFill>
              </a:rPr>
              <a:t>EC       </a:t>
            </a:r>
            <a:endParaRPr sz="2000" dirty="0">
              <a:solidFill>
                <a:srgbClr val="1C4587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-2390" y="9"/>
            <a:ext cx="9148800" cy="89010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SRIB – KLE Tech. Univ. Worklet Projects Review </a:t>
            </a: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40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9590" y="4429601"/>
            <a:ext cx="2624614" cy="623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9"/>
          <p:cNvSpPr txBox="1"/>
          <p:nvPr/>
        </p:nvSpPr>
        <p:spPr>
          <a:xfrm>
            <a:off x="0" y="457795"/>
            <a:ext cx="9144000" cy="4685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9"/>
          <p:cNvSpPr/>
          <p:nvPr/>
        </p:nvSpPr>
        <p:spPr>
          <a:xfrm>
            <a:off x="351135" y="3005389"/>
            <a:ext cx="5737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9"/>
          <p:cNvSpPr txBox="1">
            <a:spLocks noGrp="1"/>
          </p:cNvSpPr>
          <p:nvPr>
            <p:ph type="ctrTitle"/>
          </p:nvPr>
        </p:nvSpPr>
        <p:spPr>
          <a:xfrm>
            <a:off x="-18312" y="-39541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 sz="2400" b="1"/>
              <a:t>Contributions:</a:t>
            </a:r>
            <a:endParaRPr sz="2400" b="1"/>
          </a:p>
        </p:txBody>
      </p:sp>
      <p:sp>
        <p:nvSpPr>
          <p:cNvPr id="285" name="Google Shape;285;p49"/>
          <p:cNvSpPr txBox="1"/>
          <p:nvPr/>
        </p:nvSpPr>
        <p:spPr>
          <a:xfrm>
            <a:off x="254000" y="631031"/>
            <a:ext cx="8699400" cy="4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Accuracy of LMED network in paper is 39%, our model accuracy is 45.37%.</a:t>
            </a:r>
            <a:endParaRPr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9"/>
          <p:cNvSpPr txBox="1"/>
          <p:nvPr/>
        </p:nvSpPr>
        <p:spPr>
          <a:xfrm>
            <a:off x="76450" y="2618100"/>
            <a:ext cx="2677500" cy="2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Future Work: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7" name="Google Shape;287;p49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75" y="0"/>
            <a:ext cx="1851850" cy="5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>
            <a:off x="254000" y="3249650"/>
            <a:ext cx="74841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Reduce the run time of the  model on  smartphone.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To work on fusion algorithm to improve the overall accuracy.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9"/>
          <p:cNvSpPr txBox="1"/>
          <p:nvPr/>
        </p:nvSpPr>
        <p:spPr>
          <a:xfrm>
            <a:off x="0" y="1289275"/>
            <a:ext cx="21501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Observations: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9"/>
          <p:cNvSpPr txBox="1"/>
          <p:nvPr/>
        </p:nvSpPr>
        <p:spPr>
          <a:xfrm>
            <a:off x="254000" y="1818350"/>
            <a:ext cx="80886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Inceptionv3 model is a dense model hence run time on smart phone is in seconds.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6" name="Google Shape;296;p50"/>
          <p:cNvSpPr txBox="1"/>
          <p:nvPr/>
        </p:nvSpPr>
        <p:spPr>
          <a:xfrm>
            <a:off x="1263445" y="1843549"/>
            <a:ext cx="6617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" sz="8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50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75" y="0"/>
            <a:ext cx="1851850" cy="5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/>
        </p:nvSpPr>
        <p:spPr>
          <a:xfrm>
            <a:off x="0" y="0"/>
            <a:ext cx="7874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 / Summary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41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75" y="0"/>
            <a:ext cx="1851850" cy="5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41"/>
          <p:cNvSpPr txBox="1"/>
          <p:nvPr/>
        </p:nvSpPr>
        <p:spPr>
          <a:xfrm>
            <a:off x="14275" y="647725"/>
            <a:ext cx="4517400" cy="2541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 Domain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 txBox="1"/>
          <p:nvPr/>
        </p:nvSpPr>
        <p:spPr>
          <a:xfrm>
            <a:off x="4517413" y="647720"/>
            <a:ext cx="4626600" cy="2541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Project Goals / Objectives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-11550" y="1071750"/>
            <a:ext cx="45174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73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vision and AI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41"/>
          <p:cNvSpPr txBox="1"/>
          <p:nvPr/>
        </p:nvSpPr>
        <p:spPr>
          <a:xfrm>
            <a:off x="14275" y="1671792"/>
            <a:ext cx="4487100" cy="254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</a:t>
            </a:r>
            <a:r>
              <a:rPr lang="en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roblem Definition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1"/>
          <p:cNvSpPr txBox="1"/>
          <p:nvPr/>
        </p:nvSpPr>
        <p:spPr>
          <a:xfrm>
            <a:off x="-875" y="2048125"/>
            <a:ext cx="45174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730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a deep learning based solution for emotion recognition in the wild using both audio and video input modalities.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-38850" y="2769025"/>
            <a:ext cx="4572000" cy="2541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Achievements</a:t>
            </a:r>
            <a:r>
              <a:rPr lang="en" sz="16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1"/>
          <p:cNvSpPr txBox="1"/>
          <p:nvPr/>
        </p:nvSpPr>
        <p:spPr>
          <a:xfrm>
            <a:off x="4528972" y="2776264"/>
            <a:ext cx="4603500" cy="254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1"/>
          <p:cNvSpPr txBox="1"/>
          <p:nvPr/>
        </p:nvSpPr>
        <p:spPr>
          <a:xfrm>
            <a:off x="138175" y="3155025"/>
            <a:ext cx="436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LMED Network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 - 45.37%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 deployment of inceptionv3 and MTCNN model on smartphone.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41"/>
          <p:cNvSpPr txBox="1"/>
          <p:nvPr/>
        </p:nvSpPr>
        <p:spPr>
          <a:xfrm>
            <a:off x="4517425" y="953800"/>
            <a:ext cx="46266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and annotate emotion dataset to assist achieving the prescribed accuracy on EmotiW dataset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the solution onto the smartphone and report the speed achieved.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KPI   - 60% accuracy on EmotiW.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-Dataset with proper annotation and balanced     between classes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533150" y="3155025"/>
            <a:ext cx="4303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Prominent features between the classes aren’t  distinguishable.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time increases as model complexity increases.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/>
        </p:nvSpPr>
        <p:spPr>
          <a:xfrm>
            <a:off x="-33655" y="892493"/>
            <a:ext cx="91803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-2400" y="4975"/>
            <a:ext cx="9148800" cy="5940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120875" y="762275"/>
            <a:ext cx="8930700" cy="41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arenR"/>
            </a:pPr>
            <a:r>
              <a:rPr lang="en">
                <a:solidFill>
                  <a:srgbClr val="111111"/>
                </a:solidFill>
                <a:latin typeface="Roboto"/>
                <a:ea typeface="Roboto"/>
                <a:cs typeface="Roboto"/>
                <a:sym typeface="Roboto"/>
              </a:rPr>
              <a:t>Audio-Visual Emotion Recognition in Video Clips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Multimodal emotion recognition system, which is based on the analysis of audio and visual.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Audio channel features extracted are Mel-frequency Cepstral coefficients, filter bank energies and prosodic features.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visual part first facial landmarks are calculated and then a summarized emotion video is given to visually discriminate between the emotions.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confidence is got using the modalities using late fusion/ stacking.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2)      Combining multimodal features within a fusion network for emotion recognition in the wild.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video clip, LBP-TOP, HOG and acoustic features are extracted to recognize the emotion.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static facial expression recognition based on video frame DCNN and RCNN features are extracted.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SVM is used to classify these extracted features.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17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fusion network is used to combine the results of each SVM classifier.</a:t>
            </a:r>
            <a:endParaRPr sz="13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E9E9E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highlight>
                <a:srgbClr val="FCFCFC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9" name="Google Shape;219;p42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75" y="0"/>
            <a:ext cx="1851850" cy="5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3"/>
          <p:cNvSpPr txBox="1">
            <a:spLocks noGrp="1"/>
          </p:cNvSpPr>
          <p:nvPr>
            <p:ph type="ctrTitle"/>
          </p:nvPr>
        </p:nvSpPr>
        <p:spPr>
          <a:xfrm>
            <a:off x="-36501" y="-18525"/>
            <a:ext cx="84942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 sz="3000" b="1" u="sng"/>
              <a:t>Dataset(s) Analysis / Description</a:t>
            </a:r>
            <a:endParaRPr sz="3000" b="1"/>
          </a:p>
        </p:txBody>
      </p:sp>
      <p:pic>
        <p:nvPicPr>
          <p:cNvPr id="226" name="Google Shape;226;p43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75" y="0"/>
            <a:ext cx="1851850" cy="51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7" name="Google Shape;227;p43"/>
          <p:cNvGraphicFramePr/>
          <p:nvPr/>
        </p:nvGraphicFramePr>
        <p:xfrm>
          <a:off x="76377" y="623009"/>
          <a:ext cx="6736675" cy="3268555"/>
        </p:xfrm>
        <a:graphic>
          <a:graphicData uri="http://schemas.openxmlformats.org/drawingml/2006/table">
            <a:tbl>
              <a:tblPr firstRow="1" bandRow="1">
                <a:noFill/>
                <a:tableStyleId>{53E47184-ACD0-4E01-B967-25004781917C}</a:tableStyleId>
              </a:tblPr>
              <a:tblGrid>
                <a:gridCol w="905275"/>
                <a:gridCol w="715225"/>
                <a:gridCol w="750900"/>
                <a:gridCol w="564425"/>
                <a:gridCol w="672375"/>
                <a:gridCol w="704225"/>
                <a:gridCol w="682700"/>
                <a:gridCol w="817225"/>
                <a:gridCol w="924325"/>
              </a:tblGrid>
              <a:tr h="33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Source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Angry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Disgust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Fear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Happy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Neutral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Sad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Surprise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Resolution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</a:tr>
              <a:tr h="40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MMI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259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370*368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/>
                </a:tc>
              </a:tr>
              <a:tr h="40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MUG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1744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2152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3143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1889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1625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1893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896*896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CK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-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56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2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640*490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RAF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2602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736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129*171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FERPLUS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2467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7527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10,309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3515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3562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AFEW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-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267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269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94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-</a:t>
                      </a:r>
                      <a:endParaRPr sz="12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34300" marB="3430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43"/>
          <p:cNvSpPr txBox="1"/>
          <p:nvPr/>
        </p:nvSpPr>
        <p:spPr>
          <a:xfrm>
            <a:off x="6905175" y="646350"/>
            <a:ext cx="2156100" cy="24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Google Shape;229;p43"/>
          <p:cNvGraphicFramePr/>
          <p:nvPr/>
        </p:nvGraphicFramePr>
        <p:xfrm>
          <a:off x="6963825" y="646350"/>
          <a:ext cx="2038800" cy="1798200"/>
        </p:xfrm>
        <a:graphic>
          <a:graphicData uri="http://schemas.openxmlformats.org/drawingml/2006/table">
            <a:tbl>
              <a:tblPr>
                <a:noFill/>
                <a:tableStyleId>{38A3E9B3-11D8-4938-8CE9-9EA536F42FCE}</a:tableStyleId>
              </a:tblPr>
              <a:tblGrid>
                <a:gridCol w="1019400"/>
                <a:gridCol w="1019400"/>
              </a:tblGrid>
              <a:tr h="36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highlight>
                          <a:srgbClr val="000000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of images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2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p43"/>
          <p:cNvGraphicFramePr/>
          <p:nvPr/>
        </p:nvGraphicFramePr>
        <p:xfrm>
          <a:off x="6963825" y="2552475"/>
          <a:ext cx="2038800" cy="1401990"/>
        </p:xfrm>
        <a:graphic>
          <a:graphicData uri="http://schemas.openxmlformats.org/drawingml/2006/table">
            <a:tbl>
              <a:tblPr>
                <a:noFill/>
                <a:tableStyleId>{38A3E9B3-11D8-4938-8CE9-9EA536F42FCE}</a:tableStyleId>
              </a:tblPr>
              <a:tblGrid>
                <a:gridCol w="1019400"/>
                <a:gridCol w="1019400"/>
              </a:tblGrid>
              <a:tr h="37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of Videos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"/>
          <p:cNvSpPr txBox="1">
            <a:spLocks noGrp="1"/>
          </p:cNvSpPr>
          <p:nvPr>
            <p:ph type="ctrTitle"/>
          </p:nvPr>
        </p:nvSpPr>
        <p:spPr>
          <a:xfrm>
            <a:off x="-36512" y="-18522"/>
            <a:ext cx="9180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 sz="3200" b="1" u="sng"/>
              <a:t>Approach / Solution</a:t>
            </a:r>
            <a:endParaRPr sz="3200" b="1"/>
          </a:p>
        </p:txBody>
      </p:sp>
      <p:sp>
        <p:nvSpPr>
          <p:cNvPr id="237" name="Google Shape;237;p44"/>
          <p:cNvSpPr txBox="1"/>
          <p:nvPr/>
        </p:nvSpPr>
        <p:spPr>
          <a:xfrm>
            <a:off x="0" y="577453"/>
            <a:ext cx="9144000" cy="253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 feature based emotion recognition for video clips</a:t>
            </a:r>
            <a:endParaRPr sz="1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44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75" y="0"/>
            <a:ext cx="1851850" cy="5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3275" y="1101825"/>
            <a:ext cx="8740825" cy="37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6" name="Google Shape;246;p45"/>
          <p:cNvSpPr txBox="1"/>
          <p:nvPr/>
        </p:nvSpPr>
        <p:spPr>
          <a:xfrm>
            <a:off x="148800" y="63400"/>
            <a:ext cx="8846400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DATASET 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Extracting only faces from the image.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Face landmark detection for each image.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MODEL :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Different learning rates for model.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Different datasets.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Using pretrained densenet model trained on FER dataset.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Freezing and unfreezing different number of layers.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45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75" y="0"/>
            <a:ext cx="1851850" cy="5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5"/>
          <p:cNvSpPr txBox="1"/>
          <p:nvPr/>
        </p:nvSpPr>
        <p:spPr>
          <a:xfrm>
            <a:off x="368800" y="-259750"/>
            <a:ext cx="46950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254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Different Approaches Devised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ctrTitle"/>
          </p:nvPr>
        </p:nvSpPr>
        <p:spPr>
          <a:xfrm>
            <a:off x="-36501" y="-18525"/>
            <a:ext cx="82755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" sz="2800" b="1" u="sng"/>
              <a:t>Experimental Results / Observations</a:t>
            </a:r>
            <a:endParaRPr sz="2800" b="1"/>
          </a:p>
        </p:txBody>
      </p:sp>
      <p:sp>
        <p:nvSpPr>
          <p:cNvPr id="255" name="Google Shape;255;p46"/>
          <p:cNvSpPr txBox="1"/>
          <p:nvPr/>
        </p:nvSpPr>
        <p:spPr>
          <a:xfrm>
            <a:off x="0" y="449700"/>
            <a:ext cx="9144000" cy="46938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LMED Network results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6"/>
          <p:cNvSpPr/>
          <p:nvPr/>
        </p:nvSpPr>
        <p:spPr>
          <a:xfrm>
            <a:off x="410700" y="3074050"/>
            <a:ext cx="4770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6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75" y="0"/>
            <a:ext cx="1851850" cy="51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6"/>
          <p:cNvSpPr txBox="1"/>
          <p:nvPr/>
        </p:nvSpPr>
        <p:spPr>
          <a:xfrm>
            <a:off x="103775" y="3158350"/>
            <a:ext cx="2466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Test Score : 45.37%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" name="Google Shape;259;p46"/>
          <p:cNvGraphicFramePr/>
          <p:nvPr/>
        </p:nvGraphicFramePr>
        <p:xfrm>
          <a:off x="103775" y="868792"/>
          <a:ext cx="5241000" cy="2047750"/>
        </p:xfrm>
        <a:graphic>
          <a:graphicData uri="http://schemas.openxmlformats.org/drawingml/2006/table">
            <a:tbl>
              <a:tblPr firstRow="1" bandRow="1">
                <a:noFill/>
                <a:tableStyleId>{48275FBB-C69C-417F-9772-F29FBA490CCF}</a:tableStyleId>
              </a:tblPr>
              <a:tblGrid>
                <a:gridCol w="732575"/>
                <a:gridCol w="637050"/>
                <a:gridCol w="743950"/>
                <a:gridCol w="577950"/>
                <a:gridCol w="617550"/>
                <a:gridCol w="670400"/>
                <a:gridCol w="468325"/>
                <a:gridCol w="793200"/>
              </a:tblGrid>
              <a:tr h="28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Angry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Disgust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Fear</a:t>
                      </a:r>
                      <a:endParaRPr sz="1100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Happy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Neutral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</a:t>
                      </a:r>
                      <a:r>
                        <a:rPr lang="en" sz="1100"/>
                        <a:t>ad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</a:t>
                      </a:r>
                      <a:r>
                        <a:rPr lang="en" sz="1100"/>
                        <a:t>urprise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4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Angry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/>
                        <a:t>23</a:t>
                      </a:r>
                      <a:endParaRPr sz="1100" b="1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7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4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Disgust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/>
                        <a:t>0</a:t>
                      </a:r>
                      <a:endParaRPr sz="1100" b="1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8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4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Fear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6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8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2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6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Happy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7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/>
                        <a:t>57</a:t>
                      </a:r>
                      <a:endParaRPr sz="1100" b="1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16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49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Neutral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/>
                        <a:t>59</a:t>
                      </a:r>
                      <a:endParaRPr sz="1100" b="1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4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Sad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15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/>
                        <a:t>5</a:t>
                      </a:r>
                      <a:endParaRPr sz="1100" b="1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4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Surprise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0</a:t>
                      </a:r>
                      <a:endParaRPr sz="1100" b="1" u="none" strike="noStrike" cap="none"/>
                    </a:p>
                  </a:txBody>
                  <a:tcPr marL="91450" marR="91450" marT="34300" marB="34300"/>
                </a:tc>
              </a:tr>
            </a:tbl>
          </a:graphicData>
        </a:graphic>
      </p:graphicFrame>
      <p:graphicFrame>
        <p:nvGraphicFramePr>
          <p:cNvPr id="260" name="Google Shape;260;p46"/>
          <p:cNvGraphicFramePr/>
          <p:nvPr/>
        </p:nvGraphicFramePr>
        <p:xfrm>
          <a:off x="5344768" y="868812"/>
          <a:ext cx="3617750" cy="2047725"/>
        </p:xfrm>
        <a:graphic>
          <a:graphicData uri="http://schemas.openxmlformats.org/drawingml/2006/table">
            <a:tbl>
              <a:tblPr firstRow="1" bandRow="1">
                <a:noFill/>
                <a:tableStyleId>{48275FBB-C69C-417F-9772-F29FBA490CCF}</a:tableStyleId>
              </a:tblPr>
              <a:tblGrid>
                <a:gridCol w="1030750"/>
                <a:gridCol w="750600"/>
                <a:gridCol w="945750"/>
                <a:gridCol w="890650"/>
              </a:tblGrid>
              <a:tr h="25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Precision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Recall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F1-score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Support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5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40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53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46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43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5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00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00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00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24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5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27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27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12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24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5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63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63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67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85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5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42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42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88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67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5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24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12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/>
                        <a:t>0.</a:t>
                      </a:r>
                      <a:r>
                        <a:rPr lang="en" sz="1100"/>
                        <a:t>12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43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  <a:tr h="295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38</a:t>
                      </a:r>
                      <a:endParaRPr sz="1100" u="none" strike="noStrike" cap="none"/>
                    </a:p>
                  </a:txBody>
                  <a:tcPr marL="91450" marR="91450" marT="34300" marB="3430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/>
        </p:nvSpPr>
        <p:spPr>
          <a:xfrm>
            <a:off x="-3" y="457802"/>
            <a:ext cx="9144000" cy="46857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7"/>
          <p:cNvSpPr txBox="1"/>
          <p:nvPr/>
        </p:nvSpPr>
        <p:spPr>
          <a:xfrm>
            <a:off x="-80767" y="82250"/>
            <a:ext cx="8103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 </a:t>
            </a:r>
            <a:r>
              <a:rPr lang="en" sz="1800"/>
              <a:t>Second network</a:t>
            </a:r>
            <a:r>
              <a:rPr lang="en"/>
              <a:t>  </a:t>
            </a:r>
            <a:r>
              <a:rPr lang="en" sz="1800"/>
              <a:t>results</a:t>
            </a:r>
            <a:r>
              <a:rPr lang="en"/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7" descr="KLE-Tech-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2150" y="0"/>
            <a:ext cx="1851850" cy="510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9" name="Google Shape;269;p47"/>
          <p:cNvGraphicFramePr/>
          <p:nvPr/>
        </p:nvGraphicFramePr>
        <p:xfrm>
          <a:off x="1187750" y="653288"/>
          <a:ext cx="6466325" cy="3474570"/>
        </p:xfrm>
        <a:graphic>
          <a:graphicData uri="http://schemas.openxmlformats.org/drawingml/2006/table">
            <a:tbl>
              <a:tblPr>
                <a:noFill/>
                <a:tableStyleId>{38A3E9B3-11D8-4938-8CE9-9EA536F42FCE}</a:tableStyleId>
              </a:tblPr>
              <a:tblGrid>
                <a:gridCol w="941575"/>
                <a:gridCol w="1336100"/>
                <a:gridCol w="902925"/>
                <a:gridCol w="1179475"/>
                <a:gridCol w="1003675"/>
                <a:gridCol w="1102575"/>
              </a:tblGrid>
              <a:tr h="901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Dataset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No of Epochs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Layers unfreezed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Training accuracy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Validation accuracy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Combined data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Inceptionv3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80.37%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77.22%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3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Densenet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59.19%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54.67%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Densenet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66.65%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54.06%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FER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Densenet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66.16%</a:t>
                      </a:r>
                      <a:endParaRPr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54.52%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966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8"/>
          <p:cNvPicPr preferRelativeResize="0"/>
          <p:nvPr/>
        </p:nvPicPr>
        <p:blipFill rotWithShape="1">
          <a:blip r:embed="rId3">
            <a:alphaModFix/>
          </a:blip>
          <a:srcRect l="11733" t="3616" r="5928" b="43352"/>
          <a:stretch/>
        </p:blipFill>
        <p:spPr>
          <a:xfrm>
            <a:off x="0" y="359763"/>
            <a:ext cx="4277901" cy="206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8"/>
          <p:cNvPicPr preferRelativeResize="0"/>
          <p:nvPr/>
        </p:nvPicPr>
        <p:blipFill rotWithShape="1">
          <a:blip r:embed="rId4">
            <a:alphaModFix/>
          </a:blip>
          <a:srcRect l="3959" t="4908" r="7253" b="41564"/>
          <a:stretch/>
        </p:blipFill>
        <p:spPr>
          <a:xfrm>
            <a:off x="4513745" y="359775"/>
            <a:ext cx="4630254" cy="209362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8"/>
          <p:cNvSpPr txBox="1"/>
          <p:nvPr/>
        </p:nvSpPr>
        <p:spPr>
          <a:xfrm>
            <a:off x="0" y="-12"/>
            <a:ext cx="900120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Inceptionv3 model                                                  Densenet121 model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Microsoft Office PowerPoint</Application>
  <PresentationFormat>On-screen Show (16:9)</PresentationFormat>
  <Paragraphs>331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Georgia</vt:lpstr>
      <vt:lpstr>Roboto</vt:lpstr>
      <vt:lpstr>Times New Roman</vt:lpstr>
      <vt:lpstr>Simple Light</vt:lpstr>
      <vt:lpstr>Office Theme</vt:lpstr>
      <vt:lpstr>Office Theme</vt:lpstr>
      <vt:lpstr>PowerPoint Presentation</vt:lpstr>
      <vt:lpstr>PowerPoint Presentation</vt:lpstr>
      <vt:lpstr>PowerPoint Presentation</vt:lpstr>
      <vt:lpstr>Dataset(s) Analysis / Description</vt:lpstr>
      <vt:lpstr>Approach / Solution</vt:lpstr>
      <vt:lpstr>PowerPoint Presentation</vt:lpstr>
      <vt:lpstr>Experimental Results / Observations</vt:lpstr>
      <vt:lpstr>PowerPoint Presentation</vt:lpstr>
      <vt:lpstr>PowerPoint Presentation</vt:lpstr>
      <vt:lpstr>Contributions: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</cp:revision>
  <dcterms:modified xsi:type="dcterms:W3CDTF">2019-05-24T09:22:37Z</dcterms:modified>
</cp:coreProperties>
</file>