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15625"/>
    <p:restoredTop autoAdjust="0" sz="94713"/>
  </p:normalViewPr>
  <p:slideViewPr>
    <p:cSldViewPr snapToGrid="0" snapToObjects="1">
      <p:cViewPr varScale="1">
        <p:scale>
          <a:sx d="100" n="71"/>
          <a:sy d="100" n="71"/>
        </p:scale>
        <p:origin x="1099" y="67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31" Target="slides/slide26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2" Target="viewProps.xml" Type="http://schemas.openxmlformats.org/officeDocument/2006/relationships/viewProps"/><Relationship Id="rId22" Target="slides/slide17.xml" Type="http://schemas.openxmlformats.org/officeDocument/2006/relationships/slide"/><Relationship Id="rId28" Target="slides/slide23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 numCol="1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914400" y="5166530"/>
            <a:ext cx="7315200" cy="1144632"/>
          </a:xfrm>
        </p:spPr>
        <p:txBody>
          <a:bodyPr numCol="1">
            <a:normAutofit/>
          </a:bodyPr>
          <a:lstStyle>
            <a:lvl1pPr algn="l" indent="0" marL="0">
              <a:buNone/>
              <a:defRPr sz="22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8E80666-FB37-4B36-9149-507F3B0178E3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/>
          <a:p>
            <a:fld id="{2AA957AF-53C0-420B-9C2D-77DB1416566C}" type="slidenum">
              <a:rPr kumimoji="0" lang="en-US" smtClean="0"/>
              <a:pPr eaLnBrk="1" hangingPunct="1" latinLnBrk="0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idx="12" sz="quarter" type="ftr"/>
          </p:nvPr>
        </p:nvSpPr>
        <p:spPr/>
        <p:txBody>
          <a:bodyPr numCol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248400" y="1826709"/>
            <a:ext cx="1492499" cy="4484454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54524" y="1826709"/>
            <a:ext cx="5241476" cy="4484454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 numCol="1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14400" y="3865097"/>
            <a:ext cx="7315200" cy="1098439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8E80666-FB37-4B36-9149-507F3B0178E3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3" sz="quarter"/>
          </p:nvPr>
        </p:nvSpPr>
        <p:spPr>
          <a:xfrm>
            <a:off x="914400" y="2743200"/>
            <a:ext cx="3566160" cy="3593592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 sz="quarter"/>
          </p:nvPr>
        </p:nvSpPr>
        <p:spPr>
          <a:xfrm>
            <a:off x="4681728" y="2743200"/>
            <a:ext cx="3566160" cy="359568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16348" y="2743200"/>
            <a:ext cx="3364992" cy="621792"/>
          </a:xfrm>
        </p:spPr>
        <p:txBody>
          <a:bodyPr anchor="b" numCol="1">
            <a:noAutofit/>
          </a:bodyPr>
          <a:lstStyle>
            <a:lvl1pPr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885144" y="2743200"/>
            <a:ext cx="3362062" cy="621792"/>
          </a:xfrm>
        </p:spPr>
        <p:txBody>
          <a:bodyPr anchor="b" numCol="1">
            <a:noAutofit/>
          </a:bodyPr>
          <a:lstStyle>
            <a:lvl1pPr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3" sz="quarter"/>
          </p:nvPr>
        </p:nvSpPr>
        <p:spPr>
          <a:xfrm>
            <a:off x="914400" y="3383280"/>
            <a:ext cx="3566160" cy="2953512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4" sz="quarter"/>
          </p:nvPr>
        </p:nvSpPr>
        <p:spPr>
          <a:xfrm>
            <a:off x="4681727" y="3383280"/>
            <a:ext cx="3566160" cy="2953512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 numCol="1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 numCol="1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914400" y="4061095"/>
            <a:ext cx="2950936" cy="2245387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54ED01-E2A0-4C1E-8E21-014B99041579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 numCol="1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algn="bl" blurRad="12700" dir="5400000" dist="31750" endPos="30000" rotWithShape="0" stA="30000" sy="-100000"/>
          </a:effectLst>
          <a:scene3d>
            <a:camera fov="2700000" prst="perspectiveRight">
              <a:rot lat="240000" lon="900000" rev="0"/>
            </a:camera>
            <a:lightRig dir="t" rig="threePt">
              <a:rot lat="0" lon="0" rev="2700000"/>
            </a:lightRig>
          </a:scene3d>
          <a:sp3d/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914400" y="4059936"/>
            <a:ext cx="2953512" cy="2249424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anchor="b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F306A48-75DE-D247-8C21-6E5F526E8C5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76881B-2B20-C343-B523-B473CBF0E2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anchor="t" bIns="45720" lIns="91440" numCol="1" rIns="91440" rtlCol="0" tIns="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spcBef>
          <a:spcPct val="0"/>
        </a:spcBef>
        <a:buNone/>
        <a:defRPr kern="1200" sz="40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182880" latinLnBrk="0" marL="228600" rtl="0">
        <a:spcBef>
          <a:spcPct val="20000"/>
        </a:spcBef>
        <a:buClr>
          <a:schemeClr val="tx2"/>
        </a:buClr>
        <a:buFont charset="2" typeface="Wingdings"/>
        <a:buChar char="§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502920" rtl="0">
        <a:spcBef>
          <a:spcPct val="20000"/>
        </a:spcBef>
        <a:buClr>
          <a:schemeClr val="tx2"/>
        </a:buClr>
        <a:buFont charset="2" typeface="Wingdings"/>
        <a:buChar char="§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85800" rtl="0">
        <a:spcBef>
          <a:spcPct val="20000"/>
        </a:spcBef>
        <a:buClr>
          <a:schemeClr val="tx2"/>
        </a:buClr>
        <a:buFont charset="2" typeface="Wingdings"/>
        <a:buChar char="§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914400" rtl="0">
        <a:spcBef>
          <a:spcPct val="20000"/>
        </a:spcBef>
        <a:buClr>
          <a:schemeClr val="tx2"/>
        </a:buClr>
        <a:buFont charset="2" typeface="Wingdings"/>
        <a:buChar char="§"/>
        <a:defRPr kern="1200" sz="14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143000" rtl="0">
        <a:spcBef>
          <a:spcPct val="20000"/>
        </a:spcBef>
        <a:buClr>
          <a:schemeClr val="tx2"/>
        </a:buClr>
        <a:buFont charset="2" typeface="Wingdings"/>
        <a:buChar char="§"/>
        <a:defRPr kern="1200" sz="14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371600" rtl="0">
        <a:spcBef>
          <a:spcPct val="20000"/>
        </a:spcBef>
        <a:buClr>
          <a:schemeClr val="tx2"/>
        </a:buClr>
        <a:buFont charset="2" pitchFamily="2" typeface="Wingdings"/>
        <a:buChar char="§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600200" rtl="0">
        <a:spcBef>
          <a:spcPct val="20000"/>
        </a:spcBef>
        <a:buClr>
          <a:schemeClr val="tx2"/>
        </a:buClr>
        <a:buFont charset="2" pitchFamily="2" typeface="Wingdings"/>
        <a:buChar char="§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1828800" rtl="0">
        <a:spcBef>
          <a:spcPct val="20000"/>
        </a:spcBef>
        <a:buClr>
          <a:schemeClr val="tx2"/>
        </a:buClr>
        <a:buFont charset="2" pitchFamily="2" typeface="Wingdings"/>
        <a:buChar char="§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057400" rtl="0">
        <a:spcBef>
          <a:spcPct val="20000"/>
        </a:spcBef>
        <a:buClr>
          <a:schemeClr val="tx2"/>
        </a:buClr>
        <a:buFont charset="2" pitchFamily="2" typeface="Wingdings"/>
        <a:buChar char="§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4" Target="../media/image13.png" Type="http://schemas.openxmlformats.org/officeDocument/2006/relationships/image"/><Relationship Id="rId3" Target="../media/image12.pn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3" Target="../media/image15.pn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3" Target="../media/image17.png" Type="http://schemas.openxmlformats.org/officeDocument/2006/relationships/image"/><Relationship Id="rId2" Target="../media/image1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2940050"/>
          </a:xfrm>
        </p:spPr>
        <p:txBody>
          <a:bodyPr numCol="1">
            <a:normAutofit/>
          </a:bodyPr>
          <a:lstStyle/>
          <a:p>
            <a:r>
              <a:rPr b="0" cap="none" dirty="0" lang="en-US" sz="600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6600"/>
                </a:solidFill>
                <a:effectLst>
                  <a:outerShdw algn="tl" blurRad="38100" dir="5400000" dist="32000">
                    <a:srgbClr val="000000">
                      <a:alpha val="30000"/>
                    </a:srgbClr>
                  </a:outerShdw>
                </a:effectLst>
              </a:rPr>
              <a:t>Step It 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5520266" y="3252806"/>
            <a:ext cx="3385599" cy="2385994"/>
          </a:xfrm>
        </p:spPr>
        <p:txBody>
          <a:bodyPr numCol="1">
            <a:normAutofit/>
          </a:bodyPr>
          <a:lstStyle/>
          <a:p>
            <a:r>
              <a:rPr altLang="de-DE" dirty="0" err="1" lang="de-DE">
                <a:solidFill>
                  <a:schemeClr val="tx1">
                    <a:lumMod val="85000"/>
                  </a:schemeClr>
                </a:solidFill>
              </a:rPr>
              <a:t>Ashwin</a:t>
            </a:r>
            <a:r>
              <a:rPr altLang="de-DE" dirty="0" lang="de-DE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altLang="de-DE" dirty="0" err="1" lang="de-DE">
                <a:solidFill>
                  <a:schemeClr val="tx1">
                    <a:lumMod val="85000"/>
                  </a:schemeClr>
                </a:solidFill>
              </a:rPr>
              <a:t>Venkataraman</a:t>
            </a:r>
            <a:endParaRPr altLang="de-DE" dirty="0" lang="de-DE">
              <a:solidFill>
                <a:schemeClr val="tx1">
                  <a:lumMod val="85000"/>
                </a:schemeClr>
              </a:solidFill>
            </a:endParaRPr>
          </a:p>
          <a:p>
            <a:r>
              <a:rPr altLang="de-DE" dirty="0" err="1" lang="de-DE">
                <a:solidFill>
                  <a:schemeClr val="tx1">
                    <a:lumMod val="85000"/>
                  </a:schemeClr>
                </a:solidFill>
              </a:rPr>
              <a:t>Ke</a:t>
            </a:r>
            <a:r>
              <a:rPr altLang="de-DE" dirty="0" lang="de-DE">
                <a:solidFill>
                  <a:schemeClr val="tx1">
                    <a:lumMod val="85000"/>
                  </a:schemeClr>
                </a:solidFill>
              </a:rPr>
              <a:t> Ding</a:t>
            </a:r>
          </a:p>
          <a:p>
            <a:r>
              <a:rPr altLang="de-DE" dirty="0" err="1" lang="de-DE">
                <a:solidFill>
                  <a:schemeClr val="tx1">
                    <a:lumMod val="85000"/>
                  </a:schemeClr>
                </a:solidFill>
              </a:rPr>
              <a:t>Swati</a:t>
            </a:r>
            <a:r>
              <a:rPr altLang="de-DE" dirty="0" lang="de-DE">
                <a:solidFill>
                  <a:schemeClr val="tx1">
                    <a:lumMod val="85000"/>
                  </a:schemeClr>
                </a:solidFill>
              </a:rPr>
              <a:t> Karn</a:t>
            </a:r>
          </a:p>
          <a:p>
            <a:r>
              <a:rPr altLang="de-DE" dirty="0" err="1" lang="de-DE">
                <a:solidFill>
                  <a:schemeClr val="tx1">
                    <a:lumMod val="85000"/>
                  </a:schemeClr>
                </a:solidFill>
              </a:rPr>
              <a:t>Vaishal</a:t>
            </a:r>
            <a:r>
              <a:rPr altLang="de-DE" dirty="0" lang="de-DE">
                <a:solidFill>
                  <a:schemeClr val="tx1">
                    <a:lumMod val="85000"/>
                  </a:schemeClr>
                </a:solidFill>
              </a:rPr>
              <a:t> Patel</a:t>
            </a:r>
          </a:p>
          <a:p>
            <a:endParaRPr dirty="0" 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algn="tl" blurRad="38100" dir="5400000" dist="3200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70861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4093"/>
            <a:ext cx="8022604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    </a:t>
            </a:r>
            <a:r>
              <a:rPr dirty="0" lang="en-US" sz="2800">
                <a:solidFill>
                  <a:srgbClr val="BEBDED"/>
                </a:solidFill>
                <a:latin typeface="+mj-lt"/>
              </a:rPr>
              <a:t>How to Create a Java Class in Android Studio </a:t>
            </a:r>
          </a:p>
        </p:txBody>
      </p:sp>
      <p:pic>
        <p:nvPicPr>
          <p:cNvPr descr="Screen Shot 2018-04-25 at 1.46.07 PM.png"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153"/>
            <a:ext cx="9144000" cy="53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4-25 at 1.46.29 PM.png"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6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2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7031"/>
            <a:ext cx="7315200" cy="898393"/>
          </a:xfrm>
        </p:spPr>
        <p:txBody>
          <a:bodyPr numCol="1">
            <a:noAutofit/>
          </a:bodyPr>
          <a:lstStyle/>
          <a:p>
            <a:pPr algn="l" lvl="1" rtl="0">
              <a:spcBef>
                <a:spcPct val="0"/>
              </a:spcBef>
            </a:pPr>
            <a:r>
              <a:rPr b="1" dirty="0" lang="en-US" sz="3200">
                <a:solidFill>
                  <a:srgbClr val="BEBDED"/>
                </a:solidFill>
                <a:latin typeface="+mj-lt"/>
              </a:rPr>
              <a:t>Accelerometer</a:t>
            </a:r>
            <a:br>
              <a:rPr dirty="0" lang="en-US" sz="3200">
                <a:solidFill>
                  <a:srgbClr val="BEBDED"/>
                </a:solidFill>
                <a:latin typeface="+mj-lt"/>
              </a:rPr>
            </a:br>
            <a:endParaRPr dirty="0" lang="en-US" sz="3200">
              <a:solidFill>
                <a:srgbClr val="BEBDED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8747"/>
            <a:ext cx="7315200" cy="4450614"/>
          </a:xfrm>
        </p:spPr>
        <p:txBody>
          <a:bodyPr numCol="1">
            <a:normAutofit/>
          </a:bodyPr>
          <a:lstStyle/>
          <a:p>
            <a:pPr defTabSz="457200" indent="-285750" marL="285750">
              <a:lnSpc>
                <a:spcPct val="80000"/>
              </a:lnSpc>
              <a:buClr>
                <a:schemeClr val="accent1"/>
              </a:buClr>
              <a:buFont typeface="Arial"/>
              <a:buChar char="•"/>
            </a:pPr>
            <a:r>
              <a:rPr dirty="0" lang="en-US" sz="2400"/>
              <a:t>An accelerometer is a device that measures proper acceleration. Proper acceleration, being the acceleration of a body in its own instantaneous rest frame.</a:t>
            </a:r>
          </a:p>
        </p:txBody>
      </p:sp>
      <p:pic>
        <p:nvPicPr>
          <p:cNvPr descr="https://insights.globalspec.com/images/assets/263/1263/Accelerometers-04.jpg" id="1026" name="Picture 2">
            <a:extLst>
              <a:ext uri="{FF2B5EF4-FFF2-40B4-BE49-F238E27FC236}">
                <a16:creationId xmlns:a16="http://schemas.microsoft.com/office/drawing/2014/main" id="{E4522258-2D20-49A7-AF7F-1D292C8DB49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8331" y="3712010"/>
            <a:ext cx="5027337" cy="27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72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2135"/>
            <a:ext cx="7315200" cy="1022310"/>
          </a:xfrm>
        </p:spPr>
        <p:txBody>
          <a:bodyPr numCol="1"/>
          <a:lstStyle/>
          <a:p>
            <a:pPr algn="l" lvl="1" rtl="0">
              <a:spcBef>
                <a:spcPct val="0"/>
              </a:spcBef>
            </a:pPr>
            <a:r>
              <a:rPr b="1" dirty="0" lang="en-US" sz="3200">
                <a:solidFill>
                  <a:srgbClr val="BEBDED"/>
                </a:solidFill>
                <a:latin typeface="+mj-lt"/>
              </a:rPr>
              <a:t>SQLite</a:t>
            </a:r>
            <a:br>
              <a:rPr dirty="0" lang="en-US"/>
            </a:b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2663"/>
            <a:ext cx="7315200" cy="4326697"/>
          </a:xfrm>
        </p:spPr>
        <p:txBody>
          <a:bodyPr numCol="1"/>
          <a:lstStyle/>
          <a:p>
            <a:r>
              <a:rPr dirty="0" lang="en-US"/>
              <a:t>SQLite is a relational database management system contained in a C programming library. In contrast to many other database management systems, SQLite is not a client–server database engine. Rather, it is embedded into the end program.</a:t>
            </a:r>
          </a:p>
        </p:txBody>
      </p:sp>
    </p:spTree>
    <p:extLst>
      <p:ext uri="{BB962C8B-B14F-4D97-AF65-F5344CB8AC3E}">
        <p14:creationId xmlns:p14="http://schemas.microsoft.com/office/powerpoint/2010/main" val="204705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9057"/>
            <a:ext cx="7467600" cy="915322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lang="en-US" sz="3200">
                <a:solidFill>
                  <a:srgbClr val="BEBDED"/>
                </a:solidFill>
              </a:rPr>
              <a:t>Framework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10334"/>
            <a:ext cx="3303128" cy="3936019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/>
              <a:buChar char="•"/>
            </a:pPr>
            <a:r>
              <a:rPr dirty="0" lang="en-US" sz="2400"/>
              <a:t>Package</a:t>
            </a:r>
          </a:p>
          <a:p>
            <a:pPr indent="-342900" marL="342900">
              <a:buFont typeface="Arial"/>
              <a:buChar char="•"/>
            </a:pPr>
            <a:r>
              <a:rPr dirty="0" lang="en-US" sz="2400"/>
              <a:t>Class</a:t>
            </a:r>
          </a:p>
          <a:p>
            <a:pPr indent="-342900" marL="342900">
              <a:buFont typeface="Arial"/>
              <a:buChar char="•"/>
            </a:pPr>
            <a:r>
              <a:rPr dirty="0" lang="en-US" sz="2400"/>
              <a:t>Res</a:t>
            </a:r>
          </a:p>
          <a:p>
            <a:pPr indent="-342900" lvl="1" marL="800100">
              <a:buFont typeface="Arial"/>
              <a:buChar char="•"/>
            </a:pPr>
            <a:r>
              <a:rPr dirty="0" lang="en-US" sz="2400"/>
              <a:t>Layout</a:t>
            </a:r>
          </a:p>
          <a:p>
            <a:pPr indent="-342900" lvl="1" marL="800100">
              <a:buFont typeface="Arial"/>
              <a:buChar char="•"/>
            </a:pPr>
            <a:r>
              <a:rPr dirty="0" lang="en-US" sz="2400"/>
              <a:t>Values</a:t>
            </a:r>
          </a:p>
          <a:p>
            <a:pPr indent="-342900" lvl="1" marL="800100">
              <a:buFont typeface="Arial"/>
              <a:buChar char="•"/>
            </a:pPr>
            <a:r>
              <a:rPr dirty="0" lang="en-US" sz="2400"/>
              <a:t>Xml</a:t>
            </a:r>
          </a:p>
          <a:p>
            <a:pPr indent="-342900" marL="342900">
              <a:buFont typeface="Arial"/>
              <a:buChar char="•"/>
            </a:pPr>
            <a:r>
              <a:rPr dirty="0" err="1" lang="en-US" sz="2400"/>
              <a:t>Gradle</a:t>
            </a:r>
            <a:endParaRPr dirty="0" lang="en-US" sz="2400"/>
          </a:p>
          <a:p>
            <a:pPr indent="0" lvl="1" marL="448056">
              <a:buNone/>
            </a:pPr>
            <a:endParaRPr altLang="zh-CN" dirty="0" lang="zh-CN"/>
          </a:p>
          <a:p>
            <a:pPr indent="0" marL="0">
              <a:buFont typeface="Wingdings 2"/>
              <a:buNone/>
            </a:pPr>
            <a:endParaRPr dirty="0" lang="en-US"/>
          </a:p>
          <a:p>
            <a:endParaRPr dirty="0" lang="en-US"/>
          </a:p>
        </p:txBody>
      </p:sp>
      <p:pic>
        <p:nvPicPr>
          <p:cNvPr descr="Screen Shot 2018-04-25 at 2.11.21 PM.png" id="1026" name="Picture 2">
            <a:extLst>
              <a:ext uri="{FF2B5EF4-FFF2-40B4-BE49-F238E27FC236}">
                <a16:creationId xmlns:a16="http://schemas.microsoft.com/office/drawing/2014/main" id="{B5B03695-E0B8-4708-A391-1BF86687A73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6345" y="0"/>
            <a:ext cx="5078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1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8D522-EFC3-4A29-855D-8A955E29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68" y="1636647"/>
            <a:ext cx="6187123" cy="457566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389057"/>
            <a:ext cx="7467600" cy="915322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zh-CN" b="1" dirty="0" lang="en-US" sz="3200">
                <a:solidFill>
                  <a:srgbClr val="BEBDED"/>
                </a:solidFill>
              </a:rPr>
              <a:t>System Architecture</a:t>
            </a:r>
            <a:endParaRPr b="1" dirty="0" lang="en-US" sz="3200">
              <a:solidFill>
                <a:srgbClr val="BEB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0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12" y="400467"/>
            <a:ext cx="7315200" cy="753686"/>
          </a:xfrm>
        </p:spPr>
        <p:txBody>
          <a:bodyPr numCol="1">
            <a:normAutofit/>
          </a:bodyPr>
          <a:lstStyle/>
          <a:p>
            <a:r>
              <a:rPr altLang="zh-CN" b="1" dirty="0" lang="en-US" sz="3200">
                <a:solidFill>
                  <a:srgbClr val="BEBDED"/>
                </a:solidFill>
              </a:rPr>
              <a:t>Main Functions (Classes)</a:t>
            </a:r>
            <a:endParaRPr dirty="0"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3F8EA-0B20-49C0-9DBB-B14DE733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724818"/>
            <a:ext cx="4305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Wingdings 2"/>
              <a:buNone/>
            </a:pPr>
            <a:endParaRPr dirty="0" lang="en-US"/>
          </a:p>
          <a:p>
            <a:endParaRPr dirty="0"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5447"/>
            <a:ext cx="7915589" cy="550143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err="1" lang="en-US"/>
              <a:t>AddFragment</a:t>
            </a:r>
            <a:r>
              <a:rPr dirty="0" lang="en-US"/>
              <a:t>:</a:t>
            </a:r>
            <a:endParaRPr altLang="zh-CN" dirty="0" lang="zh-CN"/>
          </a:p>
          <a:p>
            <a:pPr lvl="1"/>
            <a:r>
              <a:rPr dirty="0" lang="en-US"/>
              <a:t>Implement a fragment on </a:t>
            </a:r>
            <a:r>
              <a:rPr dirty="0" err="1" lang="en-US"/>
              <a:t>mainscreen</a:t>
            </a:r>
            <a:endParaRPr altLang="zh-CN" dirty="0" lang="zh-CN"/>
          </a:p>
          <a:p>
            <a:pPr indent="0" marL="36576">
              <a:buNone/>
            </a:pPr>
            <a:endParaRPr altLang="zh-CN" dirty="0" lang="zh-CN"/>
          </a:p>
          <a:p>
            <a:r>
              <a:rPr dirty="0" err="1" lang="en-US"/>
              <a:t>Calender_Information</a:t>
            </a:r>
            <a:r>
              <a:rPr dirty="0" lang="en-US"/>
              <a:t>:</a:t>
            </a:r>
            <a:endParaRPr altLang="zh-CN" dirty="0" lang="zh-CN"/>
          </a:p>
          <a:p>
            <a:pPr lvl="1"/>
            <a:r>
              <a:rPr dirty="0" lang="en-US"/>
              <a:t>Use abstract class ‘</a:t>
            </a:r>
            <a:r>
              <a:rPr dirty="0" err="1" lang="en-US"/>
              <a:t>Calender</a:t>
            </a:r>
            <a:r>
              <a:rPr dirty="0" lang="en-US"/>
              <a:t>’ to get the date information and precise one day interval</a:t>
            </a:r>
            <a:endParaRPr altLang="zh-CN" dirty="0" lang="zh-CN"/>
          </a:p>
          <a:p>
            <a:pPr indent="0" marL="36576">
              <a:buNone/>
            </a:pPr>
            <a:endParaRPr altLang="zh-CN" dirty="0" lang="zh-CN"/>
          </a:p>
          <a:p>
            <a:r>
              <a:rPr dirty="0" lang="en-US"/>
              <a:t>Database:</a:t>
            </a:r>
            <a:endParaRPr altLang="zh-CN" dirty="0" lang="zh-CN"/>
          </a:p>
          <a:p>
            <a:pPr lvl="1"/>
            <a:r>
              <a:rPr dirty="0" lang="en-US"/>
              <a:t>Create a SQLite database (use </a:t>
            </a:r>
            <a:r>
              <a:rPr altLang="zh-CN" dirty="0" err="1" lang="en-US"/>
              <a:t>SQLiteOpenHelper</a:t>
            </a:r>
            <a:r>
              <a:rPr altLang="zh-CN" dirty="0" lang="en-US"/>
              <a:t>)</a:t>
            </a:r>
            <a:r>
              <a:rPr dirty="0" lang="en-US"/>
              <a:t> and store the daily step data into database</a:t>
            </a:r>
          </a:p>
          <a:p>
            <a:endParaRPr dirty="0" lang="en-US" sz="3200"/>
          </a:p>
          <a:p>
            <a:r>
              <a:rPr dirty="0" err="1" lang="en-US" sz="3200"/>
              <a:t>StatisticsInfo</a:t>
            </a:r>
            <a:r>
              <a:rPr dirty="0" lang="en-US" sz="3200"/>
              <a:t>:</a:t>
            </a:r>
            <a:endParaRPr altLang="zh-CN" dirty="0" lang="zh-CN" sz="2800"/>
          </a:p>
          <a:p>
            <a:pPr lvl="1"/>
            <a:r>
              <a:rPr dirty="0" lang="en-US"/>
              <a:t>Create a pop up dialog (use </a:t>
            </a:r>
            <a:r>
              <a:rPr dirty="0" err="1" lang="en-US"/>
              <a:t>ShowDialog</a:t>
            </a:r>
            <a:r>
              <a:rPr dirty="0" lang="en-US"/>
              <a:t>) to show the statistics of average and total steps in the past week and month</a:t>
            </a:r>
            <a:endParaRPr altLang="zh-CN" dirty="0" lang="zh-CN"/>
          </a:p>
          <a:p>
            <a:pPr indent="0" lvl="1" marL="448056">
              <a:buNone/>
            </a:pPr>
            <a:endParaRPr altLang="zh-CN" dirty="0" lang="zh-CN"/>
          </a:p>
          <a:p>
            <a:pPr indent="0" marL="0">
              <a:buFont typeface="Wingdings 2"/>
              <a:buNone/>
            </a:pPr>
            <a:endParaRPr dirty="0" lang="en-US"/>
          </a:p>
          <a:p>
            <a:endParaRPr dirty="0"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41761"/>
            <a:ext cx="7315200" cy="753686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kern="120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altLang="zh-CN" b="1" lang="en-US" sz="3200">
                <a:solidFill>
                  <a:srgbClr val="BEBDED"/>
                </a:solidFill>
              </a:rPr>
              <a:t>Main Functions (Classes)</a:t>
            </a:r>
            <a:endParaRPr dirty="0" lang="en-US" sz="3200"/>
          </a:p>
        </p:txBody>
      </p:sp>
    </p:spTree>
    <p:extLst>
      <p:ext uri="{BB962C8B-B14F-4D97-AF65-F5344CB8AC3E}">
        <p14:creationId xmlns:p14="http://schemas.microsoft.com/office/powerpoint/2010/main" val="24991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09600" y="1224286"/>
            <a:ext cx="7467600" cy="5054278"/>
          </a:xfrm>
          <a:prstGeom prst="rect">
            <a:avLst/>
          </a:prstGeom>
        </p:spPr>
        <p:txBody>
          <a:bodyPr numCol="1">
            <a:normAutofit fontScale="77500" lnSpcReduction="20000"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 lang="en-US"/>
              <a:t>UpdateLog</a:t>
            </a:r>
            <a:r>
              <a:rPr dirty="0" lang="en-US"/>
              <a:t>:</a:t>
            </a:r>
            <a:endParaRPr altLang="zh-CN" dirty="0" lang="zh-CN"/>
          </a:p>
          <a:p>
            <a:pPr lvl="1"/>
            <a:r>
              <a:rPr altLang="zh-CN" dirty="0" lang="en-US"/>
              <a:t>Update information to the </a:t>
            </a:r>
            <a:r>
              <a:rPr altLang="zh-CN" dirty="0" err="1" lang="en-US"/>
              <a:t>LogCat</a:t>
            </a:r>
            <a:r>
              <a:rPr altLang="zh-CN" dirty="0" lang="en-US"/>
              <a:t> in Android Studio </a:t>
            </a:r>
            <a:endParaRPr altLang="zh-CN" dirty="0" lang="zh-CN"/>
          </a:p>
          <a:p>
            <a:pPr indent="0" marL="36576">
              <a:buNone/>
            </a:pPr>
            <a:endParaRPr altLang="zh-CN" dirty="0" lang="zh-CN"/>
          </a:p>
          <a:p>
            <a:r>
              <a:rPr dirty="0" err="1" lang="en-US"/>
              <a:t>MainScreen</a:t>
            </a:r>
            <a:r>
              <a:rPr dirty="0" lang="en-US"/>
              <a:t>:</a:t>
            </a:r>
            <a:endParaRPr altLang="zh-CN" dirty="0" lang="zh-CN"/>
          </a:p>
          <a:p>
            <a:pPr lvl="1"/>
            <a:r>
              <a:rPr dirty="0" lang="en-US"/>
              <a:t>Show a Pie chart with the dynamic step change as well as the average/total steps, and the percentage of goal completed. By one click, the Pie chart will switch the steps to distance. </a:t>
            </a:r>
            <a:endParaRPr altLang="zh-CN" dirty="0" lang="zh-CN"/>
          </a:p>
          <a:p>
            <a:pPr lvl="1"/>
            <a:r>
              <a:rPr dirty="0" lang="en-US"/>
              <a:t>Show a bar chart of step history. By one click, more detailed history stat data (contents in the function “History” mentioned below) will show in a pop up dialog. </a:t>
            </a:r>
            <a:endParaRPr altLang="zh-CN" dirty="0" lang="zh-CN"/>
          </a:p>
          <a:p>
            <a:pPr indent="0" marL="36576">
              <a:buNone/>
            </a:pPr>
            <a:endParaRPr altLang="zh-CN" dirty="0" lang="zh-CN"/>
          </a:p>
          <a:p>
            <a:r>
              <a:rPr dirty="0" lang="en-US"/>
              <a:t>UpdateNotification:</a:t>
            </a:r>
            <a:endParaRPr altLang="zh-CN" dirty="0" lang="zh-CN"/>
          </a:p>
          <a:p>
            <a:pPr lvl="1"/>
            <a:r>
              <a:rPr dirty="0" lang="en-US"/>
              <a:t>The Notification bar shows the Steps walked without opening the application. The user can Pause or Resume the counting of the Steps from the notification bar.</a:t>
            </a:r>
            <a:endParaRPr altLang="zh-CN" dirty="0" lang="zh-CN"/>
          </a:p>
          <a:p>
            <a:pPr indent="0" lvl="1" marL="448056">
              <a:buNone/>
            </a:pPr>
            <a:endParaRPr altLang="zh-CN" dirty="0" lang="zh-CN"/>
          </a:p>
          <a:p>
            <a:pPr indent="0" marL="0">
              <a:buFont typeface="Wingdings 2"/>
              <a:buNone/>
            </a:pPr>
            <a:endParaRPr dirty="0" lang="en-US"/>
          </a:p>
          <a:p>
            <a:endParaRPr dirty="0"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212" y="400467"/>
            <a:ext cx="7315200" cy="753686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kern="120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altLang="zh-CN" b="1" dirty="0" lang="en-US" sz="3200">
                <a:solidFill>
                  <a:srgbClr val="BEBDED"/>
                </a:solidFill>
              </a:rPr>
              <a:t>Main Functions (Classes)</a:t>
            </a:r>
            <a:endParaRPr dirty="0" lang="en-US" sz="3200"/>
          </a:p>
        </p:txBody>
      </p:sp>
    </p:spTree>
    <p:extLst>
      <p:ext uri="{BB962C8B-B14F-4D97-AF65-F5344CB8AC3E}">
        <p14:creationId xmlns:p14="http://schemas.microsoft.com/office/powerpoint/2010/main" val="406016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047508"/>
            <a:ext cx="8237752" cy="5466563"/>
          </a:xfrm>
          <a:prstGeom prst="rect">
            <a:avLst/>
          </a:prstGeom>
        </p:spPr>
        <p:txBody>
          <a:bodyPr numCol="1">
            <a:normAutofit fontScale="92500" lnSpcReduction="10000"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/>
            <a:r>
              <a:rPr dirty="0" lang="en-US">
                <a:solidFill>
                  <a:srgbClr val="FFFFFF"/>
                </a:solidFill>
              </a:rPr>
              <a:t>Sensor</a:t>
            </a:r>
          </a:p>
          <a:p>
            <a:pPr indent="-457200" lvl="2" marL="1042416"/>
            <a:r>
              <a:rPr dirty="0" lang="en-US">
                <a:solidFill>
                  <a:srgbClr val="FFFFFF"/>
                </a:solidFill>
              </a:rPr>
              <a:t>TYPE_STEP_DETECTOR: only single step</a:t>
            </a:r>
          </a:p>
          <a:p>
            <a:pPr indent="-457200" lvl="2" marL="1042416"/>
            <a:r>
              <a:rPr altLang="zh-CN" dirty="0" lang="en-US">
                <a:solidFill>
                  <a:srgbClr val="FFFF00"/>
                </a:solidFill>
              </a:rPr>
              <a:t>TYPE_</a:t>
            </a:r>
            <a:r>
              <a:rPr dirty="0" lang="en-US">
                <a:solidFill>
                  <a:srgbClr val="FFFF00"/>
                </a:solidFill>
              </a:rPr>
              <a:t>STEP_COUNTER</a:t>
            </a:r>
            <a:r>
              <a:rPr dirty="0" lang="en-US">
                <a:solidFill>
                  <a:srgbClr val="FFFFFF"/>
                </a:solidFill>
              </a:rPr>
              <a:t>: accumulated step, need register to activate</a:t>
            </a:r>
          </a:p>
          <a:p>
            <a:pPr indent="-457200" marL="457200"/>
            <a:r>
              <a:rPr dirty="0" err="1" lang="en-US">
                <a:solidFill>
                  <a:srgbClr val="FFFFFF"/>
                </a:solidFill>
              </a:rPr>
              <a:t>SensorManger</a:t>
            </a:r>
            <a:endParaRPr dirty="0" lang="en-US">
              <a:solidFill>
                <a:srgbClr val="FFFFFF"/>
              </a:solidFill>
            </a:endParaRPr>
          </a:p>
          <a:p>
            <a:pPr indent="-342900" lvl="2" marL="928116"/>
            <a:r>
              <a:rPr dirty="0" lang="en-US">
                <a:solidFill>
                  <a:srgbClr val="FFFFFF"/>
                </a:solidFill>
              </a:rPr>
              <a:t>Lets you access the device’s sensors</a:t>
            </a:r>
          </a:p>
          <a:p>
            <a:pPr indent="-457200" marL="457200"/>
            <a:r>
              <a:rPr dirty="0" err="1" lang="en-US">
                <a:solidFill>
                  <a:srgbClr val="FFFFFF"/>
                </a:solidFill>
              </a:rPr>
              <a:t>SensorEvent</a:t>
            </a:r>
            <a:endParaRPr dirty="0" lang="en-US">
              <a:solidFill>
                <a:srgbClr val="FFFFFF"/>
              </a:solidFill>
            </a:endParaRPr>
          </a:p>
          <a:p>
            <a:pPr indent="-342900" lvl="2" marL="928116"/>
            <a:r>
              <a:rPr dirty="0" lang="en-US">
                <a:solidFill>
                  <a:srgbClr val="FFFFFF"/>
                </a:solidFill>
              </a:rPr>
              <a:t>Represent a sensor event, holds information such as the sensor’s type, time-stamp, accuracy and data</a:t>
            </a:r>
          </a:p>
          <a:p>
            <a:pPr indent="-457200" marL="457200"/>
            <a:r>
              <a:rPr dirty="0" err="1" lang="en-US">
                <a:solidFill>
                  <a:srgbClr val="FFFFFF"/>
                </a:solidFill>
              </a:rPr>
              <a:t>SensorEventListener</a:t>
            </a:r>
            <a:endParaRPr dirty="0" lang="en-US">
              <a:solidFill>
                <a:srgbClr val="FFFFFF"/>
              </a:solidFill>
            </a:endParaRPr>
          </a:p>
          <a:p>
            <a:pPr indent="-342900" lvl="2" marL="928116"/>
            <a:r>
              <a:rPr dirty="0" lang="en-US">
                <a:solidFill>
                  <a:srgbClr val="FFFFFF"/>
                </a:solidFill>
              </a:rPr>
              <a:t>Used for receiving notifications from the </a:t>
            </a:r>
            <a:r>
              <a:rPr dirty="0" err="1" lang="en-US">
                <a:solidFill>
                  <a:srgbClr val="FFFFFF"/>
                </a:solidFill>
              </a:rPr>
              <a:t>SensorManager</a:t>
            </a:r>
            <a:r>
              <a:rPr dirty="0" lang="en-US">
                <a:solidFill>
                  <a:srgbClr val="FFFFFF"/>
                </a:solidFill>
              </a:rPr>
              <a:t> where there’s new sensor data</a:t>
            </a:r>
          </a:p>
          <a:p>
            <a:pPr indent="-342900" lvl="2" marL="928116"/>
            <a:r>
              <a:rPr dirty="0" err="1" lang="en-US">
                <a:solidFill>
                  <a:srgbClr val="FFFFFF"/>
                </a:solidFill>
              </a:rPr>
              <a:t>onSensorChanged</a:t>
            </a:r>
            <a:r>
              <a:rPr dirty="0" lang="en-US">
                <a:solidFill>
                  <a:srgbClr val="FFFFFF"/>
                </a:solidFill>
              </a:rPr>
              <a:t>(</a:t>
            </a:r>
            <a:r>
              <a:rPr b="1" dirty="0" lang="en-US">
                <a:solidFill>
                  <a:srgbClr val="FFFFFF"/>
                </a:solidFill>
              </a:rPr>
              <a:t>final </a:t>
            </a:r>
            <a:r>
              <a:rPr dirty="0" err="1" lang="en-US">
                <a:solidFill>
                  <a:srgbClr val="FFFFFF"/>
                </a:solidFill>
              </a:rPr>
              <a:t>SensorEvent</a:t>
            </a:r>
            <a:r>
              <a:rPr dirty="0" lang="en-US">
                <a:solidFill>
                  <a:srgbClr val="FFFFFF"/>
                </a:solidFill>
              </a:rPr>
              <a:t> event)</a:t>
            </a:r>
          </a:p>
          <a:p>
            <a:pPr indent="-342900" lvl="2" marL="928116"/>
            <a:r>
              <a:rPr dirty="0" err="1" lang="en-US">
                <a:solidFill>
                  <a:srgbClr val="FFFFFF"/>
                </a:solidFill>
              </a:rPr>
              <a:t>onAccuracyChanged</a:t>
            </a:r>
            <a:r>
              <a:rPr dirty="0" lang="en-US">
                <a:solidFill>
                  <a:srgbClr val="FFFFFF"/>
                </a:solidFill>
              </a:rPr>
              <a:t>(</a:t>
            </a:r>
            <a:r>
              <a:rPr b="1" dirty="0" lang="en-US">
                <a:solidFill>
                  <a:srgbClr val="FFFFFF"/>
                </a:solidFill>
              </a:rPr>
              <a:t>final </a:t>
            </a:r>
            <a:r>
              <a:rPr dirty="0" lang="en-US">
                <a:solidFill>
                  <a:srgbClr val="FFFFFF"/>
                </a:solidFill>
              </a:rPr>
              <a:t>Sensor sensor, </a:t>
            </a:r>
            <a:r>
              <a:rPr b="1" dirty="0" err="1" lang="en-US">
                <a:solidFill>
                  <a:srgbClr val="FFFFFF"/>
                </a:solidFill>
              </a:rPr>
              <a:t>int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dirty="0" lang="en-US">
                <a:solidFill>
                  <a:srgbClr val="FFFFFF"/>
                </a:solidFill>
              </a:rPr>
              <a:t>accuracy)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212" y="400467"/>
            <a:ext cx="7315200" cy="753686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kern="120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altLang="zh-CN" b="1" dirty="0" lang="en-US" sz="3200">
                <a:solidFill>
                  <a:srgbClr val="BEBDED"/>
                </a:solidFill>
              </a:rPr>
              <a:t>Sensor</a:t>
            </a:r>
            <a:endParaRPr dirty="0" lang="en-US" sz="3200"/>
          </a:p>
        </p:txBody>
      </p:sp>
    </p:spTree>
    <p:extLst>
      <p:ext uri="{BB962C8B-B14F-4D97-AF65-F5344CB8AC3E}">
        <p14:creationId xmlns:p14="http://schemas.microsoft.com/office/powerpoint/2010/main" val="334511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b="1" dirty="0" lang="en-US" sz="3200">
                <a:solidFill>
                  <a:schemeClr val="accent5">
                    <a:lumMod val="40000"/>
                    <a:lumOff val="6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Introduction</a:t>
            </a:r>
          </a:p>
          <a:p>
            <a:r>
              <a:rPr dirty="0" lang="en-US"/>
              <a:t>Technology/Software</a:t>
            </a:r>
          </a:p>
          <a:p>
            <a:r>
              <a:rPr dirty="0" lang="en-US"/>
              <a:t>Project Architecture</a:t>
            </a:r>
          </a:p>
          <a:p>
            <a:r>
              <a:rPr dirty="0" lang="en-US"/>
              <a:t>Main Functions</a:t>
            </a:r>
          </a:p>
          <a:p>
            <a:r>
              <a:rPr dirty="0" lang="en-US"/>
              <a:t>UI Interface</a:t>
            </a:r>
          </a:p>
          <a:p>
            <a:r>
              <a:rPr dirty="0" lang="en-US"/>
              <a:t>Verification</a:t>
            </a:r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9694052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4286"/>
            <a:ext cx="7467600" cy="5054278"/>
          </a:xfrm>
          <a:prstGeom prst="rect">
            <a:avLst/>
          </a:prstGeom>
        </p:spPr>
        <p:txBody>
          <a:bodyPr numCol="1">
            <a:normAutofit fontScale="85000" lnSpcReduction="10000"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 lang="en-US"/>
              <a:t>UpdateSensor</a:t>
            </a:r>
            <a:r>
              <a:rPr dirty="0" lang="en-US"/>
              <a:t>:</a:t>
            </a:r>
            <a:endParaRPr altLang="zh-CN" dirty="0" lang="zh-CN"/>
          </a:p>
          <a:p>
            <a:pPr lvl="1"/>
            <a:r>
              <a:rPr dirty="0" lang="en-US"/>
              <a:t>Register the sensor and call sensor to count steps. </a:t>
            </a:r>
            <a:endParaRPr altLang="zh-CN" dirty="0" lang="zh-CN"/>
          </a:p>
          <a:p>
            <a:pPr lvl="1"/>
            <a:r>
              <a:rPr dirty="0" lang="en-US"/>
              <a:t>Also included the split counter. </a:t>
            </a:r>
            <a:endParaRPr altLang="zh-CN" dirty="0" lang="zh-CN"/>
          </a:p>
          <a:p>
            <a:endParaRPr dirty="0" lang="en-US"/>
          </a:p>
          <a:p>
            <a:r>
              <a:rPr dirty="0" lang="en-US"/>
              <a:t>Settings:</a:t>
            </a:r>
            <a:endParaRPr altLang="zh-CN" dirty="0" lang="zh-CN"/>
          </a:p>
          <a:p>
            <a:pPr lvl="1"/>
            <a:r>
              <a:rPr dirty="0" lang="en-US"/>
              <a:t>Setting goals, step size (</a:t>
            </a:r>
            <a:r>
              <a:rPr dirty="0" err="1" lang="en-US"/>
              <a:t>OnPreferenceClick</a:t>
            </a:r>
            <a:r>
              <a:rPr dirty="0" lang="en-US"/>
              <a:t>) and whether to show notification bar (</a:t>
            </a:r>
            <a:r>
              <a:rPr dirty="0" err="1" lang="en-US"/>
              <a:t>OnPreferenceChange</a:t>
            </a:r>
            <a:r>
              <a:rPr dirty="0" lang="en-US"/>
              <a:t>).</a:t>
            </a:r>
            <a:endParaRPr altLang="zh-CN" dirty="0" lang="zh-CN"/>
          </a:p>
          <a:p>
            <a:endParaRPr dirty="0" lang="en-US"/>
          </a:p>
          <a:p>
            <a:r>
              <a:rPr dirty="0" err="1" lang="en-US"/>
              <a:t>SplitCountSteps</a:t>
            </a:r>
            <a:r>
              <a:rPr dirty="0" lang="en-US"/>
              <a:t>:</a:t>
            </a:r>
            <a:endParaRPr altLang="zh-CN" dirty="0" lang="zh-CN"/>
          </a:p>
          <a:p>
            <a:pPr lvl="1"/>
            <a:r>
              <a:rPr dirty="0" lang="en-US"/>
              <a:t>Implement an individual step counter that can split count from the main pedometer, and show the data of this separate pedometer in a pop up dialog. </a:t>
            </a:r>
            <a:endParaRPr altLang="zh-CN" dirty="0" lang="zh-CN"/>
          </a:p>
          <a:p>
            <a:pPr indent="0" lvl="1" marL="448056">
              <a:buNone/>
            </a:pPr>
            <a:endParaRPr altLang="zh-CN" dirty="0" lang="zh-CN"/>
          </a:p>
          <a:p>
            <a:pPr indent="0" marL="0">
              <a:buFont typeface="Wingdings 2"/>
              <a:buNone/>
            </a:pPr>
            <a:endParaRPr dirty="0" lang="en-US"/>
          </a:p>
          <a:p>
            <a:endParaRPr dirty="0"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212" y="400467"/>
            <a:ext cx="7315200" cy="753686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kern="120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altLang="zh-CN" b="1" lang="en-US" sz="3200">
                <a:solidFill>
                  <a:srgbClr val="BEBDED"/>
                </a:solidFill>
              </a:rPr>
              <a:t>Main Functions (Classes)</a:t>
            </a:r>
            <a:endParaRPr dirty="0" lang="en-US" sz="3200"/>
          </a:p>
        </p:txBody>
      </p:sp>
    </p:spTree>
    <p:extLst>
      <p:ext uri="{BB962C8B-B14F-4D97-AF65-F5344CB8AC3E}">
        <p14:creationId xmlns:p14="http://schemas.microsoft.com/office/powerpoint/2010/main" val="71958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467600" cy="720809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lang="en-US" sz="3200">
                <a:solidFill>
                  <a:srgbClr val="BEBDED"/>
                </a:solidFill>
              </a:rPr>
              <a:t>Verification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4286"/>
            <a:ext cx="7570519" cy="2620199"/>
          </a:xfrm>
          <a:prstGeom prst="rect">
            <a:avLst/>
          </a:prstGeom>
        </p:spPr>
        <p:txBody>
          <a:bodyPr numCol="1">
            <a:normAutofit fontScale="85000" lnSpcReduction="10000"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/>
              <a:buChar char="•"/>
            </a:pPr>
            <a:r>
              <a:rPr dirty="0" lang="en-US" sz="3200"/>
              <a:t>Design and Implementation</a:t>
            </a:r>
          </a:p>
          <a:p>
            <a:pPr indent="-285750" lvl="1" marL="587502">
              <a:buFont typeface="Arial"/>
              <a:buChar char="•"/>
            </a:pPr>
            <a:r>
              <a:rPr dirty="0" lang="en-US" sz="2800"/>
              <a:t>We used our requirement planning document and UI design document</a:t>
            </a:r>
          </a:p>
          <a:p>
            <a:pPr indent="-285750" marL="285750">
              <a:buFont typeface="Arial"/>
              <a:buChar char="•"/>
            </a:pPr>
            <a:endParaRPr dirty="0" lang="en-US" sz="3200"/>
          </a:p>
          <a:p>
            <a:pPr indent="-285750" marL="285750">
              <a:buFont typeface="Arial"/>
              <a:buChar char="•"/>
            </a:pPr>
            <a:r>
              <a:rPr dirty="0" lang="en-US" sz="3200"/>
              <a:t>Validation</a:t>
            </a:r>
          </a:p>
          <a:p>
            <a:pPr indent="-285750" lvl="1" marL="587502">
              <a:buFont typeface="Arial"/>
              <a:buChar char="•"/>
            </a:pPr>
            <a:r>
              <a:rPr dirty="0" lang="en-US" sz="2800"/>
              <a:t>We used pre-established test cases for validation</a:t>
            </a:r>
          </a:p>
          <a:p>
            <a:pPr indent="0" lvl="1" marL="448056">
              <a:buNone/>
            </a:pPr>
            <a:endParaRPr altLang="zh-CN" dirty="0" lang="zh-CN"/>
          </a:p>
          <a:p>
            <a:pPr indent="0" marL="0">
              <a:buFont typeface="Wingdings 2"/>
              <a:buNone/>
            </a:pPr>
            <a:endParaRPr dirty="0" lang="en-US"/>
          </a:p>
          <a:p>
            <a:endParaRPr dirty="0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C3622-DA52-425E-AF6B-D0AE2877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4073324"/>
            <a:ext cx="68294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9057"/>
            <a:ext cx="7467600" cy="915322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zh-CN" b="1" dirty="0" lang="en-US" sz="3200">
                <a:solidFill>
                  <a:srgbClr val="BEBDED"/>
                </a:solidFill>
              </a:rPr>
              <a:t>User’s Interface</a:t>
            </a:r>
            <a:endParaRPr b="1" dirty="0" lang="en-US" sz="3200">
              <a:solidFill>
                <a:srgbClr val="BEBDED"/>
              </a:solidFill>
            </a:endParaRPr>
          </a:p>
        </p:txBody>
      </p:sp>
      <p:pic>
        <p:nvPicPr>
          <p:cNvPr descr="A screen shot of a smart phone  Description generated with very high confidence" id="5" name="Picture 4">
            <a:extLst>
              <a:ext uri="{FF2B5EF4-FFF2-40B4-BE49-F238E27FC236}">
                <a16:creationId xmlns:a16="http://schemas.microsoft.com/office/drawing/2014/main" id="{823B0B60-4847-4C55-BCA8-15C05010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86" y="1304379"/>
            <a:ext cx="2897227" cy="5150626"/>
          </a:xfrm>
          <a:prstGeom prst="rect">
            <a:avLst/>
          </a:prstGeom>
        </p:spPr>
      </p:pic>
      <p:pic>
        <p:nvPicPr>
          <p:cNvPr descr="A screen shot of a smart phone  Description generated with very high confidence" id="6" name="Picture 5">
            <a:extLst>
              <a:ext uri="{FF2B5EF4-FFF2-40B4-BE49-F238E27FC236}">
                <a16:creationId xmlns:a16="http://schemas.microsoft.com/office/drawing/2014/main" id="{F9A8D06A-B51D-4D63-9DF1-772E12E8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0" y="1304379"/>
            <a:ext cx="2897228" cy="5150627"/>
          </a:xfrm>
          <a:prstGeom prst="rect">
            <a:avLst/>
          </a:prstGeom>
        </p:spPr>
      </p:pic>
      <p:pic>
        <p:nvPicPr>
          <p:cNvPr descr="A screen shot of a smart phone  Description generated with very high confidence" id="7" name="Picture 6">
            <a:extLst>
              <a:ext uri="{FF2B5EF4-FFF2-40B4-BE49-F238E27FC236}">
                <a16:creationId xmlns:a16="http://schemas.microsoft.com/office/drawing/2014/main" id="{EA21ED01-E62A-4B79-976A-75CBC736C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80" y="1319869"/>
            <a:ext cx="2898134" cy="517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7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9057"/>
            <a:ext cx="7467600" cy="915322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zh-CN" b="1" dirty="0" lang="en-US" sz="3200">
                <a:solidFill>
                  <a:srgbClr val="BEBDED"/>
                </a:solidFill>
              </a:rPr>
              <a:t>User’s Interface</a:t>
            </a:r>
            <a:endParaRPr b="1" dirty="0" lang="en-US" sz="3200">
              <a:solidFill>
                <a:srgbClr val="BEBDED"/>
              </a:solidFill>
            </a:endParaRPr>
          </a:p>
        </p:txBody>
      </p:sp>
      <p:pic>
        <p:nvPicPr>
          <p:cNvPr descr="A screenshot of a cell phone  Description generated with very high confidence" id="3" name="Picture 2">
            <a:extLst>
              <a:ext uri="{FF2B5EF4-FFF2-40B4-BE49-F238E27FC236}">
                <a16:creationId xmlns:a16="http://schemas.microsoft.com/office/drawing/2014/main" id="{72172933-657E-466E-B146-EC269926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96724"/>
            <a:ext cx="2709510" cy="4826053"/>
          </a:xfrm>
          <a:prstGeom prst="rect">
            <a:avLst/>
          </a:prstGeom>
        </p:spPr>
      </p:pic>
      <p:pic>
        <p:nvPicPr>
          <p:cNvPr descr="A screenshot of a cell phone  Description generated with very high confidence" id="4" name="Picture 3">
            <a:extLst>
              <a:ext uri="{FF2B5EF4-FFF2-40B4-BE49-F238E27FC236}">
                <a16:creationId xmlns:a16="http://schemas.microsoft.com/office/drawing/2014/main" id="{0C264EC5-1D7C-496D-84DC-6B207026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15" y="1086921"/>
            <a:ext cx="2809222" cy="48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2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9057"/>
            <a:ext cx="7467600" cy="915322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zh-CN" b="1" dirty="0" lang="en-US" sz="3200">
                <a:solidFill>
                  <a:srgbClr val="BEBDED"/>
                </a:solidFill>
              </a:rPr>
              <a:t>User’s Interface</a:t>
            </a:r>
            <a:endParaRPr b="1" dirty="0" lang="en-US" sz="3200">
              <a:solidFill>
                <a:srgbClr val="BEBDED"/>
              </a:solidFill>
            </a:endParaRPr>
          </a:p>
        </p:txBody>
      </p:sp>
      <p:pic>
        <p:nvPicPr>
          <p:cNvPr descr="A screenshot of a cell phone  Description generated with very high confidence" id="3" name="Picture 2">
            <a:extLst>
              <a:ext uri="{FF2B5EF4-FFF2-40B4-BE49-F238E27FC236}">
                <a16:creationId xmlns:a16="http://schemas.microsoft.com/office/drawing/2014/main" id="{DA85C062-B6B6-492E-9CE1-6A60D269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91" y="1212772"/>
            <a:ext cx="2821557" cy="5078731"/>
          </a:xfrm>
          <a:prstGeom prst="rect">
            <a:avLst/>
          </a:prstGeom>
        </p:spPr>
      </p:pic>
      <p:pic>
        <p:nvPicPr>
          <p:cNvPr descr="A screenshot of a cell phone  Description generated with very high confidence" id="4" name="Picture 3">
            <a:extLst>
              <a:ext uri="{FF2B5EF4-FFF2-40B4-BE49-F238E27FC236}">
                <a16:creationId xmlns:a16="http://schemas.microsoft.com/office/drawing/2014/main" id="{75EC6602-6053-4BF1-A101-58E48890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38" y="1212844"/>
            <a:ext cx="2862062" cy="50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3564" y="3013501"/>
            <a:ext cx="1531188" cy="83099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 algn="ctr"/>
            <a:r>
              <a:rPr b="1" dirty="0" lang="en-US" sz="4800">
                <a:solidFill>
                  <a:srgbClr val="BEBDED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7330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9722" y="3844498"/>
            <a:ext cx="3274153" cy="83099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 algn="ctr"/>
            <a:r>
              <a:rPr b="1" dirty="0" lang="en-US" sz="4800">
                <a:solidFill>
                  <a:srgbClr val="BEBDE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928192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b="1" dirty="0" lang="en-US" sz="3200">
                <a:solidFill>
                  <a:srgbClr val="BEBDED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Develop an app which can keep track of a users’ moving pattern, report his/her activity level and make suggestions.</a:t>
            </a:r>
          </a:p>
          <a:p>
            <a:pPr indent="0" marL="36576">
              <a:buNone/>
            </a:pPr>
            <a:endParaRPr dirty="0" lang="en-US"/>
          </a:p>
          <a:p>
            <a:endParaRPr dirty="0" lang="en-US"/>
          </a:p>
          <a:p>
            <a:pPr indent="0" marL="36576">
              <a:buNone/>
            </a:pP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83685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457709"/>
            <a:ext cx="7467600" cy="983973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lang="en-US" sz="3200">
                <a:solidFill>
                  <a:srgbClr val="BEBDED"/>
                </a:solidFill>
              </a:rPr>
              <a:t>Introduction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63364"/>
            <a:ext cx="8180548" cy="3857595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/>
              <a:buChar char="•"/>
            </a:pPr>
            <a:r>
              <a:rPr dirty="0" lang="en-US" sz="3200"/>
              <a:t>A fitness app is an application that can be installed on an Android device which has at least API 19 and used anywhere to calibrate the steps walked or </a:t>
            </a:r>
            <a:r>
              <a:rPr altLang="zh-CN" dirty="0" lang="en-US" sz="3200"/>
              <a:t>distance</a:t>
            </a:r>
            <a:r>
              <a:rPr dirty="0" lang="en-US" sz="3200"/>
              <a:t> walked.</a:t>
            </a:r>
          </a:p>
          <a:p>
            <a:pPr indent="0" marL="36576">
              <a:buNone/>
            </a:pPr>
            <a:endParaRPr dirty="0" lang="en-US" sz="3200"/>
          </a:p>
          <a:p>
            <a:pPr indent="-342900" marL="342900">
              <a:buFont typeface="Arial"/>
              <a:buChar char="•"/>
            </a:pPr>
            <a:r>
              <a:rPr dirty="0" lang="en-US" sz="3200"/>
              <a:t>Some Apps in market</a:t>
            </a:r>
          </a:p>
          <a:p>
            <a:pPr indent="-342900" lvl="1" marL="644652">
              <a:buFont typeface="Arial"/>
              <a:buChar char="•"/>
            </a:pPr>
            <a:r>
              <a:rPr dirty="0" err="1" lang="en-US" sz="2800"/>
              <a:t>MyFitnessPal</a:t>
            </a:r>
            <a:endParaRPr dirty="0" lang="en-US" sz="2800"/>
          </a:p>
          <a:p>
            <a:pPr indent="-342900" lvl="1" marL="644652">
              <a:buFont typeface="Arial"/>
              <a:buChar char="•"/>
            </a:pPr>
            <a:r>
              <a:rPr dirty="0" lang="en-US" sz="2800"/>
              <a:t>Google Fit</a:t>
            </a:r>
          </a:p>
          <a:p>
            <a:pPr indent="-342900" lvl="1" marL="644652">
              <a:buFont typeface="Arial"/>
              <a:buChar char="•"/>
            </a:pPr>
            <a:r>
              <a:rPr dirty="0" lang="en-US" sz="2800"/>
              <a:t>Activity Tracker</a:t>
            </a:r>
          </a:p>
          <a:p>
            <a:pPr indent="-342900" lvl="1" marL="644652">
              <a:buFont typeface="Arial"/>
              <a:buChar char="•"/>
            </a:pPr>
            <a:r>
              <a:rPr dirty="0" err="1" lang="en-US" sz="2800"/>
              <a:t>FitNesse</a:t>
            </a:r>
            <a:endParaRPr dirty="0" lang="en-US" sz="2800"/>
          </a:p>
          <a:p>
            <a:endParaRPr dirty="0" lang="en-US"/>
          </a:p>
          <a:p>
            <a:endParaRPr dirty="0" lang="en-US"/>
          </a:p>
          <a:p>
            <a:pPr indent="0" marL="36576">
              <a:buFont typeface="Wingdings 2"/>
              <a:buNone/>
            </a:pP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8551559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801" y="1754875"/>
            <a:ext cx="7269999" cy="193899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 sz="2400"/>
              <a:t>This app can perform various functions such as track and store user’s step count or distance walked for a week. It can also count the steps walked isolated from the original counter for users interested in checking the distance walked separately.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709"/>
            <a:ext cx="7467600" cy="983973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b="1" dirty="0" lang="en-US" sz="3200">
              <a:solidFill>
                <a:srgbClr val="8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10109"/>
            <a:ext cx="7467600" cy="983973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lang="en-US" sz="3200">
                <a:solidFill>
                  <a:srgbClr val="BEBDED"/>
                </a:solidFill>
              </a:rPr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14" y="4139584"/>
            <a:ext cx="1755337" cy="18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kern="1200" kumimoji="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lang="en-US" sz="3200">
                <a:solidFill>
                  <a:srgbClr val="BEBDED"/>
                </a:solidFill>
              </a:rPr>
              <a:t>Technology/Software Used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76849"/>
            <a:ext cx="7082238" cy="52992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algn="l" eaLnBrk="1" hangingPunct="1" indent="-384048" latinLnBrk="0" marL="420624" rtl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ern="1200" kumimoji="0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74320" latinLnBrk="0" marL="722376" rtl="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ern="1200" kumimoji="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56032" latinLnBrk="0" marL="1005840" rtl="0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ern="1200" kumimoji="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37744" latinLnBrk="0" marL="1280160" rtl="0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182880" latinLnBrk="0" marL="1490472" rtl="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182880" latinLnBrk="0" marL="1700784" rtl="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baseline="0" kern="1200"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182880" latinLnBrk="0" marL="1920240" rtl="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baseline="0" kern="1200" kumimoji="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182880" latinLnBrk="0" marL="2139696" rtl="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182880" latinLnBrk="0" marL="2331720" rtl="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ern="1200" kumimoji="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36576">
              <a:buNone/>
            </a:pPr>
            <a:endParaRPr dirty="0" lang="en-US"/>
          </a:p>
          <a:p>
            <a:pPr indent="-457200" marL="457200"/>
            <a:r>
              <a:rPr dirty="0" lang="en-US"/>
              <a:t>IDE:</a:t>
            </a:r>
          </a:p>
          <a:p>
            <a:pPr indent="-457200" lvl="1" marL="758952"/>
            <a:r>
              <a:rPr dirty="0" lang="en-US"/>
              <a:t>Android Studio</a:t>
            </a:r>
          </a:p>
          <a:p>
            <a:pPr indent="-285750" marL="285750">
              <a:buFont charset="2" typeface="Wingdings"/>
              <a:buChar char="Ø"/>
            </a:pPr>
            <a:endParaRPr dirty="0" lang="en-US"/>
          </a:p>
          <a:p>
            <a:pPr indent="-457200" marL="457200"/>
            <a:r>
              <a:rPr dirty="0" lang="en-US"/>
              <a:t>Front end Coding Language:</a:t>
            </a:r>
          </a:p>
          <a:p>
            <a:pPr indent="-457200" lvl="1" marL="758952"/>
            <a:r>
              <a:rPr dirty="0" lang="en-US"/>
              <a:t>Java</a:t>
            </a:r>
          </a:p>
          <a:p>
            <a:pPr indent="-457200" lvl="1" marL="758952"/>
            <a:r>
              <a:rPr dirty="0" lang="en-US"/>
              <a:t>XML</a:t>
            </a:r>
          </a:p>
          <a:p>
            <a:endParaRPr dirty="0" lang="en-US"/>
          </a:p>
          <a:p>
            <a:pPr indent="-457200" marL="457200"/>
            <a:r>
              <a:rPr dirty="0" lang="en-US"/>
              <a:t>Hardware Requirement:</a:t>
            </a:r>
          </a:p>
          <a:p>
            <a:pPr lvl="1"/>
            <a:r>
              <a:rPr dirty="0" lang="en-US"/>
              <a:t>Accelerometer</a:t>
            </a:r>
          </a:p>
          <a:p>
            <a:endParaRPr dirty="0" lang="en-US"/>
          </a:p>
          <a:p>
            <a:pPr indent="-457200" marL="457200"/>
            <a:r>
              <a:rPr dirty="0" lang="en-US"/>
              <a:t>Database:</a:t>
            </a:r>
          </a:p>
          <a:p>
            <a:pPr indent="-457200" lvl="1" marL="758952"/>
            <a:r>
              <a:rPr dirty="0" lang="en-US"/>
              <a:t>SQLite</a:t>
            </a:r>
          </a:p>
          <a:p>
            <a:endParaRPr dirty="0" lang="en-US"/>
          </a:p>
          <a:p>
            <a:pPr indent="0" marL="36576">
              <a:buFont typeface="Wingdings 2"/>
              <a:buNone/>
            </a:pP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09112759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00" y="418220"/>
            <a:ext cx="7424200" cy="1347590"/>
          </a:xfrm>
        </p:spPr>
        <p:txBody>
          <a:bodyPr numCol="1">
            <a:normAutofit/>
          </a:bodyPr>
          <a:lstStyle/>
          <a:p>
            <a:pPr algn="l" lvl="1" rtl="0">
              <a:spcBef>
                <a:spcPct val="0"/>
              </a:spcBef>
            </a:pPr>
            <a:r>
              <a:rPr b="1" dirty="0" lang="en-US" sz="3200">
                <a:solidFill>
                  <a:srgbClr val="BEBDED"/>
                </a:solidFill>
                <a:latin typeface="+mj-lt"/>
              </a:rPr>
              <a:t>Android Studio</a:t>
            </a:r>
            <a:br>
              <a:rPr b="1" dirty="0" lang="en-US" sz="3200">
                <a:solidFill>
                  <a:srgbClr val="BEBDED"/>
                </a:solidFill>
                <a:latin typeface="+mj-lt"/>
              </a:rPr>
            </a:br>
            <a:endParaRPr b="1" dirty="0" lang="en-US" sz="3200">
              <a:solidFill>
                <a:srgbClr val="BEBDED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65811"/>
            <a:ext cx="7315200" cy="2385389"/>
          </a:xfrm>
        </p:spPr>
        <p:txBody>
          <a:bodyPr numCol="1"/>
          <a:lstStyle/>
          <a:p>
            <a:pPr indent="0" marL="45720">
              <a:buNone/>
            </a:pPr>
            <a:r>
              <a:rPr dirty="0" lang="en-US"/>
              <a:t>Android Studio is the official integrated development environment(IDE) for Google's Android operating system, built on </a:t>
            </a:r>
            <a:r>
              <a:rPr dirty="0" err="1" lang="en-US"/>
              <a:t>JetBrains</a:t>
            </a:r>
            <a:r>
              <a:rPr dirty="0" lang="en-US"/>
              <a:t>' </a:t>
            </a:r>
            <a:r>
              <a:rPr dirty="0" err="1" lang="en-US"/>
              <a:t>IntelliJ</a:t>
            </a:r>
            <a:r>
              <a:rPr dirty="0" lang="en-US"/>
              <a:t> IDEA software and designed specifically for Android development.</a:t>
            </a:r>
          </a:p>
          <a:p>
            <a:pPr indent="0" marL="45720">
              <a:buNone/>
            </a:pP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1681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812800"/>
            <a:ext cx="4114800" cy="863600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Android </a:t>
            </a:r>
            <a:r>
              <a:rPr dirty="0" err="1" lang="en-US"/>
              <a:t>LifeCycle</a:t>
            </a:r>
            <a:endParaRPr dirty="0" lang="en-US"/>
          </a:p>
        </p:txBody>
      </p:sp>
      <p:pic>
        <p:nvPicPr>
          <p:cNvPr descr="Screen Shot 2018-04-25 at 3.54.16 PM.png" id="9" name="Content Placeholder 8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48" r="-14348"/>
          <a:stretch>
            <a:fillRect/>
          </a:stretch>
        </p:blipFill>
        <p:spPr>
          <a:xfrm>
            <a:off x="3419859" y="59218"/>
            <a:ext cx="6420803" cy="6715125"/>
          </a:xfrm>
        </p:spPr>
      </p:pic>
    </p:spTree>
    <p:extLst>
      <p:ext uri="{BB962C8B-B14F-4D97-AF65-F5344CB8AC3E}">
        <p14:creationId xmlns:p14="http://schemas.microsoft.com/office/powerpoint/2010/main" val="48530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8009"/>
            <a:ext cx="7315200" cy="1084269"/>
          </a:xfrm>
        </p:spPr>
        <p:txBody>
          <a:bodyPr numCol="1">
            <a:normAutofit fontScale="90000"/>
          </a:bodyPr>
          <a:lstStyle/>
          <a:p>
            <a:r>
              <a:rPr b="1" dirty="0" lang="en-US">
                <a:solidFill>
                  <a:srgbClr val="BEBDED"/>
                </a:solidFill>
              </a:rPr>
              <a:t>Front end Coding Language:</a:t>
            </a:r>
            <a:br>
              <a:rPr b="1" dirty="0" lang="en-US">
                <a:solidFill>
                  <a:srgbClr val="BEBDED"/>
                </a:solidFill>
              </a:rPr>
            </a:br>
            <a:endParaRPr b="1" dirty="0" lang="en-US">
              <a:solidFill>
                <a:srgbClr val="BEBDE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2279"/>
            <a:ext cx="7315200" cy="4497082"/>
          </a:xfrm>
        </p:spPr>
        <p:txBody>
          <a:bodyPr numCol="1"/>
          <a:lstStyle/>
          <a:p>
            <a:pPr indent="0" marL="45720">
              <a:buNone/>
            </a:pPr>
            <a:endParaRPr dirty="0" lang="en-US"/>
          </a:p>
          <a:p>
            <a:r>
              <a:rPr dirty="0" lang="en-US"/>
              <a:t>XML-Extensible Markup Language (XML) is a markup language that defines a set of rules for encoding documents in a format that is both human-readable and machine-readable</a:t>
            </a:r>
          </a:p>
          <a:p>
            <a:pPr indent="0" marL="45720">
              <a:buNone/>
            </a:pPr>
            <a:endParaRPr dirty="0" lang="en-US"/>
          </a:p>
          <a:p>
            <a:r>
              <a:rPr dirty="0" lang="en-US"/>
              <a:t>JAVA-Java is a general-purpose computer-programming language that is concurrent, class-based, object-oriented, and specifically designed to have as few implementation dependencies as possible.</a:t>
            </a:r>
          </a:p>
          <a:p>
            <a:pPr indent="0" marL="45720">
              <a:buNone/>
            </a:pPr>
            <a:r>
              <a:rPr dirty="0"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5783027"/>
      </p:ext>
    </p:extLst>
  </p:cSld>
  <p:clrMapOvr>
    <a:masterClrMapping/>
  </p:clrMapOvr>
</p:sld>
</file>

<file path=ppt/theme/_rels/theme1.xml.rels><?xml version="1.0" encoding="UTF-8" standalone="yes"?>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lastClr="000000" val="windowText"/>
      </a:dk1>
      <a:lt1>
        <a:sysClr lastClr="FFFFFF" val="window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algn="ctr" cap="flat" cmpd="sng" w="12700">
          <a:solidFill>
            <a:schemeClr val="phClr"/>
          </a:solidFill>
          <a:prstDash val="solid"/>
        </a:ln>
        <a:ln algn="ctr" cap="flat" cmpd="sng" w="19050">
          <a:solidFill>
            <a:schemeClr val="phClr"/>
          </a:solidFill>
          <a:prstDash val="solid"/>
        </a:ln>
        <a:ln algn="ctr" cap="flat" cmpd="sng" w="28575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r="5400000" dist="38100" rotWithShape="0" sy="98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br" rig="twoPt">
              <a:rot lat="0" lon="0" rev="8700000"/>
            </a:lightRig>
          </a:scene3d>
          <a:sp3d prstMaterial="matte">
            <a:bevelT h="53975" w="25400"/>
          </a:sp3d>
        </a:effectStyle>
        <a:effectStyle>
          <a:effectLst>
            <a:reflection blurRad="12700" dir="5400000" dist="50800" endPos="28000" rotWithShape="0" stA="24000" sy="-100000"/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  <a:sp3d>
            <a:bevelT h="31750" w="698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algn="tl" flip="none" sx="100000" sy="100000" tx="0" ty="0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Company/>
  <Words>729</Words>
  <Paragraphs>124</Paragraphs>
  <Slides>26</Slides>
  <Notes>0</Notes>
  <TotalTime>5991</TotalTime>
  <HiddenSlides>0</HiddenSlides>
  <MMClips>0</MMClips>
  <ScaleCrop>false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31">
      <vt:lpstr>华文新魏</vt:lpstr>
      <vt:lpstr>Arial</vt:lpstr>
      <vt:lpstr>Wingdings</vt:lpstr>
      <vt:lpstr>Wingdings 2</vt:lpstr>
      <vt:lpstr>Perspective</vt:lpstr>
      <vt:lpstr>Step It Up</vt:lpstr>
      <vt:lpstr>AGENDA</vt:lpstr>
      <vt:lpstr>Objective</vt:lpstr>
      <vt:lpstr>PowerPoint Presentation</vt:lpstr>
      <vt:lpstr>PowerPoint Presentation</vt:lpstr>
      <vt:lpstr>PowerPoint Presentation</vt:lpstr>
      <vt:lpstr>Android Studio</vt:lpstr>
      <vt:lpstr>Android LifeCycle</vt:lpstr>
      <vt:lpstr>Front end Coding Language:</vt:lpstr>
      <vt:lpstr>PowerPoint Presentation</vt:lpstr>
      <vt:lpstr>PowerPoint Presentation</vt:lpstr>
      <vt:lpstr>Accelerometer</vt:lpstr>
      <vt:lpstr>SQLite</vt:lpstr>
      <vt:lpstr>PowerPoint Presentation</vt:lpstr>
      <vt:lpstr>PowerPoint Presentation</vt:lpstr>
      <vt:lpstr>Main Functions (Classes)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2018-04-09T14:25:14Z</dcterms:created>
  <dc:creator>Swati Karn</dc:creator>
  <cp:lastModifiedBy>Ashwin Venkataraman</cp:lastModifiedBy>
  <cp:lastPrinted>2018-04-09T16:46:05Z</cp:lastPrinted>
  <dcterms:modified xsi:type="dcterms:W3CDTF">2018-04-26T16:06:15Z</dcterms:modified>
  <cp:revision>49</cp:revision>
  <dc:title>PowerPoint Presentation</dc:title>
</cp:coreProperties>
</file>