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A14"/>
    <a:srgbClr val="FF3300"/>
    <a:srgbClr val="FF6600"/>
    <a:srgbClr val="CC3300"/>
    <a:srgbClr val="99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B9D3-C3CC-4374-94D4-12E563A5D83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FDA3-9C1C-4A7D-AB50-A2C0CE84FC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8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B9D3-C3CC-4374-94D4-12E563A5D83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FDA3-9C1C-4A7D-AB50-A2C0CE84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B9D3-C3CC-4374-94D4-12E563A5D83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FDA3-9C1C-4A7D-AB50-A2C0CE84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B9D3-C3CC-4374-94D4-12E563A5D83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FDA3-9C1C-4A7D-AB50-A2C0CE84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B9D3-C3CC-4374-94D4-12E563A5D83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FDA3-9C1C-4A7D-AB50-A2C0CE84FC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69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B9D3-C3CC-4374-94D4-12E563A5D83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FDA3-9C1C-4A7D-AB50-A2C0CE84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B9D3-C3CC-4374-94D4-12E563A5D83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FDA3-9C1C-4A7D-AB50-A2C0CE84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B9D3-C3CC-4374-94D4-12E563A5D83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FDA3-9C1C-4A7D-AB50-A2C0CE84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6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B9D3-C3CC-4374-94D4-12E563A5D83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FDA3-9C1C-4A7D-AB50-A2C0CE84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7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A4B9D3-C3CC-4374-94D4-12E563A5D83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CBFDA3-9C1C-4A7D-AB50-A2C0CE84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B9D3-C3CC-4374-94D4-12E563A5D83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FDA3-9C1C-4A7D-AB50-A2C0CE84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7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A4B9D3-C3CC-4374-94D4-12E563A5D83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CBFDA3-9C1C-4A7D-AB50-A2C0CE84FC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5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3DDB-98CC-470B-ACE3-5D374A993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20414"/>
            <a:ext cx="10058400" cy="3804697"/>
          </a:xfrm>
        </p:spPr>
        <p:txBody>
          <a:bodyPr>
            <a:normAutofit/>
          </a:bodyPr>
          <a:lstStyle/>
          <a:p>
            <a:r>
              <a:rPr lang="en-US" sz="5400" cap="all" spc="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/>
              </a:rPr>
              <a:t>Yelp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75392-1AE0-42F7-95F4-4B05523A8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325112"/>
            <a:ext cx="10058400" cy="1143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3252 - 019 </a:t>
            </a:r>
          </a:p>
          <a:p>
            <a:pPr>
              <a:spcAft>
                <a:spcPts val="600"/>
              </a:spcAft>
            </a:pPr>
            <a:r>
              <a:rPr lang="en-US" dirty="0"/>
              <a:t>By </a:t>
            </a:r>
            <a:r>
              <a:rPr lang="en-CA" dirty="0" err="1"/>
              <a:t>VaishalI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7909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FDCD2-6C58-4BED-9C37-5C8329CE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Data Description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Data Analysis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Trend in cities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Reviews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Users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Prediction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Conclusions</a:t>
            </a:r>
          </a:p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CEB38-67DD-4897-9C24-1114974E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741" y="1927274"/>
            <a:ext cx="3200400" cy="3379124"/>
          </a:xfrm>
        </p:spPr>
        <p:txBody>
          <a:bodyPr>
            <a:normAutofit/>
          </a:bodyPr>
          <a:lstStyle/>
          <a:p>
            <a:r>
              <a:rPr lang="en-US" sz="4400" cap="all" dirty="0">
                <a:solidFill>
                  <a:srgbClr val="F5F5F5"/>
                </a:solidFill>
                <a:latin typeface="Century Schoolbook" panose="02040604050505020304"/>
              </a:rPr>
              <a:t>Agenda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894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F411-7A32-401A-8A87-57CE9E3A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51"/>
            <a:ext cx="10058400" cy="702303"/>
          </a:xfrm>
          <a:solidFill>
            <a:srgbClr val="B85A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cap="all" spc="0" dirty="0">
                <a:solidFill>
                  <a:srgbClr val="F5F5F5"/>
                </a:solidFill>
                <a:latin typeface="Century Schoolbook" panose="02040604050505020304"/>
              </a:rPr>
              <a:t>Data Description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A157-70D3-463F-B45C-DD9495A2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60172"/>
            <a:ext cx="10058400" cy="497486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entury Schoolbook" panose="02040604050505020304" pitchFamily="18" charset="0"/>
              </a:rPr>
              <a:t> Source: Yelp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entury Schoolbook" panose="02040604050505020304" pitchFamily="18" charset="0"/>
              </a:rPr>
              <a:t>Format: JSON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entury Schoolbook" panose="02040604050505020304" pitchFamily="18" charset="0"/>
              </a:rPr>
              <a:t>Objective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assess the public perception of businesses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Century Schoolbook" panose="02040604050505020304" pitchFamily="18" charset="0"/>
              </a:rPr>
              <a:t> make decisions regarding new business or business expansion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3E26999-7F8C-487A-9653-0CC6BE2EB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74104"/>
              </p:ext>
            </p:extLst>
          </p:nvPr>
        </p:nvGraphicFramePr>
        <p:xfrm>
          <a:off x="1097280" y="1978768"/>
          <a:ext cx="36716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91">
                  <a:extLst>
                    <a:ext uri="{9D8B030D-6E8A-4147-A177-3AD203B41FA5}">
                      <a16:colId xmlns:a16="http://schemas.microsoft.com/office/drawing/2014/main" val="3060490124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17927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Filename</a:t>
                      </a:r>
                    </a:p>
                  </a:txBody>
                  <a:tcPr>
                    <a:solidFill>
                      <a:srgbClr val="B85A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>
                    <a:solidFill>
                      <a:srgbClr val="B85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4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latin typeface="Century Schoolbook" panose="02040604050505020304" pitchFamily="18" charset="0"/>
                        </a:rPr>
                        <a:t>business.json</a:t>
                      </a:r>
                      <a:endParaRPr lang="en-IN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192,609 X 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1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review.json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1,637,138 X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6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user.json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6,685,900 X 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2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checkin.json</a:t>
                      </a:r>
                      <a:endParaRPr lang="en-IN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161950 X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0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30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F411-7A32-401A-8A87-57CE9E3A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55"/>
            <a:ext cx="10058400" cy="702303"/>
          </a:xfrm>
          <a:solidFill>
            <a:srgbClr val="B85A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cap="all" spc="0" dirty="0">
                <a:solidFill>
                  <a:srgbClr val="F5F5F5"/>
                </a:solidFill>
                <a:latin typeface="Century Schoolbook" panose="02040604050505020304"/>
              </a:rPr>
              <a:t>Trends In Cities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81FA89-655F-4D5B-B1B6-DB16F2E8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00332"/>
            <a:ext cx="5978769" cy="312302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entury Schoolbook" panose="02040604050505020304" pitchFamily="18" charset="0"/>
              </a:rPr>
              <a:t> Toronto hosts the second highest number of businesses.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Century Schoolbook" panose="02040604050505020304" pitchFamily="18" charset="0"/>
              </a:rPr>
              <a:t>average rating = 3.3 - 3.6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Schoolbook" panose="02040604050505020304" pitchFamily="18" charset="0"/>
              </a:rPr>
              <a:t> </a:t>
            </a:r>
            <a:r>
              <a:rPr lang="en-US" dirty="0"/>
              <a:t> </a:t>
            </a:r>
            <a:r>
              <a:rPr lang="en-US" dirty="0">
                <a:latin typeface="Century Schoolbook" panose="02040604050505020304" pitchFamily="18" charset="0"/>
              </a:rPr>
              <a:t>In Toronto</a:t>
            </a:r>
          </a:p>
          <a:p>
            <a:pPr marL="708660" lvl="4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Majority of reviews for Food industry</a:t>
            </a:r>
          </a:p>
          <a:p>
            <a:pPr marL="708660" lvl="4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Average rating = 2.2 to 3.4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Century Schoolbook" panose="02040604050505020304" pitchFamily="18" charset="0"/>
              </a:rPr>
              <a:t>There exist ~5000 businesses within 10 miles radius of </a:t>
            </a:r>
            <a:r>
              <a:rPr lang="en-US" dirty="0" err="1">
                <a:latin typeface="Century Schoolbook" panose="02040604050505020304" pitchFamily="18" charset="0"/>
              </a:rPr>
              <a:t>UofT</a:t>
            </a: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CBEEF4-0DB2-4BF5-B8E4-D78130C2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529" y="900332"/>
            <a:ext cx="5134297" cy="1356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A6BEB7-6201-48D7-BE7B-D2E8A125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59" y="2256912"/>
            <a:ext cx="4821777" cy="33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4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F411-7A32-401A-8A87-57CE9E3A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55"/>
            <a:ext cx="10058400" cy="702303"/>
          </a:xfrm>
          <a:solidFill>
            <a:srgbClr val="B85A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cap="all" spc="0" dirty="0">
                <a:solidFill>
                  <a:srgbClr val="F5F5F5"/>
                </a:solidFill>
                <a:latin typeface="Century Schoolbook" panose="02040604050505020304"/>
              </a:rPr>
              <a:t>EXPLORING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A157-70D3-463F-B45C-DD9495A2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904500"/>
            <a:ext cx="6532098" cy="3691393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Schoolbook" panose="02040604050505020304" pitchFamily="18" charset="0"/>
              </a:rPr>
              <a:t> user gives 3.5 or 4 stars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Century Schoolbook" panose="02040604050505020304" pitchFamily="18" charset="0"/>
              </a:rPr>
              <a:t>Beauty Salons and restaurants have mostly positive reviews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Schoolbook" panose="02040604050505020304" pitchFamily="18" charset="0"/>
              </a:rPr>
              <a:t> Casinos have low rating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IN" dirty="0">
                <a:latin typeface="Century Schoolbook" panose="02040604050505020304" pitchFamily="18" charset="0"/>
              </a:rPr>
              <a:t>average review is around 160 to 300 words.</a:t>
            </a:r>
            <a:endParaRPr lang="en-US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804D7-9F86-4A14-8E06-A65BEA0176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68418" y="904500"/>
            <a:ext cx="3685736" cy="1726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4A158-23E3-4611-BFF1-B703B0EA6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27" y="2648124"/>
            <a:ext cx="4465356" cy="2250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D0D91-CE0A-4433-B469-4F1E54FA9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15" y="3545059"/>
            <a:ext cx="3066757" cy="1446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2A6EBF-E25A-41A0-AFEC-6AB69AFD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282" y="3545059"/>
            <a:ext cx="4366460" cy="13538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9B3750-82C2-4FAE-8315-3F2E5DF6BFD3}"/>
              </a:ext>
            </a:extLst>
          </p:cNvPr>
          <p:cNvSpPr txBox="1">
            <a:spLocks/>
          </p:cNvSpPr>
          <p:nvPr/>
        </p:nvSpPr>
        <p:spPr>
          <a:xfrm>
            <a:off x="1036320" y="4991172"/>
            <a:ext cx="5978769" cy="88861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entury Schoolbook" panose="02040604050505020304" pitchFamily="18" charset="0"/>
              </a:rPr>
              <a:t> </a:t>
            </a:r>
            <a:r>
              <a:rPr lang="en-US" dirty="0"/>
              <a:t>As expected, Fridays and Saturday between 3pm to 8 pm has the highest number of check-ins</a:t>
            </a:r>
            <a:r>
              <a:rPr lang="en-IN" dirty="0">
                <a:latin typeface="Century Schoolbook" panose="02040604050505020304" pitchFamily="18" charset="0"/>
              </a:rPr>
              <a:t> 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9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F411-7A32-401A-8A87-57CE9E3A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55"/>
            <a:ext cx="10058400" cy="702303"/>
          </a:xfrm>
          <a:solidFill>
            <a:srgbClr val="B85A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cap="all" spc="0" dirty="0">
                <a:solidFill>
                  <a:srgbClr val="F5F5F5"/>
                </a:solidFill>
                <a:latin typeface="Century Schoolbook" panose="02040604050505020304"/>
              </a:rPr>
              <a:t>EXPLORING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A157-70D3-463F-B45C-DD9495A2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1" y="904501"/>
            <a:ext cx="5059680" cy="203564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IN" dirty="0">
                <a:latin typeface="Century Schoolbook" panose="02040604050505020304" pitchFamily="18" charset="0"/>
              </a:rPr>
              <a:t>~80% of the users write about 2-4 reviews.</a:t>
            </a:r>
            <a:r>
              <a:rPr lang="en-US" dirty="0"/>
              <a:t> </a:t>
            </a:r>
            <a:endParaRPr lang="en-US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Schoolbook" panose="02040604050505020304" pitchFamily="18" charset="0"/>
              </a:rPr>
              <a:t>  User growth is constantly dropping </a:t>
            </a:r>
            <a:r>
              <a:rPr lang="en-IN" dirty="0">
                <a:latin typeface="Century Schoolbook" panose="02040604050505020304" pitchFamily="18" charset="0"/>
              </a:rPr>
              <a:t>to ~10% YoY in 2017. </a:t>
            </a:r>
            <a:endParaRPr lang="en-US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Schoolbook" panose="02040604050505020304" pitchFamily="18" charset="0"/>
              </a:rPr>
              <a:t> a user has given 4129 reviews on most of the businesses in GTA.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16FE-E3C1-4FE6-B437-C3E44CD2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904499"/>
            <a:ext cx="2948580" cy="1346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48D40B-FE87-444F-A3B9-7656A1B5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539" y="904498"/>
            <a:ext cx="2991746" cy="1191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4BDEE4-D4D8-4603-93EA-150C86B03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261" y="2208625"/>
            <a:ext cx="5536128" cy="393408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82D2C8-3D7E-448E-8A7C-2A25493DC599}"/>
              </a:ext>
            </a:extLst>
          </p:cNvPr>
          <p:cNvSpPr txBox="1">
            <a:spLocks/>
          </p:cNvSpPr>
          <p:nvPr/>
        </p:nvSpPr>
        <p:spPr>
          <a:xfrm>
            <a:off x="950061" y="4485657"/>
            <a:ext cx="5059680" cy="1774465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200" dirty="0">
                <a:latin typeface="Century Schoolbook" panose="02040604050505020304" pitchFamily="18" charset="0"/>
              </a:rPr>
              <a:t>Reviews have no</a:t>
            </a:r>
            <a:r>
              <a:rPr lang="en-IN" sz="2200" dirty="0">
                <a:latin typeface="Century Schoolbook" panose="02040604050505020304" pitchFamily="18" charset="0"/>
              </a:rPr>
              <a:t> pattern between user's review counts, number of his friends and fans.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Century Schoolbook" panose="02040604050505020304" pitchFamily="18" charset="0"/>
              </a:rPr>
              <a:t>Found no user who gave a high rating &amp; has a friend who also gave a high rating to the same business.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D6F6D8-BB5F-49E7-BED6-FD620B877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61" y="2802403"/>
            <a:ext cx="4865396" cy="16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2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F411-7A32-401A-8A87-57CE9E3A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55"/>
            <a:ext cx="10058400" cy="702303"/>
          </a:xfrm>
          <a:solidFill>
            <a:srgbClr val="B85A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cap="all" spc="0" dirty="0">
                <a:solidFill>
                  <a:srgbClr val="F5F5F5"/>
                </a:solidFill>
                <a:latin typeface="Century Schoolbook" panose="02040604050505020304"/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A157-70D3-463F-B45C-DD9495A2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1" y="904500"/>
            <a:ext cx="3901439" cy="4680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Schoolbook" panose="02040604050505020304" pitchFamily="18" charset="0"/>
              </a:rPr>
              <a:t> Predict the rating as a continuous variable using a review.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Schoolbook" panose="02040604050505020304" pitchFamily="18" charset="0"/>
              </a:rPr>
              <a:t>Transformed </a:t>
            </a:r>
            <a:r>
              <a:rPr lang="en-IN" dirty="0">
                <a:latin typeface="Century Schoolbook" panose="02040604050505020304" pitchFamily="18" charset="0"/>
              </a:rPr>
              <a:t>sequence of words into a feature vector.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Century Schoolbook" panose="02040604050505020304" pitchFamily="18" charset="0"/>
              </a:rPr>
              <a:t>MLFLow</a:t>
            </a:r>
            <a:r>
              <a:rPr lang="en-US" dirty="0">
                <a:latin typeface="Century Schoolbook" panose="02040604050505020304" pitchFamily="18" charset="0"/>
              </a:rPr>
              <a:t> tracked RMSE metric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Schoolbook" panose="02040604050505020304" pitchFamily="18" charset="0"/>
              </a:rPr>
              <a:t> best model has an RMSE of 0.004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DD7C3E-494E-4CC0-8D94-821F8DF1BF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37760" y="904501"/>
            <a:ext cx="6527800" cy="43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0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FDCD2-6C58-4BED-9C37-5C8329CE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6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Las Vegas, Toronto and Phoenix have highest number of businesses.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Good idea to invest in </a:t>
            </a:r>
            <a:r>
              <a:rPr lang="en-CA" sz="26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Restaurants and beauty salons.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Users constantly dropping since 2016</a:t>
            </a:r>
            <a:endParaRPr lang="en-CA" sz="2600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</a:rPr>
              <a:t> Reviews are solely based on a user’s satisfaction with business services.</a:t>
            </a:r>
            <a:endParaRPr lang="en-CA" sz="2600" dirty="0">
              <a:solidFill>
                <a:schemeClr val="bg2">
                  <a:lumMod val="10000"/>
                </a:schemeClr>
              </a:solidFill>
              <a:latin typeface="Century Schoolbook" panose="020406040505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CEB38-67DD-4897-9C24-1114974E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611" y="1670858"/>
            <a:ext cx="3826412" cy="3379124"/>
          </a:xfrm>
        </p:spPr>
        <p:txBody>
          <a:bodyPr>
            <a:normAutofit/>
          </a:bodyPr>
          <a:lstStyle/>
          <a:p>
            <a:r>
              <a:rPr lang="en-US" sz="3600" cap="all" dirty="0">
                <a:solidFill>
                  <a:srgbClr val="F5F5F5"/>
                </a:solidFill>
                <a:latin typeface="Century Schoolbook" panose="02040604050505020304"/>
              </a:rPr>
              <a:t>Conclusion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957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F411-7A32-401A-8A87-57CE9E3A32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88165"/>
            <a:ext cx="8428383" cy="2216426"/>
          </a:xfrm>
          <a:solidFill>
            <a:srgbClr val="B85A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900" cap="all" spc="0" dirty="0">
                <a:solidFill>
                  <a:srgbClr val="F5F5F5"/>
                </a:solidFill>
                <a:latin typeface="Century Schoolbook" panose="02040604050505020304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88434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338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Century Schoolbook</vt:lpstr>
      <vt:lpstr>Wingdings</vt:lpstr>
      <vt:lpstr>Retrospect</vt:lpstr>
      <vt:lpstr>Yelp Data Analysis</vt:lpstr>
      <vt:lpstr>PowerPoint Presentation</vt:lpstr>
      <vt:lpstr>Data Description</vt:lpstr>
      <vt:lpstr>Trends In Cities</vt:lpstr>
      <vt:lpstr>EXPLORING REVIEWS</vt:lpstr>
      <vt:lpstr>EXPLORING Users</vt:lpstr>
      <vt:lpstr>Prediction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</dc:title>
  <dc:creator>Lenovo</dc:creator>
  <cp:lastModifiedBy>Lenovo</cp:lastModifiedBy>
  <cp:revision>163</cp:revision>
  <dcterms:created xsi:type="dcterms:W3CDTF">2019-12-07T02:06:10Z</dcterms:created>
  <dcterms:modified xsi:type="dcterms:W3CDTF">2019-12-07T09:35:25Z</dcterms:modified>
</cp:coreProperties>
</file>