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72" r:id="rId5"/>
    <p:sldId id="279" r:id="rId6"/>
    <p:sldId id="271" r:id="rId7"/>
    <p:sldId id="273" r:id="rId8"/>
    <p:sldId id="280" r:id="rId9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2C5"/>
    <a:srgbClr val="A41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72" y="3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0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7FCD39-9A3B-4B88-9ED0-E0E0108EA28B}" type="datetime1">
              <a:rPr lang="en-GB" smtClean="0">
                <a:latin typeface="Calibri" panose="020F0502020204030204" pitchFamily="34" charset="0"/>
              </a:rPr>
              <a:t>15/03/2024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GB" smtClean="0">
                <a:latin typeface="Calibri" panose="020F0502020204030204" pitchFamily="34" charset="0"/>
              </a:rPr>
              <a:t>‹#›</a:t>
            </a:fld>
            <a:endParaRPr lang="en-GB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3EAF48-EF8B-4C62-BD37-E85A3DCCB1E5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2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3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4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6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7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4B52AE2-3A42-4A9A-AC21-4DE4F911A757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FD1FDFE-0F70-46BF-BBE3-1D2B324B46D6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18BCEF2-A411-433D-A1FC-21480A744560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487CC6D-8740-490F-AC0E-D0F85C479890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D042CB3-37DB-423F-A655-692AAF96A236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48E3B1BF-88E5-4A95-A23E-39590B6CF8FF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C802702-C880-432C-AA74-24AA9A8D2EE8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469AA20-41A2-4765-9D95-AB4DFB2178B8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B54BE70-4D2F-43AA-AC21-16B0CEF9F2EA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FC0253-4125-469D-A63B-BF6536B0B999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9FFE4B3-E16B-41FD-AC04-D1A06D7347CC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75AAA43-06C8-4F57-AAD2-350C66B7E889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89C6C2B6-3228-4680-A01D-AB9F6120B96F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lATarJw3jxStGpuXrQtJDSOcShp5NJu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www.publicdomainpictures.net/en/view-image.php?image=384745&amp;picture=exhausted-employe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Tailored Resume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82044" y="5013176"/>
            <a:ext cx="9684567" cy="848072"/>
          </a:xfrm>
        </p:spPr>
        <p:txBody>
          <a:bodyPr rtlCol="0">
            <a:normAutofit/>
          </a:bodyPr>
          <a:lstStyle/>
          <a:p>
            <a:pPr rtl="0"/>
            <a:r>
              <a:rPr lang="en-GB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Vaishali Lalit       |      Vineela Parepalli     |        Yash Garg</a:t>
            </a:r>
          </a:p>
          <a:p>
            <a:pPr rtl="0"/>
            <a:r>
              <a:rPr lang="en-GB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231034512                     23103775                            23102980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F2596B79-D64D-4D69-9826-D5301B3FF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844" y="3284984"/>
            <a:ext cx="1955710" cy="14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764704"/>
            <a:ext cx="9937104" cy="2578968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Introduction:</a:t>
            </a:r>
            <a:br>
              <a:rPr lang="en-GB" dirty="0">
                <a:latin typeface="Calibri" panose="020F0502020204030204" pitchFamily="34" charset="0"/>
              </a:rPr>
            </a:br>
            <a:br>
              <a:rPr lang="en-GB" dirty="0">
                <a:latin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Our project automates the generation of tailored resumes, finely crafted to match the specifics outlined in the job description and requirements using state-of-the-art AI technology, which automates the process of content generation based on user-provided data.</a:t>
            </a:r>
            <a:endParaRPr lang="en-GB" sz="24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3933056"/>
            <a:ext cx="9143538" cy="2244080"/>
          </a:xfrm>
        </p:spPr>
        <p:txBody>
          <a:bodyPr rtlCol="0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Project goals</a:t>
            </a:r>
          </a:p>
          <a:p>
            <a:r>
              <a:rPr lang="en-GB" dirty="0">
                <a:latin typeface="Calibri" panose="020F0502020204030204" pitchFamily="34" charset="0"/>
              </a:rPr>
              <a:t>Automate tailored resume generation.</a:t>
            </a:r>
          </a:p>
          <a:p>
            <a:pPr rtl="0"/>
            <a:r>
              <a:rPr lang="en-GB" dirty="0">
                <a:latin typeface="Calibri" panose="020F0502020204030204" pitchFamily="34" charset="0"/>
              </a:rPr>
              <a:t>Adherence to Ethical Standards.</a:t>
            </a:r>
          </a:p>
          <a:p>
            <a:pPr rtl="0"/>
            <a:r>
              <a:rPr lang="en-GB" dirty="0">
                <a:latin typeface="Calibri" panose="020F0502020204030204" pitchFamily="34" charset="0"/>
              </a:rPr>
              <a:t>Zero Cost Solution.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803176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Technologies/ Tools/ Libraries used: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396207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Calibri" panose="020F0502020204030204" pitchFamily="34" charset="0"/>
              </a:rPr>
              <a:t>Python programming language</a:t>
            </a:r>
          </a:p>
          <a:p>
            <a:pPr rtl="0"/>
            <a:r>
              <a:rPr lang="en-US" dirty="0">
                <a:latin typeface="Calibri" panose="020F0502020204030204" pitchFamily="34" charset="0"/>
              </a:rPr>
              <a:t>Google Generative AI library (gemini-1.0-pro)</a:t>
            </a:r>
          </a:p>
          <a:p>
            <a:pPr rtl="0"/>
            <a:r>
              <a:rPr lang="en-US" dirty="0">
                <a:latin typeface="Calibri" panose="020F0502020204030204" pitchFamily="34" charset="0"/>
              </a:rPr>
              <a:t>JSON for data storage and retrieval</a:t>
            </a:r>
          </a:p>
          <a:p>
            <a:pPr rtl="0"/>
            <a:r>
              <a:rPr lang="en-US" dirty="0" err="1"/>
              <a:t>Streamlit</a:t>
            </a:r>
            <a:endParaRPr lang="en-US" dirty="0"/>
          </a:p>
          <a:p>
            <a:pPr rtl="0"/>
            <a:r>
              <a:rPr lang="en-US" dirty="0" err="1"/>
              <a:t>R</a:t>
            </a:r>
            <a:r>
              <a:rPr lang="en-US" dirty="0" err="1">
                <a:latin typeface="Calibri" panose="020F0502020204030204" pitchFamily="34" charset="0"/>
              </a:rPr>
              <a:t>eportlab</a:t>
            </a:r>
            <a:r>
              <a:rPr lang="en-US" dirty="0">
                <a:latin typeface="Calibri" panose="020F0502020204030204" pitchFamily="34" charset="0"/>
              </a:rPr>
              <a:t> for creating PDFs</a:t>
            </a:r>
          </a:p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6CACA-3E74-4EFC-B3E0-BE8BCD642C3B}"/>
              </a:ext>
            </a:extLst>
          </p:cNvPr>
          <p:cNvSpPr txBox="1"/>
          <p:nvPr/>
        </p:nvSpPr>
        <p:spPr>
          <a:xfrm>
            <a:off x="1629916" y="4639596"/>
            <a:ext cx="8424936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706" y="404664"/>
            <a:ext cx="9143538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Process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796" y="692696"/>
            <a:ext cx="11089232" cy="4909769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endParaRPr lang="en-US" sz="1600" dirty="0">
              <a:latin typeface="Calibri" panose="020F0502020204030204" pitchFamily="34" charset="0"/>
            </a:endParaRPr>
          </a:p>
          <a:p>
            <a:pPr rtl="0"/>
            <a:r>
              <a:rPr lang="en-US" sz="1600" b="1" dirty="0" err="1">
                <a:latin typeface="Calibri" panose="020F0502020204030204" pitchFamily="34" charset="0"/>
              </a:rPr>
              <a:t>Streamlit</a:t>
            </a:r>
            <a:r>
              <a:rPr lang="en-US" sz="1600" b="1" dirty="0">
                <a:latin typeface="Calibri" panose="020F0502020204030204" pitchFamily="34" charset="0"/>
              </a:rPr>
              <a:t> Input Interface:</a:t>
            </a:r>
            <a:r>
              <a:rPr lang="en-US" sz="1600" dirty="0">
                <a:latin typeface="Calibri" panose="020F0502020204030204" pitchFamily="34" charset="0"/>
              </a:rPr>
              <a:t> Creates an interactive input interface, allowing users to input their personal information, education details, professional experience, technical skills, certifications/projects, and job details which then generating a JSON file after submission.</a:t>
            </a:r>
          </a:p>
          <a:p>
            <a:pPr rtl="0"/>
            <a:r>
              <a:rPr lang="en-US" sz="1600" b="1" dirty="0">
                <a:latin typeface="Calibri" panose="020F0502020204030204" pitchFamily="34" charset="0"/>
              </a:rPr>
              <a:t>Data Loading: </a:t>
            </a:r>
            <a:r>
              <a:rPr lang="en-US" sz="1600" dirty="0">
                <a:latin typeface="Calibri" panose="020F0502020204030204" pitchFamily="34" charset="0"/>
              </a:rPr>
              <a:t>The project starts with loading user data from a JSON file which contains the user input details that has been generated from </a:t>
            </a:r>
            <a:r>
              <a:rPr lang="en-US" sz="1600" dirty="0" err="1">
                <a:latin typeface="Calibri" panose="020F0502020204030204" pitchFamily="34" charset="0"/>
              </a:rPr>
              <a:t>streamlit</a:t>
            </a:r>
            <a:r>
              <a:rPr lang="en-US" sz="1600" dirty="0"/>
              <a:t> UI.</a:t>
            </a:r>
            <a:endParaRPr lang="en-US" sz="1600" dirty="0">
              <a:latin typeface="Calibri" panose="020F0502020204030204" pitchFamily="34" charset="0"/>
            </a:endParaRPr>
          </a:p>
          <a:p>
            <a:pPr rtl="0"/>
            <a:r>
              <a:rPr lang="en-US" sz="1600" b="1" dirty="0">
                <a:latin typeface="Calibri" panose="020F0502020204030204" pitchFamily="34" charset="0"/>
              </a:rPr>
              <a:t>AI Model Configuration: </a:t>
            </a:r>
            <a:r>
              <a:rPr lang="en-US" sz="1600" dirty="0">
                <a:latin typeface="Calibri" panose="020F0502020204030204" pitchFamily="34" charset="0"/>
              </a:rPr>
              <a:t>We configured the Google Generative AI model with specific generation settings and safety thresholds to ensure the output meets quality and ethical standards.</a:t>
            </a:r>
          </a:p>
          <a:p>
            <a:pPr rtl="0"/>
            <a:r>
              <a:rPr lang="en-US" sz="1600" b="1" dirty="0">
                <a:latin typeface="Calibri" panose="020F0502020204030204" pitchFamily="34" charset="0"/>
              </a:rPr>
              <a:t>User Prompts: </a:t>
            </a:r>
            <a:r>
              <a:rPr lang="en-US" sz="1600" dirty="0">
                <a:latin typeface="Calibri" panose="020F0502020204030204" pitchFamily="34" charset="0"/>
              </a:rPr>
              <a:t>Using pre-defined prompts, we provide input to the AI model, guiding it to generate content for different sections of the resume based on the user's data.</a:t>
            </a:r>
          </a:p>
          <a:p>
            <a:pPr rtl="0"/>
            <a:r>
              <a:rPr lang="en-US" sz="1600" b="1" dirty="0">
                <a:latin typeface="Calibri" panose="020F0502020204030204" pitchFamily="34" charset="0"/>
              </a:rPr>
              <a:t>Content Generation: </a:t>
            </a:r>
            <a:r>
              <a:rPr lang="en-US" sz="1600" dirty="0">
                <a:latin typeface="Calibri" panose="020F0502020204030204" pitchFamily="34" charset="0"/>
              </a:rPr>
              <a:t>The AI model generates content for each resume section, including personal information, education details, professional experience, technical skills, and certifications/projects.</a:t>
            </a:r>
          </a:p>
          <a:p>
            <a:pPr rtl="0"/>
            <a:r>
              <a:rPr lang="en-US" sz="1600" b="1" dirty="0">
                <a:latin typeface="Calibri" panose="020F0502020204030204" pitchFamily="34" charset="0"/>
              </a:rPr>
              <a:t>Combining Responses: </a:t>
            </a:r>
            <a:r>
              <a:rPr lang="en-US" sz="1600" dirty="0">
                <a:latin typeface="Calibri" panose="020F0502020204030204" pitchFamily="34" charset="0"/>
              </a:rPr>
              <a:t>We combine the generated content for each section into a cohesive resume format.</a:t>
            </a:r>
          </a:p>
          <a:p>
            <a:pPr rtl="0"/>
            <a:r>
              <a:rPr lang="en-US" sz="1600" b="1" dirty="0">
                <a:latin typeface="Calibri" panose="020F0502020204030204" pitchFamily="34" charset="0"/>
              </a:rPr>
              <a:t>Output Generation: </a:t>
            </a:r>
            <a:r>
              <a:rPr lang="en-US" sz="1600" dirty="0">
                <a:latin typeface="Calibri" panose="020F0502020204030204" pitchFamily="34" charset="0"/>
              </a:rPr>
              <a:t>Finally, we generate a PDF resume document containing the compiled information.</a:t>
            </a:r>
            <a:endParaRPr lang="en-GB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F85BA-13F9-42C1-9744-9FB9A7051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44" y="1149499"/>
            <a:ext cx="1800200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7DD39-56B7-49FC-8FB7-D5DCE3FE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87" y="1119932"/>
            <a:ext cx="1656184" cy="1656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3705A-2F6C-46BB-B38D-24D0C304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949" y="976458"/>
            <a:ext cx="2439161" cy="1568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82B92-A05A-45FA-ADB4-33070CBA4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78" r="12768"/>
          <a:stretch/>
        </p:blipFill>
        <p:spPr>
          <a:xfrm>
            <a:off x="6470307" y="3956292"/>
            <a:ext cx="2039020" cy="129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5183-B482-40EE-8BF7-4ABEC6645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514" y="3759608"/>
            <a:ext cx="1797065" cy="179706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3BD73C-3CD6-4859-A4A4-DCBBF5EEB898}"/>
              </a:ext>
            </a:extLst>
          </p:cNvPr>
          <p:cNvSpPr/>
          <p:nvPr/>
        </p:nvSpPr>
        <p:spPr>
          <a:xfrm>
            <a:off x="1053852" y="2225364"/>
            <a:ext cx="1656184" cy="590526"/>
          </a:xfrm>
          <a:prstGeom prst="roundRect">
            <a:avLst/>
          </a:prstGeom>
          <a:solidFill>
            <a:srgbClr val="A410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dirty="0" err="1">
                <a:ln/>
                <a:solidFill>
                  <a:schemeClr val="accent3"/>
                </a:solidFill>
              </a:rPr>
              <a:t>Streamlit</a:t>
            </a:r>
            <a:r>
              <a:rPr lang="en-IE" sz="1600" b="1" dirty="0">
                <a:ln/>
                <a:solidFill>
                  <a:schemeClr val="accent3"/>
                </a:solidFill>
              </a:rPr>
              <a:t> Input Interface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75A66F-AC3C-4275-8016-23BE7CBA272B}"/>
              </a:ext>
            </a:extLst>
          </p:cNvPr>
          <p:cNvSpPr/>
          <p:nvPr/>
        </p:nvSpPr>
        <p:spPr>
          <a:xfrm>
            <a:off x="4654252" y="2776116"/>
            <a:ext cx="1944216" cy="3222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bg1"/>
              </a:solidFill>
            </a:endParaRPr>
          </a:p>
          <a:p>
            <a:pPr algn="ctr"/>
            <a:r>
              <a:rPr lang="en-IE" b="1" dirty="0">
                <a:solidFill>
                  <a:schemeClr val="bg1"/>
                </a:solidFill>
              </a:rPr>
              <a:t>Data Loading</a:t>
            </a:r>
          </a:p>
          <a:p>
            <a:pPr algn="ctr"/>
            <a:endParaRPr lang="en-IE" dirty="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E59846-8742-42E8-8541-EE48C1C5C74C}"/>
              </a:ext>
            </a:extLst>
          </p:cNvPr>
          <p:cNvSpPr/>
          <p:nvPr/>
        </p:nvSpPr>
        <p:spPr>
          <a:xfrm>
            <a:off x="8393949" y="2654751"/>
            <a:ext cx="2524717" cy="32227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</a:rPr>
              <a:t>AI Model Configuration</a:t>
            </a:r>
            <a:endParaRPr lang="en-IE" sz="1400" dirty="0" err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A41E0B-FB75-4D79-B334-A0509DAEC58F}"/>
              </a:ext>
            </a:extLst>
          </p:cNvPr>
          <p:cNvSpPr/>
          <p:nvPr/>
        </p:nvSpPr>
        <p:spPr>
          <a:xfrm>
            <a:off x="6483727" y="5382013"/>
            <a:ext cx="1944216" cy="3222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bg1"/>
              </a:solidFill>
            </a:endParaRPr>
          </a:p>
          <a:p>
            <a:pPr algn="ctr"/>
            <a:r>
              <a:rPr lang="en-IE" b="1" dirty="0">
                <a:solidFill>
                  <a:schemeClr val="accent5">
                    <a:lumMod val="75000"/>
                  </a:schemeClr>
                </a:solidFill>
              </a:rPr>
              <a:t>User Prompts</a:t>
            </a:r>
          </a:p>
          <a:p>
            <a:pPr algn="ctr"/>
            <a:endParaRPr lang="en-IE" dirty="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A4C74B-D3DC-4AA4-BDF8-DAAD8214E1C1}"/>
              </a:ext>
            </a:extLst>
          </p:cNvPr>
          <p:cNvSpPr/>
          <p:nvPr/>
        </p:nvSpPr>
        <p:spPr>
          <a:xfrm>
            <a:off x="2556483" y="5708501"/>
            <a:ext cx="2395338" cy="3222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bg1"/>
              </a:solidFill>
            </a:endParaRPr>
          </a:p>
          <a:p>
            <a:pPr algn="ctr"/>
            <a:r>
              <a:rPr lang="en-IE" b="1" dirty="0">
                <a:solidFill>
                  <a:schemeClr val="bg1"/>
                </a:solidFill>
              </a:rPr>
              <a:t>Combined Resume</a:t>
            </a:r>
          </a:p>
          <a:p>
            <a:pPr algn="ctr"/>
            <a:endParaRPr lang="en-IE" dirty="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26C6CD9-A5F7-47E6-A761-D452BC3E2CBE}"/>
              </a:ext>
            </a:extLst>
          </p:cNvPr>
          <p:cNvSpPr/>
          <p:nvPr/>
        </p:nvSpPr>
        <p:spPr>
          <a:xfrm>
            <a:off x="3142083" y="1764977"/>
            <a:ext cx="1353261" cy="39263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 err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5EC6D5-D748-4EC4-ACBB-FCFC43A73456}"/>
              </a:ext>
            </a:extLst>
          </p:cNvPr>
          <p:cNvSpPr/>
          <p:nvPr/>
        </p:nvSpPr>
        <p:spPr>
          <a:xfrm>
            <a:off x="6721812" y="1728874"/>
            <a:ext cx="1316815" cy="4287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3E7D0-6671-4012-BBD9-227BE8F89CD4}"/>
              </a:ext>
            </a:extLst>
          </p:cNvPr>
          <p:cNvSpPr txBox="1"/>
          <p:nvPr/>
        </p:nvSpPr>
        <p:spPr>
          <a:xfrm>
            <a:off x="2986037" y="1581389"/>
            <a:ext cx="1549291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E" sz="1200" dirty="0" err="1"/>
              <a:t>User_data.json</a:t>
            </a:r>
            <a:endParaRPr lang="en-IE" sz="1200" dirty="0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7690080A-F3B0-40C8-B27C-86973451E5AF}"/>
              </a:ext>
            </a:extLst>
          </p:cNvPr>
          <p:cNvSpPr/>
          <p:nvPr/>
        </p:nvSpPr>
        <p:spPr>
          <a:xfrm rot="10800000">
            <a:off x="8918391" y="3759607"/>
            <a:ext cx="1352484" cy="989277"/>
          </a:xfrm>
          <a:prstGeom prst="bentArrow">
            <a:avLst>
              <a:gd name="adj1" fmla="val 23288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 err="1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3D6834B-7A2F-4D5F-8B4D-085178AC53F2}"/>
              </a:ext>
            </a:extLst>
          </p:cNvPr>
          <p:cNvSpPr/>
          <p:nvPr/>
        </p:nvSpPr>
        <p:spPr>
          <a:xfrm rot="10800000">
            <a:off x="4865240" y="4450384"/>
            <a:ext cx="1445196" cy="4187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0AFF1-A4AC-44BF-9BF1-5DB9D1081128}"/>
              </a:ext>
            </a:extLst>
          </p:cNvPr>
          <p:cNvSpPr txBox="1"/>
          <p:nvPr/>
        </p:nvSpPr>
        <p:spPr>
          <a:xfrm>
            <a:off x="4878750" y="4301451"/>
            <a:ext cx="1549291" cy="2769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E" sz="1200" dirty="0"/>
              <a:t>Resume.pdf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489019-9028-48F6-B590-55120BB96891}"/>
              </a:ext>
            </a:extLst>
          </p:cNvPr>
          <p:cNvSpPr txBox="1"/>
          <p:nvPr/>
        </p:nvSpPr>
        <p:spPr>
          <a:xfrm>
            <a:off x="4150196" y="319961"/>
            <a:ext cx="2957365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E" sz="36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417308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025" y="609600"/>
            <a:ext cx="9779389" cy="587152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Algorithm: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7025" y="1340768"/>
            <a:ext cx="4931576" cy="46085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Input: </a:t>
            </a:r>
            <a:r>
              <a:rPr lang="en-US" sz="1500" dirty="0"/>
              <a:t>User data in JSON format (</a:t>
            </a:r>
            <a:r>
              <a:rPr lang="en-US" sz="1500" dirty="0" err="1"/>
              <a:t>user_data.json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b="1" dirty="0"/>
              <a:t>Output: </a:t>
            </a:r>
            <a:r>
              <a:rPr lang="en-US" sz="1500" dirty="0"/>
              <a:t>Generated tailored resume in PDF format</a:t>
            </a:r>
          </a:p>
          <a:p>
            <a:pPr marL="0" indent="0">
              <a:buNone/>
            </a:pPr>
            <a:r>
              <a:rPr lang="en-US" sz="1500" dirty="0"/>
              <a:t>1. Load user data from the JSON file.</a:t>
            </a:r>
          </a:p>
          <a:p>
            <a:pPr marL="0" indent="0">
              <a:buNone/>
            </a:pPr>
            <a:r>
              <a:rPr lang="en-US" sz="1500" dirty="0"/>
              <a:t>2. Extract personal information including full name, location, contact number, and email ID.</a:t>
            </a:r>
          </a:p>
          <a:p>
            <a:pPr marL="0" indent="0">
              <a:buNone/>
            </a:pPr>
            <a:r>
              <a:rPr lang="en-US" sz="1500" dirty="0"/>
              <a:t>3. Configure the Google Generative AI model with the provided API key.</a:t>
            </a:r>
          </a:p>
          <a:p>
            <a:pPr marL="0" indent="0">
              <a:buNone/>
            </a:pPr>
            <a:r>
              <a:rPr lang="en-US" sz="1500" dirty="0"/>
              <a:t>4. Set up generation configurations including temperature, </a:t>
            </a:r>
            <a:r>
              <a:rPr lang="en-US" sz="1500" dirty="0" err="1"/>
              <a:t>top_p</a:t>
            </a:r>
            <a:r>
              <a:rPr lang="en-US" sz="1500" dirty="0"/>
              <a:t>, </a:t>
            </a:r>
            <a:r>
              <a:rPr lang="en-US" sz="1500" dirty="0" err="1"/>
              <a:t>top_k</a:t>
            </a:r>
            <a:r>
              <a:rPr lang="en-US" sz="1500" dirty="0"/>
              <a:t>, and </a:t>
            </a:r>
            <a:r>
              <a:rPr lang="en-US" sz="1500" dirty="0" err="1"/>
              <a:t>max_output_tokens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5. Define safety settings to ensure ethical content generation.</a:t>
            </a:r>
          </a:p>
          <a:p>
            <a:pPr marL="0" indent="0">
              <a:buNone/>
            </a:pPr>
            <a:r>
              <a:rPr lang="en-US" sz="1500" dirty="0"/>
              <a:t>6. Initialize the </a:t>
            </a:r>
            <a:r>
              <a:rPr lang="en-US" sz="1500" dirty="0" err="1"/>
              <a:t>GenerativeModel</a:t>
            </a:r>
            <a:r>
              <a:rPr lang="en-US" sz="1500" dirty="0"/>
              <a:t> with the configured settings and safety parameters.</a:t>
            </a:r>
          </a:p>
          <a:p>
            <a:pPr marL="0" indent="0" rtl="0">
              <a:buNone/>
            </a:pPr>
            <a:endParaRPr lang="en-US" sz="1500" dirty="0">
              <a:latin typeface="Calibri" panose="020F0502020204030204" pitchFamily="34" charset="0"/>
            </a:endParaRPr>
          </a:p>
          <a:p>
            <a:pPr marL="0" indent="0" rtl="0">
              <a:buNone/>
            </a:pPr>
            <a:endParaRPr lang="en-GB" sz="1500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3B4D8-8769-480D-AE94-4980292A6A82}"/>
              </a:ext>
            </a:extLst>
          </p:cNvPr>
          <p:cNvSpPr txBox="1"/>
          <p:nvPr/>
        </p:nvSpPr>
        <p:spPr>
          <a:xfrm>
            <a:off x="6111652" y="1470946"/>
            <a:ext cx="5190148" cy="378565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sz="1500" dirty="0">
              <a:latin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</a:rPr>
              <a:t>7. Define user prompts for each section of the resume (personal information, education, experience, technical skills, certifications/projects).</a:t>
            </a:r>
          </a:p>
          <a:p>
            <a:endParaRPr lang="en-US" sz="1500" dirty="0">
              <a:latin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</a:rPr>
              <a:t>8. Generate content for each section using the </a:t>
            </a:r>
            <a:r>
              <a:rPr lang="en-US" sz="1500" dirty="0" err="1">
                <a:latin typeface="Calibri" panose="020F0502020204030204" pitchFamily="34" charset="0"/>
              </a:rPr>
              <a:t>GenerativeModel</a:t>
            </a:r>
            <a:r>
              <a:rPr lang="en-US" sz="1500" dirty="0">
                <a:latin typeface="Calibri" panose="020F0502020204030204" pitchFamily="34" charset="0"/>
              </a:rPr>
              <a:t>.</a:t>
            </a:r>
          </a:p>
          <a:p>
            <a:endParaRPr lang="en-US" sz="1500" dirty="0">
              <a:latin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</a:rPr>
              <a:t>9. Combine the generated content for education, experience, technical skills, and certifications/projects sections and generated a professional summary based on the user's data and job posting details.</a:t>
            </a:r>
          </a:p>
          <a:p>
            <a:endParaRPr lang="en-US" sz="1500" dirty="0">
              <a:latin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</a:rPr>
              <a:t>10. Save the generated resume content as a PDF document.</a:t>
            </a:r>
          </a:p>
          <a:p>
            <a:endParaRPr lang="en-US" sz="1500" dirty="0">
              <a:latin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</a:rPr>
              <a:t>11. End</a:t>
            </a:r>
            <a:endParaRPr lang="en-IE" sz="1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9836" y="548680"/>
            <a:ext cx="9143538" cy="731168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Challenges Faced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5F585-0BFA-43F4-A2A5-E667827BD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9836" y="2204864"/>
            <a:ext cx="3816424" cy="27659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404E0-09C8-49B7-AF7C-A2C51D4384D3}"/>
              </a:ext>
            </a:extLst>
          </p:cNvPr>
          <p:cNvSpPr txBox="1"/>
          <p:nvPr/>
        </p:nvSpPr>
        <p:spPr>
          <a:xfrm>
            <a:off x="5158308" y="2551438"/>
            <a:ext cx="6408712" cy="203132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IE" i="1" dirty="0"/>
              <a:t>Model Selection Challenge: </a:t>
            </a:r>
            <a:r>
              <a:rPr lang="en-IE" dirty="0"/>
              <a:t>Initial LLAMA2 usage.</a:t>
            </a:r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IE" dirty="0"/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IE" i="1" dirty="0"/>
              <a:t>Fine-Tuning Struggle: </a:t>
            </a:r>
            <a:r>
              <a:rPr lang="en-IE" dirty="0"/>
              <a:t>Ineffective output.</a:t>
            </a:r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IE" dirty="0"/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IE" i="1" dirty="0"/>
              <a:t>Few-Shot Prompts Implementation</a:t>
            </a:r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IE" dirty="0"/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IE" i="1" dirty="0"/>
              <a:t>Gemini API Adoption</a:t>
            </a:r>
            <a:r>
              <a:rPr lang="en-IE" dirty="0"/>
              <a:t>: Reliable output obtained.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57317-4FE6-4003-845B-B28A128E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1628800"/>
            <a:ext cx="4614259" cy="3460694"/>
          </a:xfrm>
          <a:custGeom>
            <a:avLst/>
            <a:gdLst>
              <a:gd name="connsiteX0" fmla="*/ 0 w 4614259"/>
              <a:gd name="connsiteY0" fmla="*/ 0 h 3460694"/>
              <a:gd name="connsiteX1" fmla="*/ 669068 w 4614259"/>
              <a:gd name="connsiteY1" fmla="*/ 0 h 3460694"/>
              <a:gd name="connsiteX2" fmla="*/ 1338135 w 4614259"/>
              <a:gd name="connsiteY2" fmla="*/ 0 h 3460694"/>
              <a:gd name="connsiteX3" fmla="*/ 1914917 w 4614259"/>
              <a:gd name="connsiteY3" fmla="*/ 0 h 3460694"/>
              <a:gd name="connsiteX4" fmla="*/ 2537842 w 4614259"/>
              <a:gd name="connsiteY4" fmla="*/ 0 h 3460694"/>
              <a:gd name="connsiteX5" fmla="*/ 3068482 w 4614259"/>
              <a:gd name="connsiteY5" fmla="*/ 0 h 3460694"/>
              <a:gd name="connsiteX6" fmla="*/ 3645265 w 4614259"/>
              <a:gd name="connsiteY6" fmla="*/ 0 h 3460694"/>
              <a:gd name="connsiteX7" fmla="*/ 4614259 w 4614259"/>
              <a:gd name="connsiteY7" fmla="*/ 0 h 3460694"/>
              <a:gd name="connsiteX8" fmla="*/ 4614259 w 4614259"/>
              <a:gd name="connsiteY8" fmla="*/ 507568 h 3460694"/>
              <a:gd name="connsiteX9" fmla="*/ 4614259 w 4614259"/>
              <a:gd name="connsiteY9" fmla="*/ 980530 h 3460694"/>
              <a:gd name="connsiteX10" fmla="*/ 4614259 w 4614259"/>
              <a:gd name="connsiteY10" fmla="*/ 1488098 h 3460694"/>
              <a:gd name="connsiteX11" fmla="*/ 4614259 w 4614259"/>
              <a:gd name="connsiteY11" fmla="*/ 2030274 h 3460694"/>
              <a:gd name="connsiteX12" fmla="*/ 4614259 w 4614259"/>
              <a:gd name="connsiteY12" fmla="*/ 2607056 h 3460694"/>
              <a:gd name="connsiteX13" fmla="*/ 4614259 w 4614259"/>
              <a:gd name="connsiteY13" fmla="*/ 3460694 h 3460694"/>
              <a:gd name="connsiteX14" fmla="*/ 3945191 w 4614259"/>
              <a:gd name="connsiteY14" fmla="*/ 3460694 h 3460694"/>
              <a:gd name="connsiteX15" fmla="*/ 3368409 w 4614259"/>
              <a:gd name="connsiteY15" fmla="*/ 3460694 h 3460694"/>
              <a:gd name="connsiteX16" fmla="*/ 2791627 w 4614259"/>
              <a:gd name="connsiteY16" fmla="*/ 3460694 h 3460694"/>
              <a:gd name="connsiteX17" fmla="*/ 2214844 w 4614259"/>
              <a:gd name="connsiteY17" fmla="*/ 3460694 h 3460694"/>
              <a:gd name="connsiteX18" fmla="*/ 1638062 w 4614259"/>
              <a:gd name="connsiteY18" fmla="*/ 3460694 h 3460694"/>
              <a:gd name="connsiteX19" fmla="*/ 1107422 w 4614259"/>
              <a:gd name="connsiteY19" fmla="*/ 3460694 h 3460694"/>
              <a:gd name="connsiteX20" fmla="*/ 0 w 4614259"/>
              <a:gd name="connsiteY20" fmla="*/ 3460694 h 3460694"/>
              <a:gd name="connsiteX21" fmla="*/ 0 w 4614259"/>
              <a:gd name="connsiteY21" fmla="*/ 2883912 h 3460694"/>
              <a:gd name="connsiteX22" fmla="*/ 0 w 4614259"/>
              <a:gd name="connsiteY22" fmla="*/ 2272522 h 3460694"/>
              <a:gd name="connsiteX23" fmla="*/ 0 w 4614259"/>
              <a:gd name="connsiteY23" fmla="*/ 1661133 h 3460694"/>
              <a:gd name="connsiteX24" fmla="*/ 0 w 4614259"/>
              <a:gd name="connsiteY24" fmla="*/ 1015137 h 3460694"/>
              <a:gd name="connsiteX25" fmla="*/ 0 w 4614259"/>
              <a:gd name="connsiteY25" fmla="*/ 0 h 346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14259" h="3460694" fill="none" extrusionOk="0">
                <a:moveTo>
                  <a:pt x="0" y="0"/>
                </a:moveTo>
                <a:cubicBezTo>
                  <a:pt x="184582" y="-57180"/>
                  <a:pt x="359372" y="26817"/>
                  <a:pt x="669068" y="0"/>
                </a:cubicBezTo>
                <a:cubicBezTo>
                  <a:pt x="978764" y="-26817"/>
                  <a:pt x="1188333" y="41091"/>
                  <a:pt x="1338135" y="0"/>
                </a:cubicBezTo>
                <a:cubicBezTo>
                  <a:pt x="1487937" y="-41091"/>
                  <a:pt x="1639609" y="11733"/>
                  <a:pt x="1914917" y="0"/>
                </a:cubicBezTo>
                <a:cubicBezTo>
                  <a:pt x="2190225" y="-11733"/>
                  <a:pt x="2301281" y="73711"/>
                  <a:pt x="2537842" y="0"/>
                </a:cubicBezTo>
                <a:cubicBezTo>
                  <a:pt x="2774404" y="-73711"/>
                  <a:pt x="2931276" y="14438"/>
                  <a:pt x="3068482" y="0"/>
                </a:cubicBezTo>
                <a:cubicBezTo>
                  <a:pt x="3205688" y="-14438"/>
                  <a:pt x="3495796" y="55115"/>
                  <a:pt x="3645265" y="0"/>
                </a:cubicBezTo>
                <a:cubicBezTo>
                  <a:pt x="3794734" y="-55115"/>
                  <a:pt x="4159037" y="115726"/>
                  <a:pt x="4614259" y="0"/>
                </a:cubicBezTo>
                <a:cubicBezTo>
                  <a:pt x="4672908" y="197049"/>
                  <a:pt x="4554379" y="290438"/>
                  <a:pt x="4614259" y="507568"/>
                </a:cubicBezTo>
                <a:cubicBezTo>
                  <a:pt x="4674139" y="724698"/>
                  <a:pt x="4564470" y="779512"/>
                  <a:pt x="4614259" y="980530"/>
                </a:cubicBezTo>
                <a:cubicBezTo>
                  <a:pt x="4664048" y="1181548"/>
                  <a:pt x="4574585" y="1302735"/>
                  <a:pt x="4614259" y="1488098"/>
                </a:cubicBezTo>
                <a:cubicBezTo>
                  <a:pt x="4653933" y="1673461"/>
                  <a:pt x="4555201" y="1800358"/>
                  <a:pt x="4614259" y="2030274"/>
                </a:cubicBezTo>
                <a:cubicBezTo>
                  <a:pt x="4673317" y="2260190"/>
                  <a:pt x="4585676" y="2379943"/>
                  <a:pt x="4614259" y="2607056"/>
                </a:cubicBezTo>
                <a:cubicBezTo>
                  <a:pt x="4642842" y="2834169"/>
                  <a:pt x="4557491" y="3235714"/>
                  <a:pt x="4614259" y="3460694"/>
                </a:cubicBezTo>
                <a:cubicBezTo>
                  <a:pt x="4465507" y="3510508"/>
                  <a:pt x="4244260" y="3419928"/>
                  <a:pt x="3945191" y="3460694"/>
                </a:cubicBezTo>
                <a:cubicBezTo>
                  <a:pt x="3646122" y="3501460"/>
                  <a:pt x="3656467" y="3408019"/>
                  <a:pt x="3368409" y="3460694"/>
                </a:cubicBezTo>
                <a:cubicBezTo>
                  <a:pt x="3080351" y="3513369"/>
                  <a:pt x="3078564" y="3401633"/>
                  <a:pt x="2791627" y="3460694"/>
                </a:cubicBezTo>
                <a:cubicBezTo>
                  <a:pt x="2504690" y="3519755"/>
                  <a:pt x="2429241" y="3429337"/>
                  <a:pt x="2214844" y="3460694"/>
                </a:cubicBezTo>
                <a:cubicBezTo>
                  <a:pt x="2000447" y="3492051"/>
                  <a:pt x="1865304" y="3405719"/>
                  <a:pt x="1638062" y="3460694"/>
                </a:cubicBezTo>
                <a:cubicBezTo>
                  <a:pt x="1410820" y="3515669"/>
                  <a:pt x="1214833" y="3437447"/>
                  <a:pt x="1107422" y="3460694"/>
                </a:cubicBezTo>
                <a:cubicBezTo>
                  <a:pt x="1000011" y="3483941"/>
                  <a:pt x="487770" y="3458721"/>
                  <a:pt x="0" y="3460694"/>
                </a:cubicBezTo>
                <a:cubicBezTo>
                  <a:pt x="-49652" y="3219536"/>
                  <a:pt x="7697" y="3004248"/>
                  <a:pt x="0" y="2883912"/>
                </a:cubicBezTo>
                <a:cubicBezTo>
                  <a:pt x="-7697" y="2763576"/>
                  <a:pt x="47750" y="2462462"/>
                  <a:pt x="0" y="2272522"/>
                </a:cubicBezTo>
                <a:cubicBezTo>
                  <a:pt x="-47750" y="2082582"/>
                  <a:pt x="68963" y="1791133"/>
                  <a:pt x="0" y="1661133"/>
                </a:cubicBezTo>
                <a:cubicBezTo>
                  <a:pt x="-68963" y="1531133"/>
                  <a:pt x="60269" y="1275676"/>
                  <a:pt x="0" y="1015137"/>
                </a:cubicBezTo>
                <a:cubicBezTo>
                  <a:pt x="-60269" y="754598"/>
                  <a:pt x="81142" y="443982"/>
                  <a:pt x="0" y="0"/>
                </a:cubicBezTo>
                <a:close/>
              </a:path>
              <a:path w="4614259" h="3460694" stroke="0" extrusionOk="0">
                <a:moveTo>
                  <a:pt x="0" y="0"/>
                </a:moveTo>
                <a:cubicBezTo>
                  <a:pt x="259232" y="-24493"/>
                  <a:pt x="414487" y="25446"/>
                  <a:pt x="530640" y="0"/>
                </a:cubicBezTo>
                <a:cubicBezTo>
                  <a:pt x="646793" y="-25446"/>
                  <a:pt x="859619" y="41041"/>
                  <a:pt x="968994" y="0"/>
                </a:cubicBezTo>
                <a:cubicBezTo>
                  <a:pt x="1078369" y="-41041"/>
                  <a:pt x="1317532" y="55864"/>
                  <a:pt x="1638062" y="0"/>
                </a:cubicBezTo>
                <a:cubicBezTo>
                  <a:pt x="1958592" y="-55864"/>
                  <a:pt x="1983909" y="55787"/>
                  <a:pt x="2168702" y="0"/>
                </a:cubicBezTo>
                <a:cubicBezTo>
                  <a:pt x="2353495" y="-55787"/>
                  <a:pt x="2588447" y="52254"/>
                  <a:pt x="2699342" y="0"/>
                </a:cubicBezTo>
                <a:cubicBezTo>
                  <a:pt x="2810237" y="-52254"/>
                  <a:pt x="3180140" y="12388"/>
                  <a:pt x="3368409" y="0"/>
                </a:cubicBezTo>
                <a:cubicBezTo>
                  <a:pt x="3556678" y="-12388"/>
                  <a:pt x="3740375" y="43932"/>
                  <a:pt x="3852906" y="0"/>
                </a:cubicBezTo>
                <a:cubicBezTo>
                  <a:pt x="3965437" y="-43932"/>
                  <a:pt x="4307929" y="2388"/>
                  <a:pt x="4614259" y="0"/>
                </a:cubicBezTo>
                <a:cubicBezTo>
                  <a:pt x="4630868" y="161702"/>
                  <a:pt x="4539638" y="390990"/>
                  <a:pt x="4614259" y="645996"/>
                </a:cubicBezTo>
                <a:cubicBezTo>
                  <a:pt x="4688880" y="901002"/>
                  <a:pt x="4565899" y="969838"/>
                  <a:pt x="4614259" y="1153565"/>
                </a:cubicBezTo>
                <a:cubicBezTo>
                  <a:pt x="4662619" y="1337292"/>
                  <a:pt x="4596989" y="1477998"/>
                  <a:pt x="4614259" y="1730347"/>
                </a:cubicBezTo>
                <a:cubicBezTo>
                  <a:pt x="4631529" y="1982696"/>
                  <a:pt x="4601769" y="2158397"/>
                  <a:pt x="4614259" y="2341736"/>
                </a:cubicBezTo>
                <a:cubicBezTo>
                  <a:pt x="4626749" y="2525075"/>
                  <a:pt x="4557539" y="2689123"/>
                  <a:pt x="4614259" y="2814698"/>
                </a:cubicBezTo>
                <a:cubicBezTo>
                  <a:pt x="4670979" y="2940273"/>
                  <a:pt x="4593968" y="3166117"/>
                  <a:pt x="4614259" y="3460694"/>
                </a:cubicBezTo>
                <a:cubicBezTo>
                  <a:pt x="4384042" y="3492062"/>
                  <a:pt x="4211369" y="3416263"/>
                  <a:pt x="4037477" y="3460694"/>
                </a:cubicBezTo>
                <a:cubicBezTo>
                  <a:pt x="3863585" y="3505125"/>
                  <a:pt x="3620580" y="3421490"/>
                  <a:pt x="3460694" y="3460694"/>
                </a:cubicBezTo>
                <a:cubicBezTo>
                  <a:pt x="3300808" y="3499898"/>
                  <a:pt x="2989874" y="3425709"/>
                  <a:pt x="2791627" y="3460694"/>
                </a:cubicBezTo>
                <a:cubicBezTo>
                  <a:pt x="2593380" y="3495679"/>
                  <a:pt x="2493186" y="3456915"/>
                  <a:pt x="2214844" y="3460694"/>
                </a:cubicBezTo>
                <a:cubicBezTo>
                  <a:pt x="1936502" y="3464473"/>
                  <a:pt x="1950086" y="3427426"/>
                  <a:pt x="1776490" y="3460694"/>
                </a:cubicBezTo>
                <a:cubicBezTo>
                  <a:pt x="1602894" y="3493962"/>
                  <a:pt x="1448589" y="3445170"/>
                  <a:pt x="1291993" y="3460694"/>
                </a:cubicBezTo>
                <a:cubicBezTo>
                  <a:pt x="1135397" y="3476218"/>
                  <a:pt x="955316" y="3413525"/>
                  <a:pt x="622925" y="3460694"/>
                </a:cubicBezTo>
                <a:cubicBezTo>
                  <a:pt x="290534" y="3507863"/>
                  <a:pt x="199501" y="3451473"/>
                  <a:pt x="0" y="3460694"/>
                </a:cubicBezTo>
                <a:cubicBezTo>
                  <a:pt x="-14314" y="3262303"/>
                  <a:pt x="51385" y="3141320"/>
                  <a:pt x="0" y="2953126"/>
                </a:cubicBezTo>
                <a:cubicBezTo>
                  <a:pt x="-51385" y="2764932"/>
                  <a:pt x="17694" y="2623479"/>
                  <a:pt x="0" y="2410950"/>
                </a:cubicBezTo>
                <a:cubicBezTo>
                  <a:pt x="-17694" y="2198421"/>
                  <a:pt x="29709" y="2060298"/>
                  <a:pt x="0" y="1937989"/>
                </a:cubicBezTo>
                <a:cubicBezTo>
                  <a:pt x="-29709" y="1815680"/>
                  <a:pt x="29910" y="1605466"/>
                  <a:pt x="0" y="1465027"/>
                </a:cubicBezTo>
                <a:cubicBezTo>
                  <a:pt x="-29910" y="1324588"/>
                  <a:pt x="66667" y="988844"/>
                  <a:pt x="0" y="853638"/>
                </a:cubicBezTo>
                <a:cubicBezTo>
                  <a:pt x="-66667" y="718432"/>
                  <a:pt x="24940" y="365753"/>
                  <a:pt x="0" y="0"/>
                </a:cubicBezTo>
                <a:close/>
              </a:path>
            </a:pathLst>
          </a:cu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F443D16-4140-4B6A-B350-66FBA050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5F7B96-6F3D-4EC0-98FB-25CC30927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1B6DB9-6F80-46F8-8612-922EA4C9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6F0AAE-9B2A-4BD5-9596-497F73F8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79" y="2348880"/>
            <a:ext cx="5383833" cy="15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4148_TF03460544" id="{8562D5C4-9B0C-4FFA-8150-BCE9AB576E7C}" vid="{C4AB40D0-B545-42A2-B795-805AA4474907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187</TotalTime>
  <Words>553</Words>
  <Application>Microsoft Office PowerPoint</Application>
  <PresentationFormat>Custom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</vt:lpstr>
      <vt:lpstr>Project planning overview presentation</vt:lpstr>
      <vt:lpstr>Tailored Resume Builder</vt:lpstr>
      <vt:lpstr>Introduction:  Our project automates the generation of tailored resumes, finely crafted to match the specifics outlined in the job description and requirements using state-of-the-art AI technology, which automates the process of content generation based on user-provided data.</vt:lpstr>
      <vt:lpstr>Technologies/ Tools/ Libraries used:</vt:lpstr>
      <vt:lpstr>Process Flow</vt:lpstr>
      <vt:lpstr>PowerPoint Presentation</vt:lpstr>
      <vt:lpstr>Algorithm: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Parepalli Laxmi Buddhini, Vineela</dc:creator>
  <cp:lastModifiedBy>Parepalli Laxmi Buddhini, Vineela</cp:lastModifiedBy>
  <cp:revision>20</cp:revision>
  <dcterms:created xsi:type="dcterms:W3CDTF">2024-03-15T10:28:06Z</dcterms:created>
  <dcterms:modified xsi:type="dcterms:W3CDTF">2024-03-15T13:35:29Z</dcterms:modified>
</cp:coreProperties>
</file>