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9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3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89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1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0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0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88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66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7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4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264" y="2295207"/>
            <a:ext cx="5203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84" dirty="0">
                <a:latin typeface="Times New Roman"/>
                <a:cs typeface="Times New Roman"/>
              </a:rPr>
              <a:t>T</a:t>
            </a:r>
            <a:r>
              <a:rPr sz="7200" spc="-465" dirty="0">
                <a:latin typeface="Times New Roman"/>
                <a:cs typeface="Times New Roman"/>
              </a:rPr>
              <a:t>E</a:t>
            </a:r>
            <a:r>
              <a:rPr sz="7200" spc="5" dirty="0">
                <a:latin typeface="Times New Roman"/>
                <a:cs typeface="Times New Roman"/>
              </a:rPr>
              <a:t>S</a:t>
            </a:r>
            <a:r>
              <a:rPr sz="7200" spc="-635" dirty="0">
                <a:latin typeface="Times New Roman"/>
                <a:cs typeface="Times New Roman"/>
              </a:rPr>
              <a:t>T</a:t>
            </a:r>
            <a:r>
              <a:rPr sz="7200" spc="-45" dirty="0">
                <a:latin typeface="Times New Roman"/>
                <a:cs typeface="Times New Roman"/>
              </a:rPr>
              <a:t> </a:t>
            </a:r>
            <a:r>
              <a:rPr sz="7200" spc="-990" dirty="0">
                <a:latin typeface="Times New Roman"/>
                <a:cs typeface="Times New Roman"/>
              </a:rPr>
              <a:t>C</a:t>
            </a:r>
            <a:r>
              <a:rPr sz="7200" spc="135" dirty="0">
                <a:latin typeface="Times New Roman"/>
                <a:cs typeface="Times New Roman"/>
              </a:rPr>
              <a:t>A</a:t>
            </a:r>
            <a:r>
              <a:rPr sz="7200" spc="125" dirty="0">
                <a:latin typeface="Times New Roman"/>
                <a:cs typeface="Times New Roman"/>
              </a:rPr>
              <a:t>S</a:t>
            </a:r>
            <a:r>
              <a:rPr sz="7200" spc="-170" dirty="0">
                <a:latin typeface="Times New Roman"/>
                <a:cs typeface="Times New Roman"/>
              </a:rPr>
              <a:t>ES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4528" y="1675128"/>
          <a:ext cx="6553833" cy="1250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4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4335" marR="257810" indent="-132080">
                        <a:lnSpc>
                          <a:spcPts val="1639"/>
                        </a:lnSpc>
                        <a:spcBef>
                          <a:spcPts val="1405"/>
                        </a:spcBef>
                      </a:pPr>
                      <a:r>
                        <a:rPr sz="1600" b="1" spc="-15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ase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493395" marR="482600" indent="635" algn="ctr">
                        <a:lnSpc>
                          <a:spcPts val="1660"/>
                        </a:lnSpc>
                        <a:spcBef>
                          <a:spcPts val="13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8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Pre-Requisite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78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Pre-Condition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70296" y="2401379"/>
            <a:ext cx="2068830" cy="525780"/>
          </a:xfrm>
          <a:custGeom>
            <a:avLst/>
            <a:gdLst/>
            <a:ahLst/>
            <a:cxnLst/>
            <a:rect l="l" t="t" r="r" b="b"/>
            <a:pathLst>
              <a:path w="2068829" h="525780">
                <a:moveTo>
                  <a:pt x="2068702" y="0"/>
                </a:moveTo>
                <a:lnTo>
                  <a:pt x="0" y="0"/>
                </a:lnTo>
                <a:lnTo>
                  <a:pt x="0" y="525462"/>
                </a:lnTo>
                <a:lnTo>
                  <a:pt x="2068702" y="525462"/>
                </a:lnTo>
                <a:lnTo>
                  <a:pt x="2068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4528" y="3382389"/>
          <a:ext cx="6630034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0001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  <a:spcBef>
                          <a:spcPts val="47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Steps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 Followed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Steps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reproduced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363855" marR="231140" indent="-124460">
                        <a:lnSpc>
                          <a:spcPts val="1639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ecte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8930" marR="306705" indent="-12700">
                        <a:lnSpc>
                          <a:spcPts val="163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ct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al  R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46355" indent="-635" algn="ctr">
                        <a:lnSpc>
                          <a:spcPct val="859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ai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209413" y="4153598"/>
            <a:ext cx="2106295" cy="525780"/>
          </a:xfrm>
          <a:custGeom>
            <a:avLst/>
            <a:gdLst/>
            <a:ahLst/>
            <a:cxnLst/>
            <a:rect l="l" t="t" r="r" b="b"/>
            <a:pathLst>
              <a:path w="2106295" h="525779">
                <a:moveTo>
                  <a:pt x="1208239" y="0"/>
                </a:moveTo>
                <a:lnTo>
                  <a:pt x="0" y="0"/>
                </a:lnTo>
                <a:lnTo>
                  <a:pt x="0" y="525462"/>
                </a:lnTo>
                <a:lnTo>
                  <a:pt x="1208239" y="525462"/>
                </a:lnTo>
                <a:lnTo>
                  <a:pt x="1208239" y="0"/>
                </a:lnTo>
                <a:close/>
              </a:path>
              <a:path w="2106295" h="525779">
                <a:moveTo>
                  <a:pt x="2105812" y="0"/>
                </a:moveTo>
                <a:lnTo>
                  <a:pt x="1208278" y="0"/>
                </a:lnTo>
                <a:lnTo>
                  <a:pt x="1208278" y="525462"/>
                </a:lnTo>
                <a:lnTo>
                  <a:pt x="2105812" y="525462"/>
                </a:lnTo>
                <a:lnTo>
                  <a:pt x="2105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F39347-B808-B4BE-2FF2-2BA3447A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28" y="174981"/>
            <a:ext cx="7429499" cy="1478570"/>
          </a:xfrm>
        </p:spPr>
        <p:txBody>
          <a:bodyPr/>
          <a:lstStyle/>
          <a:p>
            <a:r>
              <a:rPr lang="en-US" dirty="0"/>
              <a:t>Test case template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2790" y="1814448"/>
            <a:ext cx="6337300" cy="2109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latin typeface="Arial MT"/>
                <a:cs typeface="Arial MT"/>
              </a:rPr>
              <a:t>Preconditions:</a:t>
            </a:r>
            <a:endParaRPr sz="2200">
              <a:latin typeface="Arial MT"/>
              <a:cs typeface="Arial MT"/>
            </a:endParaRPr>
          </a:p>
          <a:p>
            <a:pPr marL="294640" marR="5080" indent="-28194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Open Web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browser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url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address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bar.</a:t>
            </a:r>
            <a:endParaRPr sz="2200">
              <a:latin typeface="Arial MT"/>
              <a:cs typeface="Arial MT"/>
            </a:endParaRPr>
          </a:p>
          <a:p>
            <a:pPr marL="314960" indent="-3022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14960" algn="l"/>
              </a:tabLst>
            </a:pPr>
            <a:r>
              <a:rPr sz="2200" spc="-5" dirty="0">
                <a:latin typeface="Arial MT"/>
                <a:cs typeface="Arial MT"/>
              </a:rPr>
              <a:t>Home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page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displayed.</a:t>
            </a:r>
            <a:endParaRPr sz="2200">
              <a:latin typeface="Arial MT"/>
              <a:cs typeface="Arial MT"/>
            </a:endParaRPr>
          </a:p>
          <a:p>
            <a:pPr marL="299720" indent="-2870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299720" algn="l"/>
              </a:tabLst>
            </a:pPr>
            <a:r>
              <a:rPr sz="2200" spc="-10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dirty="0">
                <a:latin typeface="Arial MT"/>
                <a:cs typeface="Arial MT"/>
              </a:rPr>
              <a:t> must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page.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7D9072-AB43-8197-A013-400A951E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42" y="345871"/>
            <a:ext cx="7429499" cy="1478570"/>
          </a:xfrm>
        </p:spPr>
        <p:txBody>
          <a:bodyPr/>
          <a:lstStyle/>
          <a:p>
            <a:r>
              <a:rPr lang="en-US" dirty="0"/>
              <a:t>Sample test cases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36721"/>
              </p:ext>
            </p:extLst>
          </p:nvPr>
        </p:nvGraphicFramePr>
        <p:xfrm>
          <a:off x="608328" y="1430653"/>
          <a:ext cx="792607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41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7314" marR="99695" indent="2540" algn="just">
                        <a:lnSpc>
                          <a:spcPct val="86000"/>
                        </a:lnSpc>
                      </a:pPr>
                      <a:r>
                        <a:rPr sz="1600" b="1" spc="-15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 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ase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8419" marR="53340" indent="76200" algn="just">
                        <a:lnSpc>
                          <a:spcPct val="86000"/>
                        </a:lnSpc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case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780"/>
                        </a:lnSpc>
                        <a:spcBef>
                          <a:spcPts val="15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1915" marR="75565" indent="635" algn="ctr">
                        <a:lnSpc>
                          <a:spcPct val="86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 marR="85725" indent="635" algn="ctr">
                        <a:lnSpc>
                          <a:spcPts val="1639"/>
                        </a:lnSpc>
                        <a:spcBef>
                          <a:spcPts val="97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Pre-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51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Pre-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ts val="178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36854" marR="156210" indent="-73660">
                        <a:lnSpc>
                          <a:spcPts val="1639"/>
                        </a:lnSpc>
                        <a:spcBef>
                          <a:spcPts val="97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Steps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b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Followed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2715" marR="121285" indent="472440">
                        <a:lnSpc>
                          <a:spcPct val="86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Steps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1130" marR="142875" indent="15240">
                        <a:lnSpc>
                          <a:spcPts val="1639"/>
                        </a:lnSpc>
                        <a:spcBef>
                          <a:spcPts val="1500"/>
                        </a:spcBef>
                      </a:pPr>
                      <a:r>
                        <a:rPr sz="1600" b="1" spc="-15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9370" marR="32384" algn="ctr">
                        <a:lnSpc>
                          <a:spcPct val="858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  ted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Resul </a:t>
                      </a:r>
                      <a:r>
                        <a:rPr sz="1600" b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4769" marR="53340" indent="5080" algn="just">
                        <a:lnSpc>
                          <a:spcPct val="858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ual </a:t>
                      </a:r>
                      <a:r>
                        <a:rPr sz="1600" b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50165" marR="40640" indent="-1270" algn="ctr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Stat </a:t>
                      </a:r>
                      <a:r>
                        <a:rPr sz="1600" b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  s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6854" marR="38100" indent="-190500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C00  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780"/>
                        </a:lnSpc>
                        <a:spcBef>
                          <a:spcPts val="115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(OK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465" marR="93345">
                        <a:lnSpc>
                          <a:spcPts val="1639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100" marR="87630">
                        <a:lnSpc>
                          <a:spcPct val="85800"/>
                        </a:lnSpc>
                      </a:pPr>
                      <a:r>
                        <a:rPr sz="1600" b="1" spc="-15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 C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k  whether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log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 marR="52705">
                        <a:lnSpc>
                          <a:spcPct val="860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cce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ssf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84455" marR="74930" indent="1270" algn="ctr">
                        <a:lnSpc>
                          <a:spcPct val="86200"/>
                        </a:lnSpc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Yahoo 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Page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sz="16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b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opened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735" marR="200025">
                        <a:lnSpc>
                          <a:spcPct val="86000"/>
                        </a:lnSpc>
                        <a:buAutoNum type="arabicPeriod"/>
                        <a:tabLst>
                          <a:tab pos="242570" algn="l"/>
                        </a:tabLst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Valid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Username.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1935" indent="-203835">
                        <a:lnSpc>
                          <a:spcPts val="1510"/>
                        </a:lnSpc>
                        <a:buAutoNum type="arabicPeriod"/>
                        <a:tabLst>
                          <a:tab pos="242570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Enter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735" marR="330835">
                        <a:lnSpc>
                          <a:spcPts val="1660"/>
                        </a:lnSpc>
                        <a:spcBef>
                          <a:spcPts val="145"/>
                        </a:spcBef>
                      </a:pP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Valid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1935" indent="-203835">
                        <a:lnSpc>
                          <a:spcPts val="1500"/>
                        </a:lnSpc>
                        <a:buAutoNum type="arabicPeriod" startAt="3"/>
                        <a:tabLst>
                          <a:tab pos="242570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ts val="178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button.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ts val="1780"/>
                        </a:lnSpc>
                        <a:spcBef>
                          <a:spcPts val="115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UN::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370" marR="29845">
                        <a:lnSpc>
                          <a:spcPts val="1660"/>
                        </a:lnSpc>
                        <a:spcBef>
                          <a:spcPts val="135"/>
                        </a:spcBef>
                      </a:pP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mind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WD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ts val="163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scripts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9370" marR="66040">
                        <a:lnSpc>
                          <a:spcPct val="861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login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ssfull </a:t>
                      </a:r>
                      <a:r>
                        <a:rPr sz="1600" b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2550" marR="73025" indent="33020" algn="just">
                        <a:lnSpc>
                          <a:spcPct val="86200"/>
                        </a:lnSpc>
                      </a:pP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Sa </a:t>
                      </a:r>
                      <a:r>
                        <a:rPr sz="1600" b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me </a:t>
                      </a:r>
                      <a:r>
                        <a:rPr sz="1600" b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29200" y="3173348"/>
            <a:ext cx="2209800" cy="2145030"/>
          </a:xfrm>
          <a:custGeom>
            <a:avLst/>
            <a:gdLst/>
            <a:ahLst/>
            <a:cxnLst/>
            <a:rect l="l" t="t" r="r" b="b"/>
            <a:pathLst>
              <a:path w="2209800" h="2145029">
                <a:moveTo>
                  <a:pt x="2209762" y="0"/>
                </a:moveTo>
                <a:lnTo>
                  <a:pt x="2209762" y="0"/>
                </a:lnTo>
                <a:lnTo>
                  <a:pt x="0" y="0"/>
                </a:lnTo>
                <a:lnTo>
                  <a:pt x="0" y="2144776"/>
                </a:lnTo>
                <a:lnTo>
                  <a:pt x="2209762" y="2144776"/>
                </a:lnTo>
                <a:lnTo>
                  <a:pt x="2209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3FF843-00F4-F69F-9019-CA4D1E5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14" y="61052"/>
            <a:ext cx="7429499" cy="1478570"/>
          </a:xfrm>
        </p:spPr>
        <p:txBody>
          <a:bodyPr/>
          <a:lstStyle/>
          <a:p>
            <a:r>
              <a:rPr lang="en-US" dirty="0"/>
              <a:t>Sample test cases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9070" y="2069840"/>
            <a:ext cx="3227705" cy="13366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9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Peer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Reviews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5" dirty="0">
                <a:latin typeface="Arial MT"/>
                <a:cs typeface="Arial MT"/>
              </a:rPr>
              <a:t>Team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5" dirty="0">
                <a:latin typeface="Arial MT"/>
                <a:cs typeface="Arial MT"/>
              </a:rPr>
              <a:t>Team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945134-AD28-9C11-A837-A1796EF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8" y="304800"/>
            <a:ext cx="7429499" cy="1478570"/>
          </a:xfrm>
        </p:spPr>
        <p:txBody>
          <a:bodyPr/>
          <a:lstStyle/>
          <a:p>
            <a:r>
              <a:rPr lang="en-US" dirty="0"/>
              <a:t>Test cases review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295400"/>
            <a:ext cx="7277100" cy="5181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2F99E3-3C78-4EE6-056F-31E82134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4984"/>
            <a:ext cx="7429499" cy="1478570"/>
          </a:xfrm>
        </p:spPr>
        <p:txBody>
          <a:bodyPr/>
          <a:lstStyle/>
          <a:p>
            <a:r>
              <a:rPr lang="en-US" dirty="0"/>
              <a:t>Review process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6477000" cy="1828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E4F4E0E-BF88-EADD-E7B3-520843CB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format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269" y="1441386"/>
            <a:ext cx="6574155" cy="4305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0520" marR="5080" indent="-337820">
              <a:lnSpc>
                <a:spcPct val="89800"/>
              </a:lnSpc>
              <a:spcBef>
                <a:spcPts val="37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plays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vital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role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activity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proof.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Clr>
                <a:srgbClr val="FFFFCC"/>
              </a:buClr>
              <a:buFont typeface="Wingdings"/>
              <a:buChar char=""/>
              <a:tabLst>
                <a:tab pos="349885" algn="l"/>
                <a:tab pos="350520" algn="l"/>
              </a:tabLst>
            </a:pPr>
            <a:r>
              <a:rPr sz="2200" b="1" spc="-10" dirty="0">
                <a:latin typeface="Arial"/>
                <a:cs typeface="Arial"/>
              </a:rPr>
              <a:t>The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following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activities should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dirty="0">
                <a:latin typeface="Arial"/>
                <a:cs typeface="Arial"/>
              </a:rPr>
              <a:t> taken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care:</a:t>
            </a:r>
            <a:endParaRPr sz="2200">
              <a:latin typeface="Arial"/>
              <a:cs typeface="Arial"/>
            </a:endParaRPr>
          </a:p>
          <a:p>
            <a:pPr marL="429259" indent="-417195">
              <a:lnSpc>
                <a:spcPct val="100000"/>
              </a:lnSpc>
              <a:spcBef>
                <a:spcPts val="445"/>
              </a:spcBef>
              <a:buClr>
                <a:srgbClr val="6C911D"/>
              </a:buClr>
              <a:buFont typeface="Wingdings"/>
              <a:buChar char=""/>
              <a:tabLst>
                <a:tab pos="429259" algn="l"/>
                <a:tab pos="429895" algn="l"/>
              </a:tabLst>
            </a:pP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 executed.</a:t>
            </a:r>
            <a:endParaRPr sz="220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spcBef>
                <a:spcPts val="439"/>
              </a:spcBef>
              <a:buClr>
                <a:srgbClr val="6C911D"/>
              </a:buClr>
              <a:buFont typeface="Wingdings"/>
              <a:buChar char=""/>
              <a:tabLst>
                <a:tab pos="429259" algn="l"/>
                <a:tab pos="429895" algn="l"/>
              </a:tabLst>
            </a:pP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</a:t>
            </a:r>
            <a:endParaRPr sz="2200">
              <a:latin typeface="Arial MT"/>
              <a:cs typeface="Arial MT"/>
            </a:endParaRPr>
          </a:p>
          <a:p>
            <a:pPr marL="429259" indent="-417195">
              <a:lnSpc>
                <a:spcPts val="2510"/>
              </a:lnSpc>
              <a:spcBef>
                <a:spcPts val="420"/>
              </a:spcBef>
              <a:buClr>
                <a:srgbClr val="6C911D"/>
              </a:buClr>
              <a:buFont typeface="Wingdings"/>
              <a:buChar char=""/>
              <a:tabLst>
                <a:tab pos="429259" algn="l"/>
                <a:tab pos="429895" algn="l"/>
              </a:tabLst>
            </a:pPr>
            <a:r>
              <a:rPr sz="2200" spc="-5" dirty="0">
                <a:latin typeface="Arial MT"/>
                <a:cs typeface="Arial MT"/>
              </a:rPr>
              <a:t>Screen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successful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executions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taken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word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document.</a:t>
            </a:r>
            <a:endParaRPr sz="2200">
              <a:latin typeface="Arial MT"/>
              <a:cs typeface="Arial MT"/>
            </a:endParaRPr>
          </a:p>
          <a:p>
            <a:pPr marL="424180" indent="-412115">
              <a:lnSpc>
                <a:spcPct val="100000"/>
              </a:lnSpc>
              <a:spcBef>
                <a:spcPts val="440"/>
              </a:spcBef>
              <a:buClr>
                <a:srgbClr val="6C911D"/>
              </a:buClr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sz="2200" spc="-15" dirty="0">
                <a:latin typeface="Arial MT"/>
                <a:cs typeface="Arial MT"/>
              </a:rPr>
              <a:t>Time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execute.</a:t>
            </a:r>
            <a:endParaRPr sz="2200">
              <a:latin typeface="Arial MT"/>
              <a:cs typeface="Arial MT"/>
            </a:endParaRPr>
          </a:p>
          <a:p>
            <a:pPr marL="350520" marR="790575" indent="-337820">
              <a:lnSpc>
                <a:spcPts val="2380"/>
              </a:lnSpc>
              <a:spcBef>
                <a:spcPts val="735"/>
              </a:spcBef>
              <a:buClr>
                <a:srgbClr val="6C911D"/>
              </a:buClr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2200" spc="-15" dirty="0">
                <a:latin typeface="Arial MT"/>
                <a:cs typeface="Arial MT"/>
              </a:rPr>
              <a:t>Time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wasted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due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unavailability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FA6BB5-FDE4-5419-2DFE-9026E01C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93"/>
            <a:ext cx="7429499" cy="1478570"/>
          </a:xfrm>
        </p:spPr>
        <p:txBody>
          <a:bodyPr/>
          <a:lstStyle/>
          <a:p>
            <a:r>
              <a:rPr lang="en-US" dirty="0"/>
              <a:t>Test case execution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395"/>
            <a:ext cx="4945078" cy="4185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6540" y="1932304"/>
            <a:ext cx="249745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Inputs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latin typeface="Arial MT"/>
                <a:cs typeface="Arial MT"/>
              </a:rPr>
              <a:t>-Test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-System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Availability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-Data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Availability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Process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Arial MT"/>
                <a:cs typeface="Arial MT"/>
              </a:rPr>
              <a:t>-</a:t>
            </a: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Output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-Raise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spc="-45" dirty="0">
                <a:latin typeface="Arial MT"/>
                <a:cs typeface="Arial MT"/>
              </a:rPr>
              <a:t>-Take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screen </a:t>
            </a:r>
            <a:r>
              <a:rPr sz="2200" dirty="0">
                <a:latin typeface="Arial MT"/>
                <a:cs typeface="Arial MT"/>
              </a:rPr>
              <a:t>shot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save </a:t>
            </a:r>
            <a:r>
              <a:rPr sz="2200" dirty="0">
                <a:latin typeface="Arial MT"/>
                <a:cs typeface="Arial MT"/>
              </a:rPr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2851" y="5286375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E85"/>
                </a:solidFill>
                <a:latin typeface="Times New Roman"/>
                <a:cs typeface="Times New Roman"/>
              </a:rPr>
              <a:t>Raise</a:t>
            </a:r>
            <a:r>
              <a:rPr sz="1800" b="1" spc="-10" dirty="0">
                <a:solidFill>
                  <a:srgbClr val="318E8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18E85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318E8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18E85"/>
                </a:solidFill>
                <a:latin typeface="Times New Roman"/>
                <a:cs typeface="Times New Roman"/>
              </a:rPr>
              <a:t>Defects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F1CDED-8EDD-D3F5-6E25-E34F031D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7669"/>
            <a:ext cx="7429499" cy="1478570"/>
          </a:xfrm>
        </p:spPr>
        <p:txBody>
          <a:bodyPr/>
          <a:lstStyle/>
          <a:p>
            <a:r>
              <a:rPr lang="en-US" dirty="0"/>
              <a:t>Test case execution process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469" y="1344295"/>
            <a:ext cx="6285230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 </a:t>
            </a:r>
            <a:r>
              <a:rPr sz="2200" dirty="0">
                <a:latin typeface="Arial MT"/>
                <a:cs typeface="Arial MT"/>
              </a:rPr>
              <a:t>/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fan /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C911D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  <a:tab pos="360045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parameters	</a:t>
            </a:r>
            <a:r>
              <a:rPr sz="2200" spc="-5" dirty="0">
                <a:latin typeface="Arial MT"/>
                <a:cs typeface="Arial MT"/>
              </a:rPr>
              <a:t>included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template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In 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page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what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procedure,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scenario,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description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steps?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57688-32A8-8033-897B-07B2A9F4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272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510" y="1514495"/>
            <a:ext cx="2667481" cy="41534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D90CCF-B436-295F-F84B-851C264E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3200400"/>
            <a:ext cx="353060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 dirty="0">
              <a:latin typeface="Arial"/>
              <a:cs typeface="Arial"/>
            </a:endParaRPr>
          </a:p>
          <a:p>
            <a:pPr marL="617220" indent="-259079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617220" algn="l"/>
              </a:tabLst>
            </a:pPr>
            <a:r>
              <a:rPr sz="2200" dirty="0">
                <a:latin typeface="Arial MT"/>
                <a:cs typeface="Arial MT"/>
              </a:rPr>
              <a:t>Structure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Cases</a:t>
            </a:r>
            <a:endParaRPr sz="2200" dirty="0">
              <a:latin typeface="Arial MT"/>
              <a:cs typeface="Arial MT"/>
            </a:endParaRPr>
          </a:p>
          <a:p>
            <a:pPr marL="617220" indent="-259079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617220" algn="l"/>
              </a:tabLst>
            </a:pPr>
            <a:r>
              <a:rPr sz="2200" spc="-5" dirty="0">
                <a:latin typeface="Arial MT"/>
                <a:cs typeface="Arial MT"/>
              </a:rPr>
              <a:t>Sample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ACF2B-6D04-7265-A8C9-BBE436BE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14400"/>
            <a:ext cx="7429499" cy="1478570"/>
          </a:xfrm>
        </p:spPr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7569" y="1474406"/>
            <a:ext cx="6120130" cy="257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02260" indent="-28511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SzPct val="59090"/>
              <a:buFont typeface="Wingdings"/>
              <a:buChar char=""/>
              <a:tabLst>
                <a:tab pos="297180" algn="l"/>
                <a:tab pos="297815" algn="l"/>
              </a:tabLst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Scenario is </a:t>
            </a:r>
            <a:r>
              <a:rPr sz="2200" dirty="0">
                <a:latin typeface="Arial MT"/>
                <a:cs typeface="Arial MT"/>
              </a:rPr>
              <a:t>any </a:t>
            </a:r>
            <a:r>
              <a:rPr sz="2200" spc="-5" dirty="0">
                <a:latin typeface="Arial MT"/>
                <a:cs typeface="Arial MT"/>
              </a:rPr>
              <a:t>functionality that </a:t>
            </a:r>
            <a:r>
              <a:rPr sz="2200" dirty="0">
                <a:latin typeface="Arial MT"/>
                <a:cs typeface="Arial MT"/>
              </a:rPr>
              <a:t>can be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Possibility.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297180" marR="5080" indent="-28511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SzPct val="59090"/>
              <a:buFont typeface="Wingdings"/>
              <a:buChar char=""/>
              <a:tabLst>
                <a:tab pos="297180" algn="l"/>
                <a:tab pos="297815" algn="l"/>
                <a:tab pos="194437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scenario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an </a:t>
            </a:r>
            <a:r>
              <a:rPr sz="2200" spc="-5" dirty="0">
                <a:latin typeface="Arial MT"/>
                <a:cs typeface="Arial MT"/>
              </a:rPr>
              <a:t>idea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we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derive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	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cases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particular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functionality.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B999A1-7B36-EC52-5A7A-62B1BBDE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820"/>
            <a:ext cx="7429499" cy="1478570"/>
          </a:xfrm>
        </p:spPr>
        <p:txBody>
          <a:bodyPr/>
          <a:lstStyle/>
          <a:p>
            <a:r>
              <a:rPr lang="en-US" dirty="0"/>
              <a:t>Test scenario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5669" y="1443354"/>
            <a:ext cx="6345555" cy="29781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0520" marR="598170" indent="-338455">
              <a:lnSpc>
                <a:spcPts val="2380"/>
              </a:lnSpc>
              <a:spcBef>
                <a:spcPts val="39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 </a:t>
            </a:r>
            <a:r>
              <a:rPr sz="2200" spc="-5" dirty="0">
                <a:latin typeface="Arial MT"/>
                <a:cs typeface="Arial MT"/>
              </a:rPr>
              <a:t>the functionality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specific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  <a:p>
            <a:pPr marL="350520" marR="267335" indent="-338455">
              <a:lnSpc>
                <a:spcPct val="90200"/>
              </a:lnSpc>
              <a:spcBef>
                <a:spcPts val="74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description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what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5" dirty="0">
                <a:latin typeface="Arial MT"/>
                <a:cs typeface="Arial MT"/>
              </a:rPr>
              <a:t>tested,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what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to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15" dirty="0">
                <a:latin typeface="Arial MT"/>
                <a:cs typeface="Arial MT"/>
              </a:rPr>
              <a:t>what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check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actual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against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result.</a:t>
            </a:r>
            <a:endParaRPr sz="2200">
              <a:latin typeface="Arial MT"/>
              <a:cs typeface="Arial MT"/>
            </a:endParaRPr>
          </a:p>
          <a:p>
            <a:pPr marL="350520" marR="5080" indent="-338455">
              <a:lnSpc>
                <a:spcPct val="89800"/>
              </a:lnSpc>
              <a:spcBef>
                <a:spcPts val="81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includes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description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i/p,</a:t>
            </a:r>
            <a:r>
              <a:rPr sz="2200" dirty="0">
                <a:latin typeface="Arial MT"/>
                <a:cs typeface="Arial MT"/>
              </a:rPr>
              <a:t> o/p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along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with 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361381-D450-A8A5-6C04-D6E9C5C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40213"/>
            <a:ext cx="7429499" cy="1478570"/>
          </a:xfrm>
        </p:spPr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6712" y="3429000"/>
            <a:ext cx="5870575" cy="20427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good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test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case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should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have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following:</a:t>
            </a:r>
            <a:endParaRPr sz="2200" dirty="0">
              <a:latin typeface="Arial"/>
              <a:cs typeface="Arial"/>
            </a:endParaRPr>
          </a:p>
          <a:p>
            <a:pPr marL="472440" indent="-328295">
              <a:lnSpc>
                <a:spcPct val="100000"/>
              </a:lnSpc>
              <a:spcBef>
                <a:spcPts val="540"/>
              </a:spcBef>
              <a:buClr>
                <a:srgbClr val="6C911D"/>
              </a:buClr>
              <a:buFont typeface="Wingdings"/>
              <a:buChar char=""/>
              <a:tabLst>
                <a:tab pos="473075" algn="l"/>
              </a:tabLst>
            </a:pPr>
            <a:r>
              <a:rPr sz="2200" spc="15" dirty="0">
                <a:latin typeface="Arial MT"/>
                <a:cs typeface="Arial MT"/>
              </a:rPr>
              <a:t>TC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start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“what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you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testing”.</a:t>
            </a:r>
            <a:endParaRPr sz="2200" dirty="0">
              <a:latin typeface="Arial MT"/>
              <a:cs typeface="Arial MT"/>
            </a:endParaRPr>
          </a:p>
          <a:p>
            <a:pPr marL="472440" indent="-328295">
              <a:lnSpc>
                <a:spcPct val="100000"/>
              </a:lnSpc>
              <a:spcBef>
                <a:spcPts val="520"/>
              </a:spcBef>
              <a:buClr>
                <a:srgbClr val="6C911D"/>
              </a:buClr>
              <a:buFont typeface="Wingdings"/>
              <a:buChar char=""/>
              <a:tabLst>
                <a:tab pos="473075" algn="l"/>
              </a:tabLst>
            </a:pPr>
            <a:r>
              <a:rPr sz="2200" spc="15" dirty="0">
                <a:latin typeface="Arial MT"/>
                <a:cs typeface="Arial MT"/>
              </a:rPr>
              <a:t>TC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independent.</a:t>
            </a:r>
            <a:endParaRPr sz="2200" dirty="0">
              <a:latin typeface="Arial MT"/>
              <a:cs typeface="Arial MT"/>
            </a:endParaRPr>
          </a:p>
          <a:p>
            <a:pPr marL="472440" indent="-328295">
              <a:lnSpc>
                <a:spcPct val="100000"/>
              </a:lnSpc>
              <a:spcBef>
                <a:spcPts val="540"/>
              </a:spcBef>
              <a:buClr>
                <a:srgbClr val="6C911D"/>
              </a:buClr>
              <a:buFont typeface="Wingdings"/>
              <a:buChar char=""/>
              <a:tabLst>
                <a:tab pos="473075" algn="l"/>
              </a:tabLst>
            </a:pPr>
            <a:r>
              <a:rPr sz="2200" spc="15" dirty="0">
                <a:latin typeface="Arial MT"/>
                <a:cs typeface="Arial MT"/>
              </a:rPr>
              <a:t>TC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contain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“If”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statements.</a:t>
            </a:r>
            <a:endParaRPr sz="2200" dirty="0">
              <a:latin typeface="Arial MT"/>
              <a:cs typeface="Arial MT"/>
            </a:endParaRPr>
          </a:p>
          <a:p>
            <a:pPr marL="472440" indent="-328295">
              <a:lnSpc>
                <a:spcPct val="100000"/>
              </a:lnSpc>
              <a:spcBef>
                <a:spcPts val="545"/>
              </a:spcBef>
              <a:buClr>
                <a:srgbClr val="6C911D"/>
              </a:buClr>
              <a:buFont typeface="Wingdings"/>
              <a:buChar char=""/>
              <a:tabLst>
                <a:tab pos="473075" algn="l"/>
              </a:tabLst>
            </a:pPr>
            <a:r>
              <a:rPr sz="2200" spc="15" dirty="0">
                <a:latin typeface="Arial MT"/>
                <a:cs typeface="Arial MT"/>
              </a:rPr>
              <a:t>TC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uniform.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4572C4-132D-E88F-7773-84F7307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95" y="838200"/>
            <a:ext cx="8610600" cy="1478570"/>
          </a:xfrm>
        </p:spPr>
        <p:txBody>
          <a:bodyPr/>
          <a:lstStyle/>
          <a:p>
            <a:r>
              <a:rPr lang="en-US" dirty="0"/>
              <a:t>Characteristics of good test cases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412432"/>
            <a:ext cx="3171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30" dirty="0"/>
              <a:t>A</a:t>
            </a:r>
            <a:r>
              <a:rPr spc="-385" dirty="0"/>
              <a:t> </a:t>
            </a:r>
            <a:r>
              <a:rPr spc="-955" dirty="0"/>
              <a:t>goo</a:t>
            </a:r>
            <a:r>
              <a:rPr spc="-960" dirty="0"/>
              <a:t>d</a:t>
            </a:r>
            <a:r>
              <a:rPr spc="-380" dirty="0"/>
              <a:t> </a:t>
            </a:r>
            <a:r>
              <a:rPr spc="-675" dirty="0"/>
              <a:t>te</a:t>
            </a:r>
            <a:r>
              <a:rPr spc="-670" dirty="0"/>
              <a:t>s</a:t>
            </a:r>
            <a:r>
              <a:rPr spc="-620" dirty="0"/>
              <a:t>t</a:t>
            </a:r>
            <a:r>
              <a:rPr spc="-385" dirty="0"/>
              <a:t> </a:t>
            </a:r>
            <a:r>
              <a:rPr spc="-680" dirty="0"/>
              <a:t>c</a:t>
            </a:r>
            <a:r>
              <a:rPr spc="-765" dirty="0"/>
              <a:t>a</a:t>
            </a:r>
            <a:r>
              <a:rPr spc="-710" dirty="0"/>
              <a:t>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6258" y="1518919"/>
            <a:ext cx="4234815" cy="655320"/>
            <a:chOff x="2326258" y="1518919"/>
            <a:chExt cx="4234815" cy="655320"/>
          </a:xfrm>
        </p:grpSpPr>
        <p:sp>
          <p:nvSpPr>
            <p:cNvPr id="4" name="object 4"/>
            <p:cNvSpPr/>
            <p:nvPr/>
          </p:nvSpPr>
          <p:spPr>
            <a:xfrm>
              <a:off x="2332608" y="1525269"/>
              <a:ext cx="4222115" cy="642620"/>
            </a:xfrm>
            <a:custGeom>
              <a:avLst/>
              <a:gdLst/>
              <a:ahLst/>
              <a:cxnLst/>
              <a:rect l="l" t="t" r="r" b="b"/>
              <a:pathLst>
                <a:path w="4222115" h="642619">
                  <a:moveTo>
                    <a:pt x="4221861" y="535558"/>
                  </a:moveTo>
                  <a:lnTo>
                    <a:pt x="716661" y="535558"/>
                  </a:lnTo>
                  <a:lnTo>
                    <a:pt x="725084" y="577201"/>
                  </a:lnTo>
                  <a:lnTo>
                    <a:pt x="748045" y="611235"/>
                  </a:lnTo>
                  <a:lnTo>
                    <a:pt x="782079" y="634196"/>
                  </a:lnTo>
                  <a:lnTo>
                    <a:pt x="823722" y="642619"/>
                  </a:lnTo>
                  <a:lnTo>
                    <a:pt x="4114800" y="642619"/>
                  </a:lnTo>
                  <a:lnTo>
                    <a:pt x="4156442" y="634196"/>
                  </a:lnTo>
                  <a:lnTo>
                    <a:pt x="4190476" y="611235"/>
                  </a:lnTo>
                  <a:lnTo>
                    <a:pt x="4213437" y="577201"/>
                  </a:lnTo>
                  <a:lnTo>
                    <a:pt x="4221861" y="535558"/>
                  </a:lnTo>
                  <a:close/>
                </a:path>
                <a:path w="4222115" h="642619">
                  <a:moveTo>
                    <a:pt x="4114800" y="0"/>
                  </a:moveTo>
                  <a:lnTo>
                    <a:pt x="823722" y="0"/>
                  </a:lnTo>
                  <a:lnTo>
                    <a:pt x="782079" y="8423"/>
                  </a:lnTo>
                  <a:lnTo>
                    <a:pt x="748045" y="31384"/>
                  </a:lnTo>
                  <a:lnTo>
                    <a:pt x="725084" y="65418"/>
                  </a:lnTo>
                  <a:lnTo>
                    <a:pt x="716661" y="107060"/>
                  </a:lnTo>
                  <a:lnTo>
                    <a:pt x="716661" y="374903"/>
                  </a:lnTo>
                  <a:lnTo>
                    <a:pt x="0" y="610869"/>
                  </a:lnTo>
                  <a:lnTo>
                    <a:pt x="716661" y="535558"/>
                  </a:lnTo>
                  <a:lnTo>
                    <a:pt x="4221861" y="535558"/>
                  </a:lnTo>
                  <a:lnTo>
                    <a:pt x="4221861" y="107060"/>
                  </a:lnTo>
                  <a:lnTo>
                    <a:pt x="4213437" y="65418"/>
                  </a:lnTo>
                  <a:lnTo>
                    <a:pt x="4190476" y="31384"/>
                  </a:lnTo>
                  <a:lnTo>
                    <a:pt x="4156442" y="8423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E4C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2608" y="1525269"/>
              <a:ext cx="4222115" cy="642620"/>
            </a:xfrm>
            <a:custGeom>
              <a:avLst/>
              <a:gdLst/>
              <a:ahLst/>
              <a:cxnLst/>
              <a:rect l="l" t="t" r="r" b="b"/>
              <a:pathLst>
                <a:path w="4222115" h="642619">
                  <a:moveTo>
                    <a:pt x="716661" y="107060"/>
                  </a:moveTo>
                  <a:lnTo>
                    <a:pt x="725084" y="65418"/>
                  </a:lnTo>
                  <a:lnTo>
                    <a:pt x="748045" y="31384"/>
                  </a:lnTo>
                  <a:lnTo>
                    <a:pt x="782079" y="8423"/>
                  </a:lnTo>
                  <a:lnTo>
                    <a:pt x="823722" y="0"/>
                  </a:lnTo>
                  <a:lnTo>
                    <a:pt x="1300861" y="0"/>
                  </a:lnTo>
                  <a:lnTo>
                    <a:pt x="2177161" y="0"/>
                  </a:lnTo>
                  <a:lnTo>
                    <a:pt x="4114800" y="0"/>
                  </a:lnTo>
                  <a:lnTo>
                    <a:pt x="4156442" y="8423"/>
                  </a:lnTo>
                  <a:lnTo>
                    <a:pt x="4190476" y="31384"/>
                  </a:lnTo>
                  <a:lnTo>
                    <a:pt x="4213437" y="65418"/>
                  </a:lnTo>
                  <a:lnTo>
                    <a:pt x="4221861" y="107060"/>
                  </a:lnTo>
                  <a:lnTo>
                    <a:pt x="4221861" y="374903"/>
                  </a:lnTo>
                  <a:lnTo>
                    <a:pt x="4221861" y="535558"/>
                  </a:lnTo>
                  <a:lnTo>
                    <a:pt x="4213437" y="577201"/>
                  </a:lnTo>
                  <a:lnTo>
                    <a:pt x="4190476" y="611235"/>
                  </a:lnTo>
                  <a:lnTo>
                    <a:pt x="4156442" y="634196"/>
                  </a:lnTo>
                  <a:lnTo>
                    <a:pt x="4114800" y="642619"/>
                  </a:lnTo>
                  <a:lnTo>
                    <a:pt x="2177161" y="642619"/>
                  </a:lnTo>
                  <a:lnTo>
                    <a:pt x="1300861" y="642619"/>
                  </a:lnTo>
                  <a:lnTo>
                    <a:pt x="823722" y="642619"/>
                  </a:lnTo>
                  <a:lnTo>
                    <a:pt x="782079" y="634196"/>
                  </a:lnTo>
                  <a:lnTo>
                    <a:pt x="748045" y="611235"/>
                  </a:lnTo>
                  <a:lnTo>
                    <a:pt x="725084" y="577201"/>
                  </a:lnTo>
                  <a:lnTo>
                    <a:pt x="716661" y="535558"/>
                  </a:lnTo>
                  <a:lnTo>
                    <a:pt x="0" y="610869"/>
                  </a:lnTo>
                  <a:lnTo>
                    <a:pt x="716661" y="374903"/>
                  </a:lnTo>
                  <a:lnTo>
                    <a:pt x="716661" y="1070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91915" y="1607565"/>
            <a:ext cx="1816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Finds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faults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4791" y="2890520"/>
            <a:ext cx="4448810" cy="693420"/>
            <a:chOff x="2264791" y="2890520"/>
            <a:chExt cx="4448810" cy="693420"/>
          </a:xfrm>
        </p:grpSpPr>
        <p:sp>
          <p:nvSpPr>
            <p:cNvPr id="8" name="object 8"/>
            <p:cNvSpPr/>
            <p:nvPr/>
          </p:nvSpPr>
          <p:spPr>
            <a:xfrm>
              <a:off x="2271141" y="2896870"/>
              <a:ext cx="4436110" cy="680720"/>
            </a:xfrm>
            <a:custGeom>
              <a:avLst/>
              <a:gdLst/>
              <a:ahLst/>
              <a:cxnLst/>
              <a:rect l="l" t="t" r="r" b="b"/>
              <a:pathLst>
                <a:path w="4436109" h="680720">
                  <a:moveTo>
                    <a:pt x="4322317" y="0"/>
                  </a:moveTo>
                  <a:lnTo>
                    <a:pt x="1043939" y="0"/>
                  </a:lnTo>
                  <a:lnTo>
                    <a:pt x="999805" y="8915"/>
                  </a:lnTo>
                  <a:lnTo>
                    <a:pt x="963755" y="33226"/>
                  </a:lnTo>
                  <a:lnTo>
                    <a:pt x="939444" y="69276"/>
                  </a:lnTo>
                  <a:lnTo>
                    <a:pt x="930528" y="113410"/>
                  </a:lnTo>
                  <a:lnTo>
                    <a:pt x="0" y="141224"/>
                  </a:lnTo>
                  <a:lnTo>
                    <a:pt x="930528" y="283590"/>
                  </a:lnTo>
                  <a:lnTo>
                    <a:pt x="930528" y="567308"/>
                  </a:lnTo>
                  <a:lnTo>
                    <a:pt x="939444" y="611443"/>
                  </a:lnTo>
                  <a:lnTo>
                    <a:pt x="963755" y="647493"/>
                  </a:lnTo>
                  <a:lnTo>
                    <a:pt x="999805" y="671804"/>
                  </a:lnTo>
                  <a:lnTo>
                    <a:pt x="1043939" y="680719"/>
                  </a:lnTo>
                  <a:lnTo>
                    <a:pt x="4322317" y="680719"/>
                  </a:lnTo>
                  <a:lnTo>
                    <a:pt x="4366452" y="671804"/>
                  </a:lnTo>
                  <a:lnTo>
                    <a:pt x="4402502" y="647493"/>
                  </a:lnTo>
                  <a:lnTo>
                    <a:pt x="4426813" y="611443"/>
                  </a:lnTo>
                  <a:lnTo>
                    <a:pt x="4435729" y="567308"/>
                  </a:lnTo>
                  <a:lnTo>
                    <a:pt x="4435729" y="113410"/>
                  </a:lnTo>
                  <a:lnTo>
                    <a:pt x="4426813" y="69276"/>
                  </a:lnTo>
                  <a:lnTo>
                    <a:pt x="4402502" y="33226"/>
                  </a:lnTo>
                  <a:lnTo>
                    <a:pt x="4366452" y="8915"/>
                  </a:lnTo>
                  <a:lnTo>
                    <a:pt x="4322317" y="0"/>
                  </a:lnTo>
                  <a:close/>
                </a:path>
              </a:pathLst>
            </a:custGeom>
            <a:solidFill>
              <a:srgbClr val="9F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1141" y="2896870"/>
              <a:ext cx="4436110" cy="680720"/>
            </a:xfrm>
            <a:custGeom>
              <a:avLst/>
              <a:gdLst/>
              <a:ahLst/>
              <a:cxnLst/>
              <a:rect l="l" t="t" r="r" b="b"/>
              <a:pathLst>
                <a:path w="4436109" h="680720">
                  <a:moveTo>
                    <a:pt x="930528" y="113410"/>
                  </a:moveTo>
                  <a:lnTo>
                    <a:pt x="939444" y="69276"/>
                  </a:lnTo>
                  <a:lnTo>
                    <a:pt x="963755" y="33226"/>
                  </a:lnTo>
                  <a:lnTo>
                    <a:pt x="999805" y="8915"/>
                  </a:lnTo>
                  <a:lnTo>
                    <a:pt x="1043939" y="0"/>
                  </a:lnTo>
                  <a:lnTo>
                    <a:pt x="1514729" y="0"/>
                  </a:lnTo>
                  <a:lnTo>
                    <a:pt x="2391029" y="0"/>
                  </a:lnTo>
                  <a:lnTo>
                    <a:pt x="4322317" y="0"/>
                  </a:lnTo>
                  <a:lnTo>
                    <a:pt x="4366452" y="8915"/>
                  </a:lnTo>
                  <a:lnTo>
                    <a:pt x="4402502" y="33226"/>
                  </a:lnTo>
                  <a:lnTo>
                    <a:pt x="4426813" y="69276"/>
                  </a:lnTo>
                  <a:lnTo>
                    <a:pt x="4435729" y="113410"/>
                  </a:lnTo>
                  <a:lnTo>
                    <a:pt x="4435729" y="283590"/>
                  </a:lnTo>
                  <a:lnTo>
                    <a:pt x="4435729" y="567308"/>
                  </a:lnTo>
                  <a:lnTo>
                    <a:pt x="4426813" y="611443"/>
                  </a:lnTo>
                  <a:lnTo>
                    <a:pt x="4402502" y="647493"/>
                  </a:lnTo>
                  <a:lnTo>
                    <a:pt x="4366452" y="671804"/>
                  </a:lnTo>
                  <a:lnTo>
                    <a:pt x="4322317" y="680719"/>
                  </a:lnTo>
                  <a:lnTo>
                    <a:pt x="2391029" y="680719"/>
                  </a:lnTo>
                  <a:lnTo>
                    <a:pt x="1514729" y="680719"/>
                  </a:lnTo>
                  <a:lnTo>
                    <a:pt x="1043939" y="680719"/>
                  </a:lnTo>
                  <a:lnTo>
                    <a:pt x="999805" y="671804"/>
                  </a:lnTo>
                  <a:lnTo>
                    <a:pt x="963755" y="647493"/>
                  </a:lnTo>
                  <a:lnTo>
                    <a:pt x="939444" y="611443"/>
                  </a:lnTo>
                  <a:lnTo>
                    <a:pt x="930528" y="567308"/>
                  </a:lnTo>
                  <a:lnTo>
                    <a:pt x="930528" y="283590"/>
                  </a:lnTo>
                  <a:lnTo>
                    <a:pt x="0" y="141224"/>
                  </a:lnTo>
                  <a:lnTo>
                    <a:pt x="930528" y="113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59608" y="3976370"/>
            <a:ext cx="4177665" cy="712470"/>
            <a:chOff x="2459608" y="3976370"/>
            <a:chExt cx="4177665" cy="712470"/>
          </a:xfrm>
        </p:grpSpPr>
        <p:sp>
          <p:nvSpPr>
            <p:cNvPr id="11" name="object 11"/>
            <p:cNvSpPr/>
            <p:nvPr/>
          </p:nvSpPr>
          <p:spPr>
            <a:xfrm>
              <a:off x="2465958" y="3982720"/>
              <a:ext cx="4164965" cy="699770"/>
            </a:xfrm>
            <a:custGeom>
              <a:avLst/>
              <a:gdLst/>
              <a:ahLst/>
              <a:cxnLst/>
              <a:rect l="l" t="t" r="r" b="b"/>
              <a:pathLst>
                <a:path w="4164965" h="699770">
                  <a:moveTo>
                    <a:pt x="0" y="0"/>
                  </a:moveTo>
                  <a:lnTo>
                    <a:pt x="659511" y="324865"/>
                  </a:lnTo>
                  <a:lnTo>
                    <a:pt x="659511" y="592708"/>
                  </a:lnTo>
                  <a:lnTo>
                    <a:pt x="667934" y="634351"/>
                  </a:lnTo>
                  <a:lnTo>
                    <a:pt x="690895" y="668385"/>
                  </a:lnTo>
                  <a:lnTo>
                    <a:pt x="724929" y="691346"/>
                  </a:lnTo>
                  <a:lnTo>
                    <a:pt x="766572" y="699769"/>
                  </a:lnTo>
                  <a:lnTo>
                    <a:pt x="4057650" y="699769"/>
                  </a:lnTo>
                  <a:lnTo>
                    <a:pt x="4099292" y="691346"/>
                  </a:lnTo>
                  <a:lnTo>
                    <a:pt x="4133326" y="668385"/>
                  </a:lnTo>
                  <a:lnTo>
                    <a:pt x="4156287" y="634351"/>
                  </a:lnTo>
                  <a:lnTo>
                    <a:pt x="4164711" y="592708"/>
                  </a:lnTo>
                  <a:lnTo>
                    <a:pt x="4164711" y="164210"/>
                  </a:lnTo>
                  <a:lnTo>
                    <a:pt x="659511" y="164210"/>
                  </a:lnTo>
                  <a:lnTo>
                    <a:pt x="0" y="0"/>
                  </a:lnTo>
                  <a:close/>
                </a:path>
                <a:path w="4164965" h="699770">
                  <a:moveTo>
                    <a:pt x="4057650" y="57149"/>
                  </a:moveTo>
                  <a:lnTo>
                    <a:pt x="766572" y="57149"/>
                  </a:lnTo>
                  <a:lnTo>
                    <a:pt x="724929" y="65573"/>
                  </a:lnTo>
                  <a:lnTo>
                    <a:pt x="690895" y="88534"/>
                  </a:lnTo>
                  <a:lnTo>
                    <a:pt x="667934" y="122568"/>
                  </a:lnTo>
                  <a:lnTo>
                    <a:pt x="659511" y="164210"/>
                  </a:lnTo>
                  <a:lnTo>
                    <a:pt x="4164711" y="164210"/>
                  </a:lnTo>
                  <a:lnTo>
                    <a:pt x="4156287" y="122568"/>
                  </a:lnTo>
                  <a:lnTo>
                    <a:pt x="4133326" y="88534"/>
                  </a:lnTo>
                  <a:lnTo>
                    <a:pt x="4099292" y="65573"/>
                  </a:lnTo>
                  <a:lnTo>
                    <a:pt x="4057650" y="57149"/>
                  </a:lnTo>
                  <a:close/>
                </a:path>
              </a:pathLst>
            </a:custGeom>
            <a:solidFill>
              <a:srgbClr val="C0E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5958" y="3982720"/>
              <a:ext cx="4164965" cy="699770"/>
            </a:xfrm>
            <a:custGeom>
              <a:avLst/>
              <a:gdLst/>
              <a:ahLst/>
              <a:cxnLst/>
              <a:rect l="l" t="t" r="r" b="b"/>
              <a:pathLst>
                <a:path w="4164965" h="699770">
                  <a:moveTo>
                    <a:pt x="659511" y="164210"/>
                  </a:moveTo>
                  <a:lnTo>
                    <a:pt x="667934" y="122568"/>
                  </a:lnTo>
                  <a:lnTo>
                    <a:pt x="690895" y="88534"/>
                  </a:lnTo>
                  <a:lnTo>
                    <a:pt x="724929" y="65573"/>
                  </a:lnTo>
                  <a:lnTo>
                    <a:pt x="766572" y="57149"/>
                  </a:lnTo>
                  <a:lnTo>
                    <a:pt x="1243711" y="57149"/>
                  </a:lnTo>
                  <a:lnTo>
                    <a:pt x="2120011" y="57149"/>
                  </a:lnTo>
                  <a:lnTo>
                    <a:pt x="4057650" y="57149"/>
                  </a:lnTo>
                  <a:lnTo>
                    <a:pt x="4099292" y="65573"/>
                  </a:lnTo>
                  <a:lnTo>
                    <a:pt x="4133326" y="88534"/>
                  </a:lnTo>
                  <a:lnTo>
                    <a:pt x="4156287" y="122568"/>
                  </a:lnTo>
                  <a:lnTo>
                    <a:pt x="4164711" y="164210"/>
                  </a:lnTo>
                  <a:lnTo>
                    <a:pt x="4164711" y="324865"/>
                  </a:lnTo>
                  <a:lnTo>
                    <a:pt x="4164711" y="592708"/>
                  </a:lnTo>
                  <a:lnTo>
                    <a:pt x="4156287" y="634351"/>
                  </a:lnTo>
                  <a:lnTo>
                    <a:pt x="4133326" y="668385"/>
                  </a:lnTo>
                  <a:lnTo>
                    <a:pt x="4099292" y="691346"/>
                  </a:lnTo>
                  <a:lnTo>
                    <a:pt x="4057650" y="699769"/>
                  </a:lnTo>
                  <a:lnTo>
                    <a:pt x="2120011" y="699769"/>
                  </a:lnTo>
                  <a:lnTo>
                    <a:pt x="1243711" y="699769"/>
                  </a:lnTo>
                  <a:lnTo>
                    <a:pt x="766572" y="699769"/>
                  </a:lnTo>
                  <a:lnTo>
                    <a:pt x="724929" y="691346"/>
                  </a:lnTo>
                  <a:lnTo>
                    <a:pt x="690895" y="668385"/>
                  </a:lnTo>
                  <a:lnTo>
                    <a:pt x="667934" y="634351"/>
                  </a:lnTo>
                  <a:lnTo>
                    <a:pt x="659511" y="592708"/>
                  </a:lnTo>
                  <a:lnTo>
                    <a:pt x="659511" y="324865"/>
                  </a:lnTo>
                  <a:lnTo>
                    <a:pt x="0" y="0"/>
                  </a:lnTo>
                  <a:lnTo>
                    <a:pt x="659511" y="1642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43553" y="2998152"/>
            <a:ext cx="2823845" cy="157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1820" algn="l"/>
              </a:tabLst>
            </a:pPr>
            <a:r>
              <a:rPr sz="2800" b="1" dirty="0">
                <a:latin typeface="Times New Roman"/>
                <a:cs typeface="Times New Roman"/>
              </a:rPr>
              <a:t>Rep</a:t>
            </a:r>
            <a:r>
              <a:rPr sz="2800" b="1" spc="-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ents	others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930"/>
              </a:spcBef>
            </a:pPr>
            <a:r>
              <a:rPr sz="2800" b="1" spc="-10" dirty="0">
                <a:latin typeface="Times New Roman"/>
                <a:cs typeface="Times New Roman"/>
              </a:rPr>
              <a:t>Easy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maintain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44292" y="4916042"/>
            <a:ext cx="4293235" cy="1144905"/>
            <a:chOff x="2344292" y="4916042"/>
            <a:chExt cx="4293235" cy="1144905"/>
          </a:xfrm>
        </p:grpSpPr>
        <p:sp>
          <p:nvSpPr>
            <p:cNvPr id="15" name="object 15"/>
            <p:cNvSpPr/>
            <p:nvPr/>
          </p:nvSpPr>
          <p:spPr>
            <a:xfrm>
              <a:off x="2350642" y="4922392"/>
              <a:ext cx="4280535" cy="1132205"/>
            </a:xfrm>
            <a:custGeom>
              <a:avLst/>
              <a:gdLst/>
              <a:ahLst/>
              <a:cxnLst/>
              <a:rect l="l" t="t" r="r" b="b"/>
              <a:pathLst>
                <a:path w="4280534" h="1132204">
                  <a:moveTo>
                    <a:pt x="4172965" y="489076"/>
                  </a:moveTo>
                  <a:lnTo>
                    <a:pt x="881888" y="489076"/>
                  </a:lnTo>
                  <a:lnTo>
                    <a:pt x="840245" y="497500"/>
                  </a:lnTo>
                  <a:lnTo>
                    <a:pt x="806211" y="520461"/>
                  </a:lnTo>
                  <a:lnTo>
                    <a:pt x="783250" y="554495"/>
                  </a:lnTo>
                  <a:lnTo>
                    <a:pt x="774826" y="596137"/>
                  </a:lnTo>
                  <a:lnTo>
                    <a:pt x="774826" y="1024585"/>
                  </a:lnTo>
                  <a:lnTo>
                    <a:pt x="783250" y="1066278"/>
                  </a:lnTo>
                  <a:lnTo>
                    <a:pt x="806211" y="1100324"/>
                  </a:lnTo>
                  <a:lnTo>
                    <a:pt x="840245" y="1123279"/>
                  </a:lnTo>
                  <a:lnTo>
                    <a:pt x="881888" y="1131696"/>
                  </a:lnTo>
                  <a:lnTo>
                    <a:pt x="4172965" y="1131696"/>
                  </a:lnTo>
                  <a:lnTo>
                    <a:pt x="4214608" y="1123279"/>
                  </a:lnTo>
                  <a:lnTo>
                    <a:pt x="4248642" y="1100324"/>
                  </a:lnTo>
                  <a:lnTo>
                    <a:pt x="4271603" y="1066278"/>
                  </a:lnTo>
                  <a:lnTo>
                    <a:pt x="4280027" y="1024585"/>
                  </a:lnTo>
                  <a:lnTo>
                    <a:pt x="4280027" y="596137"/>
                  </a:lnTo>
                  <a:lnTo>
                    <a:pt x="4271603" y="554495"/>
                  </a:lnTo>
                  <a:lnTo>
                    <a:pt x="4248642" y="520461"/>
                  </a:lnTo>
                  <a:lnTo>
                    <a:pt x="4214608" y="497500"/>
                  </a:lnTo>
                  <a:lnTo>
                    <a:pt x="4172965" y="489076"/>
                  </a:lnTo>
                  <a:close/>
                </a:path>
                <a:path w="4280534" h="1132204">
                  <a:moveTo>
                    <a:pt x="0" y="0"/>
                  </a:moveTo>
                  <a:lnTo>
                    <a:pt x="1359027" y="489076"/>
                  </a:lnTo>
                  <a:lnTo>
                    <a:pt x="2235327" y="489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0642" y="4922392"/>
              <a:ext cx="4280535" cy="1132205"/>
            </a:xfrm>
            <a:custGeom>
              <a:avLst/>
              <a:gdLst/>
              <a:ahLst/>
              <a:cxnLst/>
              <a:rect l="l" t="t" r="r" b="b"/>
              <a:pathLst>
                <a:path w="4280534" h="1132204">
                  <a:moveTo>
                    <a:pt x="774826" y="596137"/>
                  </a:moveTo>
                  <a:lnTo>
                    <a:pt x="783250" y="554495"/>
                  </a:lnTo>
                  <a:lnTo>
                    <a:pt x="806211" y="520461"/>
                  </a:lnTo>
                  <a:lnTo>
                    <a:pt x="840245" y="497500"/>
                  </a:lnTo>
                  <a:lnTo>
                    <a:pt x="881888" y="489076"/>
                  </a:lnTo>
                  <a:lnTo>
                    <a:pt x="1359027" y="489076"/>
                  </a:lnTo>
                  <a:lnTo>
                    <a:pt x="0" y="0"/>
                  </a:lnTo>
                  <a:lnTo>
                    <a:pt x="2235327" y="489076"/>
                  </a:lnTo>
                  <a:lnTo>
                    <a:pt x="4172965" y="489076"/>
                  </a:lnTo>
                  <a:lnTo>
                    <a:pt x="4214608" y="497500"/>
                  </a:lnTo>
                  <a:lnTo>
                    <a:pt x="4248642" y="520461"/>
                  </a:lnTo>
                  <a:lnTo>
                    <a:pt x="4271603" y="554495"/>
                  </a:lnTo>
                  <a:lnTo>
                    <a:pt x="4280027" y="596137"/>
                  </a:lnTo>
                  <a:lnTo>
                    <a:pt x="4280027" y="756831"/>
                  </a:lnTo>
                  <a:lnTo>
                    <a:pt x="4280027" y="1024585"/>
                  </a:lnTo>
                  <a:lnTo>
                    <a:pt x="4271603" y="1066278"/>
                  </a:lnTo>
                  <a:lnTo>
                    <a:pt x="4248642" y="1100324"/>
                  </a:lnTo>
                  <a:lnTo>
                    <a:pt x="4214608" y="1123279"/>
                  </a:lnTo>
                  <a:lnTo>
                    <a:pt x="4172965" y="1131696"/>
                  </a:lnTo>
                  <a:lnTo>
                    <a:pt x="2235327" y="1131696"/>
                  </a:lnTo>
                  <a:lnTo>
                    <a:pt x="1359027" y="1131696"/>
                  </a:lnTo>
                  <a:lnTo>
                    <a:pt x="881888" y="1131696"/>
                  </a:lnTo>
                  <a:lnTo>
                    <a:pt x="840245" y="1123279"/>
                  </a:lnTo>
                  <a:lnTo>
                    <a:pt x="806211" y="1100324"/>
                  </a:lnTo>
                  <a:lnTo>
                    <a:pt x="783250" y="1066278"/>
                  </a:lnTo>
                  <a:lnTo>
                    <a:pt x="774826" y="1024585"/>
                  </a:lnTo>
                  <a:lnTo>
                    <a:pt x="774826" y="756831"/>
                  </a:lnTo>
                  <a:lnTo>
                    <a:pt x="774826" y="5961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86834" y="5494654"/>
            <a:ext cx="1981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Cheap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652" y="1931415"/>
            <a:ext cx="148272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Effective</a:t>
            </a:r>
            <a:endParaRPr sz="2400">
              <a:latin typeface="Arial MT"/>
              <a:cs typeface="Arial MT"/>
            </a:endParaRPr>
          </a:p>
          <a:p>
            <a:pPr marL="12700" marR="22860">
              <a:lnSpc>
                <a:spcPct val="250100"/>
              </a:lnSpc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lary  Evolvable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814"/>
              </a:spcBef>
            </a:pPr>
            <a:r>
              <a:rPr sz="2400" spc="-5" dirty="0">
                <a:latin typeface="Arial MT"/>
                <a:cs typeface="Arial MT"/>
              </a:rPr>
              <a:t>Eco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om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1869" y="1602537"/>
            <a:ext cx="5271770" cy="24441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894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TCs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traceable.</a:t>
            </a:r>
            <a:endParaRPr sz="22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5" dirty="0">
                <a:latin typeface="Arial MT"/>
                <a:cs typeface="Arial MT"/>
              </a:rPr>
              <a:t>There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5" dirty="0">
                <a:latin typeface="Arial MT"/>
                <a:cs typeface="Arial MT"/>
              </a:rPr>
              <a:t> duplicate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cases.</a:t>
            </a:r>
            <a:endParaRPr sz="2200">
              <a:latin typeface="Arial MT"/>
              <a:cs typeface="Arial MT"/>
            </a:endParaRPr>
          </a:p>
          <a:p>
            <a:pPr marL="350520" marR="64769" indent="-338455">
              <a:lnSpc>
                <a:spcPct val="100000"/>
              </a:lnSpc>
              <a:spcBef>
                <a:spcPts val="79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5" dirty="0">
                <a:latin typeface="Arial MT"/>
                <a:cs typeface="Arial MT"/>
              </a:rPr>
              <a:t> dated</a:t>
            </a:r>
            <a:r>
              <a:rPr sz="2200" dirty="0">
                <a:latin typeface="Arial MT"/>
                <a:cs typeface="Arial MT"/>
              </a:rPr>
              <a:t> test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 should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cleared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off.</a:t>
            </a:r>
            <a:endParaRPr sz="22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cases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executable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1BBA83-464F-BEDF-B5A2-DA7A43F5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3967"/>
            <a:ext cx="7429499" cy="1478570"/>
          </a:xfrm>
        </p:spPr>
        <p:txBody>
          <a:bodyPr/>
          <a:lstStyle/>
          <a:p>
            <a:r>
              <a:rPr lang="en-US" dirty="0"/>
              <a:t>Issues to be considered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089" y="1257083"/>
            <a:ext cx="6022975" cy="40906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contains:</a:t>
            </a:r>
            <a:endParaRPr sz="2200">
              <a:latin typeface="Arial MT"/>
              <a:cs typeface="Arial MT"/>
            </a:endParaRPr>
          </a:p>
          <a:p>
            <a:pPr marL="614680" indent="-264795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615315" algn="l"/>
              </a:tabLst>
            </a:pPr>
            <a:r>
              <a:rPr sz="2200" spc="-5" dirty="0">
                <a:latin typeface="Arial MT"/>
                <a:cs typeface="Arial MT"/>
              </a:rPr>
              <a:t>Identifier: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unique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identifier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endParaRPr sz="2200">
              <a:latin typeface="Arial MT"/>
              <a:cs typeface="Arial MT"/>
            </a:endParaRPr>
          </a:p>
          <a:p>
            <a:pPr marL="614680" indent="-264795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61531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Author/creator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i.e.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</a:t>
            </a:r>
            <a:endParaRPr sz="2200">
              <a:latin typeface="Arial MT"/>
              <a:cs typeface="Arial MT"/>
            </a:endParaRPr>
          </a:p>
          <a:p>
            <a:pPr marL="614680" indent="-264795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615315" algn="l"/>
              </a:tabLst>
            </a:pPr>
            <a:r>
              <a:rPr sz="2200" spc="-20" dirty="0">
                <a:latin typeface="Arial MT"/>
                <a:cs typeface="Arial MT"/>
              </a:rPr>
              <a:t>Version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current</a:t>
            </a:r>
            <a:r>
              <a:rPr sz="2200" dirty="0">
                <a:latin typeface="Arial MT"/>
                <a:cs typeface="Arial MT"/>
              </a:rPr>
              <a:t> test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endParaRPr sz="2200">
              <a:latin typeface="Arial MT"/>
              <a:cs typeface="Arial MT"/>
            </a:endParaRPr>
          </a:p>
          <a:p>
            <a:pPr marL="614680" marR="210185" indent="-264160">
              <a:lnSpc>
                <a:spcPct val="100000"/>
              </a:lnSpc>
              <a:spcBef>
                <a:spcPts val="705"/>
              </a:spcBef>
              <a:buClr>
                <a:srgbClr val="6C911D"/>
              </a:buClr>
              <a:buFont typeface="Wingdings"/>
              <a:buChar char=""/>
              <a:tabLst>
                <a:tab pos="615315" algn="l"/>
              </a:tabLst>
            </a:pPr>
            <a:r>
              <a:rPr sz="2200" spc="-5" dirty="0">
                <a:latin typeface="Arial MT"/>
                <a:cs typeface="Arial MT"/>
              </a:rPr>
              <a:t>Name </a:t>
            </a:r>
            <a:r>
              <a:rPr sz="2200" dirty="0">
                <a:latin typeface="Arial MT"/>
                <a:cs typeface="Arial MT"/>
              </a:rPr>
              <a:t>of the test </a:t>
            </a:r>
            <a:r>
              <a:rPr sz="2200" spc="-5" dirty="0">
                <a:latin typeface="Arial MT"/>
                <a:cs typeface="Arial MT"/>
              </a:rPr>
              <a:t>case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identify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purpose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scope.</a:t>
            </a:r>
            <a:endParaRPr sz="2200">
              <a:latin typeface="Arial MT"/>
              <a:cs typeface="Arial MT"/>
            </a:endParaRPr>
          </a:p>
          <a:p>
            <a:pPr marL="614680" indent="-264795">
              <a:lnSpc>
                <a:spcPct val="100000"/>
              </a:lnSpc>
              <a:spcBef>
                <a:spcPts val="705"/>
              </a:spcBef>
              <a:buClr>
                <a:srgbClr val="6C911D"/>
              </a:buClr>
              <a:buFont typeface="Wingdings"/>
              <a:buChar char=""/>
              <a:tabLst>
                <a:tab pos="615315" algn="l"/>
              </a:tabLst>
            </a:pPr>
            <a:r>
              <a:rPr sz="2200" spc="-35" dirty="0">
                <a:latin typeface="Arial MT"/>
                <a:cs typeface="Arial MT"/>
              </a:rPr>
              <a:t>Type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 MT"/>
              <a:cs typeface="Arial MT"/>
            </a:endParaRPr>
          </a:p>
          <a:p>
            <a:pPr marL="614680" marR="133985" indent="-60261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Purpose:</a:t>
            </a:r>
            <a:r>
              <a:rPr sz="2200" dirty="0">
                <a:latin typeface="Arial MT"/>
                <a:cs typeface="Arial MT"/>
              </a:rPr>
              <a:t> short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description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i.e.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what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A74948-967E-398B-24F8-8E3E9D0D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8600"/>
            <a:ext cx="7429499" cy="1478570"/>
          </a:xfrm>
        </p:spPr>
        <p:txBody>
          <a:bodyPr/>
          <a:lstStyle/>
          <a:p>
            <a:r>
              <a:rPr lang="en-US" dirty="0"/>
              <a:t>Structure of test cases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7110" y="1518284"/>
            <a:ext cx="6306185" cy="31305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49580" marR="307340" indent="-437515">
              <a:lnSpc>
                <a:spcPts val="2380"/>
              </a:lnSpc>
              <a:spcBef>
                <a:spcPts val="395"/>
              </a:spcBef>
              <a:buClr>
                <a:srgbClr val="6C911D"/>
              </a:buClr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environment/configuration: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Hardware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configuration.</a:t>
            </a:r>
            <a:endParaRPr sz="2200" dirty="0">
              <a:latin typeface="Arial MT"/>
              <a:cs typeface="Arial MT"/>
            </a:endParaRPr>
          </a:p>
          <a:p>
            <a:pPr marL="449580" indent="-437515">
              <a:lnSpc>
                <a:spcPct val="100000"/>
              </a:lnSpc>
              <a:spcBef>
                <a:spcPts val="385"/>
              </a:spcBef>
              <a:buClr>
                <a:srgbClr val="6C911D"/>
              </a:buClr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2200" spc="-5" dirty="0">
                <a:latin typeface="Arial MT"/>
                <a:cs typeface="Arial MT"/>
              </a:rPr>
              <a:t>Pre-requisite: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Initial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endParaRPr sz="2200" dirty="0">
              <a:latin typeface="Arial MT"/>
              <a:cs typeface="Arial MT"/>
            </a:endParaRPr>
          </a:p>
          <a:p>
            <a:pPr marL="449580" marR="5080" indent="-437515">
              <a:lnSpc>
                <a:spcPct val="902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2200" spc="-5" dirty="0">
                <a:latin typeface="Arial MT"/>
                <a:cs typeface="Arial MT"/>
              </a:rPr>
              <a:t>Finalization: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Action</a:t>
            </a:r>
            <a:r>
              <a:rPr sz="2200" dirty="0">
                <a:latin typeface="Arial MT"/>
                <a:cs typeface="Arial MT"/>
              </a:rPr>
              <a:t> to</a:t>
            </a:r>
            <a:r>
              <a:rPr sz="2200" spc="-5" dirty="0">
                <a:latin typeface="Arial MT"/>
                <a:cs typeface="Arial MT"/>
              </a:rPr>
              <a:t> 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case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performed. </a:t>
            </a:r>
            <a:r>
              <a:rPr sz="2200" spc="-5" dirty="0">
                <a:latin typeface="Arial MT"/>
                <a:cs typeface="Arial MT"/>
              </a:rPr>
              <a:t>E.g.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crashes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</a:t>
            </a:r>
            <a:r>
              <a:rPr sz="2200" spc="-5" dirty="0">
                <a:latin typeface="Arial MT"/>
                <a:cs typeface="Arial MT"/>
              </a:rPr>
              <a:t> should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restore 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performed.</a:t>
            </a:r>
          </a:p>
          <a:p>
            <a:pPr marL="449580" indent="-437515">
              <a:lnSpc>
                <a:spcPct val="100000"/>
              </a:lnSpc>
              <a:spcBef>
                <a:spcPts val="420"/>
              </a:spcBef>
              <a:buClr>
                <a:srgbClr val="6C911D"/>
              </a:buClr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2200" spc="-5" dirty="0">
                <a:latin typeface="Arial MT"/>
                <a:cs typeface="Arial MT"/>
              </a:rPr>
              <a:t>Input 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description</a:t>
            </a:r>
            <a:endParaRPr sz="2200" dirty="0">
              <a:latin typeface="Arial MT"/>
              <a:cs typeface="Arial MT"/>
            </a:endParaRPr>
          </a:p>
          <a:p>
            <a:pPr marL="449580" indent="-437515">
              <a:lnSpc>
                <a:spcPct val="100000"/>
              </a:lnSpc>
              <a:spcBef>
                <a:spcPts val="440"/>
              </a:spcBef>
              <a:buClr>
                <a:srgbClr val="6C911D"/>
              </a:buClr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5D79A42-38E8-6A12-B29C-077921CFF33E}"/>
              </a:ext>
            </a:extLst>
          </p:cNvPr>
          <p:cNvSpPr txBox="1">
            <a:spLocks/>
          </p:cNvSpPr>
          <p:nvPr/>
        </p:nvSpPr>
        <p:spPr>
          <a:xfrm>
            <a:off x="1219200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of test cases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241</TotalTime>
  <Words>695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Tahoma</vt:lpstr>
      <vt:lpstr>Times New Roman</vt:lpstr>
      <vt:lpstr>Tw Cen MT</vt:lpstr>
      <vt:lpstr>Wingdings</vt:lpstr>
      <vt:lpstr>Circuit</vt:lpstr>
      <vt:lpstr>TEST CASES</vt:lpstr>
      <vt:lpstr>Test cases</vt:lpstr>
      <vt:lpstr>Test scenario</vt:lpstr>
      <vt:lpstr>Test cases</vt:lpstr>
      <vt:lpstr>Characteristics of good test cases</vt:lpstr>
      <vt:lpstr>A good test case</vt:lpstr>
      <vt:lpstr>Issues to be considered</vt:lpstr>
      <vt:lpstr>Structure of test cases</vt:lpstr>
      <vt:lpstr>PowerPoint Presentation</vt:lpstr>
      <vt:lpstr>Test case template</vt:lpstr>
      <vt:lpstr>Sample test cases</vt:lpstr>
      <vt:lpstr>Sample test cases</vt:lpstr>
      <vt:lpstr>Test cases review</vt:lpstr>
      <vt:lpstr>Review process</vt:lpstr>
      <vt:lpstr>Review format</vt:lpstr>
      <vt:lpstr>Test case execution</vt:lpstr>
      <vt:lpstr>Test case execution process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vaishali Sonanis</cp:lastModifiedBy>
  <cp:revision>5</cp:revision>
  <dcterms:created xsi:type="dcterms:W3CDTF">2022-10-06T06:11:47Z</dcterms:created>
  <dcterms:modified xsi:type="dcterms:W3CDTF">2025-08-06T12:18:31Z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