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3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11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6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4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5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8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657" y="365442"/>
            <a:ext cx="82746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72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3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2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4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5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369" y="2281872"/>
            <a:ext cx="5247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75" dirty="0">
                <a:latin typeface="Times New Roman"/>
                <a:cs typeface="Times New Roman"/>
              </a:rPr>
              <a:t>VALIDATION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8969" y="1279461"/>
            <a:ext cx="6588125" cy="368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top most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layers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Top-Down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ts val="251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Programmers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 </a:t>
            </a:r>
            <a:r>
              <a:rPr sz="2200" dirty="0">
                <a:latin typeface="Arial MT"/>
                <a:cs typeface="Arial MT"/>
              </a:rPr>
              <a:t>temporary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programs </a:t>
            </a:r>
            <a:r>
              <a:rPr sz="2200" spc="-5" dirty="0">
                <a:latin typeface="Arial MT"/>
                <a:cs typeface="Arial MT"/>
              </a:rPr>
              <a:t>called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380"/>
              </a:lnSpc>
            </a:pPr>
            <a:r>
              <a:rPr sz="2200" dirty="0">
                <a:latin typeface="Arial MT"/>
                <a:cs typeface="Arial MT"/>
              </a:rPr>
              <a:t>“</a:t>
            </a:r>
            <a:r>
              <a:rPr sz="2200" b="1" dirty="0">
                <a:latin typeface="Arial"/>
                <a:cs typeface="Arial"/>
              </a:rPr>
              <a:t>stubs”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instead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sub-programs,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construction.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 name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stubs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“Called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Programs”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stub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returns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control</a:t>
            </a:r>
            <a:r>
              <a:rPr sz="2200" dirty="0">
                <a:latin typeface="Arial MT"/>
                <a:cs typeface="Arial MT"/>
              </a:rPr>
              <a:t> to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program.”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3E3829-ACE7-44AE-D63B-E07D5D8D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Top-down approach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1071880"/>
            <a:ext cx="3162300" cy="3787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07359" y="1027048"/>
            <a:ext cx="4053840" cy="539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*In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 Parent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Modules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*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Child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Modules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developed.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355600" marR="103505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*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interconnect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Child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marR="98425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* </a:t>
            </a:r>
            <a:r>
              <a:rPr sz="2200" dirty="0">
                <a:latin typeface="Arial MT"/>
                <a:cs typeface="Arial MT"/>
              </a:rPr>
              <a:t>In the </a:t>
            </a:r>
            <a:r>
              <a:rPr sz="2200" spc="-5" dirty="0">
                <a:latin typeface="Arial MT"/>
                <a:cs typeface="Arial MT"/>
              </a:rPr>
              <a:t>interconnection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 is </a:t>
            </a:r>
            <a:r>
              <a:rPr sz="2200" dirty="0">
                <a:latin typeface="Arial MT"/>
                <a:cs typeface="Arial MT"/>
              </a:rPr>
              <a:t>there </a:t>
            </a:r>
            <a:r>
              <a:rPr sz="2200" spc="-5" dirty="0">
                <a:latin typeface="Arial MT"/>
                <a:cs typeface="Arial MT"/>
              </a:rPr>
              <a:t>any </a:t>
            </a:r>
            <a:r>
              <a:rPr sz="2200" dirty="0">
                <a:latin typeface="Arial MT"/>
                <a:cs typeface="Arial MT"/>
              </a:rPr>
              <a:t>the sub-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construction</a:t>
            </a:r>
            <a:endParaRPr sz="2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developers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create </a:t>
            </a:r>
            <a:r>
              <a:rPr sz="2200" dirty="0">
                <a:latin typeface="Arial MT"/>
                <a:cs typeface="Arial MT"/>
              </a:rPr>
              <a:t> temporary </a:t>
            </a:r>
            <a:r>
              <a:rPr sz="2200" spc="-5" dirty="0">
                <a:latin typeface="Arial MT"/>
                <a:cs typeface="Arial MT"/>
              </a:rPr>
              <a:t>program Instead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sub modules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is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</a:t>
            </a:r>
            <a:r>
              <a:rPr sz="2200" b="1" dirty="0">
                <a:latin typeface="Arial"/>
                <a:cs typeface="Arial"/>
              </a:rPr>
              <a:t>Stub</a:t>
            </a:r>
            <a:r>
              <a:rPr sz="2200" dirty="0">
                <a:latin typeface="Arial MT"/>
                <a:cs typeface="Arial MT"/>
              </a:rPr>
              <a:t>”.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D0BDE9-0F91-35A3-2773-67C74F0E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9987"/>
            <a:ext cx="7429499" cy="1478570"/>
          </a:xfrm>
        </p:spPr>
        <p:txBody>
          <a:bodyPr/>
          <a:lstStyle/>
          <a:p>
            <a:r>
              <a:rPr lang="en-US" dirty="0"/>
              <a:t>Top-down approach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3100"/>
              </p:ext>
            </p:extLst>
          </p:nvPr>
        </p:nvGraphicFramePr>
        <p:xfrm>
          <a:off x="207962" y="1493900"/>
          <a:ext cx="8707438" cy="5211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b="1" spc="-10" dirty="0">
                          <a:solidFill>
                            <a:srgbClr val="EAF6D1"/>
                          </a:solidFill>
                          <a:latin typeface="Arial"/>
                          <a:cs typeface="Arial"/>
                        </a:rPr>
                        <a:t>STUB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b="1" spc="-5" dirty="0">
                          <a:solidFill>
                            <a:srgbClr val="EAF6D1"/>
                          </a:solidFill>
                          <a:latin typeface="Arial"/>
                          <a:cs typeface="Arial"/>
                        </a:rPr>
                        <a:t>DRIVER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282">
                <a:tc>
                  <a:txBody>
                    <a:bodyPr/>
                    <a:lstStyle/>
                    <a:p>
                      <a:pPr marL="434340" marR="193040" indent="-343535">
                        <a:lnSpc>
                          <a:spcPct val="100000"/>
                        </a:lnSpc>
                        <a:spcBef>
                          <a:spcPts val="1700"/>
                        </a:spcBef>
                        <a:tabLst>
                          <a:tab pos="43434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Temporary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Program is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used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instead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Sub-Programs,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under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Construction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34975" marR="357505" indent="-342900">
                        <a:lnSpc>
                          <a:spcPct val="100000"/>
                        </a:lnSpc>
                        <a:spcBef>
                          <a:spcPts val="1700"/>
                        </a:spcBef>
                        <a:tabLst>
                          <a:tab pos="4349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	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Temporary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Program used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instead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main Programs,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under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Construction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70"/>
                        </a:spcBef>
                        <a:tabLst>
                          <a:tab pos="43434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	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70" dirty="0">
                          <a:latin typeface="Arial MT"/>
                          <a:cs typeface="Arial MT"/>
                        </a:rPr>
                        <a:t>Top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Down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approach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70"/>
                        </a:spcBef>
                        <a:tabLst>
                          <a:tab pos="4349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	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Bottom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approach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9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43434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3.	Other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"Called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Programs“.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4349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3.	Other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"Calling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Programs“.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614">
                <a:tc>
                  <a:txBody>
                    <a:bodyPr/>
                    <a:lstStyle/>
                    <a:p>
                      <a:pPr marL="434340" marR="528320" indent="-343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4.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Return’s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Control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 the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Program.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09575" marR="319405" indent="-317500">
                        <a:lnSpc>
                          <a:spcPct val="100000"/>
                        </a:lnSpc>
                        <a:spcBef>
                          <a:spcPts val="335"/>
                        </a:spcBef>
                        <a:tabLst>
                          <a:tab pos="4730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4.		Does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not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return’s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Control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Program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09ED2E3-8DEA-2499-638E-35E15578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478570"/>
          </a:xfrm>
        </p:spPr>
        <p:txBody>
          <a:bodyPr/>
          <a:lstStyle/>
          <a:p>
            <a:r>
              <a:rPr lang="en-US" dirty="0"/>
              <a:t>Difference between driver and stub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5400" y="2743200"/>
            <a:ext cx="6274435" cy="334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  <a:tab pos="2330450" algn="l"/>
              </a:tabLst>
            </a:pPr>
            <a:r>
              <a:rPr sz="2200" spc="-5" dirty="0">
                <a:latin typeface="Arial MT"/>
                <a:cs typeface="Arial MT"/>
              </a:rPr>
              <a:t>Also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b="1" dirty="0">
                <a:latin typeface="Arial"/>
                <a:cs typeface="Arial"/>
              </a:rPr>
              <a:t>“Sandwich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approach”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	the </a:t>
            </a:r>
            <a:r>
              <a:rPr sz="2200" spc="-35" dirty="0">
                <a:latin typeface="Arial MT"/>
                <a:cs typeface="Arial MT"/>
              </a:rPr>
              <a:t>Top-Down </a:t>
            </a:r>
            <a:r>
              <a:rPr sz="2200" spc="-5" dirty="0">
                <a:latin typeface="Arial MT"/>
                <a:cs typeface="Arial MT"/>
              </a:rPr>
              <a:t>Approach </a:t>
            </a:r>
            <a:r>
              <a:rPr sz="2200" dirty="0">
                <a:latin typeface="Arial MT"/>
                <a:cs typeface="Arial MT"/>
              </a:rPr>
              <a:t>&amp;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Bottom-Up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950" dirty="0">
              <a:latin typeface="Arial MT"/>
              <a:cs typeface="Arial MT"/>
            </a:endParaRPr>
          </a:p>
          <a:p>
            <a:pPr marL="354965" marR="99695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Both</a:t>
            </a:r>
            <a:r>
              <a:rPr sz="2200" spc="-35" dirty="0">
                <a:latin typeface="Arial MT"/>
                <a:cs typeface="Arial MT"/>
              </a:rPr>
              <a:t> Top-Down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 Bottom-Up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simultaneously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both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sides.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big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E9E418-638F-9374-3B96-6F6FC678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2400"/>
            <a:ext cx="7429499" cy="1478570"/>
          </a:xfrm>
        </p:spPr>
        <p:txBody>
          <a:bodyPr/>
          <a:lstStyle/>
          <a:p>
            <a:r>
              <a:rPr lang="en-US" dirty="0"/>
              <a:t>Hybrid approach(critical part first)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740" y="1259839"/>
            <a:ext cx="5730240" cy="5379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C4650AC-5E4C-6E9F-BCE8-73BFE5BD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4984"/>
            <a:ext cx="7429499" cy="1478570"/>
          </a:xfrm>
        </p:spPr>
        <p:txBody>
          <a:bodyPr/>
          <a:lstStyle/>
          <a:p>
            <a:r>
              <a:rPr lang="en-US" dirty="0"/>
              <a:t>Hybrid approach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6060" y="2387282"/>
            <a:ext cx="7065645" cy="20834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894"/>
              </a:spcBef>
              <a:buClr>
                <a:srgbClr val="90C225"/>
              </a:buClr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“System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Approach”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Big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simplest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approach:</a:t>
            </a:r>
            <a:endParaRPr sz="2200" dirty="0">
              <a:latin typeface="Arial MT"/>
              <a:cs typeface="Arial MT"/>
            </a:endParaRPr>
          </a:p>
          <a:p>
            <a:pPr marL="756920" lvl="1" indent="-343535">
              <a:lnSpc>
                <a:spcPct val="100000"/>
              </a:lnSpc>
              <a:spcBef>
                <a:spcPts val="700"/>
              </a:spcBef>
              <a:buClr>
                <a:srgbClr val="90C225"/>
              </a:buClr>
              <a:buFont typeface="Wingdings"/>
              <a:buChar char=""/>
              <a:tabLst>
                <a:tab pos="757555" algn="l"/>
              </a:tabLst>
            </a:pP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put together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tested.</a:t>
            </a:r>
            <a:endParaRPr sz="2200" dirty="0">
              <a:latin typeface="Arial MT"/>
              <a:cs typeface="Arial MT"/>
            </a:endParaRPr>
          </a:p>
          <a:p>
            <a:pPr marL="756920" lvl="1" indent="-343535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Font typeface="Wingdings"/>
              <a:buChar char=""/>
              <a:tabLst>
                <a:tab pos="75755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 </a:t>
            </a:r>
            <a:r>
              <a:rPr sz="2200" spc="-10" dirty="0">
                <a:latin typeface="Arial MT"/>
                <a:cs typeface="Arial MT"/>
              </a:rPr>
              <a:t>only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 systems.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8046A6-621E-FB32-77A7-D39E909F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bang approach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4062" y="1510448"/>
            <a:ext cx="6201410" cy="35648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79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Main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issues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10" dirty="0">
                <a:latin typeface="Arial"/>
                <a:cs typeface="Arial"/>
              </a:rPr>
              <a:t>with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approach:</a:t>
            </a:r>
            <a:endParaRPr sz="22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7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699135" algn="l"/>
              </a:tabLst>
            </a:pPr>
            <a:r>
              <a:rPr sz="2200" dirty="0">
                <a:latin typeface="Arial MT"/>
                <a:cs typeface="Arial MT"/>
              </a:rPr>
              <a:t>Errors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might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detected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late</a:t>
            </a:r>
            <a:r>
              <a:rPr sz="2200" dirty="0">
                <a:latin typeface="Arial MT"/>
                <a:cs typeface="Arial MT"/>
              </a:rPr>
              <a:t> 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life-</a:t>
            </a:r>
            <a:endParaRPr sz="22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Arial MT"/>
                <a:cs typeface="Arial MT"/>
              </a:rPr>
              <a:t>cycle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project.</a:t>
            </a:r>
            <a:endParaRPr sz="220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69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699135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found:</a:t>
            </a:r>
            <a:endParaRPr sz="2200">
              <a:latin typeface="Arial MT"/>
              <a:cs typeface="Arial MT"/>
            </a:endParaRPr>
          </a:p>
          <a:p>
            <a:pPr marL="756920" lvl="1" indent="-287655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difficult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localize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  <a:p>
            <a:pPr marL="756920" lvl="1" indent="-28765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 may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potentially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belong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 of</a:t>
            </a:r>
            <a:endParaRPr sz="2200">
              <a:latin typeface="Arial MT"/>
              <a:cs typeface="Arial MT"/>
            </a:endParaRPr>
          </a:p>
          <a:p>
            <a:pPr marL="75692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integrated.</a:t>
            </a:r>
            <a:endParaRPr sz="2200">
              <a:latin typeface="Arial MT"/>
              <a:cs typeface="Arial MT"/>
            </a:endParaRPr>
          </a:p>
          <a:p>
            <a:pPr marL="756920" marR="59690" lvl="1" indent="-287020">
              <a:lnSpc>
                <a:spcPct val="100000"/>
              </a:lnSpc>
              <a:spcBef>
                <a:spcPts val="8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756920" algn="l"/>
                <a:tab pos="757555" algn="l"/>
              </a:tabLst>
            </a:pPr>
            <a:r>
              <a:rPr sz="2200" spc="-5" dirty="0">
                <a:latin typeface="Arial MT"/>
                <a:cs typeface="Arial MT"/>
              </a:rPr>
              <a:t>Debugging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 during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big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5" dirty="0">
                <a:latin typeface="Arial MT"/>
                <a:cs typeface="Arial MT"/>
              </a:rPr>
              <a:t> 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expensive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fix.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7ED9C-2BE8-6B6A-7C89-32C4D66A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9" y="228600"/>
            <a:ext cx="7429499" cy="1478570"/>
          </a:xfrm>
        </p:spPr>
        <p:txBody>
          <a:bodyPr/>
          <a:lstStyle/>
          <a:p>
            <a:r>
              <a:rPr lang="en-US" dirty="0"/>
              <a:t>Big bang approach issues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1752600"/>
            <a:ext cx="6587490" cy="426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ts val="251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8775" algn="l"/>
              </a:tabLst>
            </a:pP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finally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integrated</a:t>
            </a:r>
            <a:endParaRPr sz="2200" dirty="0">
              <a:latin typeface="Arial MT"/>
              <a:cs typeface="Arial MT"/>
            </a:endParaRPr>
          </a:p>
          <a:p>
            <a:pPr marL="35814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compliance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against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Arial MT"/>
              <a:cs typeface="Arial MT"/>
            </a:endParaRPr>
          </a:p>
          <a:p>
            <a:pPr marL="358140" marR="51435" indent="-346075">
              <a:lnSpc>
                <a:spcPts val="2380"/>
              </a:lnSpc>
              <a:buClr>
                <a:srgbClr val="6C911D"/>
              </a:buClr>
              <a:buFont typeface="Wingdings"/>
              <a:buChar char=""/>
              <a:tabLst>
                <a:tab pos="358775" algn="l"/>
              </a:tabLst>
            </a:pP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  <a:r>
              <a:rPr sz="2200" spc="-5" dirty="0">
                <a:latin typeface="Arial MT"/>
                <a:cs typeface="Arial MT"/>
              </a:rPr>
              <a:t> on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 </a:t>
            </a: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3000" dirty="0">
              <a:latin typeface="Arial MT"/>
              <a:cs typeface="Arial MT"/>
            </a:endParaRPr>
          </a:p>
          <a:p>
            <a:pPr marL="358140" indent="-346075">
              <a:lnSpc>
                <a:spcPct val="100000"/>
              </a:lnSpc>
              <a:spcBef>
                <a:spcPts val="5"/>
              </a:spcBef>
              <a:buClr>
                <a:srgbClr val="6C911D"/>
              </a:buClr>
              <a:buFont typeface="Wingdings"/>
              <a:buChar char=""/>
              <a:tabLst>
                <a:tab pos="358775" algn="l"/>
              </a:tabLst>
            </a:pP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classified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dirty="0">
                <a:latin typeface="Arial MT"/>
                <a:cs typeface="Arial MT"/>
              </a:rPr>
              <a:t> 3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levels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</a:p>
          <a:p>
            <a:pPr marL="815340" lvl="1" indent="-457834">
              <a:lnSpc>
                <a:spcPct val="100000"/>
              </a:lnSpc>
              <a:spcBef>
                <a:spcPts val="340"/>
              </a:spcBef>
              <a:buClr>
                <a:srgbClr val="6C911D"/>
              </a:buClr>
              <a:buFont typeface="Wingdings"/>
              <a:buChar char=""/>
              <a:tabLst>
                <a:tab pos="815340" algn="l"/>
                <a:tab pos="815975" algn="l"/>
              </a:tabLst>
            </a:pPr>
            <a:r>
              <a:rPr sz="2200" spc="-10" dirty="0">
                <a:latin typeface="Arial MT"/>
                <a:cs typeface="Arial MT"/>
              </a:rPr>
              <a:t>Usability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15340" lvl="1" indent="-457834">
              <a:lnSpc>
                <a:spcPts val="2510"/>
              </a:lnSpc>
              <a:spcBef>
                <a:spcPts val="340"/>
              </a:spcBef>
              <a:buClr>
                <a:srgbClr val="6C911D"/>
              </a:buClr>
              <a:buFont typeface="Wingdings"/>
              <a:buChar char=""/>
              <a:tabLst>
                <a:tab pos="815340" algn="l"/>
                <a:tab pos="815975" algn="l"/>
              </a:tabLst>
            </a:pPr>
            <a:r>
              <a:rPr sz="2200" spc="-5" dirty="0">
                <a:latin typeface="Arial MT"/>
                <a:cs typeface="Arial MT"/>
              </a:rPr>
              <a:t>Functional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(Black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Box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15340">
              <a:lnSpc>
                <a:spcPts val="2510"/>
              </a:lnSpc>
            </a:pPr>
            <a:r>
              <a:rPr sz="2200" spc="-25" dirty="0">
                <a:latin typeface="Arial MT"/>
                <a:cs typeface="Arial MT"/>
              </a:rPr>
              <a:t>Techniques)</a:t>
            </a:r>
            <a:endParaRPr sz="2200" dirty="0">
              <a:latin typeface="Arial MT"/>
              <a:cs typeface="Arial MT"/>
            </a:endParaRPr>
          </a:p>
          <a:p>
            <a:pPr marL="815340" lvl="1" indent="-457834">
              <a:lnSpc>
                <a:spcPct val="100000"/>
              </a:lnSpc>
              <a:spcBef>
                <a:spcPts val="340"/>
              </a:spcBef>
              <a:buClr>
                <a:srgbClr val="6C911D"/>
              </a:buClr>
              <a:buFont typeface="Wingdings"/>
              <a:buChar char=""/>
              <a:tabLst>
                <a:tab pos="815340" algn="l"/>
                <a:tab pos="815975" algn="l"/>
              </a:tabLst>
            </a:pPr>
            <a:r>
              <a:rPr sz="2200" spc="-5" dirty="0">
                <a:latin typeface="Arial MT"/>
                <a:cs typeface="Arial MT"/>
              </a:rPr>
              <a:t>Non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F16A79-91C6-1776-4E8F-532C870E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21236"/>
            <a:ext cx="7429499" cy="1478570"/>
          </a:xfrm>
        </p:spPr>
        <p:txBody>
          <a:bodyPr/>
          <a:lstStyle/>
          <a:p>
            <a:r>
              <a:rPr lang="en-US" dirty="0"/>
              <a:t>System testing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119" y="1335087"/>
            <a:ext cx="6067425" cy="406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accessibility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C911D"/>
              </a:buClr>
              <a:buFont typeface="Wingdings"/>
              <a:buChar char=""/>
            </a:pPr>
            <a:endParaRPr sz="3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check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ease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user.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3050">
              <a:latin typeface="Arial MT"/>
              <a:cs typeface="Arial MT"/>
            </a:endParaRPr>
          </a:p>
          <a:p>
            <a:pPr marL="355600" indent="-343535">
              <a:lnSpc>
                <a:spcPts val="2510"/>
              </a:lnSpc>
              <a:buClr>
                <a:srgbClr val="6C911D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easy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understand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application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user.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 marL="355600" marR="559435" indent="-343535">
              <a:lnSpc>
                <a:spcPts val="2380"/>
              </a:lnSpc>
              <a:spcBef>
                <a:spcPts val="5"/>
              </a:spcBef>
              <a:buClr>
                <a:srgbClr val="6C911D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Usability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5" dirty="0">
                <a:latin typeface="Arial MT"/>
                <a:cs typeface="Arial MT"/>
              </a:rPr>
              <a:t>consists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two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Sub-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Techniques:</a:t>
            </a:r>
            <a:endParaRPr sz="2200">
              <a:latin typeface="Arial MT"/>
              <a:cs typeface="Arial MT"/>
            </a:endParaRPr>
          </a:p>
          <a:p>
            <a:pPr marL="807720" lvl="1" indent="-333375">
              <a:lnSpc>
                <a:spcPct val="100000"/>
              </a:lnSpc>
              <a:spcBef>
                <a:spcPts val="305"/>
              </a:spcBef>
              <a:buClr>
                <a:srgbClr val="6C911D"/>
              </a:buClr>
              <a:buFont typeface="Wingdings"/>
              <a:buChar char=""/>
              <a:tabLst>
                <a:tab pos="808355" algn="l"/>
              </a:tabLst>
            </a:pPr>
            <a:r>
              <a:rPr sz="2200" spc="-5" dirty="0">
                <a:latin typeface="Arial MT"/>
                <a:cs typeface="Arial MT"/>
              </a:rPr>
              <a:t>a)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dirty="0">
                <a:latin typeface="Arial MT"/>
                <a:cs typeface="Arial MT"/>
              </a:rPr>
              <a:t> –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 marL="807720" lvl="1" indent="-333375">
              <a:lnSpc>
                <a:spcPct val="100000"/>
              </a:lnSpc>
              <a:spcBef>
                <a:spcPts val="340"/>
              </a:spcBef>
              <a:buClr>
                <a:srgbClr val="6C911D"/>
              </a:buClr>
              <a:buFont typeface="Wingdings"/>
              <a:buChar char=""/>
              <a:tabLst>
                <a:tab pos="808355" algn="l"/>
              </a:tabLst>
            </a:pPr>
            <a:r>
              <a:rPr sz="2200" spc="-5" dirty="0">
                <a:latin typeface="Arial MT"/>
                <a:cs typeface="Arial MT"/>
              </a:rPr>
              <a:t>b)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Manual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Support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7E648-7773-BEDC-30DD-60B618E0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984"/>
            <a:ext cx="7429499" cy="1478570"/>
          </a:xfrm>
        </p:spPr>
        <p:txBody>
          <a:bodyPr/>
          <a:lstStyle/>
          <a:p>
            <a:r>
              <a:rPr lang="en-US" dirty="0"/>
              <a:t>Usability testing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57" y="365442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880" dirty="0">
                <a:solidFill>
                  <a:srgbClr val="006FC0"/>
                </a:solidFill>
                <a:latin typeface="Tahoma"/>
                <a:cs typeface="Tahoma"/>
              </a:rPr>
              <a:t>Us</a:t>
            </a:r>
            <a:r>
              <a:rPr sz="4400" b="1" spc="-8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26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4400" b="1" spc="-4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4400" b="1" spc="-1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4400" b="1" spc="-10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4400" b="1" spc="-595" dirty="0">
                <a:solidFill>
                  <a:srgbClr val="006FC0"/>
                </a:solidFill>
                <a:latin typeface="Tahoma"/>
                <a:cs typeface="Tahoma"/>
              </a:rPr>
              <a:t>terf</a:t>
            </a:r>
            <a:r>
              <a:rPr sz="4400" b="1" spc="-78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4400" b="1" spc="-710" dirty="0">
                <a:solidFill>
                  <a:srgbClr val="006FC0"/>
                </a:solidFill>
                <a:latin typeface="Tahoma"/>
                <a:cs typeface="Tahoma"/>
              </a:rPr>
              <a:t>ce</a:t>
            </a:r>
            <a:r>
              <a:rPr sz="4400" b="1" spc="-43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4400" b="1" spc="-675" dirty="0">
                <a:solidFill>
                  <a:srgbClr val="006FC0"/>
                </a:solidFill>
                <a:latin typeface="Tahoma"/>
                <a:cs typeface="Tahoma"/>
              </a:rPr>
              <a:t>te</a:t>
            </a:r>
            <a:r>
              <a:rPr sz="4400" b="1" spc="-67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4400" b="1" spc="-63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4400" b="1" spc="-4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4400" b="1" spc="-10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4400" b="1" spc="-975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2750820"/>
            <a:ext cx="8442960" cy="41071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4399" y="1556067"/>
            <a:ext cx="44761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omic Sans MS"/>
                <a:cs typeface="Comic Sans MS"/>
              </a:rPr>
              <a:t>What</a:t>
            </a:r>
            <a:r>
              <a:rPr sz="3000" spc="-3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suits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spc="5" dirty="0">
                <a:latin typeface="Comic Sans MS"/>
                <a:cs typeface="Comic Sans MS"/>
              </a:rPr>
              <a:t>one</a:t>
            </a:r>
            <a:r>
              <a:rPr sz="3000" spc="-3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customer </a:t>
            </a:r>
            <a:r>
              <a:rPr sz="3000" spc="-88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Might</a:t>
            </a:r>
            <a:r>
              <a:rPr sz="3000" spc="-2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not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suit</a:t>
            </a:r>
            <a:r>
              <a:rPr sz="3000" spc="-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the next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6444" y="1617027"/>
            <a:ext cx="4051935" cy="246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474980" indent="-29527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75615" algn="l"/>
              </a:tabLst>
            </a:pPr>
            <a:r>
              <a:rPr sz="2200" spc="-5" dirty="0">
                <a:latin typeface="Arial MT"/>
                <a:cs typeface="Arial MT"/>
              </a:rPr>
              <a:t>Introduction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Validation.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980" indent="-29527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75615" algn="l"/>
              </a:tabLst>
            </a:pPr>
            <a:r>
              <a:rPr sz="2200" spc="-5" dirty="0">
                <a:latin typeface="Arial MT"/>
                <a:cs typeface="Arial MT"/>
              </a:rPr>
              <a:t>Levels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474980" indent="-29527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75615" algn="l"/>
              </a:tabLst>
            </a:pPr>
            <a:r>
              <a:rPr sz="2200" spc="-15" dirty="0">
                <a:latin typeface="Arial MT"/>
                <a:cs typeface="Arial MT"/>
              </a:rPr>
              <a:t>Di</a:t>
            </a:r>
            <a:r>
              <a:rPr sz="2200" spc="-35" dirty="0">
                <a:latin typeface="Arial MT"/>
                <a:cs typeface="Arial MT"/>
              </a:rPr>
              <a:t>f</a:t>
            </a:r>
            <a:r>
              <a:rPr sz="2200" spc="5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erent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4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esting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pproac</a:t>
            </a:r>
            <a:r>
              <a:rPr sz="2200" spc="-15" dirty="0">
                <a:latin typeface="Arial MT"/>
                <a:cs typeface="Arial MT"/>
              </a:rPr>
              <a:t>h</a:t>
            </a:r>
            <a:r>
              <a:rPr sz="2200" spc="-5" dirty="0">
                <a:latin typeface="Arial MT"/>
                <a:cs typeface="Arial MT"/>
              </a:rPr>
              <a:t>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D0DD6-2F00-47FF-0697-4D80D1A0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246"/>
            <a:ext cx="7429499" cy="1478570"/>
          </a:xfrm>
        </p:spPr>
        <p:txBody>
          <a:bodyPr/>
          <a:lstStyle/>
          <a:p>
            <a:r>
              <a:rPr lang="en-US" dirty="0"/>
              <a:t>validation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9091" y="2514600"/>
            <a:ext cx="6367780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Every </a:t>
            </a:r>
            <a:r>
              <a:rPr sz="2200" spc="-5" dirty="0">
                <a:latin typeface="Arial MT"/>
                <a:cs typeface="Arial MT"/>
              </a:rPr>
              <a:t>screen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application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tested for</a:t>
            </a: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751840" lvl="1" indent="-282575">
              <a:lnSpc>
                <a:spcPct val="100000"/>
              </a:lnSpc>
              <a:spcBef>
                <a:spcPts val="1380"/>
              </a:spcBef>
              <a:buClr>
                <a:srgbClr val="90C225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spc="-5" dirty="0">
                <a:latin typeface="Arial MT"/>
                <a:cs typeface="Arial MT"/>
              </a:rPr>
              <a:t>Ease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 (understandable).</a:t>
            </a:r>
            <a:endParaRPr sz="2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751840" lvl="1" indent="-28257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spc="-5" dirty="0">
                <a:latin typeface="Arial MT"/>
                <a:cs typeface="Arial MT"/>
              </a:rPr>
              <a:t>Look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feel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(attractiveness).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751840" lvl="1" indent="-28257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spc="-5" dirty="0">
                <a:latin typeface="Arial MT"/>
                <a:cs typeface="Arial MT"/>
              </a:rPr>
              <a:t>Speed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(short </a:t>
            </a:r>
            <a:r>
              <a:rPr sz="2200" spc="-5" dirty="0">
                <a:latin typeface="Arial MT"/>
                <a:cs typeface="Arial MT"/>
              </a:rPr>
              <a:t>navigations).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D185EB-6AD7-345B-40B0-4F8CF2A0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91" y="533400"/>
            <a:ext cx="7429499" cy="1478570"/>
          </a:xfrm>
        </p:spPr>
        <p:txBody>
          <a:bodyPr/>
          <a:lstStyle/>
          <a:p>
            <a:r>
              <a:rPr lang="en-US" dirty="0"/>
              <a:t>User interface testing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8507" y="1656079"/>
            <a:ext cx="6564630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known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“Help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-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documents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testing”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3500">
              <a:latin typeface="Arial MT"/>
              <a:cs typeface="Arial MT"/>
            </a:endParaRPr>
          </a:p>
          <a:p>
            <a:pPr marL="350520" indent="-337820">
              <a:lnSpc>
                <a:spcPts val="2640"/>
              </a:lnSpc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concentrates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correctness &amp; completeness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Help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/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 Manuals.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Arial MT"/>
              <a:cs typeface="Arial MT"/>
            </a:endParaRPr>
          </a:p>
          <a:p>
            <a:pPr marL="350520" marR="755015" indent="-33782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Manual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end</a:t>
            </a:r>
            <a:r>
              <a:rPr sz="2200" dirty="0">
                <a:latin typeface="Arial MT"/>
                <a:cs typeface="Arial MT"/>
              </a:rPr>
              <a:t> 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non-functional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924E2C-1158-2E3A-BD15-3A91DDCF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07" y="202493"/>
            <a:ext cx="7429499" cy="1478570"/>
          </a:xfrm>
        </p:spPr>
        <p:txBody>
          <a:bodyPr/>
          <a:lstStyle/>
          <a:p>
            <a:r>
              <a:rPr lang="en-US" dirty="0"/>
              <a:t>Manual support testing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828800"/>
            <a:ext cx="6957695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 concentrates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customer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terms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functionality.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Arial MT"/>
              <a:cs typeface="Arial MT"/>
            </a:endParaRPr>
          </a:p>
          <a:p>
            <a:pPr marL="354965" marR="686435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Concentrating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completeness.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classified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sub</a:t>
            </a:r>
            <a:r>
              <a:rPr sz="2200" dirty="0">
                <a:latin typeface="Arial MT"/>
                <a:cs typeface="Arial MT"/>
              </a:rPr>
              <a:t> tests </a:t>
            </a:r>
            <a:r>
              <a:rPr sz="2200" spc="-10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follows:</a:t>
            </a:r>
            <a:endParaRPr sz="2200" dirty="0">
              <a:latin typeface="Arial MT"/>
              <a:cs typeface="Arial MT"/>
            </a:endParaRPr>
          </a:p>
          <a:p>
            <a:pPr marL="812800" lvl="1" indent="-34417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813435" algn="l"/>
              </a:tabLst>
            </a:pPr>
            <a:r>
              <a:rPr sz="2200" spc="-5" dirty="0">
                <a:latin typeface="Arial MT"/>
                <a:cs typeface="Arial MT"/>
              </a:rPr>
              <a:t>Functionality</a:t>
            </a:r>
            <a:r>
              <a:rPr sz="2200" spc="-30" dirty="0">
                <a:latin typeface="Arial MT"/>
                <a:cs typeface="Arial MT"/>
              </a:rPr>
              <a:t> Testing</a:t>
            </a:r>
            <a:endParaRPr sz="2200" dirty="0">
              <a:latin typeface="Arial MT"/>
              <a:cs typeface="Arial MT"/>
            </a:endParaRPr>
          </a:p>
          <a:p>
            <a:pPr marL="812800" lvl="1" indent="-34417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813435" algn="l"/>
              </a:tabLst>
            </a:pPr>
            <a:r>
              <a:rPr sz="2200" spc="-5" dirty="0">
                <a:latin typeface="Arial MT"/>
                <a:cs typeface="Arial MT"/>
              </a:rPr>
              <a:t>Sanity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</a:p>
          <a:p>
            <a:pPr marL="812800" lvl="1" indent="-34417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813435" algn="l"/>
              </a:tabLst>
            </a:pPr>
            <a:r>
              <a:rPr sz="2200" spc="-5" dirty="0">
                <a:latin typeface="Arial MT"/>
                <a:cs typeface="Arial MT"/>
              </a:rPr>
              <a:t>Smoke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EDCF80-386E-4AA5-9E60-34FD26D5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87" y="0"/>
            <a:ext cx="7429499" cy="1478570"/>
          </a:xfrm>
        </p:spPr>
        <p:txBody>
          <a:bodyPr/>
          <a:lstStyle/>
          <a:p>
            <a:r>
              <a:rPr lang="en-US" dirty="0"/>
              <a:t>Functional testing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1369" y="1241107"/>
            <a:ext cx="6565900" cy="278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 </a:t>
            </a:r>
            <a:r>
              <a:rPr sz="2200" spc="-30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Concentrates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 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verifying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functional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74F2C5-8FEC-1CBF-18A0-FF68D834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32" y="0"/>
            <a:ext cx="7429499" cy="1478570"/>
          </a:xfrm>
        </p:spPr>
        <p:txBody>
          <a:bodyPr/>
          <a:lstStyle/>
          <a:p>
            <a:r>
              <a:rPr lang="en-US" dirty="0"/>
              <a:t>Functionality testing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6094" y="1389316"/>
            <a:ext cx="6553834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7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25" dirty="0">
                <a:latin typeface="Arial MT"/>
                <a:cs typeface="Arial MT"/>
              </a:rPr>
              <a:t>Validating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endParaRPr sz="2200" dirty="0">
              <a:latin typeface="Arial MT"/>
              <a:cs typeface="Arial MT"/>
            </a:endParaRPr>
          </a:p>
          <a:p>
            <a:pPr marL="35496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below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coverage’s: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Arial MT"/>
              <a:cs typeface="Arial MT"/>
            </a:endParaRPr>
          </a:p>
          <a:p>
            <a:pPr marL="354965" marR="253365" indent="-342900">
              <a:lnSpc>
                <a:spcPts val="212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GUI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coverage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Behavioral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coverage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(valid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properties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windows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build).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850" dirty="0">
              <a:latin typeface="Arial MT"/>
              <a:cs typeface="Arial MT"/>
            </a:endParaRPr>
          </a:p>
          <a:p>
            <a:pPr marL="354965" marR="5080" indent="-342900">
              <a:lnSpc>
                <a:spcPct val="801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Error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handling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coverage</a:t>
            </a:r>
            <a:r>
              <a:rPr sz="2200" b="1" spc="7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prevention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wrong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meaningful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messages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like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displaying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message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closing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file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without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saving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it).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2850" dirty="0">
              <a:latin typeface="Arial MT"/>
              <a:cs typeface="Arial MT"/>
            </a:endParaRPr>
          </a:p>
          <a:p>
            <a:pPr marL="354965" marR="33655" indent="-342900">
              <a:lnSpc>
                <a:spcPct val="8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Input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Domain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coverage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(the </a:t>
            </a:r>
            <a:r>
              <a:rPr sz="2200" spc="-5" dirty="0">
                <a:latin typeface="Arial MT"/>
                <a:cs typeface="Arial MT"/>
              </a:rPr>
              <a:t>validity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i/p values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terms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size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type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like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while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giving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alphabets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age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field).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EE2A751-D6E8-9B8F-DD1C-D9F4277C5437}"/>
              </a:ext>
            </a:extLst>
          </p:cNvPr>
          <p:cNvSpPr txBox="1">
            <a:spLocks/>
          </p:cNvSpPr>
          <p:nvPr/>
        </p:nvSpPr>
        <p:spPr>
          <a:xfrm>
            <a:off x="913132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Functionality testing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57" y="1375092"/>
            <a:ext cx="6416040" cy="286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237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b="1" dirty="0">
                <a:latin typeface="Arial"/>
                <a:cs typeface="Arial"/>
              </a:rPr>
              <a:t>Manipulations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o/p</a:t>
            </a:r>
          </a:p>
          <a:p>
            <a:pPr marL="35052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outcomes).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 MT"/>
              <a:cs typeface="Arial MT"/>
            </a:endParaRPr>
          </a:p>
          <a:p>
            <a:pPr marL="350520" marR="819785" indent="-337820">
              <a:lnSpc>
                <a:spcPts val="212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b="1" dirty="0">
                <a:latin typeface="Arial"/>
                <a:cs typeface="Arial"/>
              </a:rPr>
              <a:t>Order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dirty="0">
                <a:latin typeface="Arial"/>
                <a:cs typeface="Arial"/>
              </a:rPr>
              <a:t> functionalities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existence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w.r.t.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requirements).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3050" dirty="0">
              <a:latin typeface="Arial MT"/>
              <a:cs typeface="Arial MT"/>
            </a:endParaRPr>
          </a:p>
          <a:p>
            <a:pPr marL="350520" marR="194310" indent="-337820">
              <a:lnSpc>
                <a:spcPct val="800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b="1" spc="-5" dirty="0">
                <a:latin typeface="Arial"/>
                <a:cs typeface="Arial"/>
              </a:rPr>
              <a:t>Back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end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coverage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impact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front</a:t>
            </a:r>
            <a:r>
              <a:rPr sz="2200" spc="-15" dirty="0">
                <a:latin typeface="Arial MT"/>
                <a:cs typeface="Arial MT"/>
              </a:rPr>
              <a:t> end’s 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screen</a:t>
            </a:r>
            <a:r>
              <a:rPr sz="2200" spc="-5" dirty="0">
                <a:latin typeface="Arial MT"/>
                <a:cs typeface="Arial MT"/>
              </a:rPr>
              <a:t> operation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back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end’s</a:t>
            </a:r>
            <a:r>
              <a:rPr sz="2200" spc="-5" dirty="0">
                <a:latin typeface="Arial MT"/>
                <a:cs typeface="Arial MT"/>
              </a:rPr>
              <a:t> table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corresponding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functionality).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8BADC47-989F-3004-6BFD-700AD1A5B7AB}"/>
              </a:ext>
            </a:extLst>
          </p:cNvPr>
          <p:cNvSpPr txBox="1">
            <a:spLocks/>
          </p:cNvSpPr>
          <p:nvPr/>
        </p:nvSpPr>
        <p:spPr>
          <a:xfrm>
            <a:off x="913132" y="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Functionality testing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1440179"/>
            <a:ext cx="683196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Basic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Checking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testability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software.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Shallow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wide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major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without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bothering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details.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4230E8-71E1-AECC-9D6E-2BB1BE3A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844" y="0"/>
            <a:ext cx="7429499" cy="1478570"/>
          </a:xfrm>
        </p:spPr>
        <p:txBody>
          <a:bodyPr/>
          <a:lstStyle/>
          <a:p>
            <a:r>
              <a:rPr lang="en-US" dirty="0"/>
              <a:t>Smoke testing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4557" y="1584705"/>
            <a:ext cx="55835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10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Narrow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regression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Checking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behavior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Narrow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" dirty="0">
                <a:latin typeface="Arial MT"/>
                <a:cs typeface="Arial MT"/>
              </a:rPr>
              <a:t> 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few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deep.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1777E5-5258-870F-7294-19B76BE6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6135"/>
            <a:ext cx="7429499" cy="1478570"/>
          </a:xfrm>
        </p:spPr>
        <p:txBody>
          <a:bodyPr/>
          <a:lstStyle/>
          <a:p>
            <a:r>
              <a:rPr lang="en-US" dirty="0"/>
              <a:t>Sanity testing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1682" y="1448815"/>
            <a:ext cx="6855459" cy="44189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2920" marR="5080" indent="-490855">
              <a:lnSpc>
                <a:spcPct val="79500"/>
              </a:lnSpc>
              <a:spcBef>
                <a:spcPts val="640"/>
              </a:spcBef>
              <a:buClr>
                <a:srgbClr val="90C225"/>
              </a:buClr>
              <a:buFont typeface="Wingdings"/>
              <a:buChar char=""/>
              <a:tabLst>
                <a:tab pos="502920" algn="l"/>
                <a:tab pos="503555" algn="l"/>
              </a:tabLst>
            </a:pPr>
            <a:r>
              <a:rPr sz="2200" b="1" spc="-30" dirty="0">
                <a:latin typeface="Arial"/>
                <a:cs typeface="Arial"/>
              </a:rPr>
              <a:t>Testing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team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concentrates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characteristics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35" dirty="0">
                <a:latin typeface="Arial"/>
                <a:cs typeface="Arial"/>
              </a:rPr>
              <a:t>S/W.</a:t>
            </a:r>
            <a:endParaRPr sz="2200" dirty="0">
              <a:latin typeface="Arial"/>
              <a:cs typeface="Arial"/>
            </a:endParaRPr>
          </a:p>
          <a:p>
            <a:pPr marL="878840" lvl="1" indent="-409575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Recovery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Compatibility</a:t>
            </a:r>
            <a:r>
              <a:rPr sz="2200" spc="-30" dirty="0">
                <a:latin typeface="Arial MT"/>
                <a:cs typeface="Arial MT"/>
              </a:rPr>
              <a:t> 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Configuration</a:t>
            </a:r>
            <a:r>
              <a:rPr sz="2200" spc="-30" dirty="0">
                <a:latin typeface="Arial MT"/>
                <a:cs typeface="Arial MT"/>
              </a:rPr>
              <a:t> 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85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dirty="0">
                <a:latin typeface="Arial MT"/>
                <a:cs typeface="Arial MT"/>
              </a:rPr>
              <a:t>Inter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Installation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Performance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Load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Stress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85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25" dirty="0">
                <a:latin typeface="Arial MT"/>
                <a:cs typeface="Arial MT"/>
              </a:rPr>
              <a:t> Volume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Parallel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878840" lvl="1" indent="-409575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878840" algn="l"/>
                <a:tab pos="879475" algn="l"/>
              </a:tabLst>
            </a:pPr>
            <a:r>
              <a:rPr sz="2200" spc="-5" dirty="0">
                <a:latin typeface="Arial MT"/>
                <a:cs typeface="Arial MT"/>
              </a:rPr>
              <a:t>Security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09900B-8237-5C1C-0A1E-623755D3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50935"/>
            <a:ext cx="7429499" cy="1478570"/>
          </a:xfrm>
        </p:spPr>
        <p:txBody>
          <a:bodyPr/>
          <a:lstStyle/>
          <a:p>
            <a:r>
              <a:rPr lang="en-US" dirty="0"/>
              <a:t>Non-functionality testing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7869" y="1039368"/>
            <a:ext cx="6623050" cy="48437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0" dirty="0">
                <a:latin typeface="Arial MT"/>
                <a:cs typeface="Arial MT"/>
              </a:rPr>
              <a:t> Reliability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 marL="350520" marR="334010" indent="-337820">
              <a:lnSpc>
                <a:spcPct val="100000"/>
              </a:lnSpc>
              <a:spcBef>
                <a:spcPts val="605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 </a:t>
            </a:r>
            <a:r>
              <a:rPr sz="2200" spc="-20" dirty="0">
                <a:latin typeface="Arial MT"/>
                <a:cs typeface="Arial MT"/>
              </a:rPr>
              <a:t>well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recovers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crashes,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hardware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sudden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problems</a:t>
            </a:r>
            <a:endParaRPr sz="2200">
              <a:latin typeface="Arial MT"/>
              <a:cs typeface="Arial MT"/>
            </a:endParaRPr>
          </a:p>
          <a:p>
            <a:pPr marL="350520" marR="112395" indent="-337820">
              <a:lnSpc>
                <a:spcPct val="100000"/>
              </a:lnSpc>
              <a:spcBef>
                <a:spcPts val="6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5" dirty="0">
                <a:latin typeface="Arial MT"/>
                <a:cs typeface="Arial MT"/>
              </a:rPr>
              <a:t>With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backup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recovery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procedures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abnormal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normal state.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Example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350520" marR="5080" indent="50800">
              <a:lnSpc>
                <a:spcPct val="100000"/>
              </a:lnSpc>
              <a:spcBef>
                <a:spcPts val="605"/>
              </a:spcBef>
              <a:tabLst>
                <a:tab pos="1986280" algn="l"/>
                <a:tab pos="4542790" algn="l"/>
              </a:tabLst>
            </a:pP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receiving	</a:t>
            </a:r>
            <a:r>
              <a:rPr sz="2200" dirty="0">
                <a:latin typeface="Arial MT"/>
                <a:cs typeface="Arial MT"/>
              </a:rPr>
              <a:t>data from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network,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unplug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connecting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cable.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After some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plug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cable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analyze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applications	ability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continue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receiving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network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connection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was 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terminated.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E310E-8387-B906-6FDC-3D8B95BE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9987"/>
            <a:ext cx="7429499" cy="1478570"/>
          </a:xfrm>
        </p:spPr>
        <p:txBody>
          <a:bodyPr/>
          <a:lstStyle/>
          <a:p>
            <a:r>
              <a:rPr lang="en-US" dirty="0"/>
              <a:t>Recovery testing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1682" y="1549717"/>
            <a:ext cx="6398895" cy="307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251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20" dirty="0">
                <a:latin typeface="Arial MT"/>
                <a:cs typeface="Arial MT"/>
              </a:rPr>
              <a:t>Validation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typically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involves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actual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and</a:t>
            </a:r>
          </a:p>
          <a:p>
            <a:pPr marL="350520">
              <a:lnSpc>
                <a:spcPts val="2510"/>
              </a:lnSpc>
            </a:pPr>
            <a:r>
              <a:rPr sz="2200" dirty="0">
                <a:latin typeface="Arial MT"/>
                <a:cs typeface="Arial MT"/>
              </a:rPr>
              <a:t>takes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place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verifications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350520" marR="238760" indent="-337820">
              <a:lnSpc>
                <a:spcPts val="2380"/>
              </a:lnSpc>
              <a:spcBef>
                <a:spcPts val="202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20" dirty="0">
                <a:latin typeface="Arial MT"/>
                <a:cs typeface="Arial MT"/>
              </a:rPr>
              <a:t>Validation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determines 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a final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respect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requirements.</a:t>
            </a: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0520" indent="-337820">
              <a:lnSpc>
                <a:spcPts val="2510"/>
              </a:lnSpc>
              <a:spcBef>
                <a:spcPts val="168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20" dirty="0">
                <a:latin typeface="Arial MT"/>
                <a:cs typeface="Arial MT"/>
              </a:rPr>
              <a:t>Validation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checks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right</a:t>
            </a:r>
          </a:p>
          <a:p>
            <a:pPr marL="350520">
              <a:lnSpc>
                <a:spcPts val="2510"/>
              </a:lnSpc>
            </a:pPr>
            <a:r>
              <a:rPr sz="2200" dirty="0">
                <a:latin typeface="Arial MT"/>
                <a:cs typeface="Arial MT"/>
              </a:rPr>
              <a:t>product.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7C9FC-6E6D-644F-4C32-0669629B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52400"/>
            <a:ext cx="7429499" cy="1478570"/>
          </a:xfrm>
        </p:spPr>
        <p:txBody>
          <a:bodyPr/>
          <a:lstStyle/>
          <a:p>
            <a:r>
              <a:rPr lang="en-US" dirty="0"/>
              <a:t>validation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4557" y="1536953"/>
            <a:ext cx="6518275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10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Portability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0520" marR="123189" indent="-338455">
              <a:lnSpc>
                <a:spcPct val="100000"/>
              </a:lnSpc>
              <a:spcBef>
                <a:spcPts val="148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25" dirty="0">
                <a:latin typeface="Arial MT"/>
                <a:cs typeface="Arial MT"/>
              </a:rPr>
              <a:t>Validates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running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customer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platform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not.</a:t>
            </a: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0520" marR="5080" indent="-338455">
              <a:lnSpc>
                <a:spcPct val="100000"/>
              </a:lnSpc>
              <a:spcBef>
                <a:spcPts val="148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Compatibility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dirty="0">
                <a:latin typeface="Arial MT"/>
                <a:cs typeface="Arial MT"/>
              </a:rPr>
              <a:t> for </a:t>
            </a:r>
            <a:r>
              <a:rPr sz="2200" spc="-5" dirty="0">
                <a:latin typeface="Arial MT"/>
                <a:cs typeface="Arial MT"/>
              </a:rPr>
              <a:t>things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like </a:t>
            </a:r>
            <a:r>
              <a:rPr sz="2200" dirty="0">
                <a:latin typeface="Arial MT"/>
                <a:cs typeface="Arial MT"/>
              </a:rPr>
              <a:t> Operating</a:t>
            </a:r>
            <a:r>
              <a:rPr sz="2200" spc="-10" dirty="0">
                <a:latin typeface="Arial MT"/>
                <a:cs typeface="Arial MT"/>
              </a:rPr>
              <a:t> Systems,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Compilers,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Browsers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&amp;</a:t>
            </a:r>
            <a:r>
              <a:rPr sz="2200" dirty="0">
                <a:latin typeface="Arial MT"/>
                <a:cs typeface="Arial MT"/>
              </a:rPr>
              <a:t> Other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1B6215-972A-D584-4549-2F90180B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47" y="152400"/>
            <a:ext cx="7429499" cy="1478570"/>
          </a:xfrm>
        </p:spPr>
        <p:txBody>
          <a:bodyPr/>
          <a:lstStyle/>
          <a:p>
            <a:r>
              <a:rPr lang="en-IN" spc="-5" dirty="0">
                <a:latin typeface="Arial MT"/>
                <a:cs typeface="Arial MT"/>
              </a:rPr>
              <a:t>Compatibility</a:t>
            </a:r>
            <a:r>
              <a:rPr lang="en-IN" spc="40" dirty="0">
                <a:latin typeface="Arial MT"/>
                <a:cs typeface="Arial MT"/>
              </a:rPr>
              <a:t> </a:t>
            </a:r>
            <a:r>
              <a:rPr lang="en-IN" spc="-5" dirty="0">
                <a:latin typeface="Arial MT"/>
                <a:cs typeface="Arial MT"/>
              </a:rPr>
              <a:t>testing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0294" y="1582165"/>
            <a:ext cx="6383020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known as </a:t>
            </a:r>
            <a:r>
              <a:rPr sz="2400" spc="-5" dirty="0">
                <a:latin typeface="Times New Roman"/>
                <a:cs typeface="Times New Roman"/>
              </a:rPr>
              <a:t>“Hardware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compatibility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testing”.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385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400" spc="-35" dirty="0">
                <a:latin typeface="Times New Roman"/>
                <a:cs typeface="Times New Roman"/>
              </a:rPr>
              <a:t>Validates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dirty="0">
                <a:latin typeface="Times New Roman"/>
                <a:cs typeface="Times New Roman"/>
              </a:rPr>
              <a:t> 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s/w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supporting</a:t>
            </a:r>
            <a:endParaRPr sz="2400">
              <a:latin typeface="Times New Roman"/>
              <a:cs typeface="Times New Roman"/>
            </a:endParaRPr>
          </a:p>
          <a:p>
            <a:pPr marL="35052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technology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0520" marR="803275" indent="-338455">
              <a:lnSpc>
                <a:spcPct val="100000"/>
              </a:lnSpc>
              <a:spcBef>
                <a:spcPts val="149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400" dirty="0">
                <a:latin typeface="Times New Roman"/>
                <a:cs typeface="Times New Roman"/>
              </a:rPr>
              <a:t>E.g.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types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printers, </a:t>
            </a:r>
            <a:r>
              <a:rPr sz="2400" dirty="0">
                <a:latin typeface="Times New Roman"/>
                <a:cs typeface="Times New Roman"/>
              </a:rPr>
              <a:t>disk</a:t>
            </a:r>
            <a:r>
              <a:rPr sz="2400" spc="-5" dirty="0">
                <a:latin typeface="Times New Roman"/>
                <a:cs typeface="Times New Roman"/>
              </a:rPr>
              <a:t> drives,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n/w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technologies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72FB29-2C79-239E-CB6F-ABDA2BF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94" y="-6246"/>
            <a:ext cx="7429499" cy="1478570"/>
          </a:xfrm>
        </p:spPr>
        <p:txBody>
          <a:bodyPr/>
          <a:lstStyle/>
          <a:p>
            <a:r>
              <a:rPr lang="en-US" dirty="0"/>
              <a:t>Configuration testing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119" y="1426209"/>
            <a:ext cx="657796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“END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–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35" dirty="0">
                <a:latin typeface="Arial"/>
                <a:cs typeface="Arial"/>
              </a:rPr>
              <a:t>TO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–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END”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30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two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 more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3050">
              <a:latin typeface="Arial MT"/>
              <a:cs typeface="Arial MT"/>
            </a:endParaRPr>
          </a:p>
          <a:p>
            <a:pPr marL="350520" indent="-338455">
              <a:lnSpc>
                <a:spcPts val="251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parameters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 </a:t>
            </a:r>
            <a:r>
              <a:rPr sz="2200" dirty="0"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ts val="2510"/>
              </a:lnSpc>
            </a:pPr>
            <a:r>
              <a:rPr sz="2200" dirty="0">
                <a:latin typeface="Arial MT"/>
                <a:cs typeface="Arial MT"/>
              </a:rPr>
              <a:t>correctly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 marL="350520" marR="144780" indent="-338455">
              <a:lnSpc>
                <a:spcPts val="2380"/>
              </a:lnSpc>
              <a:spcBef>
                <a:spcPts val="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E.g.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shopping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mall,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billing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barcode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reader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interconnected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other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0B7678-E645-40DB-8DEF-A0567758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52361"/>
            <a:ext cx="7429499" cy="1478570"/>
          </a:xfrm>
        </p:spPr>
        <p:txBody>
          <a:bodyPr/>
          <a:lstStyle/>
          <a:p>
            <a:r>
              <a:rPr lang="en-US" dirty="0"/>
              <a:t>Inter system testing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4557" y="1312481"/>
            <a:ext cx="651700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Checks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installing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uninstalling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s/w</a:t>
            </a:r>
            <a:r>
              <a:rPr sz="2200" spc="-5" dirty="0">
                <a:latin typeface="Arial MT"/>
                <a:cs typeface="Arial MT"/>
              </a:rPr>
              <a:t> in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site.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8990" y="2493010"/>
            <a:ext cx="1871980" cy="1297940"/>
          </a:xfrm>
          <a:prstGeom prst="rect">
            <a:avLst/>
          </a:prstGeom>
          <a:ln w="27940">
            <a:solidFill>
              <a:srgbClr val="688E1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3675" marR="190500" algn="ctr">
              <a:lnSpc>
                <a:spcPct val="100000"/>
              </a:lnSpc>
              <a:spcBef>
                <a:spcPts val="1019"/>
              </a:spcBef>
            </a:pPr>
            <a:r>
              <a:rPr sz="1400" b="1" spc="7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400" b="1" spc="-114" dirty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sz="1400" b="1" spc="5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1400" b="1" spc="-4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400" b="1" spc="-8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1400" b="1" spc="-16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1400" b="1" spc="-110" dirty="0">
                <a:solidFill>
                  <a:srgbClr val="0D0D0D"/>
                </a:solidFill>
                <a:latin typeface="Trebuchet MS"/>
                <a:cs typeface="Trebuchet MS"/>
              </a:rPr>
              <a:t>er</a:t>
            </a:r>
            <a:r>
              <a:rPr sz="1400" b="1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b="1" spc="2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400" b="1" spc="-120" dirty="0">
                <a:solidFill>
                  <a:srgbClr val="0D0D0D"/>
                </a:solidFill>
                <a:latin typeface="Trebuchet MS"/>
                <a:cs typeface="Trebuchet MS"/>
              </a:rPr>
              <a:t>x</a:t>
            </a:r>
            <a:r>
              <a:rPr sz="1400" b="1" spc="-10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1400" b="1" spc="-90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1400" b="1" spc="-45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1400" b="1" spc="-3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1400" b="1" spc="-85" dirty="0">
                <a:solidFill>
                  <a:srgbClr val="0D0D0D"/>
                </a:solidFill>
                <a:latin typeface="Trebuchet MS"/>
                <a:cs typeface="Trebuchet MS"/>
              </a:rPr>
              <a:t>ed  </a:t>
            </a:r>
            <a:r>
              <a:rPr sz="1400" b="1" spc="-80" dirty="0">
                <a:solidFill>
                  <a:srgbClr val="0D0D0D"/>
                </a:solidFill>
                <a:latin typeface="Trebuchet MS"/>
                <a:cs typeface="Trebuchet MS"/>
              </a:rPr>
              <a:t>Configuration </a:t>
            </a:r>
            <a:r>
              <a:rPr sz="1400" b="1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0D0D0D"/>
                </a:solidFill>
                <a:latin typeface="Trebuchet MS"/>
                <a:cs typeface="Trebuchet MS"/>
              </a:rPr>
              <a:t>Computer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19" y="2734690"/>
            <a:ext cx="155511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ts val="193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S/W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MS PGothic"/>
                <a:cs typeface="MS PGothic"/>
              </a:rPr>
              <a:t>Build</a:t>
            </a:r>
            <a:endParaRPr sz="1800">
              <a:latin typeface="MS PGothic"/>
              <a:cs typeface="MS PGothic"/>
            </a:endParaRPr>
          </a:p>
          <a:p>
            <a:pPr marR="44450" algn="ctr">
              <a:lnSpc>
                <a:spcPts val="1930"/>
              </a:lnSpc>
            </a:pPr>
            <a:r>
              <a:rPr sz="1800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Supported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S/W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29179" y="2987039"/>
            <a:ext cx="883919" cy="165100"/>
            <a:chOff x="2329179" y="2987039"/>
            <a:chExt cx="883919" cy="165100"/>
          </a:xfrm>
        </p:grpSpPr>
        <p:sp>
          <p:nvSpPr>
            <p:cNvPr id="8" name="object 8"/>
            <p:cNvSpPr/>
            <p:nvPr/>
          </p:nvSpPr>
          <p:spPr>
            <a:xfrm>
              <a:off x="2339339" y="2997199"/>
              <a:ext cx="863600" cy="144780"/>
            </a:xfrm>
            <a:custGeom>
              <a:avLst/>
              <a:gdLst/>
              <a:ahLst/>
              <a:cxnLst/>
              <a:rect l="l" t="t" r="r" b="b"/>
              <a:pathLst>
                <a:path w="863600" h="144780">
                  <a:moveTo>
                    <a:pt x="791210" y="0"/>
                  </a:moveTo>
                  <a:lnTo>
                    <a:pt x="791210" y="36195"/>
                  </a:lnTo>
                  <a:lnTo>
                    <a:pt x="0" y="36195"/>
                  </a:lnTo>
                  <a:lnTo>
                    <a:pt x="0" y="108585"/>
                  </a:lnTo>
                  <a:lnTo>
                    <a:pt x="791210" y="108585"/>
                  </a:lnTo>
                  <a:lnTo>
                    <a:pt x="791210" y="144779"/>
                  </a:lnTo>
                  <a:lnTo>
                    <a:pt x="863600" y="72389"/>
                  </a:lnTo>
                  <a:lnTo>
                    <a:pt x="79121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9339" y="2997199"/>
              <a:ext cx="863600" cy="144780"/>
            </a:xfrm>
            <a:custGeom>
              <a:avLst/>
              <a:gdLst/>
              <a:ahLst/>
              <a:cxnLst/>
              <a:rect l="l" t="t" r="r" b="b"/>
              <a:pathLst>
                <a:path w="863600" h="144780">
                  <a:moveTo>
                    <a:pt x="0" y="36195"/>
                  </a:moveTo>
                  <a:lnTo>
                    <a:pt x="791210" y="36195"/>
                  </a:lnTo>
                  <a:lnTo>
                    <a:pt x="791210" y="0"/>
                  </a:lnTo>
                  <a:lnTo>
                    <a:pt x="863600" y="72389"/>
                  </a:lnTo>
                  <a:lnTo>
                    <a:pt x="791210" y="144779"/>
                  </a:lnTo>
                  <a:lnTo>
                    <a:pt x="791210" y="108585"/>
                  </a:lnTo>
                  <a:lnTo>
                    <a:pt x="0" y="108585"/>
                  </a:lnTo>
                  <a:lnTo>
                    <a:pt x="0" y="36195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6876" y="273469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54320" y="3058160"/>
            <a:ext cx="452120" cy="165100"/>
            <a:chOff x="5354320" y="3058160"/>
            <a:chExt cx="452120" cy="165100"/>
          </a:xfrm>
        </p:grpSpPr>
        <p:sp>
          <p:nvSpPr>
            <p:cNvPr id="12" name="object 12"/>
            <p:cNvSpPr/>
            <p:nvPr/>
          </p:nvSpPr>
          <p:spPr>
            <a:xfrm>
              <a:off x="5364480" y="3068320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359410" y="0"/>
                  </a:moveTo>
                  <a:lnTo>
                    <a:pt x="359410" y="36194"/>
                  </a:lnTo>
                  <a:lnTo>
                    <a:pt x="0" y="36194"/>
                  </a:lnTo>
                  <a:lnTo>
                    <a:pt x="0" y="108584"/>
                  </a:lnTo>
                  <a:lnTo>
                    <a:pt x="359410" y="108584"/>
                  </a:lnTo>
                  <a:lnTo>
                    <a:pt x="359410" y="144779"/>
                  </a:lnTo>
                  <a:lnTo>
                    <a:pt x="431800" y="72389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4480" y="3068320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0" y="36194"/>
                  </a:moveTo>
                  <a:lnTo>
                    <a:pt x="359410" y="36194"/>
                  </a:lnTo>
                  <a:lnTo>
                    <a:pt x="359410" y="0"/>
                  </a:lnTo>
                  <a:lnTo>
                    <a:pt x="431800" y="72389"/>
                  </a:lnTo>
                  <a:lnTo>
                    <a:pt x="359410" y="144779"/>
                  </a:lnTo>
                  <a:lnTo>
                    <a:pt x="359410" y="108584"/>
                  </a:lnTo>
                  <a:lnTo>
                    <a:pt x="0" y="108584"/>
                  </a:lnTo>
                  <a:lnTo>
                    <a:pt x="0" y="36194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54320" y="3489959"/>
            <a:ext cx="452120" cy="165100"/>
            <a:chOff x="5354320" y="3489959"/>
            <a:chExt cx="452120" cy="165100"/>
          </a:xfrm>
        </p:grpSpPr>
        <p:sp>
          <p:nvSpPr>
            <p:cNvPr id="15" name="object 15"/>
            <p:cNvSpPr/>
            <p:nvPr/>
          </p:nvSpPr>
          <p:spPr>
            <a:xfrm>
              <a:off x="5364480" y="3500119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79">
                  <a:moveTo>
                    <a:pt x="359410" y="0"/>
                  </a:moveTo>
                  <a:lnTo>
                    <a:pt x="359410" y="36194"/>
                  </a:lnTo>
                  <a:lnTo>
                    <a:pt x="0" y="36194"/>
                  </a:lnTo>
                  <a:lnTo>
                    <a:pt x="0" y="108584"/>
                  </a:lnTo>
                  <a:lnTo>
                    <a:pt x="359410" y="108584"/>
                  </a:lnTo>
                  <a:lnTo>
                    <a:pt x="359410" y="144779"/>
                  </a:lnTo>
                  <a:lnTo>
                    <a:pt x="431800" y="72389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4480" y="3500119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79">
                  <a:moveTo>
                    <a:pt x="0" y="36194"/>
                  </a:moveTo>
                  <a:lnTo>
                    <a:pt x="359410" y="36194"/>
                  </a:lnTo>
                  <a:lnTo>
                    <a:pt x="359410" y="0"/>
                  </a:lnTo>
                  <a:lnTo>
                    <a:pt x="431800" y="72389"/>
                  </a:lnTo>
                  <a:lnTo>
                    <a:pt x="359410" y="144779"/>
                  </a:lnTo>
                  <a:lnTo>
                    <a:pt x="359410" y="108584"/>
                  </a:lnTo>
                  <a:lnTo>
                    <a:pt x="0" y="108584"/>
                  </a:lnTo>
                  <a:lnTo>
                    <a:pt x="0" y="36194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54320" y="2626360"/>
            <a:ext cx="452120" cy="165100"/>
            <a:chOff x="5354320" y="2626360"/>
            <a:chExt cx="452120" cy="165100"/>
          </a:xfrm>
        </p:grpSpPr>
        <p:sp>
          <p:nvSpPr>
            <p:cNvPr id="18" name="object 18"/>
            <p:cNvSpPr/>
            <p:nvPr/>
          </p:nvSpPr>
          <p:spPr>
            <a:xfrm>
              <a:off x="5364480" y="2636520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359410" y="0"/>
                  </a:moveTo>
                  <a:lnTo>
                    <a:pt x="359410" y="36194"/>
                  </a:lnTo>
                  <a:lnTo>
                    <a:pt x="0" y="36194"/>
                  </a:lnTo>
                  <a:lnTo>
                    <a:pt x="0" y="108584"/>
                  </a:lnTo>
                  <a:lnTo>
                    <a:pt x="359410" y="108584"/>
                  </a:lnTo>
                  <a:lnTo>
                    <a:pt x="359410" y="144779"/>
                  </a:lnTo>
                  <a:lnTo>
                    <a:pt x="431800" y="72389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64480" y="2636520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0" y="36194"/>
                  </a:moveTo>
                  <a:lnTo>
                    <a:pt x="359410" y="36194"/>
                  </a:lnTo>
                  <a:lnTo>
                    <a:pt x="359410" y="0"/>
                  </a:lnTo>
                  <a:lnTo>
                    <a:pt x="431800" y="72389"/>
                  </a:lnTo>
                  <a:lnTo>
                    <a:pt x="359410" y="144779"/>
                  </a:lnTo>
                  <a:lnTo>
                    <a:pt x="359410" y="108584"/>
                  </a:lnTo>
                  <a:lnTo>
                    <a:pt x="0" y="108584"/>
                  </a:lnTo>
                  <a:lnTo>
                    <a:pt x="0" y="36194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76290" y="2367950"/>
            <a:ext cx="1678939" cy="138620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45"/>
              </a:spcBef>
            </a:pPr>
            <a:r>
              <a:rPr sz="1800" spc="-10" dirty="0">
                <a:latin typeface="Tahoma"/>
                <a:cs typeface="Tahoma"/>
              </a:rPr>
              <a:t>Set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Up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latin typeface="Tahoma"/>
                <a:cs typeface="Tahoma"/>
              </a:rPr>
              <a:t>Easy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Installation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00" dirty="0">
                <a:latin typeface="Tahoma"/>
                <a:cs typeface="Tahoma"/>
              </a:rPr>
              <a:t>Occupied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Space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45079" y="5641340"/>
            <a:ext cx="452120" cy="165100"/>
            <a:chOff x="2545079" y="5641340"/>
            <a:chExt cx="452120" cy="165100"/>
          </a:xfrm>
        </p:grpSpPr>
        <p:sp>
          <p:nvSpPr>
            <p:cNvPr id="22" name="object 22"/>
            <p:cNvSpPr/>
            <p:nvPr/>
          </p:nvSpPr>
          <p:spPr>
            <a:xfrm>
              <a:off x="2555239" y="5651500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79">
                  <a:moveTo>
                    <a:pt x="359410" y="0"/>
                  </a:moveTo>
                  <a:lnTo>
                    <a:pt x="359410" y="36194"/>
                  </a:lnTo>
                  <a:lnTo>
                    <a:pt x="0" y="36194"/>
                  </a:lnTo>
                  <a:lnTo>
                    <a:pt x="0" y="108584"/>
                  </a:lnTo>
                  <a:lnTo>
                    <a:pt x="359410" y="108584"/>
                  </a:lnTo>
                  <a:lnTo>
                    <a:pt x="359410" y="144780"/>
                  </a:lnTo>
                  <a:lnTo>
                    <a:pt x="431800" y="72390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55239" y="5651500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79">
                  <a:moveTo>
                    <a:pt x="0" y="36194"/>
                  </a:moveTo>
                  <a:lnTo>
                    <a:pt x="359410" y="36194"/>
                  </a:lnTo>
                  <a:lnTo>
                    <a:pt x="359410" y="0"/>
                  </a:lnTo>
                  <a:lnTo>
                    <a:pt x="431800" y="72390"/>
                  </a:lnTo>
                  <a:lnTo>
                    <a:pt x="359410" y="144780"/>
                  </a:lnTo>
                  <a:lnTo>
                    <a:pt x="359410" y="108584"/>
                  </a:lnTo>
                  <a:lnTo>
                    <a:pt x="0" y="108584"/>
                  </a:lnTo>
                  <a:lnTo>
                    <a:pt x="0" y="36194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545079" y="6012179"/>
            <a:ext cx="452120" cy="165100"/>
            <a:chOff x="2545079" y="6012179"/>
            <a:chExt cx="452120" cy="165100"/>
          </a:xfrm>
        </p:grpSpPr>
        <p:sp>
          <p:nvSpPr>
            <p:cNvPr id="25" name="object 25"/>
            <p:cNvSpPr/>
            <p:nvPr/>
          </p:nvSpPr>
          <p:spPr>
            <a:xfrm>
              <a:off x="2555239" y="6022339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79">
                  <a:moveTo>
                    <a:pt x="359410" y="0"/>
                  </a:moveTo>
                  <a:lnTo>
                    <a:pt x="359410" y="36195"/>
                  </a:lnTo>
                  <a:lnTo>
                    <a:pt x="0" y="36195"/>
                  </a:lnTo>
                  <a:lnTo>
                    <a:pt x="0" y="108585"/>
                  </a:lnTo>
                  <a:lnTo>
                    <a:pt x="359410" y="108585"/>
                  </a:lnTo>
                  <a:lnTo>
                    <a:pt x="359410" y="144780"/>
                  </a:lnTo>
                  <a:lnTo>
                    <a:pt x="431800" y="72390"/>
                  </a:lnTo>
                  <a:lnTo>
                    <a:pt x="35941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5239" y="6022339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79">
                  <a:moveTo>
                    <a:pt x="0" y="36195"/>
                  </a:moveTo>
                  <a:lnTo>
                    <a:pt x="359410" y="36195"/>
                  </a:lnTo>
                  <a:lnTo>
                    <a:pt x="359410" y="0"/>
                  </a:lnTo>
                  <a:lnTo>
                    <a:pt x="431800" y="72390"/>
                  </a:lnTo>
                  <a:lnTo>
                    <a:pt x="359410" y="144780"/>
                  </a:lnTo>
                  <a:lnTo>
                    <a:pt x="359410" y="108585"/>
                  </a:lnTo>
                  <a:lnTo>
                    <a:pt x="0" y="108585"/>
                  </a:lnTo>
                  <a:lnTo>
                    <a:pt x="0" y="36195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45079" y="5148579"/>
            <a:ext cx="452120" cy="162560"/>
            <a:chOff x="2545079" y="5148579"/>
            <a:chExt cx="452120" cy="162560"/>
          </a:xfrm>
        </p:grpSpPr>
        <p:sp>
          <p:nvSpPr>
            <p:cNvPr id="28" name="object 28"/>
            <p:cNvSpPr/>
            <p:nvPr/>
          </p:nvSpPr>
          <p:spPr>
            <a:xfrm>
              <a:off x="2555239" y="5158739"/>
              <a:ext cx="431800" cy="142240"/>
            </a:xfrm>
            <a:custGeom>
              <a:avLst/>
              <a:gdLst/>
              <a:ahLst/>
              <a:cxnLst/>
              <a:rect l="l" t="t" r="r" b="b"/>
              <a:pathLst>
                <a:path w="431800" h="142239">
                  <a:moveTo>
                    <a:pt x="360680" y="0"/>
                  </a:moveTo>
                  <a:lnTo>
                    <a:pt x="360680" y="35560"/>
                  </a:lnTo>
                  <a:lnTo>
                    <a:pt x="0" y="35560"/>
                  </a:lnTo>
                  <a:lnTo>
                    <a:pt x="0" y="106680"/>
                  </a:lnTo>
                  <a:lnTo>
                    <a:pt x="360680" y="106680"/>
                  </a:lnTo>
                  <a:lnTo>
                    <a:pt x="360680" y="142240"/>
                  </a:lnTo>
                  <a:lnTo>
                    <a:pt x="431800" y="71120"/>
                  </a:lnTo>
                  <a:lnTo>
                    <a:pt x="36068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55239" y="5158739"/>
              <a:ext cx="431800" cy="142240"/>
            </a:xfrm>
            <a:custGeom>
              <a:avLst/>
              <a:gdLst/>
              <a:ahLst/>
              <a:cxnLst/>
              <a:rect l="l" t="t" r="r" b="b"/>
              <a:pathLst>
                <a:path w="431800" h="142239">
                  <a:moveTo>
                    <a:pt x="0" y="35560"/>
                  </a:moveTo>
                  <a:lnTo>
                    <a:pt x="360680" y="35560"/>
                  </a:lnTo>
                  <a:lnTo>
                    <a:pt x="360680" y="0"/>
                  </a:lnTo>
                  <a:lnTo>
                    <a:pt x="431800" y="71120"/>
                  </a:lnTo>
                  <a:lnTo>
                    <a:pt x="360680" y="142240"/>
                  </a:lnTo>
                  <a:lnTo>
                    <a:pt x="360680" y="106680"/>
                  </a:lnTo>
                  <a:lnTo>
                    <a:pt x="0" y="106680"/>
                  </a:lnTo>
                  <a:lnTo>
                    <a:pt x="0" y="35560"/>
                  </a:lnTo>
                  <a:close/>
                </a:path>
              </a:pathLst>
            </a:custGeom>
            <a:ln w="2032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90851" y="4582414"/>
            <a:ext cx="420751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330" marR="5080" indent="-595630">
              <a:lnSpc>
                <a:spcPct val="135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Below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are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key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factors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installation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Setup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Program</a:t>
            </a:r>
            <a:r>
              <a:rPr sz="1800" spc="-5" dirty="0">
                <a:latin typeface="Tahoma"/>
                <a:cs typeface="Tahoma"/>
              </a:rPr>
              <a:t> Execution</a:t>
            </a:r>
            <a:endParaRPr sz="1800">
              <a:latin typeface="Tahoma"/>
              <a:cs typeface="Tahoma"/>
            </a:endParaRPr>
          </a:p>
          <a:p>
            <a:pPr marL="588645" marR="274320">
              <a:lnSpc>
                <a:spcPct val="157500"/>
              </a:lnSpc>
              <a:spcBef>
                <a:spcPts val="495"/>
              </a:spcBef>
            </a:pPr>
            <a:r>
              <a:rPr sz="1800" spc="-5" dirty="0">
                <a:latin typeface="Tahoma"/>
                <a:cs typeface="Tahoma"/>
              </a:rPr>
              <a:t>Easy Installation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Programs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Occupied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Space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743254A1-D2FC-1275-9C55-D11EE671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1177"/>
            <a:ext cx="7429499" cy="1478570"/>
          </a:xfrm>
        </p:spPr>
        <p:txBody>
          <a:bodyPr/>
          <a:lstStyle/>
          <a:p>
            <a:r>
              <a:rPr lang="en-US" dirty="0"/>
              <a:t>Installation testing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219" y="974725"/>
            <a:ext cx="6673215" cy="549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1435" indent="-25400" algn="just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Performance </a:t>
            </a: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process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determining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speed </a:t>
            </a:r>
            <a:r>
              <a:rPr sz="2200" dirty="0">
                <a:latin typeface="Arial MT"/>
                <a:cs typeface="Arial MT"/>
              </a:rPr>
              <a:t>or </a:t>
            </a:r>
            <a:r>
              <a:rPr sz="2200" spc="-5" dirty="0">
                <a:latin typeface="Arial MT"/>
                <a:cs typeface="Arial MT"/>
              </a:rPr>
              <a:t>effectiveness </a:t>
            </a:r>
            <a:r>
              <a:rPr sz="2200" dirty="0">
                <a:latin typeface="Arial MT"/>
                <a:cs typeface="Arial MT"/>
              </a:rPr>
              <a:t>of a </a:t>
            </a:r>
            <a:r>
              <a:rPr sz="2200" spc="-15" dirty="0">
                <a:latin typeface="Arial MT"/>
                <a:cs typeface="Arial MT"/>
              </a:rPr>
              <a:t>computer, </a:t>
            </a:r>
            <a:r>
              <a:rPr sz="2200" spc="-10" dirty="0">
                <a:latin typeface="Arial MT"/>
                <a:cs typeface="Arial MT"/>
              </a:rPr>
              <a:t>network,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device.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Arial MT"/>
              <a:cs typeface="Arial MT"/>
            </a:endParaRPr>
          </a:p>
          <a:p>
            <a:pPr marL="401320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Following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done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check</a:t>
            </a:r>
            <a:r>
              <a:rPr sz="2200" dirty="0">
                <a:latin typeface="Arial MT"/>
                <a:cs typeface="Arial MT"/>
              </a:rPr>
              <a:t> performance:</a:t>
            </a:r>
          </a:p>
          <a:p>
            <a:pPr marL="584200" marR="5080" indent="-259715">
              <a:lnSpc>
                <a:spcPct val="100000"/>
              </a:lnSpc>
              <a:buFont typeface="Arial MT"/>
              <a:buAutoNum type="arabicPeriod"/>
              <a:tabLst>
                <a:tab pos="635635" algn="l"/>
                <a:tab pos="2514600" algn="l"/>
                <a:tab pos="2758440" algn="l"/>
              </a:tabLst>
            </a:pPr>
            <a:r>
              <a:rPr dirty="0"/>
              <a:t>	</a:t>
            </a:r>
            <a:r>
              <a:rPr sz="2200" b="1" spc="-5" dirty="0">
                <a:latin typeface="Arial"/>
                <a:cs typeface="Arial"/>
              </a:rPr>
              <a:t>Load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	</a:t>
            </a:r>
            <a:r>
              <a:rPr sz="2200" dirty="0">
                <a:latin typeface="Arial MT"/>
                <a:cs typeface="Arial MT"/>
              </a:rPr>
              <a:t>-	</a:t>
            </a:r>
            <a:r>
              <a:rPr sz="2200" spc="-40" dirty="0">
                <a:latin typeface="Arial MT"/>
                <a:cs typeface="Arial MT"/>
              </a:rPr>
              <a:t>Tests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performance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loading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max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Ex: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websites,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yahoo—G-mail.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2300" dirty="0">
              <a:latin typeface="Arial MT"/>
              <a:cs typeface="Arial MT"/>
            </a:endParaRPr>
          </a:p>
          <a:p>
            <a:pPr marL="416559" marR="372745">
              <a:lnSpc>
                <a:spcPct val="100000"/>
              </a:lnSpc>
              <a:buFont typeface="Arial MT"/>
              <a:buAutoNum type="arabicPeriod"/>
              <a:tabLst>
                <a:tab pos="650875" algn="l"/>
                <a:tab pos="1841500" algn="l"/>
              </a:tabLst>
            </a:pPr>
            <a:r>
              <a:rPr sz="2200" b="1" spc="-5" dirty="0">
                <a:latin typeface="Arial"/>
                <a:cs typeface="Arial"/>
              </a:rPr>
              <a:t>Stress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 Checks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behave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extremes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 as </a:t>
            </a:r>
            <a:r>
              <a:rPr sz="2200" spc="-10" dirty="0">
                <a:latin typeface="Arial MT"/>
                <a:cs typeface="Arial MT"/>
              </a:rPr>
              <a:t>insufficient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memory,	</a:t>
            </a:r>
            <a:r>
              <a:rPr sz="2200" spc="-5" dirty="0">
                <a:latin typeface="Arial MT"/>
                <a:cs typeface="Arial MT"/>
              </a:rPr>
              <a:t>inadequate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hardware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etc.</a:t>
            </a: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2300" dirty="0">
              <a:latin typeface="Arial MT"/>
              <a:cs typeface="Arial MT"/>
            </a:endParaRPr>
          </a:p>
          <a:p>
            <a:pPr marL="12700" marR="745490" indent="457200">
              <a:lnSpc>
                <a:spcPct val="100000"/>
              </a:lnSpc>
              <a:buFont typeface="Arial MT"/>
              <a:buAutoNum type="arabicPeriod"/>
              <a:tabLst>
                <a:tab pos="704215" algn="l"/>
                <a:tab pos="1384300" algn="l"/>
                <a:tab pos="2298700" algn="l"/>
              </a:tabLst>
            </a:pPr>
            <a:r>
              <a:rPr sz="2200" b="1" spc="-30" dirty="0">
                <a:latin typeface="Arial"/>
                <a:cs typeface="Arial"/>
              </a:rPr>
              <a:t>Volume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weaknesses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	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 </a:t>
            </a:r>
            <a:r>
              <a:rPr sz="2200" spc="-10" dirty="0">
                <a:latin typeface="Arial MT"/>
                <a:cs typeface="Arial MT"/>
              </a:rPr>
              <a:t>handling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amounts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	during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short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periods.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D85450-629F-9CF1-0B9B-F03C0618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65114"/>
            <a:ext cx="7429499" cy="44828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MT"/>
                <a:cs typeface="Arial MT"/>
              </a:rPr>
              <a:t>Performance </a:t>
            </a:r>
            <a:r>
              <a:rPr lang="en-IN" spc="-30" dirty="0">
                <a:latin typeface="Arial MT"/>
                <a:cs typeface="Arial MT"/>
              </a:rPr>
              <a:t>Testing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219" y="1262062"/>
            <a:ext cx="6548120" cy="3765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251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comparative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competitive</a:t>
            </a:r>
            <a:endParaRPr sz="2200" dirty="0">
              <a:latin typeface="Arial MT"/>
              <a:cs typeface="Arial MT"/>
            </a:endParaRPr>
          </a:p>
          <a:p>
            <a:pPr marL="35052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Arial MT"/>
              <a:cs typeface="Arial MT"/>
            </a:endParaRPr>
          </a:p>
          <a:p>
            <a:pPr marL="350520" marR="72390" indent="-337820">
              <a:lnSpc>
                <a:spcPts val="238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Comparison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two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same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systems.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(old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version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vs.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version).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C911D"/>
              </a:buClr>
              <a:buFont typeface="Wingdings"/>
              <a:buChar char=""/>
            </a:pPr>
            <a:endParaRPr sz="3200" dirty="0">
              <a:latin typeface="Arial MT"/>
              <a:cs typeface="Arial MT"/>
            </a:endParaRPr>
          </a:p>
          <a:p>
            <a:pPr marL="350520" indent="-337820">
              <a:lnSpc>
                <a:spcPts val="25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Compares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competitive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market</a:t>
            </a:r>
          </a:p>
          <a:p>
            <a:pPr marL="350520">
              <a:lnSpc>
                <a:spcPts val="2500"/>
              </a:lnSpc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competitiveness.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10" dirty="0">
                <a:latin typeface="Arial MT"/>
                <a:cs typeface="Arial MT"/>
              </a:rPr>
              <a:t>Applicable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S/W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only.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5574B7-D724-776C-7FDA-41FBA688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216508"/>
            <a:ext cx="7429499" cy="1478570"/>
          </a:xfrm>
        </p:spPr>
        <p:txBody>
          <a:bodyPr/>
          <a:lstStyle/>
          <a:p>
            <a:r>
              <a:rPr lang="en-US" dirty="0"/>
              <a:t>Parallel testing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8957" y="1335087"/>
            <a:ext cx="6581140" cy="490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spc="-5" dirty="0">
                <a:latin typeface="Arial MT"/>
                <a:cs typeface="Arial MT"/>
              </a:rPr>
              <a:t>Penetration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C911D"/>
              </a:buClr>
              <a:buFont typeface="Wingdings"/>
              <a:buChar char=""/>
            </a:pPr>
            <a:endParaRPr sz="300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testing team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validating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for:</a:t>
            </a:r>
            <a:endParaRPr sz="2200">
              <a:latin typeface="Arial MT"/>
              <a:cs typeface="Arial MT"/>
            </a:endParaRPr>
          </a:p>
          <a:p>
            <a:pPr marL="751840" lvl="1" indent="-283210">
              <a:lnSpc>
                <a:spcPts val="2510"/>
              </a:lnSpc>
              <a:spcBef>
                <a:spcPts val="440"/>
              </a:spcBef>
              <a:buClr>
                <a:srgbClr val="6C911D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b="1" spc="-5" dirty="0">
                <a:latin typeface="Arial"/>
                <a:cs typeface="Arial"/>
              </a:rPr>
              <a:t>Authorization:</a:t>
            </a:r>
            <a:r>
              <a:rPr sz="2200" b="1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Access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valid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75184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Deny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invalid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300">
              <a:latin typeface="Arial MT"/>
              <a:cs typeface="Arial MT"/>
            </a:endParaRPr>
          </a:p>
          <a:p>
            <a:pPr marL="751840" marR="22225" lvl="1" indent="-282575">
              <a:lnSpc>
                <a:spcPct val="89800"/>
              </a:lnSpc>
              <a:buClr>
                <a:srgbClr val="6C911D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b="1" spc="-15" dirty="0">
                <a:latin typeface="Arial"/>
                <a:cs typeface="Arial"/>
              </a:rPr>
              <a:t>Access</a:t>
            </a:r>
            <a:r>
              <a:rPr sz="2200" b="1" spc="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control: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Giving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access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permissions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valid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services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like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features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functionalities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s/w.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3250">
              <a:latin typeface="Arial MT"/>
              <a:cs typeface="Arial MT"/>
            </a:endParaRPr>
          </a:p>
          <a:p>
            <a:pPr marL="751840" marR="5080" lvl="1" indent="-282575">
              <a:lnSpc>
                <a:spcPct val="89900"/>
              </a:lnSpc>
              <a:buClr>
                <a:srgbClr val="6C911D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b="1" spc="-10" dirty="0">
                <a:latin typeface="Arial"/>
                <a:cs typeface="Arial"/>
              </a:rPr>
              <a:t>Encryption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Decryption:</a:t>
            </a:r>
            <a:r>
              <a:rPr sz="2200" b="1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Deny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third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access </a:t>
            </a:r>
            <a:r>
              <a:rPr sz="2200" dirty="0">
                <a:latin typeface="Arial MT"/>
                <a:cs typeface="Arial MT"/>
              </a:rPr>
              <a:t>to enter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system.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Code </a:t>
            </a:r>
            <a:r>
              <a:rPr sz="2200" spc="-5" dirty="0">
                <a:latin typeface="Arial MT"/>
                <a:cs typeface="Arial MT"/>
              </a:rPr>
              <a:t> conversion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client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server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6AFDB8-9CA5-72C8-0677-72A6FB8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48480"/>
            <a:ext cx="7429499" cy="1478570"/>
          </a:xfrm>
        </p:spPr>
        <p:txBody>
          <a:bodyPr/>
          <a:lstStyle/>
          <a:p>
            <a:r>
              <a:rPr lang="en-US" dirty="0"/>
              <a:t>Security testing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0860" y="2286000"/>
            <a:ext cx="6398260" cy="288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 algn="just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50520" algn="l"/>
              </a:tabLst>
            </a:pPr>
            <a:r>
              <a:rPr sz="2200" spc="-10" dirty="0">
                <a:latin typeface="Arial MT"/>
                <a:cs typeface="Arial MT"/>
              </a:rPr>
              <a:t>Availability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running an application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planned period, and collecting failure </a:t>
            </a:r>
            <a:r>
              <a:rPr sz="2200" dirty="0">
                <a:latin typeface="Arial MT"/>
                <a:cs typeface="Arial MT"/>
              </a:rPr>
              <a:t>events </a:t>
            </a:r>
            <a:r>
              <a:rPr sz="2200" spc="-15" dirty="0">
                <a:latin typeface="Arial MT"/>
                <a:cs typeface="Arial MT"/>
              </a:rPr>
              <a:t>with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repair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times.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0520" marR="12700" indent="-337820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conducted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 both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reliability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(finding </a:t>
            </a:r>
            <a:r>
              <a:rPr sz="2200" dirty="0">
                <a:latin typeface="Arial MT"/>
                <a:cs typeface="Arial MT"/>
              </a:rPr>
              <a:t> defects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reducing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availability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(measuring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" dirty="0">
                <a:latin typeface="Arial MT"/>
                <a:cs typeface="Arial MT"/>
              </a:rPr>
              <a:t> minimizing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actual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repair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time)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69CEA-9328-7D3F-BBCF-79EEBE68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40" y="457200"/>
            <a:ext cx="7429499" cy="821661"/>
          </a:xfrm>
        </p:spPr>
        <p:txBody>
          <a:bodyPr/>
          <a:lstStyle/>
          <a:p>
            <a:r>
              <a:rPr lang="en-IN" spc="-10" dirty="0">
                <a:latin typeface="Arial MT"/>
                <a:cs typeface="Arial MT"/>
              </a:rPr>
              <a:t>Availability </a:t>
            </a:r>
            <a:r>
              <a:rPr lang="en-IN" dirty="0">
                <a:latin typeface="Arial MT"/>
                <a:cs typeface="Arial MT"/>
              </a:rPr>
              <a:t>testing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7167" y="2438400"/>
            <a:ext cx="6209665" cy="28308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0520" marR="80010" indent="-337820" algn="just">
              <a:lnSpc>
                <a:spcPts val="2160"/>
              </a:lnSpc>
              <a:spcBef>
                <a:spcPts val="37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Checks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compatibility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to all possible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C911D"/>
              </a:buClr>
              <a:buFont typeface="Wingdings"/>
              <a:buChar char=""/>
            </a:pPr>
            <a:endParaRPr sz="2850" dirty="0">
              <a:latin typeface="Times New Roman"/>
              <a:cs typeface="Times New Roman"/>
            </a:endParaRPr>
          </a:p>
          <a:p>
            <a:pPr marL="350520" marR="5080" indent="-337820" algn="just">
              <a:lnSpc>
                <a:spcPct val="901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Internationalization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-5" dirty="0">
                <a:latin typeface="Times New Roman"/>
                <a:cs typeface="Times New Roman"/>
              </a:rPr>
              <a:t>process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designing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software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 so that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adapted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various </a:t>
            </a:r>
            <a:r>
              <a:rPr sz="2000" spc="-10" dirty="0">
                <a:latin typeface="Times New Roman"/>
                <a:cs typeface="Times New Roman"/>
              </a:rPr>
              <a:t>languages </a:t>
            </a:r>
            <a:r>
              <a:rPr sz="2000" spc="-5" dirty="0">
                <a:latin typeface="Times New Roman"/>
                <a:cs typeface="Times New Roman"/>
              </a:rPr>
              <a:t> and regions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engineering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changes.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2700" dirty="0">
              <a:latin typeface="Times New Roman"/>
              <a:cs typeface="Times New Roman"/>
            </a:endParaRPr>
          </a:p>
          <a:p>
            <a:pPr marL="350520" indent="-337820">
              <a:lnSpc>
                <a:spcPts val="2280"/>
              </a:lnSpc>
              <a:spcBef>
                <a:spcPts val="5"/>
              </a:spcBef>
              <a:buClr>
                <a:srgbClr val="6C911D"/>
              </a:buClr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Globalization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testing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technique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ensures</a:t>
            </a:r>
            <a:endParaRPr sz="2000" dirty="0">
              <a:latin typeface="Times New Roman"/>
              <a:cs typeface="Times New Roman"/>
            </a:endParaRPr>
          </a:p>
          <a:p>
            <a:pPr marL="35052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compatibility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2C5CC-9060-A3CB-8E3A-52FD9762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300910"/>
            <a:ext cx="8286750" cy="1889680"/>
          </a:xfrm>
        </p:spPr>
        <p:txBody>
          <a:bodyPr/>
          <a:lstStyle/>
          <a:p>
            <a:r>
              <a:rPr lang="en-IN" spc="-5" dirty="0">
                <a:latin typeface="Times New Roman"/>
                <a:cs typeface="Times New Roman"/>
              </a:rPr>
              <a:t>Internationalization testing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844" y="1175067"/>
            <a:ext cx="6826250" cy="563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2370"/>
              </a:lnSpc>
              <a:spcBef>
                <a:spcPts val="1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Localization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adapting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globalized</a:t>
            </a:r>
            <a:endParaRPr sz="2200" dirty="0">
              <a:latin typeface="Arial MT"/>
              <a:cs typeface="Arial MT"/>
            </a:endParaRPr>
          </a:p>
          <a:p>
            <a:pPr marL="35052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particular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culture/locale.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 MT"/>
              <a:cs typeface="Arial MT"/>
            </a:endParaRPr>
          </a:p>
          <a:p>
            <a:pPr marL="350520" marR="67945" indent="-337820">
              <a:lnSpc>
                <a:spcPts val="212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Localization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definition: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Localization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validate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capable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enough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particular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country.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3050" dirty="0">
              <a:latin typeface="Arial MT"/>
              <a:cs typeface="Arial MT"/>
            </a:endParaRPr>
          </a:p>
          <a:p>
            <a:pPr marL="350520" marR="68580" indent="-337820">
              <a:lnSpc>
                <a:spcPct val="8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localization,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carried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 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" dirty="0">
                <a:latin typeface="Arial MT"/>
                <a:cs typeface="Arial MT"/>
              </a:rPr>
              <a:t> particular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locale/culture.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C911D"/>
              </a:buClr>
              <a:buFont typeface="Wingdings"/>
              <a:buChar char=""/>
            </a:pPr>
            <a:endParaRPr sz="3000" dirty="0">
              <a:latin typeface="Arial MT"/>
              <a:cs typeface="Arial MT"/>
            </a:endParaRPr>
          </a:p>
          <a:p>
            <a:pPr marL="350520" marR="628650" indent="-337820">
              <a:lnSpc>
                <a:spcPts val="212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“L10N“,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because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 N.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3050" dirty="0">
              <a:latin typeface="Arial MT"/>
              <a:cs typeface="Arial MT"/>
            </a:endParaRPr>
          </a:p>
          <a:p>
            <a:pPr marL="350520" marR="5080" indent="-337820">
              <a:lnSpc>
                <a:spcPct val="801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  <a:tab pos="4178935" algn="l"/>
                <a:tab pos="639381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25" dirty="0">
                <a:latin typeface="Arial MT"/>
                <a:cs typeface="Arial MT"/>
              </a:rPr>
              <a:t>x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-1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Z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p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5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spc="-2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gn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spc="5" dirty="0">
                <a:latin typeface="Arial MT"/>
                <a:cs typeface="Arial MT"/>
              </a:rPr>
              <a:t> f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r</a:t>
            </a:r>
            <a:r>
              <a:rPr sz="2200" spc="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:	For  </a:t>
            </a:r>
            <a:r>
              <a:rPr sz="2200" spc="-5" dirty="0">
                <a:latin typeface="Arial MT"/>
                <a:cs typeface="Arial MT"/>
              </a:rPr>
              <a:t>localized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(country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like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INDIA),	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only </a:t>
            </a:r>
            <a:r>
              <a:rPr sz="2200" dirty="0">
                <a:latin typeface="Arial MT"/>
                <a:cs typeface="Arial MT"/>
              </a:rPr>
              <a:t> numbers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field.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Whereas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UK</a:t>
            </a:r>
            <a:r>
              <a:rPr sz="2200" dirty="0">
                <a:latin typeface="Arial MT"/>
                <a:cs typeface="Arial MT"/>
              </a:rPr>
              <a:t> 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allow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Alpha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numeric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BDF2FD-0E10-9B2C-5276-F47149C6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303503"/>
            <a:ext cx="7429499" cy="1478570"/>
          </a:xfrm>
        </p:spPr>
        <p:txBody>
          <a:bodyPr/>
          <a:lstStyle/>
          <a:p>
            <a:r>
              <a:rPr lang="en-IN" spc="-5" dirty="0">
                <a:latin typeface="Arial MT"/>
                <a:cs typeface="Arial MT"/>
              </a:rPr>
              <a:t>Localization testing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19" y="1302067"/>
            <a:ext cx="6861175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37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10" dirty="0">
                <a:latin typeface="Arial MT"/>
                <a:cs typeface="Arial MT"/>
              </a:rPr>
              <a:t>Disciplined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evaluate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whether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final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fulfills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intended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job?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dynamic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ts val="237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10" dirty="0">
                <a:latin typeface="Arial MT"/>
                <a:cs typeface="Arial MT"/>
              </a:rPr>
              <a:t>Done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5" dirty="0">
                <a:latin typeface="Arial MT"/>
                <a:cs typeface="Arial MT"/>
              </a:rPr>
              <a:t>systematically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ts val="2370"/>
              </a:lnSpc>
            </a:pP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intention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finding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ts val="237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Helps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identifying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location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DE8ED1-5104-2E06-706F-281A0F94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82" y="-19987"/>
            <a:ext cx="7429499" cy="1478570"/>
          </a:xfrm>
        </p:spPr>
        <p:txBody>
          <a:bodyPr/>
          <a:lstStyle/>
          <a:p>
            <a:r>
              <a:rPr lang="en-US" dirty="0"/>
              <a:t>validation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019" y="1139507"/>
            <a:ext cx="2818765" cy="473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Mutation 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Progression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25" dirty="0">
                <a:latin typeface="Arial MT"/>
                <a:cs typeface="Arial MT"/>
              </a:rPr>
              <a:t>Re-Testing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Regression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Sanity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ct val="100000"/>
              </a:lnSpc>
              <a:spcBef>
                <a:spcPts val="1485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Smoke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5DB318-56B8-48FD-9C02-6D04A0B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019" y="-36226"/>
            <a:ext cx="7429499" cy="1478570"/>
          </a:xfrm>
        </p:spPr>
        <p:txBody>
          <a:bodyPr/>
          <a:lstStyle/>
          <a:p>
            <a:r>
              <a:rPr lang="en-US" dirty="0"/>
              <a:t>Other types of testing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844" y="1527428"/>
            <a:ext cx="6734809" cy="291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72390" indent="-33782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Mutation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involves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modifying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program's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source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ways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effective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weaknesses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code.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Mutation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means 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program.</a:t>
            </a:r>
          </a:p>
          <a:p>
            <a:pPr marL="350520" marR="5080" indent="-337820">
              <a:lnSpc>
                <a:spcPct val="100000"/>
              </a:lnSpc>
              <a:spcBef>
                <a:spcPts val="805"/>
              </a:spcBef>
              <a:buClr>
                <a:srgbClr val="6C911D"/>
              </a:buClr>
              <a:buFont typeface="Wingdings"/>
              <a:buChar char=""/>
              <a:tabLst>
                <a:tab pos="429259" algn="l"/>
                <a:tab pos="429895" algn="l"/>
              </a:tabLst>
            </a:pPr>
            <a:r>
              <a:rPr dirty="0"/>
              <a:t>	</a:t>
            </a:r>
            <a:r>
              <a:rPr sz="2200" spc="-5" dirty="0">
                <a:latin typeface="Arial MT"/>
                <a:cs typeface="Arial MT"/>
              </a:rPr>
              <a:t>Programmers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performing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estimate completeness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correctness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62285-DBC5-F37C-7186-AF0FFF8F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42" y="58851"/>
            <a:ext cx="7429499" cy="1478570"/>
          </a:xfrm>
        </p:spPr>
        <p:txBody>
          <a:bodyPr/>
          <a:lstStyle/>
          <a:p>
            <a:r>
              <a:rPr lang="en-IN" spc="-5" dirty="0">
                <a:latin typeface="Arial MT"/>
                <a:cs typeface="Arial MT"/>
              </a:rPr>
              <a:t>Mutation</a:t>
            </a:r>
            <a:r>
              <a:rPr lang="en-IN" spc="25" dirty="0">
                <a:latin typeface="Arial MT"/>
                <a:cs typeface="Arial MT"/>
              </a:rPr>
              <a:t> </a:t>
            </a:r>
            <a:r>
              <a:rPr lang="en-IN" dirty="0">
                <a:latin typeface="Arial MT"/>
                <a:cs typeface="Arial MT"/>
              </a:rPr>
              <a:t>testing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757" y="1440179"/>
            <a:ext cx="6761480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Execute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test </a:t>
            </a:r>
            <a:r>
              <a:rPr sz="2200" spc="-5" dirty="0">
                <a:latin typeface="Arial MT"/>
                <a:cs typeface="Arial MT"/>
              </a:rPr>
              <a:t>cases</a:t>
            </a:r>
            <a:r>
              <a:rPr sz="2200" dirty="0">
                <a:latin typeface="Arial MT"/>
                <a:cs typeface="Arial MT"/>
              </a:rPr>
              <a:t> 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 time,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progression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50520" marR="5080" indent="-337820">
              <a:lnSpc>
                <a:spcPct val="100000"/>
              </a:lnSpc>
              <a:spcBef>
                <a:spcPts val="148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Re-executing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failed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check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really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retesting.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E58876-8BC6-4E25-5FF2-8D7A868D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38391"/>
            <a:ext cx="7429499" cy="1478570"/>
          </a:xfrm>
        </p:spPr>
        <p:txBody>
          <a:bodyPr/>
          <a:lstStyle/>
          <a:p>
            <a:r>
              <a:rPr lang="en-US" dirty="0"/>
              <a:t>Progression and re-testing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267460"/>
            <a:ext cx="8016240" cy="5209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74E210E-1759-7848-4566-10A2F4C8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7429499" cy="1478570"/>
          </a:xfrm>
        </p:spPr>
        <p:txBody>
          <a:bodyPr/>
          <a:lstStyle/>
          <a:p>
            <a:r>
              <a:rPr lang="en-US" dirty="0"/>
              <a:t>Regression testing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2286000"/>
            <a:ext cx="625157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-5" dirty="0">
                <a:latin typeface="Arial MT"/>
                <a:cs typeface="Arial MT"/>
              </a:rPr>
              <a:t>Ensuring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without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side</a:t>
            </a:r>
            <a:endParaRPr sz="2200" dirty="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effects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called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i="1" spc="-5" dirty="0">
                <a:latin typeface="Arial"/>
                <a:cs typeface="Arial"/>
              </a:rPr>
              <a:t>Regression</a:t>
            </a:r>
            <a:r>
              <a:rPr sz="2200" i="1" spc="25" dirty="0">
                <a:latin typeface="Arial"/>
                <a:cs typeface="Arial"/>
              </a:rPr>
              <a:t> </a:t>
            </a:r>
            <a:r>
              <a:rPr sz="2200" i="1" spc="-30" dirty="0">
                <a:latin typeface="Arial"/>
                <a:cs typeface="Arial"/>
              </a:rPr>
              <a:t>Testing.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>
              <a:latin typeface="Arial"/>
              <a:cs typeface="Arial"/>
            </a:endParaRPr>
          </a:p>
          <a:p>
            <a:pPr marL="350520" marR="5080" indent="-338455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1155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Re-Execution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selected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cases</a:t>
            </a:r>
            <a:r>
              <a:rPr sz="2200" dirty="0">
                <a:latin typeface="Arial MT"/>
                <a:cs typeface="Arial MT"/>
              </a:rPr>
              <a:t> on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modified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estimate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completeness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correctness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without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 </a:t>
            </a:r>
            <a:r>
              <a:rPr sz="2200" spc="-10" dirty="0">
                <a:latin typeface="Arial MT"/>
                <a:cs typeface="Arial MT"/>
              </a:rPr>
              <a:t>ripple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effects due</a:t>
            </a:r>
            <a:r>
              <a:rPr sz="2200" dirty="0">
                <a:latin typeface="Arial MT"/>
                <a:cs typeface="Arial MT"/>
              </a:rPr>
              <a:t> to </a:t>
            </a:r>
            <a:r>
              <a:rPr sz="2200" spc="-5" dirty="0">
                <a:latin typeface="Arial MT"/>
                <a:cs typeface="Arial MT"/>
              </a:rPr>
              <a:t>bug fixes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8CE622-E357-AF37-57C2-296EA9AF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82" y="241009"/>
            <a:ext cx="7429499" cy="1478570"/>
          </a:xfrm>
        </p:spPr>
        <p:txBody>
          <a:bodyPr/>
          <a:lstStyle/>
          <a:p>
            <a:r>
              <a:rPr lang="en-US" dirty="0"/>
              <a:t>Regression testing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1682" y="1551559"/>
            <a:ext cx="649033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developers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involved.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0520" marR="5080" indent="-337820">
              <a:lnSpc>
                <a:spcPts val="2380"/>
              </a:lnSpc>
              <a:spcBef>
                <a:spcPts val="5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 </a:t>
            </a:r>
            <a:r>
              <a:rPr sz="2200" dirty="0">
                <a:latin typeface="Arial MT"/>
                <a:cs typeface="Arial MT"/>
              </a:rPr>
              <a:t> management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concentrates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 </a:t>
            </a:r>
            <a:r>
              <a:rPr sz="2200" spc="-60" dirty="0">
                <a:latin typeface="Arial MT"/>
                <a:cs typeface="Arial MT"/>
              </a:rPr>
              <a:t>UAT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collect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back from real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customer.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C911D"/>
              </a:buClr>
              <a:buFont typeface="Wingdings"/>
              <a:buChar char=""/>
            </a:pPr>
            <a:endParaRPr sz="300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5" dirty="0">
                <a:latin typeface="Arial MT"/>
                <a:cs typeface="Arial MT"/>
              </a:rPr>
              <a:t>There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2 </a:t>
            </a:r>
            <a:r>
              <a:rPr sz="2200" spc="-25" dirty="0">
                <a:latin typeface="Arial MT"/>
                <a:cs typeface="Arial MT"/>
              </a:rPr>
              <a:t>ways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conduct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95" dirty="0">
                <a:latin typeface="Arial MT"/>
                <a:cs typeface="Arial MT"/>
              </a:rPr>
              <a:t>UAT.</a:t>
            </a:r>
            <a:endParaRPr sz="2200">
              <a:latin typeface="Arial MT"/>
              <a:cs typeface="Arial MT"/>
            </a:endParaRPr>
          </a:p>
          <a:p>
            <a:pPr marL="751840" lvl="1" indent="-282575">
              <a:lnSpc>
                <a:spcPct val="100000"/>
              </a:lnSpc>
              <a:spcBef>
                <a:spcPts val="320"/>
              </a:spcBef>
              <a:buClr>
                <a:srgbClr val="6C911D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spc="-5" dirty="0">
                <a:latin typeface="Arial MT"/>
                <a:cs typeface="Arial MT"/>
              </a:rPr>
              <a:t>Alpha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 marL="751840" lvl="1" indent="-282575">
              <a:lnSpc>
                <a:spcPct val="100000"/>
              </a:lnSpc>
              <a:spcBef>
                <a:spcPts val="340"/>
              </a:spcBef>
              <a:buClr>
                <a:srgbClr val="6C911D"/>
              </a:buClr>
              <a:buFont typeface="Wingdings"/>
              <a:buChar char=""/>
              <a:tabLst>
                <a:tab pos="752475" algn="l"/>
              </a:tabLst>
            </a:pPr>
            <a:r>
              <a:rPr sz="2200" spc="-5" dirty="0">
                <a:latin typeface="Arial MT"/>
                <a:cs typeface="Arial MT"/>
              </a:rPr>
              <a:t>Beta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EDCC09-240C-AC3C-D528-49536C5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74" y="72989"/>
            <a:ext cx="7429499" cy="1478570"/>
          </a:xfrm>
        </p:spPr>
        <p:txBody>
          <a:bodyPr/>
          <a:lstStyle/>
          <a:p>
            <a:r>
              <a:rPr lang="en-US" dirty="0"/>
              <a:t>User acceptance testing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35774"/>
              </p:ext>
            </p:extLst>
          </p:nvPr>
        </p:nvGraphicFramePr>
        <p:xfrm>
          <a:off x="493711" y="1208151"/>
          <a:ext cx="7793038" cy="534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417"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Alpha</a:t>
                      </a:r>
                      <a:r>
                        <a:rPr sz="22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Testing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7994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Beta</a:t>
                      </a:r>
                      <a:r>
                        <a:rPr sz="2200" b="1" spc="-30" dirty="0">
                          <a:latin typeface="Arial"/>
                          <a:cs typeface="Arial"/>
                        </a:rPr>
                        <a:t> Testing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719">
                <a:tc>
                  <a:txBody>
                    <a:bodyPr/>
                    <a:lstStyle/>
                    <a:p>
                      <a:pPr marL="90170" marR="617855">
                        <a:lnSpc>
                          <a:spcPct val="101000"/>
                        </a:lnSpc>
                        <a:spcBef>
                          <a:spcPts val="145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1.</a:t>
                      </a:r>
                      <a:r>
                        <a:rPr sz="220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Performed</a:t>
                      </a:r>
                      <a:r>
                        <a:rPr sz="220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200" spc="-3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end </a:t>
                      </a:r>
                      <a:r>
                        <a:rPr sz="2200" spc="-59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sz="220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20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organization.</a:t>
                      </a:r>
                      <a:endParaRPr sz="22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78130">
                        <a:lnSpc>
                          <a:spcPct val="101099"/>
                        </a:lnSpc>
                        <a:spcBef>
                          <a:spcPts val="145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1. Performed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by end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outside</a:t>
                      </a:r>
                      <a:r>
                        <a:rPr sz="220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20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organization</a:t>
                      </a:r>
                      <a:r>
                        <a:rPr sz="220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200" spc="-2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inside </a:t>
                      </a:r>
                      <a:r>
                        <a:rPr sz="2200" spc="-6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end user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organization.</a:t>
                      </a:r>
                      <a:endParaRPr sz="22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425">
                <a:tc>
                  <a:txBody>
                    <a:bodyPr/>
                    <a:lstStyle/>
                    <a:p>
                      <a:pPr marL="90170" marR="589280">
                        <a:lnSpc>
                          <a:spcPct val="1008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2.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Done </a:t>
                      </a:r>
                      <a:r>
                        <a:rPr sz="22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controlled </a:t>
                      </a:r>
                      <a:r>
                        <a:rPr sz="2200" spc="-6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endParaRPr sz="22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25145">
                        <a:lnSpc>
                          <a:spcPct val="1008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2.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Environment </a:t>
                      </a:r>
                      <a:r>
                        <a:rPr sz="22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is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not </a:t>
                      </a:r>
                      <a:r>
                        <a:rPr sz="2200" spc="-6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under</a:t>
                      </a:r>
                      <a:r>
                        <a:rPr sz="2200" spc="2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endParaRPr sz="22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084">
                <a:tc>
                  <a:txBody>
                    <a:bodyPr/>
                    <a:lstStyle/>
                    <a:p>
                      <a:pPr marL="90170" marR="89535">
                        <a:lnSpc>
                          <a:spcPct val="101000"/>
                        </a:lnSpc>
                        <a:spcBef>
                          <a:spcPts val="155"/>
                        </a:spcBef>
                        <a:tabLst>
                          <a:tab pos="2313305" algn="l"/>
                        </a:tabLst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3.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Defects found by end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users are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noted </a:t>
                      </a:r>
                      <a:r>
                        <a:rPr sz="2200" spc="-1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r>
                        <a:rPr sz="2200" spc="5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sz="2200" spc="-6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development	team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2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fixed</a:t>
                      </a:r>
                      <a:r>
                        <a:rPr sz="2200" spc="3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release</a:t>
                      </a:r>
                      <a:endParaRPr sz="22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6995">
                        <a:lnSpc>
                          <a:spcPct val="101000"/>
                        </a:lnSpc>
                        <a:spcBef>
                          <a:spcPts val="155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3.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Defects found by end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reported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to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2200" spc="-59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organization</a:t>
                      </a:r>
                      <a:endParaRPr sz="22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405">
                <a:tc>
                  <a:txBody>
                    <a:bodyPr/>
                    <a:lstStyle/>
                    <a:p>
                      <a:pPr marL="90170" marR="944880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4.</a:t>
                      </a:r>
                      <a:r>
                        <a:rPr sz="2200" spc="-3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Developers are </a:t>
                      </a:r>
                      <a:r>
                        <a:rPr sz="2200" spc="-59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present</a:t>
                      </a:r>
                      <a:endParaRPr sz="220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76884">
                        <a:lnSpc>
                          <a:spcPct val="1008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4.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Developers are </a:t>
                      </a:r>
                      <a:r>
                        <a:rPr sz="22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not </a:t>
                      </a:r>
                      <a:r>
                        <a:rPr sz="2200" spc="-6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present</a:t>
                      </a:r>
                      <a:endParaRPr sz="22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56F9C52-BF74-CCAE-B798-49485C8B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04800"/>
            <a:ext cx="7429499" cy="589632"/>
          </a:xfrm>
        </p:spPr>
        <p:txBody>
          <a:bodyPr/>
          <a:lstStyle/>
          <a:p>
            <a:r>
              <a:rPr lang="en-US" dirty="0"/>
              <a:t>Alpha and beta testing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2590800"/>
            <a:ext cx="645350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144780" indent="-33782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general,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dirty="0">
                <a:latin typeface="Arial MT"/>
                <a:cs typeface="Arial MT"/>
              </a:rPr>
              <a:t> testing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team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conducts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 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adopts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sometimes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challenges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C911D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0520" marR="5080" indent="-337820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E.g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5" dirty="0">
                <a:latin typeface="Arial MT"/>
                <a:cs typeface="Arial MT"/>
              </a:rPr>
              <a:t> Lack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lack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resources,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dirty="0">
                <a:latin typeface="Arial MT"/>
                <a:cs typeface="Arial MT"/>
              </a:rPr>
              <a:t> of team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size,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skill,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etc.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C911D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5" dirty="0">
                <a:latin typeface="Arial MT"/>
                <a:cs typeface="Arial MT"/>
              </a:rPr>
              <a:t>There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ways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Ad-hoc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447F5B-C1C5-9145-A398-245A12FA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8287940" cy="1478570"/>
          </a:xfrm>
        </p:spPr>
        <p:txBody>
          <a:bodyPr/>
          <a:lstStyle/>
          <a:p>
            <a:r>
              <a:rPr lang="en-US" dirty="0"/>
              <a:t>Ad-hock testing /informal testing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407" y="1103884"/>
            <a:ext cx="6613525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Monkey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Arial"/>
              <a:cs typeface="Arial"/>
            </a:endParaRPr>
          </a:p>
          <a:p>
            <a:pPr marL="350520" marR="5080" indent="-337820">
              <a:lnSpc>
                <a:spcPct val="8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Due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testing </a:t>
            </a:r>
            <a:r>
              <a:rPr sz="2200" dirty="0">
                <a:latin typeface="Arial MT"/>
                <a:cs typeface="Arial MT"/>
              </a:rPr>
              <a:t>team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concentrates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activities</a:t>
            </a:r>
            <a:r>
              <a:rPr sz="2200" dirty="0">
                <a:latin typeface="Arial MT"/>
                <a:cs typeface="Arial MT"/>
              </a:rPr>
              <a:t> 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 marL="350520" marR="432434" indent="-337820">
              <a:lnSpc>
                <a:spcPct val="80000"/>
              </a:lnSpc>
              <a:spcBef>
                <a:spcPts val="61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style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known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“Monkey 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testing”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“Chimpanzee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testing”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“Gorilla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testing”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C911D"/>
              </a:buClr>
              <a:buFont typeface="Wingdings"/>
              <a:buChar char=""/>
            </a:pP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Buddy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350520" indent="-337820">
              <a:lnSpc>
                <a:spcPts val="238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Due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management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groups</a:t>
            </a:r>
          </a:p>
          <a:p>
            <a:pPr marL="350520">
              <a:lnSpc>
                <a:spcPts val="2380"/>
              </a:lnSpc>
            </a:pPr>
            <a:r>
              <a:rPr sz="2200" dirty="0">
                <a:latin typeface="Arial MT"/>
                <a:cs typeface="Arial MT"/>
              </a:rPr>
              <a:t>programmers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 </a:t>
            </a:r>
            <a:r>
              <a:rPr sz="2200" b="1" spc="-5" dirty="0">
                <a:latin typeface="Arial"/>
                <a:cs typeface="Arial"/>
              </a:rPr>
              <a:t>“Buddies”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ts val="2380"/>
              </a:lnSpc>
              <a:spcBef>
                <a:spcPts val="6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49885" algn="l"/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buddy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group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consists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</a:t>
            </a:r>
          </a:p>
          <a:p>
            <a:pPr marL="350520">
              <a:lnSpc>
                <a:spcPts val="2380"/>
              </a:lnSpc>
            </a:pPr>
            <a:r>
              <a:rPr sz="2200" dirty="0">
                <a:latin typeface="Arial MT"/>
                <a:cs typeface="Arial MT"/>
              </a:rPr>
              <a:t>testers.</a:t>
            </a:r>
          </a:p>
          <a:p>
            <a:pPr marL="401320">
              <a:lnSpc>
                <a:spcPct val="100000"/>
              </a:lnSpc>
              <a:spcBef>
                <a:spcPts val="80"/>
              </a:spcBef>
            </a:pPr>
            <a:r>
              <a:rPr sz="2200" dirty="0">
                <a:latin typeface="Arial MT"/>
                <a:cs typeface="Arial MT"/>
              </a:rPr>
              <a:t>E.g.: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1:1 (or)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2:1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(or)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3:1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(preferable)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10340D-F45E-7B29-4E19-A170751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"/>
            <a:ext cx="7429499" cy="1478570"/>
          </a:xfrm>
        </p:spPr>
        <p:txBody>
          <a:bodyPr/>
          <a:lstStyle/>
          <a:p>
            <a:r>
              <a:rPr lang="en-US" dirty="0"/>
              <a:t>Ways of ad-hoc testing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652" y="1984375"/>
            <a:ext cx="657669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Exploratory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40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Arial"/>
              <a:cs typeface="Arial"/>
            </a:endParaRPr>
          </a:p>
          <a:p>
            <a:pPr marL="353060" marR="17145" indent="-340360">
              <a:lnSpc>
                <a:spcPct val="80000"/>
              </a:lnSpc>
              <a:buClr>
                <a:srgbClr val="6C911D"/>
              </a:buClr>
              <a:buSzPct val="70454"/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2200" spc="-5" dirty="0">
                <a:latin typeface="Arial MT"/>
                <a:cs typeface="Arial MT"/>
              </a:rPr>
              <a:t>Due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built,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engineers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experience,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discuss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others, </a:t>
            </a:r>
            <a:r>
              <a:rPr sz="2200" spc="-10" dirty="0">
                <a:latin typeface="Arial MT"/>
                <a:cs typeface="Arial MT"/>
              </a:rPr>
              <a:t>browse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Internet 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similar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contact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people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C911D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2200" spc="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style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“Exploratory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Testing”.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8099BED-D05D-50A2-B7E6-9B9055C40E4A}"/>
              </a:ext>
            </a:extLst>
          </p:cNvPr>
          <p:cNvSpPr txBox="1">
            <a:spLocks/>
          </p:cNvSpPr>
          <p:nvPr/>
        </p:nvSpPr>
        <p:spPr>
          <a:xfrm>
            <a:off x="975304" y="9785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Ways of ad-hoc testing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0760" y="1468754"/>
            <a:ext cx="3446145" cy="218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Arial MT"/>
                <a:cs typeface="Arial MT"/>
              </a:rPr>
              <a:t>Unit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</a:pPr>
            <a:endParaRPr sz="21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Integration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-30" dirty="0">
                <a:latin typeface="Arial MT"/>
                <a:cs typeface="Arial MT"/>
              </a:rPr>
              <a:t> Testing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005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Acceptance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5637B-77FA-19FC-0182-CEC78DE2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2400"/>
            <a:ext cx="7429499" cy="1478570"/>
          </a:xfrm>
        </p:spPr>
        <p:txBody>
          <a:bodyPr/>
          <a:lstStyle/>
          <a:p>
            <a:r>
              <a:rPr lang="en-US" dirty="0"/>
              <a:t>Levels of validation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57" y="1286827"/>
            <a:ext cx="7018655" cy="387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/>
                <a:cs typeface="Arial"/>
              </a:rPr>
              <a:t>Pair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40" dirty="0">
                <a:latin typeface="Arial"/>
                <a:cs typeface="Arial"/>
              </a:rPr>
              <a:t>Testing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2380"/>
              </a:lnSpc>
              <a:spcBef>
                <a:spcPts val="2305"/>
              </a:spcBef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Due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knowledge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domain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ts val="2110"/>
              </a:lnSpc>
            </a:pPr>
            <a:r>
              <a:rPr sz="2200" dirty="0">
                <a:latin typeface="Arial MT"/>
                <a:cs typeface="Arial MT"/>
              </a:rPr>
              <a:t>management</a:t>
            </a:r>
            <a:endParaRPr sz="2200">
              <a:latin typeface="Arial MT"/>
              <a:cs typeface="Arial MT"/>
            </a:endParaRPr>
          </a:p>
          <a:p>
            <a:pPr marL="401320">
              <a:lnSpc>
                <a:spcPts val="2110"/>
              </a:lnSpc>
            </a:pPr>
            <a:r>
              <a:rPr sz="2200" dirty="0">
                <a:latin typeface="Arial MT"/>
                <a:cs typeface="Arial MT"/>
              </a:rPr>
              <a:t>groups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senior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&amp;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Junior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350520">
              <a:lnSpc>
                <a:spcPts val="2380"/>
              </a:lnSpc>
            </a:pPr>
            <a:r>
              <a:rPr sz="2200" spc="-5" dirty="0">
                <a:latin typeface="Arial MT"/>
                <a:cs typeface="Arial MT"/>
              </a:rPr>
              <a:t>conducted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testing, </a:t>
            </a:r>
            <a:r>
              <a:rPr sz="2200" dirty="0">
                <a:latin typeface="Arial MT"/>
                <a:cs typeface="Arial MT"/>
              </a:rPr>
              <a:t>these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Pair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Defect </a:t>
            </a:r>
            <a:r>
              <a:rPr sz="2600" b="1" spc="-10" dirty="0">
                <a:latin typeface="Arial"/>
                <a:cs typeface="Arial"/>
              </a:rPr>
              <a:t>Seeding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"/>
              <a:cs typeface="Arial"/>
            </a:endParaRPr>
          </a:p>
          <a:p>
            <a:pPr marL="350520" marR="5080" indent="-337820">
              <a:lnSpc>
                <a:spcPct val="80300"/>
              </a:lnSpc>
              <a:buClr>
                <a:srgbClr val="6C911D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estimate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efficiency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5" dirty="0">
                <a:latin typeface="Arial MT"/>
                <a:cs typeface="Arial MT"/>
              </a:rPr>
              <a:t> engineers,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programmers add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bugs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build.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task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seeding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</a:t>
            </a:r>
            <a:r>
              <a:rPr sz="2200" spc="-10" dirty="0">
                <a:latin typeface="Arial MT"/>
                <a:cs typeface="Arial MT"/>
              </a:rPr>
              <a:t> Bebugging.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942F7A3-11F1-AD3B-5BB9-FEC24EC7E991}"/>
              </a:ext>
            </a:extLst>
          </p:cNvPr>
          <p:cNvSpPr txBox="1">
            <a:spLocks/>
          </p:cNvSpPr>
          <p:nvPr/>
        </p:nvSpPr>
        <p:spPr>
          <a:xfrm>
            <a:off x="975304" y="9785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Ways of ad-hoc testing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0094" y="1726565"/>
            <a:ext cx="6536690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6C911D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method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developers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AUT </a:t>
            </a:r>
            <a:r>
              <a:rPr sz="2200" dirty="0">
                <a:latin typeface="Arial MT"/>
                <a:cs typeface="Arial MT"/>
              </a:rPr>
              <a:t>to test </a:t>
            </a:r>
            <a:r>
              <a:rPr sz="2200" spc="-5" dirty="0">
                <a:latin typeface="Arial MT"/>
                <a:cs typeface="Arial MT"/>
              </a:rPr>
              <a:t>the efficiency </a:t>
            </a:r>
            <a:r>
              <a:rPr sz="2200" dirty="0">
                <a:latin typeface="Arial MT"/>
                <a:cs typeface="Arial MT"/>
              </a:rPr>
              <a:t>of the testing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C911D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marR="685165" indent="-342900">
              <a:lnSpc>
                <a:spcPct val="100000"/>
              </a:lnSpc>
              <a:spcBef>
                <a:spcPts val="1480"/>
              </a:spcBef>
              <a:buClr>
                <a:srgbClr val="6C911D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a method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approximate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count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“the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remaining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application”.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30DF0F-8DAE-EA83-DE4F-F3CFFA37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36226"/>
            <a:ext cx="7429499" cy="1478570"/>
          </a:xfrm>
        </p:spPr>
        <p:txBody>
          <a:bodyPr/>
          <a:lstStyle/>
          <a:p>
            <a:r>
              <a:rPr lang="en-US" dirty="0"/>
              <a:t>Defect seeding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44" y="1208659"/>
            <a:ext cx="720661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Example </a:t>
            </a:r>
            <a:r>
              <a:rPr sz="2200" b="1" dirty="0">
                <a:latin typeface="Arial"/>
                <a:cs typeface="Arial"/>
              </a:rPr>
              <a:t>of </a:t>
            </a:r>
            <a:r>
              <a:rPr sz="2200" b="1" spc="-5" dirty="0">
                <a:latin typeface="Arial"/>
                <a:cs typeface="Arial"/>
              </a:rPr>
              <a:t>Defect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Seeding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practical </a:t>
            </a:r>
            <a:r>
              <a:rPr sz="2200" b="1" spc="-5" dirty="0">
                <a:latin typeface="Arial"/>
                <a:cs typeface="Arial"/>
              </a:rPr>
              <a:t>usage:</a:t>
            </a:r>
            <a:endParaRPr sz="2200" dirty="0">
              <a:latin typeface="Arial"/>
              <a:cs typeface="Arial"/>
            </a:endParaRPr>
          </a:p>
          <a:p>
            <a:pPr marL="354965" algn="just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Let </a:t>
            </a:r>
            <a:r>
              <a:rPr sz="2200" dirty="0">
                <a:latin typeface="Arial MT"/>
                <a:cs typeface="Arial MT"/>
              </a:rPr>
              <a:t>us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take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assumption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---</a:t>
            </a:r>
            <a:endParaRPr sz="2200" dirty="0">
              <a:latin typeface="Arial MT"/>
              <a:cs typeface="Arial MT"/>
            </a:endParaRPr>
          </a:p>
          <a:p>
            <a:pPr marL="354965" marR="2672080" algn="just">
              <a:lnSpc>
                <a:spcPct val="100000"/>
              </a:lnSpc>
              <a:spcBef>
                <a:spcPts val="800"/>
              </a:spcBef>
            </a:pPr>
            <a:r>
              <a:rPr sz="2200" spc="-5" dirty="0">
                <a:latin typeface="Arial MT"/>
                <a:cs typeface="Arial MT"/>
              </a:rPr>
              <a:t>Seeded Defects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AUT </a:t>
            </a:r>
            <a:r>
              <a:rPr sz="2200" dirty="0">
                <a:latin typeface="Arial MT"/>
                <a:cs typeface="Arial MT"/>
              </a:rPr>
              <a:t>= </a:t>
            </a:r>
            <a:r>
              <a:rPr sz="2200" spc="-5" dirty="0">
                <a:latin typeface="Arial MT"/>
                <a:cs typeface="Arial MT"/>
              </a:rPr>
              <a:t>100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Discovered Seeded Defects </a:t>
            </a:r>
            <a:r>
              <a:rPr sz="2200" dirty="0">
                <a:latin typeface="Arial MT"/>
                <a:cs typeface="Arial MT"/>
              </a:rPr>
              <a:t>= 75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Actual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 = x</a:t>
            </a:r>
          </a:p>
          <a:p>
            <a:pPr marL="354965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Discovered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r>
              <a:rPr sz="2200" dirty="0">
                <a:latin typeface="Arial MT"/>
                <a:cs typeface="Arial MT"/>
              </a:rPr>
              <a:t> 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600</a:t>
            </a:r>
            <a:endParaRPr sz="2200" dirty="0">
              <a:latin typeface="Arial MT"/>
              <a:cs typeface="Arial MT"/>
            </a:endParaRPr>
          </a:p>
          <a:p>
            <a:pPr marL="354965" marR="5080" indent="124460">
              <a:lnSpc>
                <a:spcPct val="100000"/>
              </a:lnSpc>
              <a:spcBef>
                <a:spcPts val="800"/>
              </a:spcBef>
            </a:pP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dirty="0">
                <a:latin typeface="Arial MT"/>
                <a:cs typeface="Arial MT"/>
              </a:rPr>
              <a:t> statistics, </a:t>
            </a:r>
            <a:r>
              <a:rPr sz="2200" spc="-30" dirty="0">
                <a:latin typeface="Arial MT"/>
                <a:cs typeface="Arial MT"/>
              </a:rPr>
              <a:t>we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able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75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100 </a:t>
            </a:r>
            <a:r>
              <a:rPr sz="2200" dirty="0">
                <a:latin typeface="Arial MT"/>
                <a:cs typeface="Arial MT"/>
              </a:rPr>
              <a:t>defects;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75%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total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AUT.</a:t>
            </a:r>
          </a:p>
          <a:p>
            <a:pPr marL="354965" marR="439420" indent="124460" algn="just">
              <a:lnSpc>
                <a:spcPct val="100000"/>
              </a:lnSpc>
              <a:spcBef>
                <a:spcPts val="805"/>
              </a:spcBef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number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defects remaining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application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 be </a:t>
            </a:r>
            <a:r>
              <a:rPr sz="2200" spc="-5" dirty="0">
                <a:latin typeface="Arial MT"/>
                <a:cs typeface="Arial MT"/>
              </a:rPr>
              <a:t>calculated </a:t>
            </a:r>
            <a:r>
              <a:rPr sz="2200" dirty="0">
                <a:latin typeface="Arial MT"/>
                <a:cs typeface="Arial MT"/>
              </a:rPr>
              <a:t>as: </a:t>
            </a:r>
            <a:r>
              <a:rPr sz="2200" b="1" spc="-10" dirty="0">
                <a:latin typeface="Arial"/>
                <a:cs typeface="Arial"/>
              </a:rPr>
              <a:t>Actual </a:t>
            </a:r>
            <a:r>
              <a:rPr sz="2200" b="1" spc="-5" dirty="0">
                <a:latin typeface="Arial"/>
                <a:cs typeface="Arial"/>
              </a:rPr>
              <a:t>Defects </a:t>
            </a:r>
            <a:r>
              <a:rPr sz="2200" b="1" dirty="0">
                <a:latin typeface="Arial"/>
                <a:cs typeface="Arial"/>
              </a:rPr>
              <a:t>- </a:t>
            </a:r>
            <a:r>
              <a:rPr sz="2200" b="1" spc="-5" dirty="0">
                <a:latin typeface="Arial"/>
                <a:cs typeface="Arial"/>
              </a:rPr>
              <a:t>Discovered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Defects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22C390D-01E3-A0D7-1D74-AA830ED5FA03}"/>
              </a:ext>
            </a:extLst>
          </p:cNvPr>
          <p:cNvSpPr txBox="1">
            <a:spLocks/>
          </p:cNvSpPr>
          <p:nvPr/>
        </p:nvSpPr>
        <p:spPr>
          <a:xfrm>
            <a:off x="1143000" y="-36226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Defect seeding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44" y="1112139"/>
            <a:ext cx="6986905" cy="498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8805">
              <a:lnSpc>
                <a:spcPct val="125699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Example</a:t>
            </a:r>
            <a:r>
              <a:rPr sz="2600" b="1" spc="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of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Defect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Seeding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and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practical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usage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conti…</a:t>
            </a:r>
            <a:endParaRPr sz="2600">
              <a:latin typeface="Arial"/>
              <a:cs typeface="Arial"/>
            </a:endParaRPr>
          </a:p>
          <a:p>
            <a:pPr marL="523240" indent="-284480">
              <a:lnSpc>
                <a:spcPct val="100000"/>
              </a:lnSpc>
              <a:spcBef>
                <a:spcPts val="819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actual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 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calculated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as:</a:t>
            </a:r>
            <a:endParaRPr sz="2200">
              <a:latin typeface="Arial MT"/>
              <a:cs typeface="Arial MT"/>
            </a:endParaRPr>
          </a:p>
          <a:p>
            <a:pPr marL="523240" indent="-28448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-5" dirty="0">
                <a:latin typeface="Arial MT"/>
                <a:cs typeface="Arial MT"/>
              </a:rPr>
              <a:t>Discovered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Defects*Seeded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523240" indent="-28448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-5" dirty="0">
                <a:latin typeface="Arial MT"/>
                <a:cs typeface="Arial MT"/>
              </a:rPr>
              <a:t>Discovered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Seeded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endParaRPr sz="2200">
              <a:latin typeface="Arial MT"/>
              <a:cs typeface="Arial MT"/>
            </a:endParaRPr>
          </a:p>
          <a:p>
            <a:pPr marL="523240" indent="-284480">
              <a:lnSpc>
                <a:spcPts val="2640"/>
              </a:lnSpc>
              <a:spcBef>
                <a:spcPts val="805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22605" algn="l"/>
                <a:tab pos="523240" algn="l"/>
                <a:tab pos="5590540" algn="l"/>
              </a:tabLst>
            </a:pPr>
            <a:r>
              <a:rPr sz="2200" spc="-5" dirty="0">
                <a:latin typeface="Arial MT"/>
                <a:cs typeface="Arial MT"/>
              </a:rPr>
              <a:t>Putting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formula:	(600*100)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</a:t>
            </a:r>
            <a:endParaRPr sz="22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  <a:tabLst>
                <a:tab pos="1066165" algn="l"/>
              </a:tabLst>
            </a:pPr>
            <a:r>
              <a:rPr sz="2200" spc="-5" dirty="0">
                <a:latin typeface="Arial MT"/>
                <a:cs typeface="Arial MT"/>
              </a:rPr>
              <a:t>75	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800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Defects.</a:t>
            </a:r>
            <a:endParaRPr sz="2200">
              <a:latin typeface="Arial MT"/>
              <a:cs typeface="Arial MT"/>
            </a:endParaRPr>
          </a:p>
          <a:p>
            <a:pPr marL="523240" indent="-28448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22605" algn="l"/>
                <a:tab pos="523240" algn="l"/>
                <a:tab pos="3117850" algn="l"/>
              </a:tabLst>
            </a:pPr>
            <a:r>
              <a:rPr sz="2200" spc="-5" dirty="0">
                <a:latin typeface="Arial MT"/>
                <a:cs typeface="Arial MT"/>
              </a:rPr>
              <a:t>Remaining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Defects:	800</a:t>
            </a:r>
            <a:r>
              <a:rPr sz="2200" dirty="0">
                <a:latin typeface="Arial MT"/>
                <a:cs typeface="Arial MT"/>
              </a:rPr>
              <a:t> –</a:t>
            </a:r>
            <a:r>
              <a:rPr sz="2200" spc="-5" dirty="0">
                <a:latin typeface="Arial MT"/>
                <a:cs typeface="Arial MT"/>
              </a:rPr>
              <a:t> 600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200</a:t>
            </a:r>
            <a:endParaRPr sz="2200">
              <a:latin typeface="Arial MT"/>
              <a:cs typeface="Arial MT"/>
            </a:endParaRPr>
          </a:p>
          <a:p>
            <a:pPr marL="522605" marR="55880" indent="-284480">
              <a:lnSpc>
                <a:spcPct val="100000"/>
              </a:lnSpc>
              <a:spcBef>
                <a:spcPts val="800"/>
              </a:spcBef>
              <a:buClr>
                <a:srgbClr val="6C911D"/>
              </a:buClr>
              <a:buSzPct val="70454"/>
              <a:buFont typeface="Wingdings"/>
              <a:buChar char=""/>
              <a:tabLst>
                <a:tab pos="522605" algn="l"/>
                <a:tab pos="523240" algn="l"/>
                <a:tab pos="2755900" algn="l"/>
              </a:tabLst>
            </a:pPr>
            <a:r>
              <a:rPr sz="2200" spc="-5" dirty="0">
                <a:latin typeface="Arial MT"/>
                <a:cs typeface="Arial MT"/>
              </a:rPr>
              <a:t>Hence,</a:t>
            </a:r>
            <a:r>
              <a:rPr sz="2200" dirty="0">
                <a:latin typeface="Arial MT"/>
                <a:cs typeface="Arial MT"/>
              </a:rPr>
              <a:t> by </a:t>
            </a:r>
            <a:r>
              <a:rPr sz="2200" spc="-10" dirty="0">
                <a:latin typeface="Arial MT"/>
                <a:cs typeface="Arial MT"/>
              </a:rPr>
              <a:t>following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 method,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" dirty="0">
                <a:latin typeface="Arial MT"/>
                <a:cs typeface="Arial MT"/>
              </a:rPr>
              <a:t> idea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amount	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done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efficiency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A5E36A8-32DF-4505-4891-804275FFDE95}"/>
              </a:ext>
            </a:extLst>
          </p:cNvPr>
          <p:cNvSpPr txBox="1">
            <a:spLocks/>
          </p:cNvSpPr>
          <p:nvPr/>
        </p:nvSpPr>
        <p:spPr>
          <a:xfrm>
            <a:off x="1143000" y="-36226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Defect seeding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57364"/>
              </p:ext>
            </p:extLst>
          </p:nvPr>
        </p:nvGraphicFramePr>
        <p:xfrm>
          <a:off x="339724" y="916050"/>
          <a:ext cx="8347075" cy="5702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07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Testing</a:t>
                      </a:r>
                      <a:r>
                        <a:rPr sz="18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Phase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Responsibility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Testing</a:t>
                      </a: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Techniques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837">
                <a:tc>
                  <a:txBody>
                    <a:bodyPr/>
                    <a:lstStyle/>
                    <a:p>
                      <a:pPr marL="91440" marR="89661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1.Reviews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800" spc="-5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Bu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ys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93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Walk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through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Inspection</a:t>
                      </a:r>
                      <a:r>
                        <a:rPr sz="180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Peer </a:t>
                      </a:r>
                      <a:r>
                        <a:rPr sz="1800" spc="-5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Review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7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2.Reviews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Design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Designer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8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Walk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through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Inspection</a:t>
                      </a:r>
                      <a:r>
                        <a:rPr sz="180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Peer </a:t>
                      </a:r>
                      <a:r>
                        <a:rPr sz="1800" spc="-5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Review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3.Unit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Programmers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White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Box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Techniques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8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4.Integration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Programmers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19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Top-down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Bottom </a:t>
                      </a:r>
                      <a:r>
                        <a:rPr sz="1800" spc="-5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up, Hybrid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5.System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</a:t>
                      </a: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Engineers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16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Black</a:t>
                      </a:r>
                      <a:r>
                        <a:rPr sz="180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box</a:t>
                      </a:r>
                      <a:r>
                        <a:rPr sz="180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Techniques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marL="91440" marR="2724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6.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eptance  testing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98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Real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Customers(or) </a:t>
                      </a:r>
                      <a:r>
                        <a:rPr sz="1800" spc="-5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Customers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1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Alpha(α)Testing</a:t>
                      </a:r>
                      <a:r>
                        <a:rPr sz="180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800" spc="-5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Beta(β)</a:t>
                      </a: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E05D892-ABC6-BE0F-C41E-C3C49FD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9168"/>
            <a:ext cx="7429499" cy="676882"/>
          </a:xfrm>
        </p:spPr>
        <p:txBody>
          <a:bodyPr/>
          <a:lstStyle/>
          <a:p>
            <a:r>
              <a:rPr lang="en-US" dirty="0"/>
              <a:t>Testing phases and techniques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68184"/>
              </p:ext>
            </p:extLst>
          </p:nvPr>
        </p:nvGraphicFramePr>
        <p:xfrm>
          <a:off x="604837" y="2127250"/>
          <a:ext cx="6707505" cy="262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873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Testing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Phase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Responsibility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Testing</a:t>
                      </a:r>
                      <a:r>
                        <a:rPr sz="18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Techniques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7.Release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Release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Team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Port</a:t>
                      </a:r>
                      <a:r>
                        <a:rPr sz="1800" spc="-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Testing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433">
                <a:tc>
                  <a:txBody>
                    <a:bodyPr/>
                    <a:lstStyle/>
                    <a:p>
                      <a:pPr marL="91440" marR="5403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8.Test</a:t>
                      </a:r>
                      <a:r>
                        <a:rPr sz="180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 </a:t>
                      </a:r>
                      <a:r>
                        <a:rPr sz="1800" spc="-5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Changes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80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Maintenance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CCB(Change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Control</a:t>
                      </a:r>
                      <a:r>
                        <a:rPr sz="180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Board)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Regression</a:t>
                      </a:r>
                      <a:r>
                        <a:rPr sz="180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Testing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69C57505-04ED-3EDD-ADB9-B56A45761F6B}"/>
              </a:ext>
            </a:extLst>
          </p:cNvPr>
          <p:cNvSpPr txBox="1">
            <a:spLocks/>
          </p:cNvSpPr>
          <p:nvPr/>
        </p:nvSpPr>
        <p:spPr>
          <a:xfrm>
            <a:off x="762000" y="239168"/>
            <a:ext cx="7429499" cy="6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Testing phases and techniques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7532" y="1362138"/>
            <a:ext cx="7235190" cy="438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difference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verification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validation?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10" dirty="0">
                <a:latin typeface="Arial MT"/>
                <a:cs typeface="Arial MT"/>
              </a:rPr>
              <a:t> types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validation?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Sanity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Smoke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difference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'internal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level'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'Field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level'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seeding?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6713CC-A153-2CF3-D951-E3D9C556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36226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4707" y="1582991"/>
            <a:ext cx="6456045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Retesting 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Regression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sanity</a:t>
            </a:r>
            <a:r>
              <a:rPr sz="2200" dirty="0">
                <a:latin typeface="Arial MT"/>
                <a:cs typeface="Arial MT"/>
              </a:rPr>
              <a:t> 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regression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exploratory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AC48C7-9246-26CA-1875-9868B592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93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291" y="1766054"/>
            <a:ext cx="2664579" cy="40739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B40F79F-D925-D8CF-B110-557A6A70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52507"/>
            <a:ext cx="7429499" cy="147857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4694" y="1352867"/>
            <a:ext cx="6818630" cy="461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Unit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testable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piece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37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Unit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procedure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validate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individual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source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working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properly.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37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Before entering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" dirty="0">
                <a:latin typeface="Arial MT"/>
                <a:cs typeface="Arial MT"/>
              </a:rPr>
              <a:t>unit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 it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gone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through</a:t>
            </a:r>
            <a:r>
              <a:rPr sz="2200" spc="-5" dirty="0">
                <a:latin typeface="Arial MT"/>
                <a:cs typeface="Arial MT"/>
              </a:rPr>
              <a:t> code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review.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40" dirty="0">
                <a:latin typeface="Arial MT"/>
                <a:cs typeface="Arial MT"/>
              </a:rPr>
              <a:t>Tests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functionality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latin typeface="Arial MT"/>
                <a:cs typeface="Arial MT"/>
              </a:rPr>
              <a:t>Typically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done by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developers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37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typically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verify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flow,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flow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memory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leak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762866-9852-630E-8A86-83DE0D9B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94" y="0"/>
            <a:ext cx="7429499" cy="1478570"/>
          </a:xfrm>
        </p:spPr>
        <p:txBody>
          <a:bodyPr/>
          <a:lstStyle/>
          <a:p>
            <a:r>
              <a:rPr lang="en-US" dirty="0"/>
              <a:t>Unit testing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1373441"/>
            <a:ext cx="6338570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237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Integration</a:t>
            </a:r>
            <a:r>
              <a:rPr sz="2200" dirty="0">
                <a:latin typeface="Arial MT"/>
                <a:cs typeface="Arial MT"/>
              </a:rPr>
              <a:t> is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endParaRPr sz="2200" dirty="0">
              <a:latin typeface="Arial MT"/>
              <a:cs typeface="Arial MT"/>
            </a:endParaRPr>
          </a:p>
          <a:p>
            <a:pPr marL="29400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multiple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components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together.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ts val="237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dirty="0">
                <a:latin typeface="Arial MT"/>
                <a:cs typeface="Arial MT"/>
              </a:rPr>
              <a:t>Starts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level </a:t>
            </a:r>
            <a:r>
              <a:rPr sz="2200" spc="-20" dirty="0">
                <a:latin typeface="Arial MT"/>
                <a:cs typeface="Arial MT"/>
              </a:rPr>
              <a:t>when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various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</a:p>
          <a:p>
            <a:pPr marL="29400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integrated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 other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form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system.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Considered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interfaces on system.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ts val="237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Focuses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design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construction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software</a:t>
            </a:r>
            <a:endParaRPr sz="2200" dirty="0">
              <a:latin typeface="Arial MT"/>
              <a:cs typeface="Arial MT"/>
            </a:endParaRPr>
          </a:p>
          <a:p>
            <a:pPr marL="294005">
              <a:lnSpc>
                <a:spcPts val="2370"/>
              </a:lnSpc>
            </a:pPr>
            <a:r>
              <a:rPr sz="2200" spc="-5" dirty="0">
                <a:latin typeface="Arial MT"/>
                <a:cs typeface="Arial MT"/>
              </a:rPr>
              <a:t>architecture.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Approaches: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5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dirty="0">
                <a:latin typeface="Arial MT"/>
                <a:cs typeface="Arial MT"/>
              </a:rPr>
              <a:t>Bottom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Up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70" dirty="0">
                <a:latin typeface="Arial MT"/>
                <a:cs typeface="Arial MT"/>
              </a:rPr>
              <a:t>Top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Down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8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5" dirty="0">
                <a:latin typeface="Arial MT"/>
                <a:cs typeface="Arial MT"/>
              </a:rPr>
              <a:t>Critical Part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endParaRPr sz="2200" dirty="0">
              <a:latin typeface="Arial MT"/>
              <a:cs typeface="Arial MT"/>
            </a:endParaRPr>
          </a:p>
          <a:p>
            <a:pPr marL="294640" indent="-281940">
              <a:lnSpc>
                <a:spcPct val="100000"/>
              </a:lnSpc>
              <a:spcBef>
                <a:spcPts val="6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spc="-10" dirty="0">
                <a:latin typeface="Arial MT"/>
                <a:cs typeface="Arial MT"/>
              </a:rPr>
              <a:t>Big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7FE363-1DE5-BC51-C28C-27C96680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8003"/>
            <a:ext cx="7429499" cy="1478570"/>
          </a:xfrm>
        </p:spPr>
        <p:txBody>
          <a:bodyPr/>
          <a:lstStyle/>
          <a:p>
            <a:r>
              <a:rPr lang="en-US" dirty="0"/>
              <a:t>Integration testing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5632" y="1448180"/>
            <a:ext cx="644715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0353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  <a:tab pos="3198495" algn="l"/>
              </a:tabLst>
            </a:pP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	very </a:t>
            </a:r>
            <a:r>
              <a:rPr sz="2200" spc="-15" dirty="0">
                <a:latin typeface="Arial MT"/>
                <a:cs typeface="Arial MT"/>
              </a:rPr>
              <a:t>lowest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layers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bottom</a:t>
            </a:r>
            <a:r>
              <a:rPr sz="2200" spc="-5" dirty="0">
                <a:latin typeface="Arial MT"/>
                <a:cs typeface="Arial MT"/>
              </a:rPr>
              <a:t> up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tested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bottom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top.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 a</a:t>
            </a:r>
            <a:r>
              <a:rPr sz="2200" dirty="0">
                <a:latin typeface="Arial MT"/>
                <a:cs typeface="Arial MT"/>
              </a:rPr>
              <a:t> temporary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instead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construction.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temporary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“Driver”</a:t>
            </a:r>
            <a:r>
              <a:rPr sz="2200" b="1" dirty="0">
                <a:latin typeface="Arial"/>
                <a:cs typeface="Arial"/>
              </a:rPr>
              <a:t> or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“Calling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Program”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D81F90-4529-6CE1-9D35-08022A0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4984"/>
            <a:ext cx="7429499" cy="1478570"/>
          </a:xfrm>
        </p:spPr>
        <p:txBody>
          <a:bodyPr/>
          <a:lstStyle/>
          <a:p>
            <a:r>
              <a:rPr lang="en-US" dirty="0"/>
              <a:t>Bottom-up approach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60" y="1203960"/>
            <a:ext cx="3121660" cy="4000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87978" y="1092200"/>
            <a:ext cx="4161154" cy="505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227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i="1" spc="-5" dirty="0">
                <a:latin typeface="Arial"/>
                <a:cs typeface="Arial"/>
              </a:rPr>
              <a:t>*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 </a:t>
            </a:r>
            <a:r>
              <a:rPr sz="2200" spc="-10" dirty="0">
                <a:latin typeface="Arial MT"/>
                <a:cs typeface="Arial MT"/>
              </a:rPr>
              <a:t>Child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Modules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*</a:t>
            </a:r>
            <a:r>
              <a:rPr sz="2200" spc="-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developed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355600" marR="5715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* </a:t>
            </a:r>
            <a:r>
              <a:rPr sz="2200" spc="5" dirty="0">
                <a:latin typeface="Arial MT"/>
                <a:cs typeface="Arial MT"/>
              </a:rPr>
              <a:t>Then </a:t>
            </a:r>
            <a:r>
              <a:rPr sz="2200" spc="-5" dirty="0">
                <a:latin typeface="Arial MT"/>
                <a:cs typeface="Arial MT"/>
              </a:rPr>
              <a:t>interconnect </a:t>
            </a:r>
            <a:r>
              <a:rPr sz="2200" spc="-10" dirty="0">
                <a:latin typeface="Arial MT"/>
                <a:cs typeface="Arial MT"/>
              </a:rPr>
              <a:t>Child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Modules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355600" marR="22352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* </a:t>
            </a:r>
            <a:r>
              <a:rPr sz="2200" dirty="0">
                <a:latin typeface="Arial MT"/>
                <a:cs typeface="Arial MT"/>
              </a:rPr>
              <a:t>In the </a:t>
            </a:r>
            <a:r>
              <a:rPr sz="2200" spc="-5" dirty="0">
                <a:latin typeface="Arial MT"/>
                <a:cs typeface="Arial MT"/>
              </a:rPr>
              <a:t>interconnection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 if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any </a:t>
            </a:r>
            <a:r>
              <a:rPr sz="2200" spc="-5" dirty="0">
                <a:latin typeface="Arial MT"/>
                <a:cs typeface="Arial MT"/>
              </a:rPr>
              <a:t>main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under </a:t>
            </a:r>
            <a:r>
              <a:rPr sz="2200" dirty="0">
                <a:latin typeface="Arial MT"/>
                <a:cs typeface="Arial MT"/>
              </a:rPr>
              <a:t>construction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developers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create </a:t>
            </a:r>
            <a:r>
              <a:rPr sz="2200" dirty="0">
                <a:latin typeface="Arial MT"/>
                <a:cs typeface="Arial MT"/>
              </a:rPr>
              <a:t> temporary</a:t>
            </a:r>
            <a:r>
              <a:rPr sz="2200" spc="-5" dirty="0">
                <a:latin typeface="Arial MT"/>
                <a:cs typeface="Arial MT"/>
              </a:rPr>
              <a:t> program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</a:t>
            </a:r>
            <a:r>
              <a:rPr sz="2200" b="1" spc="-5" dirty="0">
                <a:latin typeface="Arial"/>
                <a:cs typeface="Arial"/>
              </a:rPr>
              <a:t>Driver”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0BEC8F-BFBA-7490-1974-B0622531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29990"/>
            <a:ext cx="7429499" cy="1478570"/>
          </a:xfrm>
        </p:spPr>
        <p:txBody>
          <a:bodyPr/>
          <a:lstStyle/>
          <a:p>
            <a:r>
              <a:rPr lang="en-US" dirty="0"/>
              <a:t>Bottum approach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566</TotalTime>
  <Words>2970</Words>
  <Application>Microsoft Office PowerPoint</Application>
  <PresentationFormat>On-screen Show (4:3)</PresentationFormat>
  <Paragraphs>495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MS PGothic</vt:lpstr>
      <vt:lpstr>Arial</vt:lpstr>
      <vt:lpstr>Arial MT</vt:lpstr>
      <vt:lpstr>Comic Sans MS</vt:lpstr>
      <vt:lpstr>Tahoma</vt:lpstr>
      <vt:lpstr>Times New Roman</vt:lpstr>
      <vt:lpstr>Trebuchet MS</vt:lpstr>
      <vt:lpstr>Tw Cen MT</vt:lpstr>
      <vt:lpstr>Wingdings</vt:lpstr>
      <vt:lpstr>Circuit</vt:lpstr>
      <vt:lpstr>VALIDATION</vt:lpstr>
      <vt:lpstr>validation</vt:lpstr>
      <vt:lpstr>validation</vt:lpstr>
      <vt:lpstr>validation</vt:lpstr>
      <vt:lpstr>Levels of validation</vt:lpstr>
      <vt:lpstr>Unit testing</vt:lpstr>
      <vt:lpstr>Integration testing</vt:lpstr>
      <vt:lpstr>Bottom-up approach</vt:lpstr>
      <vt:lpstr>Bottum approach</vt:lpstr>
      <vt:lpstr>Top-down approach</vt:lpstr>
      <vt:lpstr>Top-down approach</vt:lpstr>
      <vt:lpstr>Difference between driver and stub</vt:lpstr>
      <vt:lpstr>Hybrid approach(critical part first)</vt:lpstr>
      <vt:lpstr>Hybrid approach</vt:lpstr>
      <vt:lpstr>Big bang approach</vt:lpstr>
      <vt:lpstr>Big bang approach issues</vt:lpstr>
      <vt:lpstr>System testing</vt:lpstr>
      <vt:lpstr>Usability testing</vt:lpstr>
      <vt:lpstr>PowerPoint Presentation</vt:lpstr>
      <vt:lpstr>User interface testing</vt:lpstr>
      <vt:lpstr>Manual support testing</vt:lpstr>
      <vt:lpstr>Functional testing</vt:lpstr>
      <vt:lpstr>Functionality testing</vt:lpstr>
      <vt:lpstr>PowerPoint Presentation</vt:lpstr>
      <vt:lpstr>PowerPoint Presentation</vt:lpstr>
      <vt:lpstr>Smoke testing</vt:lpstr>
      <vt:lpstr>Sanity testing</vt:lpstr>
      <vt:lpstr>Non-functionality testing</vt:lpstr>
      <vt:lpstr>Recovery testing</vt:lpstr>
      <vt:lpstr>Compatibility testing</vt:lpstr>
      <vt:lpstr>Configuration testing</vt:lpstr>
      <vt:lpstr>Inter system testing</vt:lpstr>
      <vt:lpstr>Installation testing</vt:lpstr>
      <vt:lpstr>Performance Testing</vt:lpstr>
      <vt:lpstr>Parallel testing</vt:lpstr>
      <vt:lpstr>Security testing</vt:lpstr>
      <vt:lpstr>Availability testing</vt:lpstr>
      <vt:lpstr>Internationalization testing</vt:lpstr>
      <vt:lpstr>Localization testing</vt:lpstr>
      <vt:lpstr>Other types of testing</vt:lpstr>
      <vt:lpstr>Mutation testing</vt:lpstr>
      <vt:lpstr>Progression and re-testing</vt:lpstr>
      <vt:lpstr>Regression testing</vt:lpstr>
      <vt:lpstr>Regression testing</vt:lpstr>
      <vt:lpstr>User acceptance testing</vt:lpstr>
      <vt:lpstr>Alpha and beta testing</vt:lpstr>
      <vt:lpstr>Ad-hock testing /informal testing</vt:lpstr>
      <vt:lpstr>Ways of ad-hoc testing</vt:lpstr>
      <vt:lpstr>PowerPoint Presentation</vt:lpstr>
      <vt:lpstr>PowerPoint Presentation</vt:lpstr>
      <vt:lpstr>Defect seeding</vt:lpstr>
      <vt:lpstr>PowerPoint Presentation</vt:lpstr>
      <vt:lpstr>PowerPoint Presentation</vt:lpstr>
      <vt:lpstr>Testing phases and techniques</vt:lpstr>
      <vt:lpstr>PowerPoint Presentation</vt:lpstr>
      <vt:lpstr>Interview questions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vaishali Sonanis</cp:lastModifiedBy>
  <cp:revision>3</cp:revision>
  <dcterms:created xsi:type="dcterms:W3CDTF">2022-10-06T06:09:57Z</dcterms:created>
  <dcterms:modified xsi:type="dcterms:W3CDTF">2025-08-06T12:44:41Z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