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0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9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6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85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4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7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1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11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3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1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8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3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1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9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5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11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526" y="1640522"/>
            <a:ext cx="572287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7200" spc="-615" dirty="0">
                <a:latin typeface="Times New Roman"/>
                <a:cs typeface="Times New Roman"/>
              </a:rPr>
              <a:t>D</a:t>
            </a:r>
            <a:r>
              <a:rPr sz="7200" spc="-545" dirty="0">
                <a:latin typeface="Times New Roman"/>
                <a:cs typeface="Times New Roman"/>
              </a:rPr>
              <a:t>E</a:t>
            </a:r>
            <a:r>
              <a:rPr sz="7200" spc="-365" dirty="0">
                <a:latin typeface="Times New Roman"/>
                <a:cs typeface="Times New Roman"/>
              </a:rPr>
              <a:t>F</a:t>
            </a:r>
            <a:r>
              <a:rPr sz="7200" spc="-380" dirty="0">
                <a:latin typeface="Times New Roman"/>
                <a:cs typeface="Times New Roman"/>
              </a:rPr>
              <a:t>E</a:t>
            </a:r>
            <a:r>
              <a:rPr sz="7200" spc="-565" dirty="0">
                <a:latin typeface="Times New Roman"/>
                <a:cs typeface="Times New Roman"/>
              </a:rPr>
              <a:t>CT  </a:t>
            </a:r>
            <a:r>
              <a:rPr sz="7200" spc="-555" dirty="0">
                <a:latin typeface="Times New Roman"/>
                <a:cs typeface="Times New Roman"/>
              </a:rPr>
              <a:t>LIFE </a:t>
            </a:r>
            <a:r>
              <a:rPr sz="7200" spc="-550" dirty="0">
                <a:latin typeface="Times New Roman"/>
                <a:cs typeface="Times New Roman"/>
              </a:rPr>
              <a:t> </a:t>
            </a:r>
            <a:r>
              <a:rPr sz="7200" spc="-745" dirty="0">
                <a:latin typeface="Times New Roman"/>
                <a:cs typeface="Times New Roman"/>
              </a:rPr>
              <a:t>CYCLE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382000" cy="5257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9C620B-B8BA-969D-6972-EC95927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Severity and priority table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84214"/>
              </p:ext>
            </p:extLst>
          </p:nvPr>
        </p:nvGraphicFramePr>
        <p:xfrm>
          <a:off x="304800" y="1295401"/>
          <a:ext cx="8686800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9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Defect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Priority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Defect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Severity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763">
                <a:tc>
                  <a:txBody>
                    <a:bodyPr/>
                    <a:lstStyle/>
                    <a:p>
                      <a:pPr marL="91440" marR="154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Priority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defines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43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developer</a:t>
                      </a:r>
                      <a:r>
                        <a:rPr sz="1800" spc="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resolve</a:t>
                      </a:r>
                      <a:r>
                        <a:rPr sz="1800" spc="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defect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0170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1. 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is defined as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degree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impact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that a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defect has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on the </a:t>
                      </a:r>
                      <a:r>
                        <a:rPr sz="1800" spc="-43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operation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product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5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Priority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categorized</a:t>
                      </a:r>
                      <a:r>
                        <a:rPr sz="1800" spc="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into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three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types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72085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72720" algn="l"/>
                        </a:tabLst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Low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72085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72720" algn="l"/>
                        </a:tabLst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Medium</a:t>
                      </a:r>
                    </a:p>
                    <a:p>
                      <a:pPr marL="172085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72720" algn="l"/>
                        </a:tabLst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High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Severity</a:t>
                      </a:r>
                      <a:r>
                        <a:rPr sz="1800" spc="2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categorized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five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types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72720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Critical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72720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Major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72720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Moderate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72720" indent="-812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4444"/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Minor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72720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73355" algn="l"/>
                        </a:tabLst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Cosmetic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764">
                <a:tc>
                  <a:txBody>
                    <a:bodyPr/>
                    <a:lstStyle/>
                    <a:p>
                      <a:pPr marL="91440" marR="172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Priority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indicates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soon </a:t>
                      </a:r>
                      <a:r>
                        <a:rPr sz="1800" spc="-43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bug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should be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fixed</a:t>
                      </a:r>
                      <a:endParaRPr sz="18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3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3.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Severity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indicates the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seriousness of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defect on </a:t>
                      </a:r>
                      <a:r>
                        <a:rPr sz="1800" spc="-43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product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functionality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B7866877-948C-9F6A-D276-69D03327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4997"/>
            <a:ext cx="7429499" cy="1478570"/>
          </a:xfrm>
        </p:spPr>
        <p:txBody>
          <a:bodyPr/>
          <a:lstStyle/>
          <a:p>
            <a:r>
              <a:rPr lang="en-US" dirty="0"/>
              <a:t>Difference between defect severity and priority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45" dirty="0"/>
              <a:t>D</a:t>
            </a:r>
            <a:r>
              <a:rPr spc="-525" dirty="0"/>
              <a:t>i</a:t>
            </a:r>
            <a:r>
              <a:rPr spc="-550" dirty="0"/>
              <a:t>ff</a:t>
            </a:r>
            <a:r>
              <a:rPr spc="-830" dirty="0"/>
              <a:t>e</a:t>
            </a:r>
            <a:r>
              <a:rPr spc="-480" dirty="0"/>
              <a:t>r</a:t>
            </a:r>
            <a:r>
              <a:rPr spc="-640" dirty="0"/>
              <a:t>e</a:t>
            </a:r>
            <a:r>
              <a:rPr spc="-1005" dirty="0"/>
              <a:t>n</a:t>
            </a:r>
            <a:r>
              <a:rPr spc="-710" dirty="0"/>
              <a:t>ce</a:t>
            </a:r>
            <a:r>
              <a:rPr spc="-409" dirty="0"/>
              <a:t> </a:t>
            </a:r>
            <a:r>
              <a:rPr spc="-965" dirty="0"/>
              <a:t>b</a:t>
            </a:r>
            <a:r>
              <a:rPr spc="-840" dirty="0"/>
              <a:t>e</a:t>
            </a:r>
            <a:r>
              <a:rPr spc="-1030" dirty="0"/>
              <a:t>tw</a:t>
            </a:r>
            <a:r>
              <a:rPr spc="-925" dirty="0"/>
              <a:t>e</a:t>
            </a:r>
            <a:r>
              <a:rPr spc="-935" dirty="0"/>
              <a:t>en</a:t>
            </a:r>
            <a:r>
              <a:rPr spc="-385" dirty="0"/>
              <a:t> </a:t>
            </a:r>
            <a:r>
              <a:rPr spc="-1045" dirty="0"/>
              <a:t>De</a:t>
            </a:r>
            <a:r>
              <a:rPr spc="-585" dirty="0"/>
              <a:t>f</a:t>
            </a:r>
            <a:r>
              <a:rPr spc="-680" dirty="0"/>
              <a:t>ect</a:t>
            </a:r>
            <a:r>
              <a:rPr spc="-434" dirty="0"/>
              <a:t> </a:t>
            </a:r>
            <a:r>
              <a:rPr spc="-650" dirty="0"/>
              <a:t>Pr</a:t>
            </a:r>
            <a:r>
              <a:rPr spc="-390" dirty="0"/>
              <a:t>i</a:t>
            </a:r>
            <a:r>
              <a:rPr spc="-645" dirty="0"/>
              <a:t>or</a:t>
            </a:r>
            <a:r>
              <a:rPr spc="-405" dirty="0"/>
              <a:t>i</a:t>
            </a:r>
            <a:r>
              <a:rPr spc="-720" dirty="0"/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955" y="31979"/>
            <a:ext cx="5038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919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4400" b="1" spc="-96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4400" b="1" spc="-97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4400" b="1" spc="-409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4400" b="1" spc="-119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4400" b="1" spc="-9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4400" b="1" spc="-55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4400" b="1" spc="-83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4400" b="1" spc="-595" dirty="0">
                <a:solidFill>
                  <a:srgbClr val="006FC0"/>
                </a:solidFill>
                <a:latin typeface="Tahoma"/>
                <a:cs typeface="Tahoma"/>
              </a:rPr>
              <a:t>ct</a:t>
            </a:r>
            <a:r>
              <a:rPr sz="4400" b="1" spc="-4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4400" b="1" spc="-85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4400" b="1" spc="-76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4400" b="1" spc="-84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4400" b="1" spc="-83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4400" b="1" spc="-434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4400" b="1" spc="-33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4400" b="1" spc="-720" dirty="0">
                <a:solidFill>
                  <a:srgbClr val="006FC0"/>
                </a:solidFill>
                <a:latin typeface="Tahoma"/>
                <a:cs typeface="Tahoma"/>
              </a:rPr>
              <a:t>ty</a:t>
            </a:r>
            <a:r>
              <a:rPr sz="4400" b="1" spc="-3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4400" b="1" spc="-810" dirty="0">
                <a:solidFill>
                  <a:srgbClr val="006FC0"/>
                </a:solidFill>
                <a:latin typeface="Tahoma"/>
                <a:cs typeface="Tahoma"/>
              </a:rPr>
              <a:t>co</a:t>
            </a:r>
            <a:r>
              <a:rPr sz="4400" b="1" spc="-894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4400" b="1" spc="-63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4400" b="1" spc="-49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4400" b="1" spc="-575" dirty="0">
                <a:solidFill>
                  <a:srgbClr val="006FC0"/>
                </a:solidFill>
                <a:latin typeface="Tahoma"/>
                <a:cs typeface="Tahoma"/>
              </a:rPr>
              <a:t>..</a:t>
            </a:r>
            <a:endParaRPr sz="440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78713"/>
              </p:ext>
            </p:extLst>
          </p:nvPr>
        </p:nvGraphicFramePr>
        <p:xfrm>
          <a:off x="679450" y="914400"/>
          <a:ext cx="8083550" cy="579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3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Defect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Priority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Defect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Severity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025">
                <a:tc>
                  <a:txBody>
                    <a:bodyPr/>
                    <a:lstStyle/>
                    <a:p>
                      <a:pPr marL="91440" marR="3378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4.Priority</a:t>
                      </a:r>
                      <a:r>
                        <a:rPr sz="2000" spc="-7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status</a:t>
                      </a:r>
                      <a:r>
                        <a:rPr sz="2000" spc="-5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3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2000" spc="-48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on the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customer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requirements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8760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4.Severity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status is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2000" spc="-48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technical</a:t>
                      </a:r>
                      <a:r>
                        <a:rPr sz="20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aspect</a:t>
                      </a:r>
                      <a:r>
                        <a:rPr sz="20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49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product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1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5.Priority</a:t>
                      </a:r>
                      <a:r>
                        <a:rPr sz="2000" spc="-6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driven</a:t>
                      </a:r>
                      <a:r>
                        <a:rPr sz="20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business</a:t>
                      </a:r>
                      <a:r>
                        <a:rPr sz="2000" spc="-4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value.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5.Severity</a:t>
                      </a:r>
                      <a:r>
                        <a:rPr sz="20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3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driven</a:t>
                      </a:r>
                      <a:r>
                        <a:rPr sz="20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functionality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474">
                <a:tc>
                  <a:txBody>
                    <a:bodyPr/>
                    <a:lstStyle/>
                    <a:p>
                      <a:pPr marL="91440" marR="3619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6.Priority of </a:t>
                      </a:r>
                      <a:r>
                        <a:rPr sz="20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defects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decided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consultation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with</a:t>
                      </a:r>
                      <a:r>
                        <a:rPr sz="2000" spc="-4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6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manager/client.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81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6.QA</a:t>
                      </a:r>
                      <a:r>
                        <a:rPr sz="2000" spc="-1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engineer</a:t>
                      </a:r>
                      <a:r>
                        <a:rPr sz="2000" spc="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determines </a:t>
                      </a:r>
                      <a:r>
                        <a:rPr sz="2000" spc="-48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severity level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sz="20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defect.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163">
                <a:tc>
                  <a:txBody>
                    <a:bodyPr/>
                    <a:lstStyle/>
                    <a:p>
                      <a:pPr marL="91440" marR="189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7.High priority and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low </a:t>
                      </a:r>
                      <a:r>
                        <a:rPr sz="20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severity status indicates,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defect</a:t>
                      </a:r>
                      <a:r>
                        <a:rPr sz="20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2000" spc="-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2000" spc="-3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2000" spc="-48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immediate basis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does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not</a:t>
                      </a:r>
                      <a:r>
                        <a:rPr sz="20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affect</a:t>
                      </a:r>
                      <a:r>
                        <a:rPr sz="2000" spc="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81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7.High</a:t>
                      </a:r>
                      <a:r>
                        <a:rPr sz="2000" spc="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severity</a:t>
                      </a:r>
                      <a:r>
                        <a:rPr sz="2000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low </a:t>
                      </a:r>
                      <a:r>
                        <a:rPr sz="20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priority status indicates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defect</a:t>
                      </a:r>
                      <a:r>
                        <a:rPr sz="2000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2000" spc="-3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spc="-2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2000" spc="-3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sz="2000" spc="-484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immediate</a:t>
                      </a:r>
                      <a:r>
                        <a:rPr sz="2000" spc="-5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basis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907" y="1511553"/>
            <a:ext cx="6512559" cy="3989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2164080" indent="-353060">
              <a:lnSpc>
                <a:spcPct val="1189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10" dirty="0">
                <a:latin typeface="Arial MT"/>
                <a:cs typeface="Arial MT"/>
              </a:rPr>
              <a:t>High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severity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priority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crashes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Log-in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Page</a:t>
            </a:r>
            <a:endParaRPr sz="2200">
              <a:latin typeface="Arial MT"/>
              <a:cs typeface="Arial MT"/>
            </a:endParaRPr>
          </a:p>
          <a:p>
            <a:pPr marL="353060" marR="1497330" indent="-353060">
              <a:lnSpc>
                <a:spcPct val="118900"/>
              </a:lnSpc>
              <a:spcBef>
                <a:spcPts val="105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10" dirty="0">
                <a:latin typeface="Arial MT"/>
                <a:cs typeface="Arial MT"/>
              </a:rPr>
              <a:t>High</a:t>
            </a:r>
            <a:r>
              <a:rPr sz="2200" spc="5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severity and Low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priority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crashes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clicking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button.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page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button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part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next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release.</a:t>
            </a:r>
            <a:endParaRPr sz="22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6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dirty="0">
                <a:latin typeface="Arial MT"/>
                <a:cs typeface="Arial MT"/>
              </a:rPr>
              <a:t>Low severity 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priority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200" spc="-10" dirty="0">
                <a:latin typeface="Arial MT"/>
                <a:cs typeface="Arial MT"/>
              </a:rPr>
              <a:t>Spelling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mistake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company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web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site.</a:t>
            </a:r>
            <a:endParaRPr sz="22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6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dirty="0">
                <a:latin typeface="Arial MT"/>
                <a:cs typeface="Arial MT"/>
              </a:rPr>
              <a:t>Low severity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priority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latin typeface="Arial MT"/>
                <a:cs typeface="Arial MT"/>
              </a:rPr>
              <a:t>Location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button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web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ECD588-C8AA-EE16-5C6E-6DB30B5A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52400"/>
            <a:ext cx="7429499" cy="1478570"/>
          </a:xfrm>
        </p:spPr>
        <p:txBody>
          <a:bodyPr/>
          <a:lstStyle/>
          <a:p>
            <a:r>
              <a:rPr lang="en-US" dirty="0"/>
              <a:t>Examples of defect severity and priority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4410" y="1027684"/>
            <a:ext cx="6854190" cy="5347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ts val="262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Defect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identifier</a:t>
            </a:r>
            <a:r>
              <a:rPr lang="en-US" sz="2200" spc="-5" dirty="0">
                <a:latin typeface="Arial MT"/>
                <a:cs typeface="Arial MT"/>
              </a:rPr>
              <a:t>=def_login_001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Defect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summary</a:t>
            </a:r>
            <a:r>
              <a:rPr lang="en-US" sz="2200" dirty="0">
                <a:latin typeface="Arial MT"/>
                <a:cs typeface="Arial MT"/>
              </a:rPr>
              <a:t>=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</a:t>
            </a:r>
            <a:r>
              <a:rPr lang="en-US" sz="2200" dirty="0">
                <a:latin typeface="Arial MT"/>
                <a:cs typeface="Arial MT"/>
              </a:rPr>
              <a:t>-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r>
              <a:rPr lang="en-US" sz="2200" spc="-5" dirty="0">
                <a:latin typeface="Arial MT"/>
                <a:cs typeface="Arial MT"/>
              </a:rPr>
              <a:t>-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2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10" dirty="0">
                <a:latin typeface="Arial MT"/>
                <a:cs typeface="Arial MT"/>
              </a:rPr>
              <a:t>Module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r>
              <a:rPr lang="en-US" sz="2200" spc="-5" dirty="0">
                <a:latin typeface="Arial MT"/>
                <a:cs typeface="Arial MT"/>
              </a:rPr>
              <a:t>- login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Reproducible</a:t>
            </a:r>
            <a:r>
              <a:rPr lang="en-US" sz="2200" spc="-5" dirty="0">
                <a:latin typeface="Arial MT"/>
                <a:cs typeface="Arial MT"/>
              </a:rPr>
              <a:t>- step to be followed from test cases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Severity</a:t>
            </a:r>
            <a:r>
              <a:rPr lang="en-US" sz="2200" spc="-5" dirty="0">
                <a:latin typeface="Arial MT"/>
                <a:cs typeface="Arial MT"/>
              </a:rPr>
              <a:t>-high/medium/low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Priority</a:t>
            </a:r>
            <a:r>
              <a:rPr lang="en-US" sz="2200" spc="-5" dirty="0">
                <a:latin typeface="Arial MT"/>
                <a:cs typeface="Arial MT"/>
              </a:rPr>
              <a:t>-high/medium/low</a:t>
            </a:r>
            <a:endParaRPr lang="en-US"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Raised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lang="en-US" sz="2200" spc="-5" dirty="0">
                <a:latin typeface="Arial MT"/>
                <a:cs typeface="Arial MT"/>
              </a:rPr>
              <a:t>-Tester name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2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Assigned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lang="en-US" sz="2200" dirty="0">
                <a:latin typeface="Arial MT"/>
                <a:cs typeface="Arial MT"/>
              </a:rPr>
              <a:t>- TL(name)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Date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assignment</a:t>
            </a:r>
            <a:r>
              <a:rPr lang="en-US" sz="2200" spc="-5" dirty="0">
                <a:latin typeface="Arial MT"/>
                <a:cs typeface="Arial MT"/>
              </a:rPr>
              <a:t>-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Status</a:t>
            </a:r>
            <a:r>
              <a:rPr lang="en-US" sz="2200" spc="-5" dirty="0">
                <a:latin typeface="Arial MT"/>
                <a:cs typeface="Arial MT"/>
              </a:rPr>
              <a:t>=open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Snap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shots</a:t>
            </a:r>
          </a:p>
          <a:p>
            <a:pPr marL="297180" indent="-285115">
              <a:lnSpc>
                <a:spcPts val="261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10" dirty="0">
                <a:latin typeface="Arial MT"/>
                <a:cs typeface="Arial MT"/>
              </a:rPr>
              <a:t>Fixed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lang="en-US" sz="2200" spc="-5" dirty="0">
                <a:latin typeface="Arial MT"/>
                <a:cs typeface="Arial MT"/>
              </a:rPr>
              <a:t>=developer name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2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Date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fixing</a:t>
            </a:r>
            <a:r>
              <a:rPr lang="en-US" sz="2200" spc="-10" dirty="0">
                <a:latin typeface="Arial MT"/>
                <a:cs typeface="Arial MT"/>
              </a:rPr>
              <a:t>=</a:t>
            </a:r>
            <a:endParaRPr sz="2200" dirty="0">
              <a:latin typeface="Arial MT"/>
              <a:cs typeface="Arial MT"/>
            </a:endParaRPr>
          </a:p>
          <a:p>
            <a:pPr marL="297180" indent="-285115">
              <a:lnSpc>
                <a:spcPts val="2630"/>
              </a:lnSpc>
              <a:buClr>
                <a:srgbClr val="6C911D"/>
              </a:buClr>
              <a:buFont typeface="Wingdings"/>
              <a:buChar char=""/>
              <a:tabLst>
                <a:tab pos="297815" algn="l"/>
              </a:tabLst>
            </a:pPr>
            <a:r>
              <a:rPr sz="2200" spc="-5" dirty="0">
                <a:latin typeface="Arial MT"/>
                <a:cs typeface="Arial MT"/>
              </a:rPr>
              <a:t>Approvals</a:t>
            </a:r>
            <a:r>
              <a:rPr lang="en-US" sz="2200" spc="-5" dirty="0">
                <a:latin typeface="Arial MT"/>
                <a:cs typeface="Arial MT"/>
              </a:rPr>
              <a:t>=manager name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5765D7-1CB8-49F4-C95E-37817609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27" y="0"/>
            <a:ext cx="7429499" cy="1478570"/>
          </a:xfrm>
        </p:spPr>
        <p:txBody>
          <a:bodyPr/>
          <a:lstStyle/>
          <a:p>
            <a:r>
              <a:rPr lang="en-US" dirty="0"/>
              <a:t>Defect report template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8210" y="1479803"/>
            <a:ext cx="6103620" cy="32423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200" spc="-5" dirty="0">
                <a:latin typeface="Arial MT"/>
                <a:cs typeface="Arial MT"/>
              </a:rPr>
              <a:t>(By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testers)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7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Defect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ID: Unique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7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Description: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The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summary</a:t>
            </a:r>
            <a:r>
              <a:rPr sz="2200" i="1" spc="3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of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the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defect</a:t>
            </a:r>
            <a:endParaRPr sz="2200">
              <a:latin typeface="Arial"/>
              <a:cs typeface="Arial"/>
            </a:endParaRPr>
          </a:p>
          <a:p>
            <a:pPr marL="353060" marR="53975" indent="-340995">
              <a:lnSpc>
                <a:spcPct val="100000"/>
              </a:lnSpc>
              <a:spcBef>
                <a:spcPts val="7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10" dirty="0">
                <a:latin typeface="Arial MT"/>
                <a:cs typeface="Arial MT"/>
              </a:rPr>
              <a:t>Build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version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number: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version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current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build,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5" dirty="0">
                <a:latin typeface="Arial MT"/>
                <a:cs typeface="Arial MT"/>
              </a:rPr>
              <a:t> engineers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detected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dirty="0">
                <a:latin typeface="Arial MT"/>
                <a:cs typeface="Arial MT"/>
              </a:rPr>
              <a:t> defect.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705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Feature: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The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name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of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module</a:t>
            </a:r>
            <a:r>
              <a:rPr sz="2200" i="1" spc="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or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functionality</a:t>
            </a:r>
            <a:endParaRPr sz="2200">
              <a:latin typeface="Arial"/>
              <a:cs typeface="Arial"/>
            </a:endParaRPr>
          </a:p>
          <a:p>
            <a:pPr marL="353060" indent="-340995">
              <a:lnSpc>
                <a:spcPct val="100000"/>
              </a:lnSpc>
              <a:spcBef>
                <a:spcPts val="7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Name: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The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name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of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failed</a:t>
            </a:r>
            <a:r>
              <a:rPr sz="2200" i="1" dirty="0">
                <a:latin typeface="Arial"/>
                <a:cs typeface="Arial"/>
              </a:rPr>
              <a:t> test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case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10CE3E-6040-EAD4-D66B-E5CD037C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91" y="26217"/>
            <a:ext cx="7429499" cy="1478570"/>
          </a:xfrm>
        </p:spPr>
        <p:txBody>
          <a:bodyPr/>
          <a:lstStyle/>
          <a:p>
            <a:r>
              <a:rPr lang="en-US" dirty="0"/>
              <a:t>Defect template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3269" y="1449705"/>
            <a:ext cx="6512559" cy="20072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9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Reproducible: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i="1" spc="-25" dirty="0">
                <a:latin typeface="Arial"/>
                <a:cs typeface="Arial"/>
              </a:rPr>
              <a:t>Yes/No</a:t>
            </a:r>
            <a:endParaRPr sz="22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5" dirty="0">
                <a:latin typeface="Arial MT"/>
                <a:cs typeface="Arial MT"/>
              </a:rPr>
              <a:t>(Yes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dirty="0">
                <a:latin typeface="Arial MT"/>
                <a:cs typeface="Arial MT"/>
              </a:rPr>
              <a:t> the defect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appears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every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attach 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procedure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script)</a:t>
            </a:r>
            <a:endParaRPr sz="22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dirty="0">
                <a:latin typeface="Arial MT"/>
                <a:cs typeface="Arial MT"/>
              </a:rPr>
              <a:t>(No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rarely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appears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 attach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strong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reasons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snap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shot)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6F3669-1761-77FC-CED1-95110AA2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Defect template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4710" y="1232724"/>
            <a:ext cx="6122670" cy="34010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16559" indent="-404495">
              <a:lnSpc>
                <a:spcPct val="100000"/>
              </a:lnSpc>
              <a:spcBef>
                <a:spcPts val="545"/>
              </a:spcBef>
              <a:buClr>
                <a:srgbClr val="6C911D"/>
              </a:buClr>
              <a:buFont typeface="Wingdings"/>
              <a:buChar char=""/>
              <a:tabLst>
                <a:tab pos="416559" algn="l"/>
                <a:tab pos="417195" algn="l"/>
              </a:tabLst>
            </a:pPr>
            <a:r>
              <a:rPr sz="2200" spc="-5" dirty="0">
                <a:latin typeface="Arial MT"/>
                <a:cs typeface="Arial MT"/>
              </a:rPr>
              <a:t>Severity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terms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functionality</a:t>
            </a:r>
            <a:r>
              <a:rPr sz="2200" i="1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16559" marR="314325">
              <a:lnSpc>
                <a:spcPct val="89800"/>
              </a:lnSpc>
              <a:spcBef>
                <a:spcPts val="710"/>
              </a:spcBef>
              <a:tabLst>
                <a:tab pos="3361054" algn="l"/>
              </a:tabLst>
            </a:pPr>
            <a:r>
              <a:rPr sz="2200" spc="-5" dirty="0">
                <a:latin typeface="Arial MT"/>
                <a:cs typeface="Arial MT"/>
              </a:rPr>
              <a:t>HIGH/SHOWTOPPER	</a:t>
            </a:r>
            <a:r>
              <a:rPr sz="2200" i="1" spc="-5" dirty="0">
                <a:latin typeface="Arial"/>
                <a:cs typeface="Arial"/>
              </a:rPr>
              <a:t>Important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&amp;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Urgent. </a:t>
            </a:r>
            <a:r>
              <a:rPr sz="2200" i="1" spc="-59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Mandatory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to </a:t>
            </a:r>
            <a:r>
              <a:rPr sz="2200" i="1" spc="-5" dirty="0">
                <a:latin typeface="Arial"/>
                <a:cs typeface="Arial"/>
              </a:rPr>
              <a:t>resolve </a:t>
            </a:r>
            <a:r>
              <a:rPr sz="2200" i="1" dirty="0">
                <a:latin typeface="Arial"/>
                <a:cs typeface="Arial"/>
              </a:rPr>
              <a:t>&amp; </a:t>
            </a:r>
            <a:r>
              <a:rPr sz="2200" i="1" spc="-5" dirty="0">
                <a:latin typeface="Arial"/>
                <a:cs typeface="Arial"/>
              </a:rPr>
              <a:t>Unable</a:t>
            </a:r>
            <a:r>
              <a:rPr sz="2200" i="1" spc="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to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continue 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testing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without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resolving.</a:t>
            </a:r>
            <a:endParaRPr sz="2200">
              <a:latin typeface="Arial"/>
              <a:cs typeface="Arial"/>
            </a:endParaRPr>
          </a:p>
          <a:p>
            <a:pPr marL="416559" marR="5080">
              <a:lnSpc>
                <a:spcPct val="90200"/>
              </a:lnSpc>
              <a:spcBef>
                <a:spcPts val="705"/>
              </a:spcBef>
              <a:tabLst>
                <a:tab pos="3046095" algn="l"/>
              </a:tabLst>
            </a:pPr>
            <a:r>
              <a:rPr sz="2200" spc="-5" dirty="0">
                <a:latin typeface="Arial MT"/>
                <a:cs typeface="Arial MT"/>
              </a:rPr>
              <a:t>MEDIUM/CRITICAL	</a:t>
            </a:r>
            <a:r>
              <a:rPr sz="2200" i="1" spc="-5" dirty="0">
                <a:latin typeface="Arial"/>
                <a:cs typeface="Arial"/>
              </a:rPr>
              <a:t>Important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but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not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urgent. </a:t>
            </a:r>
            <a:r>
              <a:rPr sz="2200" i="1" spc="-6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Mandatory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to</a:t>
            </a:r>
            <a:r>
              <a:rPr sz="2200" i="1" spc="-5" dirty="0">
                <a:latin typeface="Arial"/>
                <a:cs typeface="Arial"/>
              </a:rPr>
              <a:t> resolve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but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able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to</a:t>
            </a:r>
            <a:r>
              <a:rPr sz="2200" i="1" spc="-2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continue 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testing.</a:t>
            </a:r>
            <a:endParaRPr sz="2200">
              <a:latin typeface="Arial"/>
              <a:cs typeface="Arial"/>
            </a:endParaRPr>
          </a:p>
          <a:p>
            <a:pPr marL="416559" marR="457834" algn="just">
              <a:lnSpc>
                <a:spcPts val="2380"/>
              </a:lnSpc>
              <a:spcBef>
                <a:spcPts val="715"/>
              </a:spcBef>
            </a:pPr>
            <a:r>
              <a:rPr sz="2200" dirty="0">
                <a:latin typeface="Arial MT"/>
                <a:cs typeface="Arial MT"/>
              </a:rPr>
              <a:t>LOW/NONCRITICAL </a:t>
            </a:r>
            <a:r>
              <a:rPr sz="2200" i="1" spc="-5" dirty="0">
                <a:latin typeface="Arial"/>
                <a:cs typeface="Arial"/>
              </a:rPr>
              <a:t>Not Important </a:t>
            </a:r>
            <a:r>
              <a:rPr sz="2200" i="1" dirty="0">
                <a:latin typeface="Arial"/>
                <a:cs typeface="Arial"/>
              </a:rPr>
              <a:t>&amp; </a:t>
            </a:r>
            <a:r>
              <a:rPr sz="2200" i="1" spc="-5" dirty="0">
                <a:latin typeface="Arial"/>
                <a:cs typeface="Arial"/>
              </a:rPr>
              <a:t>Not 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urgent. </a:t>
            </a:r>
            <a:r>
              <a:rPr sz="2200" i="1" spc="-10" dirty="0">
                <a:latin typeface="Arial"/>
                <a:cs typeface="Arial"/>
              </a:rPr>
              <a:t>May </a:t>
            </a:r>
            <a:r>
              <a:rPr sz="2200" i="1" dirty="0">
                <a:latin typeface="Arial"/>
                <a:cs typeface="Arial"/>
              </a:rPr>
              <a:t>or </a:t>
            </a:r>
            <a:r>
              <a:rPr sz="2200" i="1" spc="-10" dirty="0">
                <a:latin typeface="Arial"/>
                <a:cs typeface="Arial"/>
              </a:rPr>
              <a:t>may </a:t>
            </a:r>
            <a:r>
              <a:rPr sz="2200" i="1" spc="-5" dirty="0">
                <a:latin typeface="Arial"/>
                <a:cs typeface="Arial"/>
              </a:rPr>
              <a:t>not resolve but able </a:t>
            </a:r>
            <a:r>
              <a:rPr sz="2200" i="1" dirty="0">
                <a:latin typeface="Arial"/>
                <a:cs typeface="Arial"/>
              </a:rPr>
              <a:t>to </a:t>
            </a:r>
            <a:r>
              <a:rPr sz="2200" i="1" spc="-6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continue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testing.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26899-FC0B-696B-70A9-289492D7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7429499" cy="1478570"/>
          </a:xfrm>
        </p:spPr>
        <p:txBody>
          <a:bodyPr/>
          <a:lstStyle/>
          <a:p>
            <a:r>
              <a:rPr lang="en-US" dirty="0"/>
              <a:t>Defect template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069" y="1374711"/>
            <a:ext cx="6140450" cy="29305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3060" marR="477520" indent="-340360">
              <a:lnSpc>
                <a:spcPct val="89800"/>
              </a:lnSpc>
              <a:spcBef>
                <a:spcPts val="37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Priority: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The Importance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of the</a:t>
            </a:r>
            <a:r>
              <a:rPr sz="2200" i="1" spc="-5" dirty="0">
                <a:latin typeface="Arial"/>
                <a:cs typeface="Arial"/>
              </a:rPr>
              <a:t> defect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to be </a:t>
            </a:r>
            <a:r>
              <a:rPr sz="2200" i="1" spc="-59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resolved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with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respect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to the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customer 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(HIGH/MEDIUM/LOW)</a:t>
            </a:r>
            <a:endParaRPr sz="22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54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dirty="0">
                <a:latin typeface="Arial MT"/>
                <a:cs typeface="Arial MT"/>
              </a:rPr>
              <a:t>Status: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New/Re-open</a:t>
            </a:r>
            <a:endParaRPr sz="22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345"/>
              </a:spcBef>
              <a:buClr>
                <a:srgbClr val="FFFFCC"/>
              </a:buClr>
              <a:buFont typeface="Tahoma"/>
              <a:buChar char="•"/>
              <a:tabLst>
                <a:tab pos="1156335" algn="l"/>
              </a:tabLst>
            </a:pPr>
            <a:r>
              <a:rPr sz="2200" b="1" i="1" spc="-5" dirty="0">
                <a:latin typeface="Arial"/>
                <a:cs typeface="Arial"/>
              </a:rPr>
              <a:t>New:</a:t>
            </a:r>
            <a:r>
              <a:rPr sz="2200" b="1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Reporting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first</a:t>
            </a:r>
            <a:r>
              <a:rPr sz="2200" i="1" spc="-10" dirty="0">
                <a:latin typeface="Arial"/>
                <a:cs typeface="Arial"/>
              </a:rPr>
              <a:t> time</a:t>
            </a:r>
            <a:endParaRPr sz="22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335"/>
              </a:spcBef>
              <a:buClr>
                <a:srgbClr val="FFFFCC"/>
              </a:buClr>
              <a:buFont typeface="Tahoma"/>
              <a:buChar char="•"/>
              <a:tabLst>
                <a:tab pos="1156335" algn="l"/>
              </a:tabLst>
            </a:pPr>
            <a:r>
              <a:rPr sz="2200" b="1" i="1" spc="-5" dirty="0">
                <a:latin typeface="Arial"/>
                <a:cs typeface="Arial"/>
              </a:rPr>
              <a:t>Re-Open:</a:t>
            </a:r>
            <a:r>
              <a:rPr sz="2200" b="1" i="1" spc="2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Reporting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same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defect</a:t>
            </a:r>
            <a:endParaRPr sz="22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545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Reported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by: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i="1" spc="-10" dirty="0">
                <a:latin typeface="Arial"/>
                <a:cs typeface="Arial"/>
              </a:rPr>
              <a:t>Name</a:t>
            </a:r>
            <a:r>
              <a:rPr sz="2200" i="1" spc="3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of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the </a:t>
            </a:r>
            <a:r>
              <a:rPr sz="2200" i="1" spc="-35" dirty="0">
                <a:latin typeface="Arial"/>
                <a:cs typeface="Arial"/>
              </a:rPr>
              <a:t>Tester</a:t>
            </a:r>
            <a:endParaRPr sz="22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52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dirty="0">
                <a:latin typeface="Arial MT"/>
                <a:cs typeface="Arial MT"/>
              </a:rPr>
              <a:t>Reported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on: </a:t>
            </a:r>
            <a:r>
              <a:rPr sz="2200" spc="-5" dirty="0">
                <a:latin typeface="Arial MT"/>
                <a:cs typeface="Arial MT"/>
              </a:rPr>
              <a:t>Date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D43397-13C7-5987-5C8A-E74CB39E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06" y="0"/>
            <a:ext cx="7429499" cy="1478570"/>
          </a:xfrm>
        </p:spPr>
        <p:txBody>
          <a:bodyPr/>
          <a:lstStyle/>
          <a:p>
            <a:r>
              <a:rPr lang="en-US" dirty="0"/>
              <a:t>Defect template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3269" y="1551304"/>
            <a:ext cx="6237605" cy="146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967740" indent="-34036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Assigned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70" dirty="0">
                <a:latin typeface="Arial MT"/>
                <a:cs typeface="Arial MT"/>
              </a:rPr>
              <a:t>To: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The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responsible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person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at </a:t>
            </a:r>
            <a:r>
              <a:rPr sz="2200" i="1" spc="-59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development</a:t>
            </a:r>
            <a:r>
              <a:rPr sz="2200" i="1" spc="5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side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to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receive</a:t>
            </a:r>
            <a:r>
              <a:rPr sz="2200" i="1" spc="3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this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defect</a:t>
            </a:r>
            <a:endParaRPr sz="2200">
              <a:latin typeface="Arial"/>
              <a:cs typeface="Arial"/>
            </a:endParaRPr>
          </a:p>
          <a:p>
            <a:pPr marL="353060" indent="-34036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Suggest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fix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:( </a:t>
            </a:r>
            <a:r>
              <a:rPr sz="2200" spc="-5" dirty="0">
                <a:latin typeface="Arial MT"/>
                <a:cs typeface="Arial MT"/>
              </a:rPr>
              <a:t>Optional):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Reasons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accept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restore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C6FB28-F934-8001-72E7-BC21FAAC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7429499" cy="1478570"/>
          </a:xfrm>
        </p:spPr>
        <p:txBody>
          <a:bodyPr/>
          <a:lstStyle/>
          <a:p>
            <a:r>
              <a:rPr lang="en-US" dirty="0"/>
              <a:t>Defect template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1869" y="1103884"/>
            <a:ext cx="3629660" cy="479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Learning </a:t>
            </a:r>
            <a:r>
              <a:rPr sz="2200" b="1" spc="-5" dirty="0">
                <a:latin typeface="Arial"/>
                <a:cs typeface="Arial"/>
              </a:rPr>
              <a:t>Objectives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"/>
              <a:cs typeface="Arial"/>
            </a:endParaRPr>
          </a:p>
          <a:p>
            <a:pPr marL="619760" indent="-320675">
              <a:lnSpc>
                <a:spcPct val="10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619760" algn="l"/>
                <a:tab pos="620395" algn="l"/>
              </a:tabLst>
            </a:pPr>
            <a:r>
              <a:rPr sz="2200" spc="-5" dirty="0">
                <a:latin typeface="Arial MT"/>
                <a:cs typeface="Arial MT"/>
              </a:rPr>
              <a:t>Understanding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C911D"/>
              </a:buClr>
              <a:buFont typeface="Wingdings"/>
              <a:buChar char=""/>
            </a:pPr>
            <a:endParaRPr sz="2750">
              <a:latin typeface="Arial MT"/>
              <a:cs typeface="Arial MT"/>
            </a:endParaRPr>
          </a:p>
          <a:p>
            <a:pPr marL="619760" indent="-320675">
              <a:lnSpc>
                <a:spcPct val="10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619760" algn="l"/>
                <a:tab pos="620395" algn="l"/>
              </a:tabLst>
            </a:pPr>
            <a:r>
              <a:rPr sz="2200" spc="-5" dirty="0">
                <a:latin typeface="Arial MT"/>
                <a:cs typeface="Arial MT"/>
              </a:rPr>
              <a:t>Severity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Priority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C911D"/>
              </a:buClr>
              <a:buFont typeface="Wingdings"/>
              <a:buChar char=""/>
            </a:pPr>
            <a:endParaRPr sz="2750">
              <a:latin typeface="Arial MT"/>
              <a:cs typeface="Arial MT"/>
            </a:endParaRPr>
          </a:p>
          <a:p>
            <a:pPr marL="619760" indent="-320675">
              <a:lnSpc>
                <a:spcPct val="10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619760" algn="l"/>
                <a:tab pos="620395" algn="l"/>
              </a:tabLst>
            </a:pPr>
            <a:r>
              <a:rPr sz="2200" spc="-5" dirty="0">
                <a:latin typeface="Arial MT"/>
                <a:cs typeface="Arial MT"/>
              </a:rPr>
              <a:t>Format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Defect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C911D"/>
              </a:buClr>
              <a:buFont typeface="Wingdings"/>
              <a:buChar char=""/>
            </a:pPr>
            <a:endParaRPr sz="2750">
              <a:latin typeface="Arial MT"/>
              <a:cs typeface="Arial MT"/>
            </a:endParaRPr>
          </a:p>
          <a:p>
            <a:pPr marL="619760" indent="-320675">
              <a:lnSpc>
                <a:spcPct val="10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619760" algn="l"/>
                <a:tab pos="620395" algn="l"/>
              </a:tabLst>
            </a:pPr>
            <a:r>
              <a:rPr sz="2200" spc="-5" dirty="0">
                <a:latin typeface="Arial MT"/>
                <a:cs typeface="Arial MT"/>
              </a:rPr>
              <a:t>Defect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Management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C911D"/>
              </a:buClr>
              <a:buFont typeface="Wingdings"/>
              <a:buChar char=""/>
            </a:pPr>
            <a:endParaRPr sz="2750">
              <a:latin typeface="Arial MT"/>
              <a:cs typeface="Arial MT"/>
            </a:endParaRPr>
          </a:p>
          <a:p>
            <a:pPr marL="619760" indent="-320675">
              <a:lnSpc>
                <a:spcPct val="100000"/>
              </a:lnSpc>
              <a:spcBef>
                <a:spcPts val="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619760" algn="l"/>
                <a:tab pos="620395" algn="l"/>
              </a:tabLst>
            </a:pPr>
            <a:r>
              <a:rPr sz="2200" spc="-5" dirty="0">
                <a:latin typeface="Arial MT"/>
                <a:cs typeface="Arial MT"/>
              </a:rPr>
              <a:t>Defect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lifecycle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911D"/>
              </a:buClr>
              <a:buFont typeface="Wingdings"/>
              <a:buChar char=""/>
            </a:pPr>
            <a:endParaRPr sz="2750">
              <a:latin typeface="Arial MT"/>
              <a:cs typeface="Arial MT"/>
            </a:endParaRPr>
          </a:p>
          <a:p>
            <a:pPr marL="619760" indent="-320675">
              <a:lnSpc>
                <a:spcPct val="100000"/>
              </a:lnSpc>
              <a:spcBef>
                <a:spcPts val="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619760" algn="l"/>
                <a:tab pos="620395" algn="l"/>
              </a:tabLst>
            </a:pPr>
            <a:r>
              <a:rPr sz="2200" spc="-30" dirty="0">
                <a:latin typeface="Arial MT"/>
                <a:cs typeface="Arial MT"/>
              </a:rPr>
              <a:t>Types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1BCDF4-86DC-9B60-59F0-12B9EF92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17" y="228600"/>
            <a:ext cx="7429499" cy="485366"/>
          </a:xfrm>
        </p:spPr>
        <p:txBody>
          <a:bodyPr>
            <a:normAutofit fontScale="90000"/>
          </a:bodyPr>
          <a:lstStyle/>
          <a:p>
            <a:r>
              <a:rPr lang="en-US" dirty="0"/>
              <a:t>Defect life cycle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2010" y="1449705"/>
            <a:ext cx="6609080" cy="26473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9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(By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Developers)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8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10" dirty="0">
                <a:latin typeface="Arial MT"/>
                <a:cs typeface="Arial MT"/>
              </a:rPr>
              <a:t>Fixed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by: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Manager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Team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Leader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8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Resolved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by: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programmer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8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Resolution </a:t>
            </a:r>
            <a:r>
              <a:rPr sz="2200" spc="-25" dirty="0">
                <a:latin typeface="Arial MT"/>
                <a:cs typeface="Arial MT"/>
              </a:rPr>
              <a:t>Type: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Accepted,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rejected,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postponed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805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Resolved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on: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resolving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8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Approved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by: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Signature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Manager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78D47B-9EA9-5C30-B9C4-F26DBA6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93"/>
            <a:ext cx="7429499" cy="1478570"/>
          </a:xfrm>
        </p:spPr>
        <p:txBody>
          <a:bodyPr/>
          <a:lstStyle/>
          <a:p>
            <a:r>
              <a:rPr lang="en-US" dirty="0"/>
              <a:t>Defect template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524049"/>
            <a:ext cx="6683811" cy="27431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9D6CD96-436B-A8EB-8507-9D7B1B1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4997"/>
            <a:ext cx="7429499" cy="1478570"/>
          </a:xfrm>
        </p:spPr>
        <p:txBody>
          <a:bodyPr/>
          <a:lstStyle/>
          <a:p>
            <a:r>
              <a:rPr lang="en-US" dirty="0"/>
              <a:t>Defect tracking sheet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6282" y="1288426"/>
            <a:ext cx="6237605" cy="21101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905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dirty="0">
                <a:latin typeface="Arial MT"/>
                <a:cs typeface="Arial MT"/>
              </a:rPr>
              <a:t>Primary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goal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prevent defects</a:t>
            </a:r>
            <a:endParaRPr sz="22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integral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endParaRPr sz="22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dirty="0">
                <a:latin typeface="Arial MT"/>
                <a:cs typeface="Arial MT"/>
              </a:rPr>
              <a:t>As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</a:t>
            </a:r>
            <a:r>
              <a:rPr sz="2200" spc="-5" dirty="0">
                <a:latin typeface="Arial MT"/>
                <a:cs typeface="Arial MT"/>
              </a:rPr>
              <a:t>possible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automated</a:t>
            </a:r>
            <a:endParaRPr sz="22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Defect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 process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improvements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EC00AC-7E5D-F83A-6CBA-6DCB5D42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4984"/>
            <a:ext cx="7429499" cy="1478570"/>
          </a:xfrm>
        </p:spPr>
        <p:txBody>
          <a:bodyPr/>
          <a:lstStyle/>
          <a:p>
            <a:r>
              <a:rPr lang="en-US" dirty="0"/>
              <a:t>Defect management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270" y="2820670"/>
            <a:ext cx="1066800" cy="762000"/>
          </a:xfrm>
          <a:custGeom>
            <a:avLst/>
            <a:gdLst/>
            <a:ahLst/>
            <a:cxnLst/>
            <a:rect l="l" t="t" r="r" b="b"/>
            <a:pathLst>
              <a:path w="1066800" h="762000">
                <a:moveTo>
                  <a:pt x="0" y="762000"/>
                </a:moveTo>
                <a:lnTo>
                  <a:pt x="1066800" y="762000"/>
                </a:lnTo>
                <a:lnTo>
                  <a:pt x="1066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5841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012" y="2947670"/>
            <a:ext cx="868044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72720">
              <a:lnSpc>
                <a:spcPct val="100000"/>
              </a:lnSpc>
              <a:spcBef>
                <a:spcPts val="110"/>
              </a:spcBef>
            </a:pPr>
            <a:r>
              <a:rPr sz="1550" b="1" spc="-140" dirty="0">
                <a:latin typeface="Arial"/>
                <a:cs typeface="Arial"/>
              </a:rPr>
              <a:t>Defect </a:t>
            </a:r>
            <a:r>
              <a:rPr sz="1550" b="1" spc="-135" dirty="0">
                <a:latin typeface="Arial"/>
                <a:cs typeface="Arial"/>
              </a:rPr>
              <a:t> </a:t>
            </a:r>
            <a:r>
              <a:rPr sz="1550" b="1" spc="-185" dirty="0">
                <a:latin typeface="Arial"/>
                <a:cs typeface="Arial"/>
              </a:rPr>
              <a:t>P</a:t>
            </a:r>
            <a:r>
              <a:rPr sz="1550" b="1" spc="-110" dirty="0">
                <a:latin typeface="Arial"/>
                <a:cs typeface="Arial"/>
              </a:rPr>
              <a:t>r</a:t>
            </a:r>
            <a:r>
              <a:rPr sz="1550" b="1" spc="-150" dirty="0">
                <a:latin typeface="Arial"/>
                <a:cs typeface="Arial"/>
              </a:rPr>
              <a:t>eve</a:t>
            </a:r>
            <a:r>
              <a:rPr sz="1550" b="1" spc="-170" dirty="0">
                <a:latin typeface="Arial"/>
                <a:cs typeface="Arial"/>
              </a:rPr>
              <a:t>n</a:t>
            </a:r>
            <a:r>
              <a:rPr sz="1550" b="1" spc="-105" dirty="0">
                <a:latin typeface="Arial"/>
                <a:cs typeface="Arial"/>
              </a:rPr>
              <a:t>t</a:t>
            </a:r>
            <a:r>
              <a:rPr sz="1550" b="1" spc="-140" dirty="0">
                <a:latin typeface="Arial"/>
                <a:cs typeface="Arial"/>
              </a:rPr>
              <a:t>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55419" y="2791460"/>
            <a:ext cx="1452880" cy="820419"/>
            <a:chOff x="1455419" y="2791460"/>
            <a:chExt cx="1452880" cy="820419"/>
          </a:xfrm>
        </p:grpSpPr>
        <p:sp>
          <p:nvSpPr>
            <p:cNvPr id="7" name="object 7"/>
            <p:cNvSpPr/>
            <p:nvPr/>
          </p:nvSpPr>
          <p:spPr>
            <a:xfrm>
              <a:off x="1465579" y="2801620"/>
              <a:ext cx="304800" cy="789940"/>
            </a:xfrm>
            <a:custGeom>
              <a:avLst/>
              <a:gdLst/>
              <a:ahLst/>
              <a:cxnLst/>
              <a:rect l="l" t="t" r="r" b="b"/>
              <a:pathLst>
                <a:path w="304800" h="789939">
                  <a:moveTo>
                    <a:pt x="0" y="0"/>
                  </a:moveTo>
                  <a:lnTo>
                    <a:pt x="0" y="789939"/>
                  </a:lnTo>
                  <a:lnTo>
                    <a:pt x="304800" y="394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5579" y="2801620"/>
              <a:ext cx="304800" cy="789940"/>
            </a:xfrm>
            <a:custGeom>
              <a:avLst/>
              <a:gdLst/>
              <a:ahLst/>
              <a:cxnLst/>
              <a:rect l="l" t="t" r="r" b="b"/>
              <a:pathLst>
                <a:path w="304800" h="789939">
                  <a:moveTo>
                    <a:pt x="0" y="0"/>
                  </a:moveTo>
                  <a:lnTo>
                    <a:pt x="304800" y="394969"/>
                  </a:lnTo>
                  <a:lnTo>
                    <a:pt x="0" y="789939"/>
                  </a:lnTo>
                  <a:lnTo>
                    <a:pt x="0" y="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2289" y="2820670"/>
              <a:ext cx="1066800" cy="762000"/>
            </a:xfrm>
            <a:custGeom>
              <a:avLst/>
              <a:gdLst/>
              <a:ahLst/>
              <a:cxnLst/>
              <a:rect l="l" t="t" r="r" b="b"/>
              <a:pathLst>
                <a:path w="1066800" h="762000">
                  <a:moveTo>
                    <a:pt x="0" y="762000"/>
                  </a:moveTo>
                  <a:lnTo>
                    <a:pt x="1066800" y="762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5841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94839" y="2947670"/>
            <a:ext cx="89535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  <a:spcBef>
                <a:spcPts val="110"/>
              </a:spcBef>
            </a:pPr>
            <a:r>
              <a:rPr sz="1550" b="1" spc="-175" dirty="0">
                <a:latin typeface="Arial"/>
                <a:cs typeface="Arial"/>
              </a:rPr>
              <a:t>De</a:t>
            </a:r>
            <a:r>
              <a:rPr sz="1550" b="1" spc="-75" dirty="0">
                <a:latin typeface="Arial"/>
                <a:cs typeface="Arial"/>
              </a:rPr>
              <a:t>l</a:t>
            </a:r>
            <a:r>
              <a:rPr sz="1550" b="1" spc="-70" dirty="0">
                <a:latin typeface="Arial"/>
                <a:cs typeface="Arial"/>
              </a:rPr>
              <a:t>i</a:t>
            </a:r>
            <a:r>
              <a:rPr sz="1550" b="1" spc="-150" dirty="0">
                <a:latin typeface="Arial"/>
                <a:cs typeface="Arial"/>
              </a:rPr>
              <a:t>ve</a:t>
            </a:r>
            <a:r>
              <a:rPr sz="1550" b="1" spc="-110" dirty="0">
                <a:latin typeface="Arial"/>
                <a:cs typeface="Arial"/>
              </a:rPr>
              <a:t>r</a:t>
            </a:r>
            <a:r>
              <a:rPr sz="1550" b="1" spc="-150" dirty="0">
                <a:latin typeface="Arial"/>
                <a:cs typeface="Arial"/>
              </a:rPr>
              <a:t>a</a:t>
            </a:r>
            <a:r>
              <a:rPr sz="1550" b="1" spc="-170" dirty="0">
                <a:latin typeface="Arial"/>
                <a:cs typeface="Arial"/>
              </a:rPr>
              <a:t>b</a:t>
            </a:r>
            <a:r>
              <a:rPr sz="1550" b="1" spc="-100" dirty="0">
                <a:latin typeface="Arial"/>
                <a:cs typeface="Arial"/>
              </a:rPr>
              <a:t>l</a:t>
            </a:r>
            <a:r>
              <a:rPr sz="1550" b="1" spc="-105" dirty="0">
                <a:latin typeface="Arial"/>
                <a:cs typeface="Arial"/>
              </a:rPr>
              <a:t>e  </a:t>
            </a:r>
            <a:r>
              <a:rPr sz="1550" b="1" spc="-140" dirty="0">
                <a:latin typeface="Arial"/>
                <a:cs typeface="Arial"/>
              </a:rPr>
              <a:t>Baseline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85439" y="2791460"/>
            <a:ext cx="1440180" cy="820419"/>
            <a:chOff x="2885439" y="2791460"/>
            <a:chExt cx="1440180" cy="820419"/>
          </a:xfrm>
        </p:grpSpPr>
        <p:sp>
          <p:nvSpPr>
            <p:cNvPr id="12" name="object 12"/>
            <p:cNvSpPr/>
            <p:nvPr/>
          </p:nvSpPr>
          <p:spPr>
            <a:xfrm>
              <a:off x="2895599" y="2801620"/>
              <a:ext cx="304800" cy="789940"/>
            </a:xfrm>
            <a:custGeom>
              <a:avLst/>
              <a:gdLst/>
              <a:ahLst/>
              <a:cxnLst/>
              <a:rect l="l" t="t" r="r" b="b"/>
              <a:pathLst>
                <a:path w="304800" h="789939">
                  <a:moveTo>
                    <a:pt x="0" y="0"/>
                  </a:moveTo>
                  <a:lnTo>
                    <a:pt x="0" y="789939"/>
                  </a:lnTo>
                  <a:lnTo>
                    <a:pt x="304800" y="394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599" y="2801620"/>
              <a:ext cx="304800" cy="789940"/>
            </a:xfrm>
            <a:custGeom>
              <a:avLst/>
              <a:gdLst/>
              <a:ahLst/>
              <a:cxnLst/>
              <a:rect l="l" t="t" r="r" b="b"/>
              <a:pathLst>
                <a:path w="304800" h="789939">
                  <a:moveTo>
                    <a:pt x="0" y="0"/>
                  </a:moveTo>
                  <a:lnTo>
                    <a:pt x="304800" y="394969"/>
                  </a:lnTo>
                  <a:lnTo>
                    <a:pt x="0" y="789939"/>
                  </a:lnTo>
                  <a:lnTo>
                    <a:pt x="0" y="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9609" y="2820670"/>
              <a:ext cx="1066800" cy="762000"/>
            </a:xfrm>
            <a:custGeom>
              <a:avLst/>
              <a:gdLst/>
              <a:ahLst/>
              <a:cxnLst/>
              <a:rect l="l" t="t" r="r" b="b"/>
              <a:pathLst>
                <a:path w="1066800" h="762000">
                  <a:moveTo>
                    <a:pt x="0" y="762000"/>
                  </a:moveTo>
                  <a:lnTo>
                    <a:pt x="1066800" y="762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5841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60165" y="2947670"/>
            <a:ext cx="80645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41605">
              <a:lnSpc>
                <a:spcPct val="100000"/>
              </a:lnSpc>
              <a:spcBef>
                <a:spcPts val="110"/>
              </a:spcBef>
            </a:pPr>
            <a:r>
              <a:rPr sz="1550" b="1" spc="-140" dirty="0">
                <a:latin typeface="Arial"/>
                <a:cs typeface="Arial"/>
              </a:rPr>
              <a:t>Defect </a:t>
            </a:r>
            <a:r>
              <a:rPr sz="1550" b="1" spc="-135" dirty="0">
                <a:latin typeface="Arial"/>
                <a:cs typeface="Arial"/>
              </a:rPr>
              <a:t> </a:t>
            </a:r>
            <a:r>
              <a:rPr sz="1550" b="1" spc="-140" dirty="0">
                <a:latin typeface="Arial"/>
                <a:cs typeface="Arial"/>
              </a:rPr>
              <a:t>Di</a:t>
            </a:r>
            <a:r>
              <a:rPr sz="1550" b="1" spc="-150" dirty="0">
                <a:latin typeface="Arial"/>
                <a:cs typeface="Arial"/>
              </a:rPr>
              <a:t>sc</a:t>
            </a:r>
            <a:r>
              <a:rPr sz="1550" b="1" spc="-170" dirty="0">
                <a:latin typeface="Arial"/>
                <a:cs typeface="Arial"/>
              </a:rPr>
              <a:t>o</a:t>
            </a:r>
            <a:r>
              <a:rPr sz="1550" b="1" spc="-150" dirty="0">
                <a:latin typeface="Arial"/>
                <a:cs typeface="Arial"/>
              </a:rPr>
              <a:t>ve</a:t>
            </a:r>
            <a:r>
              <a:rPr sz="1550" b="1" spc="-130" dirty="0">
                <a:latin typeface="Arial"/>
                <a:cs typeface="Arial"/>
              </a:rPr>
              <a:t>ry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05300" y="2791460"/>
            <a:ext cx="1450340" cy="820419"/>
            <a:chOff x="4305300" y="2791460"/>
            <a:chExt cx="1450340" cy="820419"/>
          </a:xfrm>
        </p:grpSpPr>
        <p:sp>
          <p:nvSpPr>
            <p:cNvPr id="17" name="object 17"/>
            <p:cNvSpPr/>
            <p:nvPr/>
          </p:nvSpPr>
          <p:spPr>
            <a:xfrm>
              <a:off x="4315460" y="2801620"/>
              <a:ext cx="304800" cy="789940"/>
            </a:xfrm>
            <a:custGeom>
              <a:avLst/>
              <a:gdLst/>
              <a:ahLst/>
              <a:cxnLst/>
              <a:rect l="l" t="t" r="r" b="b"/>
              <a:pathLst>
                <a:path w="304800" h="789939">
                  <a:moveTo>
                    <a:pt x="0" y="0"/>
                  </a:moveTo>
                  <a:lnTo>
                    <a:pt x="0" y="789939"/>
                  </a:lnTo>
                  <a:lnTo>
                    <a:pt x="304800" y="394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5460" y="2801620"/>
              <a:ext cx="304800" cy="789940"/>
            </a:xfrm>
            <a:custGeom>
              <a:avLst/>
              <a:gdLst/>
              <a:ahLst/>
              <a:cxnLst/>
              <a:rect l="l" t="t" r="r" b="b"/>
              <a:pathLst>
                <a:path w="304800" h="789939">
                  <a:moveTo>
                    <a:pt x="0" y="0"/>
                  </a:moveTo>
                  <a:lnTo>
                    <a:pt x="304800" y="394969"/>
                  </a:lnTo>
                  <a:lnTo>
                    <a:pt x="0" y="789939"/>
                  </a:lnTo>
                  <a:lnTo>
                    <a:pt x="0" y="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59629" y="2820670"/>
              <a:ext cx="1066800" cy="762000"/>
            </a:xfrm>
            <a:custGeom>
              <a:avLst/>
              <a:gdLst/>
              <a:ahLst/>
              <a:cxnLst/>
              <a:rect l="l" t="t" r="r" b="b"/>
              <a:pathLst>
                <a:path w="1066800" h="762000">
                  <a:moveTo>
                    <a:pt x="0" y="762000"/>
                  </a:moveTo>
                  <a:lnTo>
                    <a:pt x="1066800" y="762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5841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58690" y="2947670"/>
            <a:ext cx="86614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72720">
              <a:lnSpc>
                <a:spcPct val="100000"/>
              </a:lnSpc>
              <a:spcBef>
                <a:spcPts val="110"/>
              </a:spcBef>
            </a:pPr>
            <a:r>
              <a:rPr sz="1550" b="1" spc="-140" dirty="0">
                <a:latin typeface="Arial"/>
                <a:cs typeface="Arial"/>
              </a:rPr>
              <a:t>Defect </a:t>
            </a:r>
            <a:r>
              <a:rPr sz="1550" b="1" spc="-135" dirty="0">
                <a:latin typeface="Arial"/>
                <a:cs typeface="Arial"/>
              </a:rPr>
              <a:t> </a:t>
            </a:r>
            <a:r>
              <a:rPr sz="1550" b="1" spc="-175" dirty="0">
                <a:latin typeface="Arial"/>
                <a:cs typeface="Arial"/>
              </a:rPr>
              <a:t>Re</a:t>
            </a:r>
            <a:r>
              <a:rPr sz="1550" b="1" spc="-150" dirty="0">
                <a:latin typeface="Arial"/>
                <a:cs typeface="Arial"/>
              </a:rPr>
              <a:t>s</a:t>
            </a:r>
            <a:r>
              <a:rPr sz="1550" b="1" spc="-140" dirty="0">
                <a:latin typeface="Arial"/>
                <a:cs typeface="Arial"/>
              </a:rPr>
              <a:t>olu</a:t>
            </a:r>
            <a:r>
              <a:rPr sz="1550" b="1" spc="-100" dirty="0">
                <a:latin typeface="Arial"/>
                <a:cs typeface="Arial"/>
              </a:rPr>
              <a:t>t</a:t>
            </a:r>
            <a:r>
              <a:rPr sz="1550" b="1" spc="-140" dirty="0">
                <a:latin typeface="Arial"/>
                <a:cs typeface="Arial"/>
              </a:rPr>
              <a:t>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32779" y="2791460"/>
            <a:ext cx="1689100" cy="820419"/>
            <a:chOff x="5732779" y="2791460"/>
            <a:chExt cx="1689100" cy="820419"/>
          </a:xfrm>
        </p:grpSpPr>
        <p:sp>
          <p:nvSpPr>
            <p:cNvPr id="22" name="object 22"/>
            <p:cNvSpPr/>
            <p:nvPr/>
          </p:nvSpPr>
          <p:spPr>
            <a:xfrm>
              <a:off x="5742939" y="2801620"/>
              <a:ext cx="304800" cy="789940"/>
            </a:xfrm>
            <a:custGeom>
              <a:avLst/>
              <a:gdLst/>
              <a:ahLst/>
              <a:cxnLst/>
              <a:rect l="l" t="t" r="r" b="b"/>
              <a:pathLst>
                <a:path w="304800" h="789939">
                  <a:moveTo>
                    <a:pt x="0" y="0"/>
                  </a:moveTo>
                  <a:lnTo>
                    <a:pt x="0" y="789939"/>
                  </a:lnTo>
                  <a:lnTo>
                    <a:pt x="304800" y="394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42939" y="2801620"/>
              <a:ext cx="304800" cy="789940"/>
            </a:xfrm>
            <a:custGeom>
              <a:avLst/>
              <a:gdLst/>
              <a:ahLst/>
              <a:cxnLst/>
              <a:rect l="l" t="t" r="r" b="b"/>
              <a:pathLst>
                <a:path w="304800" h="789939">
                  <a:moveTo>
                    <a:pt x="0" y="0"/>
                  </a:moveTo>
                  <a:lnTo>
                    <a:pt x="304800" y="394969"/>
                  </a:lnTo>
                  <a:lnTo>
                    <a:pt x="0" y="789939"/>
                  </a:lnTo>
                  <a:lnTo>
                    <a:pt x="0" y="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7269" y="2820670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1295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295400" y="762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7269" y="2820670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0" y="762000"/>
                  </a:moveTo>
                  <a:lnTo>
                    <a:pt x="1295400" y="7620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5841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23000" y="2947670"/>
            <a:ext cx="104711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10"/>
              </a:spcBef>
            </a:pPr>
            <a:r>
              <a:rPr sz="1550" b="1" spc="-150" dirty="0">
                <a:latin typeface="Arial"/>
                <a:cs typeface="Arial"/>
              </a:rPr>
              <a:t>Process </a:t>
            </a:r>
            <a:r>
              <a:rPr sz="1550" b="1" spc="-145" dirty="0">
                <a:latin typeface="Arial"/>
                <a:cs typeface="Arial"/>
              </a:rPr>
              <a:t> </a:t>
            </a:r>
            <a:r>
              <a:rPr sz="1550" b="1" spc="-80" dirty="0">
                <a:latin typeface="Arial"/>
                <a:cs typeface="Arial"/>
              </a:rPr>
              <a:t>I</a:t>
            </a:r>
            <a:r>
              <a:rPr sz="1550" b="1" spc="-240" dirty="0">
                <a:latin typeface="Arial"/>
                <a:cs typeface="Arial"/>
              </a:rPr>
              <a:t>m</a:t>
            </a:r>
            <a:r>
              <a:rPr sz="1550" b="1" spc="-150" dirty="0">
                <a:latin typeface="Arial"/>
                <a:cs typeface="Arial"/>
              </a:rPr>
              <a:t>prove</a:t>
            </a:r>
            <a:r>
              <a:rPr sz="1550" b="1" spc="-245" dirty="0">
                <a:latin typeface="Arial"/>
                <a:cs typeface="Arial"/>
              </a:rPr>
              <a:t>m</a:t>
            </a:r>
            <a:r>
              <a:rPr sz="1550" b="1" spc="-165" dirty="0">
                <a:latin typeface="Arial"/>
                <a:cs typeface="Arial"/>
              </a:rPr>
              <a:t>e</a:t>
            </a:r>
            <a:r>
              <a:rPr sz="1550" b="1" spc="-130" dirty="0">
                <a:latin typeface="Arial"/>
                <a:cs typeface="Arial"/>
              </a:rPr>
              <a:t>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2270" y="4192270"/>
            <a:ext cx="7010400" cy="914400"/>
          </a:xfrm>
          <a:custGeom>
            <a:avLst/>
            <a:gdLst/>
            <a:ahLst/>
            <a:cxnLst/>
            <a:rect l="l" t="t" r="r" b="b"/>
            <a:pathLst>
              <a:path w="7010400" h="914400">
                <a:moveTo>
                  <a:pt x="7010400" y="0"/>
                </a:moveTo>
                <a:lnTo>
                  <a:pt x="0" y="0"/>
                </a:lnTo>
                <a:lnTo>
                  <a:pt x="0" y="914399"/>
                </a:lnTo>
                <a:lnTo>
                  <a:pt x="7010400" y="914399"/>
                </a:lnTo>
                <a:lnTo>
                  <a:pt x="701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2270" y="4192270"/>
            <a:ext cx="7010400" cy="914400"/>
          </a:xfrm>
          <a:prstGeom prst="rect">
            <a:avLst/>
          </a:prstGeom>
          <a:ln w="58419">
            <a:solidFill>
              <a:srgbClr val="FFC000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25"/>
              </a:spcBef>
            </a:pPr>
            <a:r>
              <a:rPr sz="3200" b="1" spc="-375" dirty="0">
                <a:latin typeface="Arial"/>
                <a:cs typeface="Arial"/>
              </a:rPr>
              <a:t>Mana</a:t>
            </a:r>
            <a:r>
              <a:rPr sz="3200" b="1" spc="-365" dirty="0">
                <a:latin typeface="Arial"/>
                <a:cs typeface="Arial"/>
              </a:rPr>
              <a:t>g</a:t>
            </a:r>
            <a:r>
              <a:rPr sz="3200" b="1" spc="-385" dirty="0">
                <a:latin typeface="Arial"/>
                <a:cs typeface="Arial"/>
              </a:rPr>
              <a:t>emen</a:t>
            </a:r>
            <a:r>
              <a:rPr sz="3200" b="1" spc="-195" dirty="0">
                <a:latin typeface="Arial"/>
                <a:cs typeface="Arial"/>
              </a:rPr>
              <a:t>t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305" dirty="0">
                <a:latin typeface="Arial"/>
                <a:cs typeface="Arial"/>
              </a:rPr>
              <a:t>Reporting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06119" y="1818639"/>
            <a:ext cx="6482080" cy="2397760"/>
            <a:chOff x="706119" y="1818639"/>
            <a:chExt cx="6482080" cy="2397760"/>
          </a:xfrm>
        </p:grpSpPr>
        <p:sp>
          <p:nvSpPr>
            <p:cNvPr id="30" name="object 30"/>
            <p:cNvSpPr/>
            <p:nvPr/>
          </p:nvSpPr>
          <p:spPr>
            <a:xfrm>
              <a:off x="716279" y="3581400"/>
              <a:ext cx="396240" cy="624840"/>
            </a:xfrm>
            <a:custGeom>
              <a:avLst/>
              <a:gdLst/>
              <a:ahLst/>
              <a:cxnLst/>
              <a:rect l="l" t="t" r="r" b="b"/>
              <a:pathLst>
                <a:path w="396240" h="624839">
                  <a:moveTo>
                    <a:pt x="396239" y="0"/>
                  </a:moveTo>
                  <a:lnTo>
                    <a:pt x="0" y="0"/>
                  </a:lnTo>
                  <a:lnTo>
                    <a:pt x="198120" y="62483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6279" y="3581400"/>
              <a:ext cx="396240" cy="624840"/>
            </a:xfrm>
            <a:custGeom>
              <a:avLst/>
              <a:gdLst/>
              <a:ahLst/>
              <a:cxnLst/>
              <a:rect l="l" t="t" r="r" b="b"/>
              <a:pathLst>
                <a:path w="396240" h="624839">
                  <a:moveTo>
                    <a:pt x="396239" y="0"/>
                  </a:moveTo>
                  <a:lnTo>
                    <a:pt x="198120" y="624839"/>
                  </a:lnTo>
                  <a:lnTo>
                    <a:pt x="0" y="0"/>
                  </a:lnTo>
                  <a:lnTo>
                    <a:pt x="396239" y="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43759" y="3581400"/>
              <a:ext cx="398780" cy="624840"/>
            </a:xfrm>
            <a:custGeom>
              <a:avLst/>
              <a:gdLst/>
              <a:ahLst/>
              <a:cxnLst/>
              <a:rect l="l" t="t" r="r" b="b"/>
              <a:pathLst>
                <a:path w="398780" h="624839">
                  <a:moveTo>
                    <a:pt x="398779" y="0"/>
                  </a:moveTo>
                  <a:lnTo>
                    <a:pt x="0" y="0"/>
                  </a:lnTo>
                  <a:lnTo>
                    <a:pt x="199389" y="624839"/>
                  </a:lnTo>
                  <a:lnTo>
                    <a:pt x="3987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43759" y="3581400"/>
              <a:ext cx="398780" cy="624840"/>
            </a:xfrm>
            <a:custGeom>
              <a:avLst/>
              <a:gdLst/>
              <a:ahLst/>
              <a:cxnLst/>
              <a:rect l="l" t="t" r="r" b="b"/>
              <a:pathLst>
                <a:path w="398780" h="624839">
                  <a:moveTo>
                    <a:pt x="398779" y="0"/>
                  </a:moveTo>
                  <a:lnTo>
                    <a:pt x="199389" y="624839"/>
                  </a:lnTo>
                  <a:lnTo>
                    <a:pt x="0" y="0"/>
                  </a:lnTo>
                  <a:lnTo>
                    <a:pt x="398779" y="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66159" y="3581400"/>
              <a:ext cx="393700" cy="624840"/>
            </a:xfrm>
            <a:custGeom>
              <a:avLst/>
              <a:gdLst/>
              <a:ahLst/>
              <a:cxnLst/>
              <a:rect l="l" t="t" r="r" b="b"/>
              <a:pathLst>
                <a:path w="393700" h="624839">
                  <a:moveTo>
                    <a:pt x="393700" y="0"/>
                  </a:moveTo>
                  <a:lnTo>
                    <a:pt x="0" y="0"/>
                  </a:lnTo>
                  <a:lnTo>
                    <a:pt x="196850" y="624839"/>
                  </a:lnTo>
                  <a:lnTo>
                    <a:pt x="393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6159" y="3581400"/>
              <a:ext cx="393700" cy="624840"/>
            </a:xfrm>
            <a:custGeom>
              <a:avLst/>
              <a:gdLst/>
              <a:ahLst/>
              <a:cxnLst/>
              <a:rect l="l" t="t" r="r" b="b"/>
              <a:pathLst>
                <a:path w="393700" h="624839">
                  <a:moveTo>
                    <a:pt x="393700" y="0"/>
                  </a:moveTo>
                  <a:lnTo>
                    <a:pt x="196850" y="624839"/>
                  </a:lnTo>
                  <a:lnTo>
                    <a:pt x="0" y="0"/>
                  </a:lnTo>
                  <a:lnTo>
                    <a:pt x="393700" y="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93640" y="3581400"/>
              <a:ext cx="396240" cy="624840"/>
            </a:xfrm>
            <a:custGeom>
              <a:avLst/>
              <a:gdLst/>
              <a:ahLst/>
              <a:cxnLst/>
              <a:rect l="l" t="t" r="r" b="b"/>
              <a:pathLst>
                <a:path w="396239" h="624839">
                  <a:moveTo>
                    <a:pt x="396239" y="0"/>
                  </a:moveTo>
                  <a:lnTo>
                    <a:pt x="0" y="0"/>
                  </a:lnTo>
                  <a:lnTo>
                    <a:pt x="198120" y="62483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93640" y="3581400"/>
              <a:ext cx="396240" cy="624840"/>
            </a:xfrm>
            <a:custGeom>
              <a:avLst/>
              <a:gdLst/>
              <a:ahLst/>
              <a:cxnLst/>
              <a:rect l="l" t="t" r="r" b="b"/>
              <a:pathLst>
                <a:path w="396239" h="624839">
                  <a:moveTo>
                    <a:pt x="396239" y="0"/>
                  </a:moveTo>
                  <a:lnTo>
                    <a:pt x="198120" y="624839"/>
                  </a:lnTo>
                  <a:lnTo>
                    <a:pt x="0" y="0"/>
                  </a:lnTo>
                  <a:lnTo>
                    <a:pt x="396239" y="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85560" y="3581400"/>
              <a:ext cx="396240" cy="624840"/>
            </a:xfrm>
            <a:custGeom>
              <a:avLst/>
              <a:gdLst/>
              <a:ahLst/>
              <a:cxnLst/>
              <a:rect l="l" t="t" r="r" b="b"/>
              <a:pathLst>
                <a:path w="396240" h="624839">
                  <a:moveTo>
                    <a:pt x="396239" y="0"/>
                  </a:moveTo>
                  <a:lnTo>
                    <a:pt x="0" y="0"/>
                  </a:lnTo>
                  <a:lnTo>
                    <a:pt x="198119" y="62483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85560" y="3581400"/>
              <a:ext cx="396240" cy="624840"/>
            </a:xfrm>
            <a:custGeom>
              <a:avLst/>
              <a:gdLst/>
              <a:ahLst/>
              <a:cxnLst/>
              <a:rect l="l" t="t" r="r" b="b"/>
              <a:pathLst>
                <a:path w="396240" h="624839">
                  <a:moveTo>
                    <a:pt x="396239" y="0"/>
                  </a:moveTo>
                  <a:lnTo>
                    <a:pt x="198119" y="624839"/>
                  </a:lnTo>
                  <a:lnTo>
                    <a:pt x="0" y="0"/>
                  </a:lnTo>
                  <a:lnTo>
                    <a:pt x="396239" y="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81799" y="3581400"/>
              <a:ext cx="396240" cy="624840"/>
            </a:xfrm>
            <a:custGeom>
              <a:avLst/>
              <a:gdLst/>
              <a:ahLst/>
              <a:cxnLst/>
              <a:rect l="l" t="t" r="r" b="b"/>
              <a:pathLst>
                <a:path w="396240" h="624839">
                  <a:moveTo>
                    <a:pt x="198120" y="0"/>
                  </a:moveTo>
                  <a:lnTo>
                    <a:pt x="0" y="624839"/>
                  </a:lnTo>
                  <a:lnTo>
                    <a:pt x="396240" y="6248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81799" y="3581400"/>
              <a:ext cx="396240" cy="624840"/>
            </a:xfrm>
            <a:custGeom>
              <a:avLst/>
              <a:gdLst/>
              <a:ahLst/>
              <a:cxnLst/>
              <a:rect l="l" t="t" r="r" b="b"/>
              <a:pathLst>
                <a:path w="396240" h="624839">
                  <a:moveTo>
                    <a:pt x="0" y="624839"/>
                  </a:moveTo>
                  <a:lnTo>
                    <a:pt x="198120" y="0"/>
                  </a:lnTo>
                  <a:lnTo>
                    <a:pt x="396240" y="624839"/>
                  </a:lnTo>
                  <a:lnTo>
                    <a:pt x="0" y="624839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2159" y="1904999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190500" y="0"/>
                  </a:moveTo>
                  <a:lnTo>
                    <a:pt x="114300" y="0"/>
                  </a:lnTo>
                  <a:lnTo>
                    <a:pt x="114300" y="476250"/>
                  </a:lnTo>
                  <a:lnTo>
                    <a:pt x="0" y="476250"/>
                  </a:lnTo>
                  <a:lnTo>
                    <a:pt x="152400" y="914400"/>
                  </a:lnTo>
                  <a:lnTo>
                    <a:pt x="304800" y="476250"/>
                  </a:lnTo>
                  <a:lnTo>
                    <a:pt x="190500" y="4762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2159" y="1904999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476250"/>
                  </a:moveTo>
                  <a:lnTo>
                    <a:pt x="114300" y="476250"/>
                  </a:lnTo>
                  <a:lnTo>
                    <a:pt x="114300" y="0"/>
                  </a:lnTo>
                  <a:lnTo>
                    <a:pt x="190500" y="0"/>
                  </a:lnTo>
                  <a:lnTo>
                    <a:pt x="190500" y="476250"/>
                  </a:lnTo>
                  <a:lnTo>
                    <a:pt x="304800" y="476250"/>
                  </a:lnTo>
                  <a:lnTo>
                    <a:pt x="152400" y="914400"/>
                  </a:lnTo>
                  <a:lnTo>
                    <a:pt x="0" y="47625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6459" y="1828799"/>
              <a:ext cx="5895340" cy="76200"/>
            </a:xfrm>
            <a:custGeom>
              <a:avLst/>
              <a:gdLst/>
              <a:ahLst/>
              <a:cxnLst/>
              <a:rect l="l" t="t" r="r" b="b"/>
              <a:pathLst>
                <a:path w="5895340" h="76200">
                  <a:moveTo>
                    <a:pt x="58953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895340" y="76200"/>
                  </a:lnTo>
                  <a:lnTo>
                    <a:pt x="589534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6459" y="1828799"/>
              <a:ext cx="5895340" cy="76200"/>
            </a:xfrm>
            <a:custGeom>
              <a:avLst/>
              <a:gdLst/>
              <a:ahLst/>
              <a:cxnLst/>
              <a:rect l="l" t="t" r="r" b="b"/>
              <a:pathLst>
                <a:path w="5895340" h="76200">
                  <a:moveTo>
                    <a:pt x="0" y="76200"/>
                  </a:moveTo>
                  <a:lnTo>
                    <a:pt x="5895340" y="76200"/>
                  </a:lnTo>
                  <a:lnTo>
                    <a:pt x="589534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05599" y="1828799"/>
              <a:ext cx="76200" cy="990600"/>
            </a:xfrm>
            <a:custGeom>
              <a:avLst/>
              <a:gdLst/>
              <a:ahLst/>
              <a:cxnLst/>
              <a:rect l="l" t="t" r="r" b="b"/>
              <a:pathLst>
                <a:path w="76200" h="990600">
                  <a:moveTo>
                    <a:pt x="76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76200" y="990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05599" y="1828799"/>
              <a:ext cx="76200" cy="990600"/>
            </a:xfrm>
            <a:custGeom>
              <a:avLst/>
              <a:gdLst/>
              <a:ahLst/>
              <a:cxnLst/>
              <a:rect l="l" t="t" r="r" b="b"/>
              <a:pathLst>
                <a:path w="76200" h="990600">
                  <a:moveTo>
                    <a:pt x="0" y="990600"/>
                  </a:moveTo>
                  <a:lnTo>
                    <a:pt x="76200" y="9906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032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Title 47">
            <a:extLst>
              <a:ext uri="{FF2B5EF4-FFF2-40B4-BE49-F238E27FC236}">
                <a16:creationId xmlns:a16="http://schemas.microsoft.com/office/drawing/2014/main" id="{549E9F30-96DD-04F0-C4D6-8922DFCD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43000"/>
            <a:ext cx="6007100" cy="46685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03E558-89D1-DC2F-024B-AE2E17F5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046480"/>
          </a:xfrm>
        </p:spPr>
        <p:txBody>
          <a:bodyPr/>
          <a:lstStyle/>
          <a:p>
            <a:r>
              <a:rPr lang="en-US" dirty="0"/>
              <a:t>Defect submission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15339" y="1447800"/>
            <a:ext cx="6347460" cy="4267200"/>
            <a:chOff x="815339" y="1447800"/>
            <a:chExt cx="6347460" cy="4267200"/>
          </a:xfrm>
        </p:grpSpPr>
        <p:sp>
          <p:nvSpPr>
            <p:cNvPr id="4" name="object 4"/>
            <p:cNvSpPr/>
            <p:nvPr/>
          </p:nvSpPr>
          <p:spPr>
            <a:xfrm>
              <a:off x="6629399" y="4358639"/>
              <a:ext cx="129539" cy="546100"/>
            </a:xfrm>
            <a:custGeom>
              <a:avLst/>
              <a:gdLst/>
              <a:ahLst/>
              <a:cxnLst/>
              <a:rect l="l" t="t" r="r" b="b"/>
              <a:pathLst>
                <a:path w="129540" h="546100">
                  <a:moveTo>
                    <a:pt x="129540" y="0"/>
                  </a:moveTo>
                  <a:lnTo>
                    <a:pt x="0" y="0"/>
                  </a:lnTo>
                  <a:lnTo>
                    <a:pt x="0" y="546100"/>
                  </a:lnTo>
                  <a:lnTo>
                    <a:pt x="129540" y="54610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53530" y="4352289"/>
              <a:ext cx="73660" cy="548640"/>
            </a:xfrm>
            <a:custGeom>
              <a:avLst/>
              <a:gdLst/>
              <a:ahLst/>
              <a:cxnLst/>
              <a:rect l="l" t="t" r="r" b="b"/>
              <a:pathLst>
                <a:path w="73659" h="548639">
                  <a:moveTo>
                    <a:pt x="55245" y="0"/>
                  </a:moveTo>
                  <a:lnTo>
                    <a:pt x="18415" y="0"/>
                  </a:lnTo>
                  <a:lnTo>
                    <a:pt x="18415" y="410591"/>
                  </a:lnTo>
                  <a:lnTo>
                    <a:pt x="0" y="410591"/>
                  </a:lnTo>
                  <a:lnTo>
                    <a:pt x="36829" y="548640"/>
                  </a:lnTo>
                  <a:lnTo>
                    <a:pt x="73660" y="410591"/>
                  </a:lnTo>
                  <a:lnTo>
                    <a:pt x="55245" y="410591"/>
                  </a:lnTo>
                  <a:lnTo>
                    <a:pt x="55245" y="0"/>
                  </a:lnTo>
                  <a:close/>
                </a:path>
              </a:pathLst>
            </a:custGeom>
            <a:solidFill>
              <a:srgbClr val="92CD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3530" y="4352289"/>
              <a:ext cx="73660" cy="548640"/>
            </a:xfrm>
            <a:custGeom>
              <a:avLst/>
              <a:gdLst/>
              <a:ahLst/>
              <a:cxnLst/>
              <a:rect l="l" t="t" r="r" b="b"/>
              <a:pathLst>
                <a:path w="73659" h="548639">
                  <a:moveTo>
                    <a:pt x="0" y="410591"/>
                  </a:moveTo>
                  <a:lnTo>
                    <a:pt x="18415" y="410591"/>
                  </a:lnTo>
                  <a:lnTo>
                    <a:pt x="18415" y="0"/>
                  </a:lnTo>
                  <a:lnTo>
                    <a:pt x="55245" y="0"/>
                  </a:lnTo>
                  <a:lnTo>
                    <a:pt x="55245" y="410591"/>
                  </a:lnTo>
                  <a:lnTo>
                    <a:pt x="73660" y="410591"/>
                  </a:lnTo>
                  <a:lnTo>
                    <a:pt x="36829" y="548640"/>
                  </a:lnTo>
                  <a:lnTo>
                    <a:pt x="0" y="410591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39" y="1447800"/>
              <a:ext cx="6347460" cy="4267200"/>
            </a:xfrm>
            <a:prstGeom prst="rect">
              <a:avLst/>
            </a:prstGeom>
          </p:spPr>
        </p:pic>
      </p:grpSp>
      <p:sp>
        <p:nvSpPr>
          <p:cNvPr id="8" name="Title 4">
            <a:extLst>
              <a:ext uri="{FF2B5EF4-FFF2-40B4-BE49-F238E27FC236}">
                <a16:creationId xmlns:a16="http://schemas.microsoft.com/office/drawing/2014/main" id="{1F9E2A3D-1E26-3D7E-B14A-E10F545939D6}"/>
              </a:ext>
            </a:extLst>
          </p:cNvPr>
          <p:cNvSpPr txBox="1">
            <a:spLocks/>
          </p:cNvSpPr>
          <p:nvPr/>
        </p:nvSpPr>
        <p:spPr>
          <a:xfrm>
            <a:off x="856060" y="0"/>
            <a:ext cx="7429499" cy="104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Defect submission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469" y="1551304"/>
            <a:ext cx="6258560" cy="146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99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above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 </a:t>
            </a:r>
            <a:r>
              <a:rPr sz="2200" spc="-5" dirty="0">
                <a:latin typeface="Arial MT"/>
                <a:cs typeface="Arial MT"/>
              </a:rPr>
              <a:t>submission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team </a:t>
            </a:r>
            <a:r>
              <a:rPr sz="2200" spc="-5" dirty="0">
                <a:latin typeface="Arial MT"/>
                <a:cs typeface="Arial MT"/>
              </a:rPr>
              <a:t>uses</a:t>
            </a:r>
            <a:r>
              <a:rPr sz="2200" dirty="0">
                <a:latin typeface="Arial MT"/>
                <a:cs typeface="Arial MT"/>
              </a:rPr>
              <a:t> defect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tracking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software.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8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E.g.:</a:t>
            </a:r>
            <a:r>
              <a:rPr sz="2200" spc="-50" dirty="0">
                <a:latin typeface="Arial MT"/>
                <a:cs typeface="Arial MT"/>
              </a:rPr>
              <a:t> Test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Director,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Bugzilla,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ALM(application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spc="-10" dirty="0">
                <a:latin typeface="Arial MT"/>
                <a:cs typeface="Arial MT"/>
              </a:rPr>
              <a:t>lifecycle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managment</a:t>
            </a:r>
            <a:r>
              <a:rPr sz="2200" dirty="0">
                <a:latin typeface="Arial MT"/>
                <a:cs typeface="Arial MT"/>
              </a:rPr>
              <a:t> )…etc.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638B712-EB0E-CA36-D3C9-7D0B75C2717E}"/>
              </a:ext>
            </a:extLst>
          </p:cNvPr>
          <p:cNvSpPr txBox="1">
            <a:spLocks/>
          </p:cNvSpPr>
          <p:nvPr/>
        </p:nvSpPr>
        <p:spPr>
          <a:xfrm>
            <a:off x="856060" y="0"/>
            <a:ext cx="7429499" cy="104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Defect submission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59" y="4686426"/>
            <a:ext cx="1676400" cy="76200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76238" y="0"/>
                </a:moveTo>
                <a:lnTo>
                  <a:pt x="0" y="37973"/>
                </a:lnTo>
                <a:lnTo>
                  <a:pt x="76161" y="76200"/>
                </a:lnTo>
                <a:lnTo>
                  <a:pt x="76193" y="44335"/>
                </a:lnTo>
                <a:lnTo>
                  <a:pt x="63487" y="44323"/>
                </a:lnTo>
                <a:lnTo>
                  <a:pt x="63500" y="31623"/>
                </a:lnTo>
                <a:lnTo>
                  <a:pt x="76206" y="31623"/>
                </a:lnTo>
                <a:lnTo>
                  <a:pt x="76238" y="0"/>
                </a:lnTo>
                <a:close/>
              </a:path>
              <a:path w="1676400" h="76200">
                <a:moveTo>
                  <a:pt x="76206" y="31635"/>
                </a:moveTo>
                <a:lnTo>
                  <a:pt x="76193" y="44335"/>
                </a:lnTo>
                <a:lnTo>
                  <a:pt x="1676400" y="45847"/>
                </a:lnTo>
                <a:lnTo>
                  <a:pt x="1676400" y="33147"/>
                </a:lnTo>
                <a:lnTo>
                  <a:pt x="76206" y="31635"/>
                </a:lnTo>
                <a:close/>
              </a:path>
              <a:path w="1676400" h="76200">
                <a:moveTo>
                  <a:pt x="63500" y="31623"/>
                </a:moveTo>
                <a:lnTo>
                  <a:pt x="63487" y="44323"/>
                </a:lnTo>
                <a:lnTo>
                  <a:pt x="76193" y="44335"/>
                </a:lnTo>
                <a:lnTo>
                  <a:pt x="76206" y="31635"/>
                </a:lnTo>
                <a:lnTo>
                  <a:pt x="63500" y="316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0" y="1371600"/>
            <a:ext cx="1295400" cy="381000"/>
          </a:xfrm>
          <a:prstGeom prst="rect">
            <a:avLst/>
          </a:prstGeom>
          <a:solidFill>
            <a:srgbClr val="539F20"/>
          </a:solidFill>
          <a:ln w="1015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0" y="2057400"/>
            <a:ext cx="1295400" cy="381000"/>
          </a:xfrm>
          <a:prstGeom prst="rect">
            <a:avLst/>
          </a:prstGeom>
          <a:solidFill>
            <a:srgbClr val="539F20"/>
          </a:solidFill>
          <a:ln w="10159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35814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1295400" y="0"/>
                </a:moveTo>
                <a:lnTo>
                  <a:pt x="0" y="0"/>
                </a:lnTo>
                <a:lnTo>
                  <a:pt x="0" y="381000"/>
                </a:lnTo>
                <a:lnTo>
                  <a:pt x="1295400" y="381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0" y="3581400"/>
            <a:ext cx="1295400" cy="381000"/>
          </a:xfrm>
          <a:prstGeom prst="rect">
            <a:avLst/>
          </a:prstGeom>
          <a:ln w="1016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Re-open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0" y="27432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1295400" y="0"/>
                </a:moveTo>
                <a:lnTo>
                  <a:pt x="0" y="0"/>
                </a:lnTo>
                <a:lnTo>
                  <a:pt x="0" y="381000"/>
                </a:lnTo>
                <a:lnTo>
                  <a:pt x="1295400" y="381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8000" y="2743200"/>
            <a:ext cx="1295400" cy="381000"/>
          </a:xfrm>
          <a:prstGeom prst="rect">
            <a:avLst/>
          </a:prstGeom>
          <a:ln w="10159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Assign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2920" y="3423920"/>
            <a:ext cx="1305560" cy="391160"/>
            <a:chOff x="3042920" y="3423920"/>
            <a:chExt cx="1305560" cy="391160"/>
          </a:xfrm>
        </p:grpSpPr>
        <p:sp>
          <p:nvSpPr>
            <p:cNvPr id="11" name="object 11"/>
            <p:cNvSpPr/>
            <p:nvPr/>
          </p:nvSpPr>
          <p:spPr>
            <a:xfrm>
              <a:off x="3048000" y="3429000"/>
              <a:ext cx="1295400" cy="381000"/>
            </a:xfrm>
            <a:custGeom>
              <a:avLst/>
              <a:gdLst/>
              <a:ahLst/>
              <a:cxnLst/>
              <a:rect l="l" t="t" r="r" b="b"/>
              <a:pathLst>
                <a:path w="1295400" h="381000">
                  <a:moveTo>
                    <a:pt x="1295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295400" y="381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0" y="3429000"/>
              <a:ext cx="1295400" cy="381000"/>
            </a:xfrm>
            <a:custGeom>
              <a:avLst/>
              <a:gdLst/>
              <a:ahLst/>
              <a:cxnLst/>
              <a:rect l="l" t="t" r="r" b="b"/>
              <a:pathLst>
                <a:path w="1295400" h="381000">
                  <a:moveTo>
                    <a:pt x="0" y="381000"/>
                  </a:moveTo>
                  <a:lnTo>
                    <a:pt x="1295400" y="3810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18840" y="3464559"/>
            <a:ext cx="55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8000" y="4191000"/>
            <a:ext cx="1295400" cy="381000"/>
          </a:xfrm>
          <a:prstGeom prst="rect">
            <a:avLst/>
          </a:prstGeom>
          <a:solidFill>
            <a:srgbClr val="539F20"/>
          </a:solidFill>
          <a:ln w="10159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Re-testing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8000" y="4876800"/>
            <a:ext cx="1295400" cy="381000"/>
          </a:xfrm>
          <a:prstGeom prst="rect">
            <a:avLst/>
          </a:prstGeom>
          <a:solidFill>
            <a:srgbClr val="539F20"/>
          </a:solidFill>
          <a:ln w="10159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380"/>
              </a:spcBef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Verify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0700" y="5562600"/>
            <a:ext cx="1295400" cy="381000"/>
          </a:xfrm>
          <a:prstGeom prst="rect">
            <a:avLst/>
          </a:prstGeom>
          <a:solidFill>
            <a:srgbClr val="539F20"/>
          </a:solidFill>
          <a:ln w="10159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Closed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34000" y="32766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1295400" y="0"/>
                </a:moveTo>
                <a:lnTo>
                  <a:pt x="0" y="0"/>
                </a:lnTo>
                <a:lnTo>
                  <a:pt x="0" y="381000"/>
                </a:lnTo>
                <a:lnTo>
                  <a:pt x="1295400" y="381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4000" y="3276600"/>
            <a:ext cx="1295400" cy="381000"/>
          </a:xfrm>
          <a:prstGeom prst="rect">
            <a:avLst/>
          </a:prstGeom>
          <a:ln w="10159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380"/>
              </a:spcBef>
            </a:pP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Reject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4000" y="2819400"/>
            <a:ext cx="1295400" cy="381000"/>
          </a:xfrm>
          <a:prstGeom prst="rect">
            <a:avLst/>
          </a:prstGeom>
          <a:solidFill>
            <a:srgbClr val="539F20"/>
          </a:solidFill>
          <a:ln w="10159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375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Deferred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4000" y="3733800"/>
            <a:ext cx="1295400" cy="381000"/>
          </a:xfrm>
          <a:prstGeom prst="rect">
            <a:avLst/>
          </a:prstGeom>
          <a:solidFill>
            <a:srgbClr val="539F20"/>
          </a:solidFill>
          <a:ln w="10159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Duplicate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78660" y="2517139"/>
            <a:ext cx="5080" cy="1066800"/>
          </a:xfrm>
          <a:custGeom>
            <a:avLst/>
            <a:gdLst/>
            <a:ahLst/>
            <a:cxnLst/>
            <a:rect l="l" t="t" r="r" b="b"/>
            <a:pathLst>
              <a:path w="5080" h="1066800">
                <a:moveTo>
                  <a:pt x="5079" y="0"/>
                </a:moveTo>
                <a:lnTo>
                  <a:pt x="0" y="106680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410200" y="2174494"/>
            <a:ext cx="1750060" cy="149860"/>
            <a:chOff x="5410200" y="2174494"/>
            <a:chExt cx="1750060" cy="149860"/>
          </a:xfrm>
        </p:grpSpPr>
        <p:sp>
          <p:nvSpPr>
            <p:cNvPr id="23" name="object 23"/>
            <p:cNvSpPr/>
            <p:nvPr/>
          </p:nvSpPr>
          <p:spPr>
            <a:xfrm>
              <a:off x="6245860" y="2174494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02105" y="31750"/>
                  </a:moveTo>
                  <a:lnTo>
                    <a:pt x="850899" y="31750"/>
                  </a:lnTo>
                  <a:lnTo>
                    <a:pt x="850899" y="44450"/>
                  </a:lnTo>
                  <a:lnTo>
                    <a:pt x="838221" y="44493"/>
                  </a:lnTo>
                  <a:lnTo>
                    <a:pt x="838326" y="76200"/>
                  </a:lnTo>
                  <a:lnTo>
                    <a:pt x="914399" y="37845"/>
                  </a:lnTo>
                  <a:lnTo>
                    <a:pt x="902105" y="31750"/>
                  </a:lnTo>
                  <a:close/>
                </a:path>
                <a:path w="914400" h="76200">
                  <a:moveTo>
                    <a:pt x="838178" y="31793"/>
                  </a:moveTo>
                  <a:lnTo>
                    <a:pt x="0" y="34670"/>
                  </a:lnTo>
                  <a:lnTo>
                    <a:pt x="0" y="47370"/>
                  </a:lnTo>
                  <a:lnTo>
                    <a:pt x="838221" y="44493"/>
                  </a:lnTo>
                  <a:lnTo>
                    <a:pt x="838178" y="31793"/>
                  </a:lnTo>
                  <a:close/>
                </a:path>
                <a:path w="914400" h="76200">
                  <a:moveTo>
                    <a:pt x="850899" y="31750"/>
                  </a:moveTo>
                  <a:lnTo>
                    <a:pt x="838178" y="31793"/>
                  </a:lnTo>
                  <a:lnTo>
                    <a:pt x="838221" y="44493"/>
                  </a:lnTo>
                  <a:lnTo>
                    <a:pt x="850899" y="44450"/>
                  </a:lnTo>
                  <a:lnTo>
                    <a:pt x="850899" y="31750"/>
                  </a:lnTo>
                  <a:close/>
                </a:path>
                <a:path w="914400" h="76200">
                  <a:moveTo>
                    <a:pt x="838072" y="0"/>
                  </a:moveTo>
                  <a:lnTo>
                    <a:pt x="838178" y="31793"/>
                  </a:lnTo>
                  <a:lnTo>
                    <a:pt x="902105" y="31750"/>
                  </a:lnTo>
                  <a:lnTo>
                    <a:pt x="838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0200" y="2248154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02105" y="31750"/>
                  </a:moveTo>
                  <a:lnTo>
                    <a:pt x="850900" y="31750"/>
                  </a:lnTo>
                  <a:lnTo>
                    <a:pt x="850900" y="44450"/>
                  </a:lnTo>
                  <a:lnTo>
                    <a:pt x="838221" y="44493"/>
                  </a:lnTo>
                  <a:lnTo>
                    <a:pt x="838326" y="76200"/>
                  </a:lnTo>
                  <a:lnTo>
                    <a:pt x="914400" y="37846"/>
                  </a:lnTo>
                  <a:lnTo>
                    <a:pt x="902105" y="31750"/>
                  </a:lnTo>
                  <a:close/>
                </a:path>
                <a:path w="914400" h="76200">
                  <a:moveTo>
                    <a:pt x="838178" y="31793"/>
                  </a:moveTo>
                  <a:lnTo>
                    <a:pt x="0" y="34671"/>
                  </a:lnTo>
                  <a:lnTo>
                    <a:pt x="0" y="47371"/>
                  </a:lnTo>
                  <a:lnTo>
                    <a:pt x="838221" y="44493"/>
                  </a:lnTo>
                  <a:lnTo>
                    <a:pt x="838178" y="31793"/>
                  </a:lnTo>
                  <a:close/>
                </a:path>
                <a:path w="914400" h="76200">
                  <a:moveTo>
                    <a:pt x="850900" y="31750"/>
                  </a:moveTo>
                  <a:lnTo>
                    <a:pt x="838178" y="31793"/>
                  </a:lnTo>
                  <a:lnTo>
                    <a:pt x="838221" y="44493"/>
                  </a:lnTo>
                  <a:lnTo>
                    <a:pt x="850900" y="44450"/>
                  </a:lnTo>
                  <a:lnTo>
                    <a:pt x="850900" y="31750"/>
                  </a:lnTo>
                  <a:close/>
                </a:path>
                <a:path w="914400" h="76200">
                  <a:moveTo>
                    <a:pt x="838073" y="0"/>
                  </a:moveTo>
                  <a:lnTo>
                    <a:pt x="838178" y="31793"/>
                  </a:lnTo>
                  <a:lnTo>
                    <a:pt x="902105" y="31750"/>
                  </a:lnTo>
                  <a:lnTo>
                    <a:pt x="838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506342" y="2971800"/>
            <a:ext cx="3509645" cy="1054735"/>
            <a:chOff x="3506342" y="2971800"/>
            <a:chExt cx="3509645" cy="1054735"/>
          </a:xfrm>
        </p:grpSpPr>
        <p:sp>
          <p:nvSpPr>
            <p:cNvPr id="26" name="object 26"/>
            <p:cNvSpPr/>
            <p:nvPr/>
          </p:nvSpPr>
          <p:spPr>
            <a:xfrm>
              <a:off x="3733800" y="2971799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600200" y="38100"/>
                  </a:moveTo>
                  <a:lnTo>
                    <a:pt x="1587500" y="31750"/>
                  </a:lnTo>
                  <a:lnTo>
                    <a:pt x="1524000" y="0"/>
                  </a:lnTo>
                  <a:lnTo>
                    <a:pt x="1524000" y="31750"/>
                  </a:lnTo>
                  <a:lnTo>
                    <a:pt x="796544" y="31750"/>
                  </a:lnTo>
                  <a:lnTo>
                    <a:pt x="793750" y="34544"/>
                  </a:lnTo>
                  <a:lnTo>
                    <a:pt x="793750" y="222250"/>
                  </a:lnTo>
                  <a:lnTo>
                    <a:pt x="0" y="222250"/>
                  </a:lnTo>
                  <a:lnTo>
                    <a:pt x="0" y="234950"/>
                  </a:lnTo>
                  <a:lnTo>
                    <a:pt x="793750" y="234950"/>
                  </a:lnTo>
                  <a:lnTo>
                    <a:pt x="793750" y="498856"/>
                  </a:lnTo>
                  <a:lnTo>
                    <a:pt x="793750" y="956056"/>
                  </a:lnTo>
                  <a:lnTo>
                    <a:pt x="796544" y="958850"/>
                  </a:lnTo>
                  <a:lnTo>
                    <a:pt x="1524000" y="958850"/>
                  </a:lnTo>
                  <a:lnTo>
                    <a:pt x="1524000" y="990600"/>
                  </a:lnTo>
                  <a:lnTo>
                    <a:pt x="1587500" y="958850"/>
                  </a:lnTo>
                  <a:lnTo>
                    <a:pt x="1600200" y="952500"/>
                  </a:lnTo>
                  <a:lnTo>
                    <a:pt x="1587500" y="946150"/>
                  </a:lnTo>
                  <a:lnTo>
                    <a:pt x="1524000" y="914400"/>
                  </a:lnTo>
                  <a:lnTo>
                    <a:pt x="1524000" y="946150"/>
                  </a:lnTo>
                  <a:lnTo>
                    <a:pt x="806450" y="946150"/>
                  </a:lnTo>
                  <a:lnTo>
                    <a:pt x="806450" y="501650"/>
                  </a:lnTo>
                  <a:lnTo>
                    <a:pt x="1524000" y="501650"/>
                  </a:lnTo>
                  <a:lnTo>
                    <a:pt x="1524000" y="533400"/>
                  </a:lnTo>
                  <a:lnTo>
                    <a:pt x="1587500" y="501650"/>
                  </a:lnTo>
                  <a:lnTo>
                    <a:pt x="1600200" y="495300"/>
                  </a:lnTo>
                  <a:lnTo>
                    <a:pt x="1587500" y="488950"/>
                  </a:lnTo>
                  <a:lnTo>
                    <a:pt x="1524000" y="457200"/>
                  </a:lnTo>
                  <a:lnTo>
                    <a:pt x="1524000" y="488950"/>
                  </a:lnTo>
                  <a:lnTo>
                    <a:pt x="806450" y="488950"/>
                  </a:lnTo>
                  <a:lnTo>
                    <a:pt x="806450" y="234950"/>
                  </a:lnTo>
                  <a:lnTo>
                    <a:pt x="806450" y="232156"/>
                  </a:lnTo>
                  <a:lnTo>
                    <a:pt x="806450" y="228600"/>
                  </a:lnTo>
                  <a:lnTo>
                    <a:pt x="806450" y="225044"/>
                  </a:lnTo>
                  <a:lnTo>
                    <a:pt x="806450" y="222250"/>
                  </a:lnTo>
                  <a:lnTo>
                    <a:pt x="806450" y="44450"/>
                  </a:lnTo>
                  <a:lnTo>
                    <a:pt x="1524000" y="44450"/>
                  </a:lnTo>
                  <a:lnTo>
                    <a:pt x="1524000" y="76200"/>
                  </a:lnTo>
                  <a:lnTo>
                    <a:pt x="1587500" y="44450"/>
                  </a:lnTo>
                  <a:lnTo>
                    <a:pt x="160020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29400" y="3467100"/>
              <a:ext cx="381000" cy="38100"/>
            </a:xfrm>
            <a:custGeom>
              <a:avLst/>
              <a:gdLst/>
              <a:ahLst/>
              <a:cxnLst/>
              <a:rect l="l" t="t" r="r" b="b"/>
              <a:pathLst>
                <a:path w="381000" h="38100">
                  <a:moveTo>
                    <a:pt x="-5079" y="19050"/>
                  </a:moveTo>
                  <a:lnTo>
                    <a:pt x="386079" y="1905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9" y="3794760"/>
              <a:ext cx="421894" cy="23139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506342" y="3831336"/>
              <a:ext cx="305435" cy="114300"/>
            </a:xfrm>
            <a:custGeom>
              <a:avLst/>
              <a:gdLst/>
              <a:ahLst/>
              <a:cxnLst/>
              <a:rect l="l" t="t" r="r" b="b"/>
              <a:pathLst>
                <a:path w="305435" h="114300">
                  <a:moveTo>
                    <a:pt x="190881" y="0"/>
                  </a:moveTo>
                  <a:lnTo>
                    <a:pt x="190711" y="38122"/>
                  </a:lnTo>
                  <a:lnTo>
                    <a:pt x="209804" y="38226"/>
                  </a:lnTo>
                  <a:lnTo>
                    <a:pt x="209550" y="76326"/>
                  </a:lnTo>
                  <a:lnTo>
                    <a:pt x="190541" y="76326"/>
                  </a:lnTo>
                  <a:lnTo>
                    <a:pt x="190373" y="114300"/>
                  </a:lnTo>
                  <a:lnTo>
                    <a:pt x="267170" y="76326"/>
                  </a:lnTo>
                  <a:lnTo>
                    <a:pt x="209550" y="76326"/>
                  </a:lnTo>
                  <a:lnTo>
                    <a:pt x="267380" y="76223"/>
                  </a:lnTo>
                  <a:lnTo>
                    <a:pt x="304927" y="57657"/>
                  </a:lnTo>
                  <a:lnTo>
                    <a:pt x="190881" y="0"/>
                  </a:lnTo>
                  <a:close/>
                </a:path>
                <a:path w="305435" h="114300">
                  <a:moveTo>
                    <a:pt x="190711" y="38122"/>
                  </a:moveTo>
                  <a:lnTo>
                    <a:pt x="190542" y="76223"/>
                  </a:lnTo>
                  <a:lnTo>
                    <a:pt x="209550" y="76326"/>
                  </a:lnTo>
                  <a:lnTo>
                    <a:pt x="209804" y="38226"/>
                  </a:lnTo>
                  <a:lnTo>
                    <a:pt x="190711" y="38122"/>
                  </a:lnTo>
                  <a:close/>
                </a:path>
                <a:path w="305435" h="114300">
                  <a:moveTo>
                    <a:pt x="254" y="37083"/>
                  </a:moveTo>
                  <a:lnTo>
                    <a:pt x="0" y="75183"/>
                  </a:lnTo>
                  <a:lnTo>
                    <a:pt x="190542" y="76223"/>
                  </a:lnTo>
                  <a:lnTo>
                    <a:pt x="190711" y="38122"/>
                  </a:lnTo>
                  <a:lnTo>
                    <a:pt x="254" y="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410200" y="1676400"/>
            <a:ext cx="1524000" cy="381000"/>
          </a:xfrm>
          <a:prstGeom prst="rect">
            <a:avLst/>
          </a:prstGeom>
          <a:solidFill>
            <a:srgbClr val="539F20"/>
          </a:solidFill>
          <a:ln w="10159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Release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30142" y="1737360"/>
            <a:ext cx="527685" cy="231775"/>
            <a:chOff x="3430142" y="1737360"/>
            <a:chExt cx="527685" cy="23177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79" y="1737360"/>
              <a:ext cx="421894" cy="23139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30142" y="1773936"/>
              <a:ext cx="305435" cy="114300"/>
            </a:xfrm>
            <a:custGeom>
              <a:avLst/>
              <a:gdLst/>
              <a:ahLst/>
              <a:cxnLst/>
              <a:rect l="l" t="t" r="r" b="b"/>
              <a:pathLst>
                <a:path w="305435" h="114300">
                  <a:moveTo>
                    <a:pt x="190881" y="0"/>
                  </a:moveTo>
                  <a:lnTo>
                    <a:pt x="190711" y="38122"/>
                  </a:lnTo>
                  <a:lnTo>
                    <a:pt x="209804" y="38226"/>
                  </a:lnTo>
                  <a:lnTo>
                    <a:pt x="209550" y="76326"/>
                  </a:lnTo>
                  <a:lnTo>
                    <a:pt x="190541" y="76326"/>
                  </a:lnTo>
                  <a:lnTo>
                    <a:pt x="190373" y="114300"/>
                  </a:lnTo>
                  <a:lnTo>
                    <a:pt x="267342" y="76326"/>
                  </a:lnTo>
                  <a:lnTo>
                    <a:pt x="209550" y="76326"/>
                  </a:lnTo>
                  <a:lnTo>
                    <a:pt x="267553" y="76223"/>
                  </a:lnTo>
                  <a:lnTo>
                    <a:pt x="304927" y="57785"/>
                  </a:lnTo>
                  <a:lnTo>
                    <a:pt x="190881" y="0"/>
                  </a:lnTo>
                  <a:close/>
                </a:path>
                <a:path w="305435" h="114300">
                  <a:moveTo>
                    <a:pt x="190711" y="38122"/>
                  </a:moveTo>
                  <a:lnTo>
                    <a:pt x="190542" y="76223"/>
                  </a:lnTo>
                  <a:lnTo>
                    <a:pt x="209550" y="76326"/>
                  </a:lnTo>
                  <a:lnTo>
                    <a:pt x="209804" y="38226"/>
                  </a:lnTo>
                  <a:lnTo>
                    <a:pt x="190711" y="38122"/>
                  </a:lnTo>
                  <a:close/>
                </a:path>
                <a:path w="305435" h="114300">
                  <a:moveTo>
                    <a:pt x="254" y="37084"/>
                  </a:moveTo>
                  <a:lnTo>
                    <a:pt x="0" y="75184"/>
                  </a:lnTo>
                  <a:lnTo>
                    <a:pt x="190542" y="76223"/>
                  </a:lnTo>
                  <a:lnTo>
                    <a:pt x="190711" y="38122"/>
                  </a:lnTo>
                  <a:lnTo>
                    <a:pt x="254" y="37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506342" y="4556759"/>
            <a:ext cx="527685" cy="231775"/>
            <a:chOff x="3506342" y="4556759"/>
            <a:chExt cx="527685" cy="231775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9" y="4556759"/>
              <a:ext cx="421894" cy="23139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06342" y="4593335"/>
              <a:ext cx="305435" cy="114300"/>
            </a:xfrm>
            <a:custGeom>
              <a:avLst/>
              <a:gdLst/>
              <a:ahLst/>
              <a:cxnLst/>
              <a:rect l="l" t="t" r="r" b="b"/>
              <a:pathLst>
                <a:path w="305435" h="114300">
                  <a:moveTo>
                    <a:pt x="190881" y="0"/>
                  </a:moveTo>
                  <a:lnTo>
                    <a:pt x="190711" y="38122"/>
                  </a:lnTo>
                  <a:lnTo>
                    <a:pt x="209804" y="38226"/>
                  </a:lnTo>
                  <a:lnTo>
                    <a:pt x="209550" y="76326"/>
                  </a:lnTo>
                  <a:lnTo>
                    <a:pt x="190541" y="76326"/>
                  </a:lnTo>
                  <a:lnTo>
                    <a:pt x="190373" y="114300"/>
                  </a:lnTo>
                  <a:lnTo>
                    <a:pt x="267170" y="76326"/>
                  </a:lnTo>
                  <a:lnTo>
                    <a:pt x="209550" y="76326"/>
                  </a:lnTo>
                  <a:lnTo>
                    <a:pt x="267380" y="76223"/>
                  </a:lnTo>
                  <a:lnTo>
                    <a:pt x="304927" y="57657"/>
                  </a:lnTo>
                  <a:lnTo>
                    <a:pt x="190881" y="0"/>
                  </a:lnTo>
                  <a:close/>
                </a:path>
                <a:path w="305435" h="114300">
                  <a:moveTo>
                    <a:pt x="190711" y="38122"/>
                  </a:moveTo>
                  <a:lnTo>
                    <a:pt x="190542" y="76223"/>
                  </a:lnTo>
                  <a:lnTo>
                    <a:pt x="209550" y="76326"/>
                  </a:lnTo>
                  <a:lnTo>
                    <a:pt x="209804" y="38226"/>
                  </a:lnTo>
                  <a:lnTo>
                    <a:pt x="190711" y="38122"/>
                  </a:lnTo>
                  <a:close/>
                </a:path>
                <a:path w="305435" h="114300">
                  <a:moveTo>
                    <a:pt x="254" y="37083"/>
                  </a:moveTo>
                  <a:lnTo>
                    <a:pt x="0" y="75183"/>
                  </a:lnTo>
                  <a:lnTo>
                    <a:pt x="190542" y="76223"/>
                  </a:lnTo>
                  <a:lnTo>
                    <a:pt x="190711" y="38122"/>
                  </a:lnTo>
                  <a:lnTo>
                    <a:pt x="254" y="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582542" y="5242559"/>
            <a:ext cx="527685" cy="231775"/>
            <a:chOff x="3582542" y="5242559"/>
            <a:chExt cx="527685" cy="23177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079" y="5242559"/>
              <a:ext cx="421894" cy="23139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582542" y="5279135"/>
              <a:ext cx="305435" cy="114300"/>
            </a:xfrm>
            <a:custGeom>
              <a:avLst/>
              <a:gdLst/>
              <a:ahLst/>
              <a:cxnLst/>
              <a:rect l="l" t="t" r="r" b="b"/>
              <a:pathLst>
                <a:path w="305435" h="114300">
                  <a:moveTo>
                    <a:pt x="190881" y="0"/>
                  </a:moveTo>
                  <a:lnTo>
                    <a:pt x="190711" y="38122"/>
                  </a:lnTo>
                  <a:lnTo>
                    <a:pt x="209804" y="38226"/>
                  </a:lnTo>
                  <a:lnTo>
                    <a:pt x="209550" y="76326"/>
                  </a:lnTo>
                  <a:lnTo>
                    <a:pt x="190541" y="76326"/>
                  </a:lnTo>
                  <a:lnTo>
                    <a:pt x="190373" y="114300"/>
                  </a:lnTo>
                  <a:lnTo>
                    <a:pt x="267170" y="76326"/>
                  </a:lnTo>
                  <a:lnTo>
                    <a:pt x="209550" y="76326"/>
                  </a:lnTo>
                  <a:lnTo>
                    <a:pt x="267380" y="76223"/>
                  </a:lnTo>
                  <a:lnTo>
                    <a:pt x="304927" y="57657"/>
                  </a:lnTo>
                  <a:lnTo>
                    <a:pt x="190881" y="0"/>
                  </a:lnTo>
                  <a:close/>
                </a:path>
                <a:path w="305435" h="114300">
                  <a:moveTo>
                    <a:pt x="190711" y="38122"/>
                  </a:moveTo>
                  <a:lnTo>
                    <a:pt x="190542" y="76223"/>
                  </a:lnTo>
                  <a:lnTo>
                    <a:pt x="209550" y="76326"/>
                  </a:lnTo>
                  <a:lnTo>
                    <a:pt x="209804" y="38226"/>
                  </a:lnTo>
                  <a:lnTo>
                    <a:pt x="190711" y="38122"/>
                  </a:lnTo>
                  <a:close/>
                </a:path>
                <a:path w="305435" h="114300">
                  <a:moveTo>
                    <a:pt x="254" y="37083"/>
                  </a:moveTo>
                  <a:lnTo>
                    <a:pt x="0" y="75183"/>
                  </a:lnTo>
                  <a:lnTo>
                    <a:pt x="190542" y="76223"/>
                  </a:lnTo>
                  <a:lnTo>
                    <a:pt x="190711" y="38122"/>
                  </a:lnTo>
                  <a:lnTo>
                    <a:pt x="254" y="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011679" y="2423160"/>
            <a:ext cx="3360420" cy="1567180"/>
            <a:chOff x="2011679" y="2423160"/>
            <a:chExt cx="3360420" cy="1567180"/>
          </a:xfrm>
        </p:grpSpPr>
        <p:sp>
          <p:nvSpPr>
            <p:cNvPr id="42" name="object 42"/>
            <p:cNvSpPr/>
            <p:nvPr/>
          </p:nvSpPr>
          <p:spPr>
            <a:xfrm>
              <a:off x="2019299" y="2553208"/>
              <a:ext cx="1678305" cy="76200"/>
            </a:xfrm>
            <a:custGeom>
              <a:avLst/>
              <a:gdLst/>
              <a:ahLst/>
              <a:cxnLst/>
              <a:rect l="l" t="t" r="r" b="b"/>
              <a:pathLst>
                <a:path w="1678304" h="76200">
                  <a:moveTo>
                    <a:pt x="1601776" y="44426"/>
                  </a:moveTo>
                  <a:lnTo>
                    <a:pt x="1601724" y="76200"/>
                  </a:lnTo>
                  <a:lnTo>
                    <a:pt x="1665436" y="44450"/>
                  </a:lnTo>
                  <a:lnTo>
                    <a:pt x="1614424" y="44450"/>
                  </a:lnTo>
                  <a:lnTo>
                    <a:pt x="1601776" y="44426"/>
                  </a:lnTo>
                  <a:close/>
                </a:path>
                <a:path w="1678304" h="76200">
                  <a:moveTo>
                    <a:pt x="1601798" y="31725"/>
                  </a:moveTo>
                  <a:lnTo>
                    <a:pt x="1601776" y="44426"/>
                  </a:lnTo>
                  <a:lnTo>
                    <a:pt x="1614424" y="44450"/>
                  </a:lnTo>
                  <a:lnTo>
                    <a:pt x="1614551" y="31750"/>
                  </a:lnTo>
                  <a:lnTo>
                    <a:pt x="1601798" y="31725"/>
                  </a:lnTo>
                  <a:close/>
                </a:path>
                <a:path w="1678304" h="76200">
                  <a:moveTo>
                    <a:pt x="1601851" y="0"/>
                  </a:moveTo>
                  <a:lnTo>
                    <a:pt x="1601798" y="31725"/>
                  </a:lnTo>
                  <a:lnTo>
                    <a:pt x="1614551" y="31750"/>
                  </a:lnTo>
                  <a:lnTo>
                    <a:pt x="1614424" y="44450"/>
                  </a:lnTo>
                  <a:lnTo>
                    <a:pt x="1665436" y="44450"/>
                  </a:lnTo>
                  <a:lnTo>
                    <a:pt x="1677924" y="38226"/>
                  </a:lnTo>
                  <a:lnTo>
                    <a:pt x="1601851" y="0"/>
                  </a:lnTo>
                  <a:close/>
                </a:path>
                <a:path w="1678304" h="76200">
                  <a:moveTo>
                    <a:pt x="0" y="28701"/>
                  </a:moveTo>
                  <a:lnTo>
                    <a:pt x="0" y="41401"/>
                  </a:lnTo>
                  <a:lnTo>
                    <a:pt x="1601776" y="44426"/>
                  </a:lnTo>
                  <a:lnTo>
                    <a:pt x="1601798" y="31725"/>
                  </a:lnTo>
                  <a:lnTo>
                    <a:pt x="0" y="28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16759" y="2590800"/>
              <a:ext cx="5080" cy="1066800"/>
            </a:xfrm>
            <a:custGeom>
              <a:avLst/>
              <a:gdLst/>
              <a:ahLst/>
              <a:cxnLst/>
              <a:rect l="l" t="t" r="r" b="b"/>
              <a:pathLst>
                <a:path w="5080" h="1066800">
                  <a:moveTo>
                    <a:pt x="5079" y="0"/>
                  </a:moveTo>
                  <a:lnTo>
                    <a:pt x="0" y="106680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9" y="2423160"/>
              <a:ext cx="421894" cy="23139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771900" y="3045459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1600200" y="38100"/>
                  </a:moveTo>
                  <a:lnTo>
                    <a:pt x="1587500" y="31750"/>
                  </a:lnTo>
                  <a:lnTo>
                    <a:pt x="1524000" y="0"/>
                  </a:lnTo>
                  <a:lnTo>
                    <a:pt x="1524000" y="31750"/>
                  </a:lnTo>
                  <a:lnTo>
                    <a:pt x="796544" y="31750"/>
                  </a:lnTo>
                  <a:lnTo>
                    <a:pt x="793750" y="34544"/>
                  </a:lnTo>
                  <a:lnTo>
                    <a:pt x="793750" y="222250"/>
                  </a:lnTo>
                  <a:lnTo>
                    <a:pt x="789686" y="222250"/>
                  </a:lnTo>
                  <a:lnTo>
                    <a:pt x="0" y="222250"/>
                  </a:lnTo>
                  <a:lnTo>
                    <a:pt x="0" y="234950"/>
                  </a:lnTo>
                  <a:lnTo>
                    <a:pt x="779907" y="234950"/>
                  </a:lnTo>
                  <a:lnTo>
                    <a:pt x="779907" y="498856"/>
                  </a:lnTo>
                  <a:lnTo>
                    <a:pt x="782701" y="501650"/>
                  </a:lnTo>
                  <a:lnTo>
                    <a:pt x="1524000" y="501650"/>
                  </a:lnTo>
                  <a:lnTo>
                    <a:pt x="1524000" y="533400"/>
                  </a:lnTo>
                  <a:lnTo>
                    <a:pt x="1587500" y="501650"/>
                  </a:lnTo>
                  <a:lnTo>
                    <a:pt x="1600200" y="495300"/>
                  </a:lnTo>
                  <a:lnTo>
                    <a:pt x="1587500" y="488950"/>
                  </a:lnTo>
                  <a:lnTo>
                    <a:pt x="1524000" y="457200"/>
                  </a:lnTo>
                  <a:lnTo>
                    <a:pt x="1524000" y="488950"/>
                  </a:lnTo>
                  <a:lnTo>
                    <a:pt x="792607" y="488950"/>
                  </a:lnTo>
                  <a:lnTo>
                    <a:pt x="792607" y="234950"/>
                  </a:lnTo>
                  <a:lnTo>
                    <a:pt x="803656" y="234950"/>
                  </a:lnTo>
                  <a:lnTo>
                    <a:pt x="806450" y="232156"/>
                  </a:lnTo>
                  <a:lnTo>
                    <a:pt x="806450" y="228600"/>
                  </a:lnTo>
                  <a:lnTo>
                    <a:pt x="806450" y="222250"/>
                  </a:lnTo>
                  <a:lnTo>
                    <a:pt x="806450" y="44450"/>
                  </a:lnTo>
                  <a:lnTo>
                    <a:pt x="1524000" y="44450"/>
                  </a:lnTo>
                  <a:lnTo>
                    <a:pt x="1524000" y="76200"/>
                  </a:lnTo>
                  <a:lnTo>
                    <a:pt x="1587500" y="44450"/>
                  </a:lnTo>
                  <a:lnTo>
                    <a:pt x="1600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06342" y="2459736"/>
              <a:ext cx="305435" cy="114300"/>
            </a:xfrm>
            <a:custGeom>
              <a:avLst/>
              <a:gdLst/>
              <a:ahLst/>
              <a:cxnLst/>
              <a:rect l="l" t="t" r="r" b="b"/>
              <a:pathLst>
                <a:path w="305435" h="114300">
                  <a:moveTo>
                    <a:pt x="190881" y="0"/>
                  </a:moveTo>
                  <a:lnTo>
                    <a:pt x="190711" y="38122"/>
                  </a:lnTo>
                  <a:lnTo>
                    <a:pt x="209804" y="38226"/>
                  </a:lnTo>
                  <a:lnTo>
                    <a:pt x="209550" y="76326"/>
                  </a:lnTo>
                  <a:lnTo>
                    <a:pt x="190541" y="76326"/>
                  </a:lnTo>
                  <a:lnTo>
                    <a:pt x="190373" y="114300"/>
                  </a:lnTo>
                  <a:lnTo>
                    <a:pt x="267170" y="76326"/>
                  </a:lnTo>
                  <a:lnTo>
                    <a:pt x="209550" y="76326"/>
                  </a:lnTo>
                  <a:lnTo>
                    <a:pt x="267380" y="76223"/>
                  </a:lnTo>
                  <a:lnTo>
                    <a:pt x="304927" y="57658"/>
                  </a:lnTo>
                  <a:lnTo>
                    <a:pt x="190881" y="0"/>
                  </a:lnTo>
                  <a:close/>
                </a:path>
                <a:path w="305435" h="114300">
                  <a:moveTo>
                    <a:pt x="190711" y="38122"/>
                  </a:moveTo>
                  <a:lnTo>
                    <a:pt x="190542" y="76223"/>
                  </a:lnTo>
                  <a:lnTo>
                    <a:pt x="209550" y="76326"/>
                  </a:lnTo>
                  <a:lnTo>
                    <a:pt x="209804" y="38226"/>
                  </a:lnTo>
                  <a:lnTo>
                    <a:pt x="190711" y="38122"/>
                  </a:lnTo>
                  <a:close/>
                </a:path>
                <a:path w="305435" h="114300">
                  <a:moveTo>
                    <a:pt x="254" y="37084"/>
                  </a:moveTo>
                  <a:lnTo>
                    <a:pt x="0" y="75184"/>
                  </a:lnTo>
                  <a:lnTo>
                    <a:pt x="190542" y="76223"/>
                  </a:lnTo>
                  <a:lnTo>
                    <a:pt x="190711" y="38122"/>
                  </a:lnTo>
                  <a:lnTo>
                    <a:pt x="254" y="37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9" y="3108960"/>
              <a:ext cx="421894" cy="23139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506343" y="3145535"/>
              <a:ext cx="1828164" cy="845185"/>
            </a:xfrm>
            <a:custGeom>
              <a:avLst/>
              <a:gdLst/>
              <a:ahLst/>
              <a:cxnLst/>
              <a:rect l="l" t="t" r="r" b="b"/>
              <a:pathLst>
                <a:path w="1828164" h="845185">
                  <a:moveTo>
                    <a:pt x="267169" y="76327"/>
                  </a:moveTo>
                  <a:lnTo>
                    <a:pt x="209550" y="76327"/>
                  </a:lnTo>
                  <a:lnTo>
                    <a:pt x="190538" y="76327"/>
                  </a:lnTo>
                  <a:lnTo>
                    <a:pt x="190373" y="114300"/>
                  </a:lnTo>
                  <a:lnTo>
                    <a:pt x="267169" y="76327"/>
                  </a:lnTo>
                  <a:close/>
                </a:path>
                <a:path w="1828164" h="845185">
                  <a:moveTo>
                    <a:pt x="304927" y="57658"/>
                  </a:moveTo>
                  <a:lnTo>
                    <a:pt x="190881" y="0"/>
                  </a:lnTo>
                  <a:lnTo>
                    <a:pt x="190703" y="38125"/>
                  </a:lnTo>
                  <a:lnTo>
                    <a:pt x="254" y="37084"/>
                  </a:lnTo>
                  <a:lnTo>
                    <a:pt x="0" y="75184"/>
                  </a:lnTo>
                  <a:lnTo>
                    <a:pt x="190538" y="76225"/>
                  </a:lnTo>
                  <a:lnTo>
                    <a:pt x="209550" y="76327"/>
                  </a:lnTo>
                  <a:lnTo>
                    <a:pt x="267373" y="76225"/>
                  </a:lnTo>
                  <a:lnTo>
                    <a:pt x="304927" y="57658"/>
                  </a:lnTo>
                  <a:close/>
                </a:path>
                <a:path w="1828164" h="845185">
                  <a:moveTo>
                    <a:pt x="1816354" y="813054"/>
                  </a:moveTo>
                  <a:lnTo>
                    <a:pt x="1764030" y="813054"/>
                  </a:lnTo>
                  <a:lnTo>
                    <a:pt x="1751368" y="813054"/>
                  </a:lnTo>
                  <a:lnTo>
                    <a:pt x="1750949" y="844677"/>
                  </a:lnTo>
                  <a:lnTo>
                    <a:pt x="1816354" y="813054"/>
                  </a:lnTo>
                  <a:close/>
                </a:path>
                <a:path w="1828164" h="845185">
                  <a:moveTo>
                    <a:pt x="1827657" y="807593"/>
                  </a:moveTo>
                  <a:lnTo>
                    <a:pt x="1751965" y="768477"/>
                  </a:lnTo>
                  <a:lnTo>
                    <a:pt x="1751533" y="800176"/>
                  </a:lnTo>
                  <a:lnTo>
                    <a:pt x="1065784" y="790194"/>
                  </a:lnTo>
                  <a:lnTo>
                    <a:pt x="1065530" y="802894"/>
                  </a:lnTo>
                  <a:lnTo>
                    <a:pt x="1751368" y="812876"/>
                  </a:lnTo>
                  <a:lnTo>
                    <a:pt x="1764030" y="812876"/>
                  </a:lnTo>
                  <a:lnTo>
                    <a:pt x="1816735" y="812876"/>
                  </a:lnTo>
                  <a:lnTo>
                    <a:pt x="1827657" y="807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2000" y="3540760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7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Title 49">
            <a:extLst>
              <a:ext uri="{FF2B5EF4-FFF2-40B4-BE49-F238E27FC236}">
                <a16:creationId xmlns:a16="http://schemas.microsoft.com/office/drawing/2014/main" id="{B612E92E-56C2-4DD3-E5B2-514F1A69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5" y="-101948"/>
            <a:ext cx="7429499" cy="1478570"/>
          </a:xfrm>
        </p:spPr>
        <p:txBody>
          <a:bodyPr/>
          <a:lstStyle/>
          <a:p>
            <a:r>
              <a:rPr lang="en-US" dirty="0"/>
              <a:t>Defect life cycle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1297860"/>
            <a:ext cx="6707505" cy="50450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605"/>
              </a:spcBef>
              <a:buClr>
                <a:srgbClr val="6C911D"/>
              </a:buClr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2000" dirty="0">
                <a:latin typeface="Arial MT"/>
                <a:cs typeface="Arial MT"/>
              </a:rPr>
              <a:t>New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Tester </a:t>
            </a:r>
            <a:r>
              <a:rPr sz="2000" spc="5" dirty="0">
                <a:latin typeface="Arial MT"/>
                <a:cs typeface="Arial MT"/>
              </a:rPr>
              <a:t>found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 bug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reports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test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lead.</a:t>
            </a:r>
            <a:endParaRPr sz="2000">
              <a:latin typeface="Arial MT"/>
              <a:cs typeface="Arial MT"/>
            </a:endParaRPr>
          </a:p>
          <a:p>
            <a:pPr marL="353060" marR="551815" indent="-340360">
              <a:lnSpc>
                <a:spcPct val="100000"/>
              </a:lnSpc>
              <a:spcBef>
                <a:spcPts val="500"/>
              </a:spcBef>
              <a:buClr>
                <a:srgbClr val="6C911D"/>
              </a:buClr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2000" dirty="0">
                <a:latin typeface="Arial MT"/>
                <a:cs typeface="Arial MT"/>
              </a:rPr>
              <a:t>Open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Team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assign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developer.</a:t>
            </a:r>
            <a:endParaRPr sz="2000">
              <a:latin typeface="Arial MT"/>
              <a:cs typeface="Arial MT"/>
            </a:endParaRPr>
          </a:p>
          <a:p>
            <a:pPr marL="353060" marR="5080" indent="-340360">
              <a:lnSpc>
                <a:spcPct val="100000"/>
              </a:lnSpc>
              <a:spcBef>
                <a:spcPts val="505"/>
              </a:spcBef>
              <a:buClr>
                <a:srgbClr val="6C911D"/>
              </a:buClr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2000" spc="-5" dirty="0">
                <a:latin typeface="Arial MT"/>
                <a:cs typeface="Arial MT"/>
              </a:rPr>
              <a:t>Assign </a:t>
            </a:r>
            <a:r>
              <a:rPr sz="2000" dirty="0">
                <a:latin typeface="Arial MT"/>
                <a:cs typeface="Arial MT"/>
              </a:rPr>
              <a:t>: </a:t>
            </a:r>
            <a:r>
              <a:rPr sz="2000" spc="-5" dirty="0">
                <a:latin typeface="Arial MT"/>
                <a:cs typeface="Arial MT"/>
              </a:rPr>
              <a:t>Developer </a:t>
            </a:r>
            <a:r>
              <a:rPr sz="2000" dirty="0">
                <a:latin typeface="Arial MT"/>
                <a:cs typeface="Arial MT"/>
              </a:rPr>
              <a:t>has three choices </a:t>
            </a:r>
            <a:r>
              <a:rPr sz="2000" spc="5" dirty="0">
                <a:latin typeface="Arial MT"/>
                <a:cs typeface="Arial MT"/>
              </a:rPr>
              <a:t>after </a:t>
            </a:r>
            <a:r>
              <a:rPr sz="2000" spc="-5" dirty="0">
                <a:latin typeface="Arial MT"/>
                <a:cs typeface="Arial MT"/>
              </a:rPr>
              <a:t>assigning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bug</a:t>
            </a:r>
            <a:endParaRPr sz="2000">
              <a:latin typeface="Arial MT"/>
              <a:cs typeface="Arial MT"/>
            </a:endParaRPr>
          </a:p>
          <a:p>
            <a:pPr marL="353060" marR="324485" lvl="1" indent="-60960">
              <a:lnSpc>
                <a:spcPct val="100000"/>
              </a:lnSpc>
              <a:spcBef>
                <a:spcPts val="500"/>
              </a:spcBef>
              <a:buSzPct val="95000"/>
              <a:buAutoNum type="arabicPeriod"/>
              <a:tabLst>
                <a:tab pos="506095" algn="l"/>
                <a:tab pos="1254760" algn="l"/>
              </a:tabLst>
            </a:pPr>
            <a:r>
              <a:rPr sz="2000" dirty="0">
                <a:latin typeface="Arial MT"/>
                <a:cs typeface="Arial MT"/>
              </a:rPr>
              <a:t>Reject :He can say </a:t>
            </a:r>
            <a:r>
              <a:rPr sz="2000" spc="5" dirty="0">
                <a:latin typeface="Arial MT"/>
                <a:cs typeface="Arial MT"/>
              </a:rPr>
              <a:t>that </a:t>
            </a:r>
            <a:r>
              <a:rPr sz="2000" dirty="0">
                <a:latin typeface="Arial MT"/>
                <a:cs typeface="Arial MT"/>
              </a:rPr>
              <a:t>this is </a:t>
            </a:r>
            <a:r>
              <a:rPr sz="2000" spc="5" dirty="0">
                <a:latin typeface="Arial MT"/>
                <a:cs typeface="Arial MT"/>
              </a:rPr>
              <a:t>not </a:t>
            </a:r>
            <a:r>
              <a:rPr sz="2000" dirty="0">
                <a:latin typeface="Arial MT"/>
                <a:cs typeface="Arial MT"/>
              </a:rPr>
              <a:t>a bug because of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	</a:t>
            </a:r>
            <a:r>
              <a:rPr sz="2000" spc="-5" dirty="0">
                <a:latin typeface="Arial MT"/>
                <a:cs typeface="Arial MT"/>
              </a:rPr>
              <a:t>hardware </a:t>
            </a:r>
            <a:r>
              <a:rPr sz="2000" dirty="0">
                <a:latin typeface="Arial MT"/>
                <a:cs typeface="Arial MT"/>
              </a:rPr>
              <a:t>or other problems </a:t>
            </a:r>
            <a:r>
              <a:rPr sz="2000" spc="-10" dirty="0">
                <a:latin typeface="Arial MT"/>
                <a:cs typeface="Arial MT"/>
              </a:rPr>
              <a:t>you </a:t>
            </a:r>
            <a:r>
              <a:rPr sz="2000" spc="-5" dirty="0">
                <a:latin typeface="Arial MT"/>
                <a:cs typeface="Arial MT"/>
              </a:rPr>
              <a:t>might getting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defect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application.</a:t>
            </a:r>
            <a:endParaRPr sz="2000">
              <a:latin typeface="Arial MT"/>
              <a:cs typeface="Arial MT"/>
            </a:endParaRPr>
          </a:p>
          <a:p>
            <a:pPr marL="505459" lvl="1" indent="-214629">
              <a:lnSpc>
                <a:spcPct val="100000"/>
              </a:lnSpc>
              <a:spcBef>
                <a:spcPts val="500"/>
              </a:spcBef>
              <a:buSzPct val="95000"/>
              <a:buAutoNum type="arabicPeriod"/>
              <a:tabLst>
                <a:tab pos="506095" algn="l"/>
              </a:tabLst>
            </a:pPr>
            <a:r>
              <a:rPr sz="2000" dirty="0">
                <a:latin typeface="Arial MT"/>
                <a:cs typeface="Arial MT"/>
              </a:rPr>
              <a:t>Differed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postpone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fixing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according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priority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bug</a:t>
            </a:r>
            <a:endParaRPr sz="2000">
              <a:latin typeface="Arial MT"/>
              <a:cs typeface="Arial MT"/>
            </a:endParaRPr>
          </a:p>
          <a:p>
            <a:pPr marL="353060" marR="89535" lvl="1" indent="-60960">
              <a:lnSpc>
                <a:spcPct val="100000"/>
              </a:lnSpc>
              <a:spcBef>
                <a:spcPts val="500"/>
              </a:spcBef>
              <a:buSzPct val="95000"/>
              <a:buAutoNum type="arabicPeriod" startAt="3"/>
              <a:tabLst>
                <a:tab pos="506095" algn="l"/>
              </a:tabLst>
            </a:pPr>
            <a:r>
              <a:rPr sz="2000" dirty="0">
                <a:latin typeface="Arial MT"/>
                <a:cs typeface="Arial MT"/>
              </a:rPr>
              <a:t>Duplicate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repeated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twice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two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bugs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mention the same concept of the </a:t>
            </a:r>
            <a:r>
              <a:rPr sz="2000" spc="-5" dirty="0">
                <a:latin typeface="Arial MT"/>
                <a:cs typeface="Arial MT"/>
              </a:rPr>
              <a:t>bug, </a:t>
            </a:r>
            <a:r>
              <a:rPr sz="2000" dirty="0">
                <a:latin typeface="Arial MT"/>
                <a:cs typeface="Arial MT"/>
              </a:rPr>
              <a:t>then one bug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status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changed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“DUPLICATE”.</a:t>
            </a:r>
            <a:endParaRPr sz="20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500"/>
              </a:spcBef>
              <a:buClr>
                <a:srgbClr val="FFFFCC"/>
              </a:buClr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000" spc="-5" dirty="0">
                <a:latin typeface="Arial MT"/>
                <a:cs typeface="Arial MT"/>
              </a:rPr>
              <a:t>Fixed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like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reject,</a:t>
            </a:r>
            <a:endParaRPr sz="20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duplicate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fix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bug.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1399F5-3B68-A889-4693-C5A79A30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Defect life cycle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1627504"/>
            <a:ext cx="6465570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89535" indent="-34036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  <a:tab pos="1939925" algn="l"/>
              </a:tabLst>
            </a:pPr>
            <a:r>
              <a:rPr sz="2200" spc="-5" dirty="0">
                <a:latin typeface="Arial MT"/>
                <a:cs typeface="Arial MT"/>
              </a:rPr>
              <a:t>Re-testing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	Re-test</a:t>
            </a:r>
            <a:r>
              <a:rPr sz="2200" spc="-5" dirty="0">
                <a:latin typeface="Arial MT"/>
                <a:cs typeface="Arial MT"/>
              </a:rPr>
              <a:t> the </a:t>
            </a:r>
            <a:r>
              <a:rPr sz="2200" spc="-15" dirty="0">
                <a:latin typeface="Arial MT"/>
                <a:cs typeface="Arial MT"/>
              </a:rPr>
              <a:t>whole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defects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defect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still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there.</a:t>
            </a:r>
            <a:endParaRPr sz="2200">
              <a:latin typeface="Arial MT"/>
              <a:cs typeface="Arial MT"/>
            </a:endParaRPr>
          </a:p>
          <a:p>
            <a:pPr marL="353060" marR="227329" indent="-340360">
              <a:lnSpc>
                <a:spcPct val="100000"/>
              </a:lnSpc>
              <a:spcBef>
                <a:spcPts val="5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present,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20" dirty="0">
                <a:latin typeface="Arial MT"/>
                <a:cs typeface="Arial MT"/>
              </a:rPr>
              <a:t> will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re-open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bug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move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verify.</a:t>
            </a:r>
            <a:endParaRPr sz="2200">
              <a:latin typeface="Arial MT"/>
              <a:cs typeface="Arial MT"/>
            </a:endParaRPr>
          </a:p>
          <a:p>
            <a:pPr marL="353060" marR="5080" indent="-340360">
              <a:lnSpc>
                <a:spcPct val="100000"/>
              </a:lnSpc>
              <a:spcBef>
                <a:spcPts val="505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Re-open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raised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dirty="0">
                <a:latin typeface="Arial MT"/>
                <a:cs typeface="Arial MT"/>
              </a:rPr>
              <a:t> re-testing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we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re-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bug.</a:t>
            </a:r>
            <a:endParaRPr sz="22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5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25" dirty="0">
                <a:latin typeface="Arial MT"/>
                <a:cs typeface="Arial MT"/>
              </a:rPr>
              <a:t>Verify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whole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application(Regression).</a:t>
            </a:r>
            <a:endParaRPr sz="22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5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Close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Close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1867083-CE76-19AC-8750-BED8619A3FEF}"/>
              </a:ext>
            </a:extLst>
          </p:cNvPr>
          <p:cNvSpPr txBox="1">
            <a:spLocks/>
          </p:cNvSpPr>
          <p:nvPr/>
        </p:nvSpPr>
        <p:spPr>
          <a:xfrm>
            <a:off x="857250" y="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Defect life cycle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0610" y="1764029"/>
            <a:ext cx="6162675" cy="257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15875" indent="-34099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dirty="0">
                <a:latin typeface="Arial MT"/>
                <a:cs typeface="Arial MT"/>
              </a:rPr>
              <a:t>“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Missing,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Wrong,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 </a:t>
            </a:r>
            <a:r>
              <a:rPr sz="2200" spc="-10" dirty="0">
                <a:latin typeface="Arial MT"/>
                <a:cs typeface="Arial MT"/>
              </a:rPr>
              <a:t>expected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difficult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understand,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hard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use</a:t>
            </a:r>
            <a:r>
              <a:rPr sz="2200" spc="-5" dirty="0">
                <a:latin typeface="Arial MT"/>
                <a:cs typeface="Arial MT"/>
              </a:rPr>
              <a:t> is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 Defect”.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3060" marR="5080" indent="-340995">
              <a:lnSpc>
                <a:spcPct val="100000"/>
              </a:lnSpc>
              <a:spcBef>
                <a:spcPts val="1485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dirty="0">
                <a:latin typeface="Arial MT"/>
                <a:cs typeface="Arial MT"/>
              </a:rPr>
              <a:t>“A </a:t>
            </a:r>
            <a:r>
              <a:rPr sz="2200" spc="-10" dirty="0">
                <a:latin typeface="Arial MT"/>
                <a:cs typeface="Arial MT"/>
              </a:rPr>
              <a:t>software </a:t>
            </a:r>
            <a:r>
              <a:rPr sz="2200" spc="-5" dirty="0">
                <a:latin typeface="Arial MT"/>
                <a:cs typeface="Arial MT"/>
              </a:rPr>
              <a:t>error is present </a:t>
            </a:r>
            <a:r>
              <a:rPr sz="2200" spc="-15" dirty="0">
                <a:latin typeface="Arial MT"/>
                <a:cs typeface="Arial MT"/>
              </a:rPr>
              <a:t>when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program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what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specification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do”.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7C2CBE-255F-041C-5727-52A74844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defect?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2819" y="1764029"/>
            <a:ext cx="5781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100"/>
              </a:spcBef>
              <a:buClr>
                <a:srgbClr val="FFFFCC"/>
              </a:buClr>
              <a:buFont typeface="Wingdings"/>
              <a:buChar char=""/>
              <a:tabLst>
                <a:tab pos="353060" algn="l"/>
                <a:tab pos="353695" algn="l"/>
              </a:tabLst>
            </a:pPr>
            <a:r>
              <a:rPr sz="2200" spc="-15" dirty="0">
                <a:latin typeface="Arial MT"/>
                <a:cs typeface="Arial MT"/>
              </a:rPr>
              <a:t>Time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gap</a:t>
            </a:r>
            <a:r>
              <a:rPr sz="2200" spc="-10" dirty="0">
                <a:latin typeface="Arial MT"/>
                <a:cs typeface="Arial MT"/>
              </a:rPr>
              <a:t> between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closing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deferring.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124217"/>
            <a:ext cx="5471962" cy="220973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B930FD3-F140-8A83-763D-8CF4A302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55476"/>
            <a:ext cx="7429499" cy="1478570"/>
          </a:xfrm>
        </p:spPr>
        <p:txBody>
          <a:bodyPr/>
          <a:lstStyle/>
          <a:p>
            <a:r>
              <a:rPr lang="en-US" dirty="0"/>
              <a:t>What is defect age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2590800"/>
            <a:ext cx="63290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average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no.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found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a module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endParaRPr sz="2200" dirty="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called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 </a:t>
            </a:r>
            <a:r>
              <a:rPr sz="2200" spc="-30" dirty="0">
                <a:latin typeface="Arial MT"/>
                <a:cs typeface="Arial MT"/>
              </a:rPr>
              <a:t>density.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37D5252-3FDB-2A7A-1F5C-F0312270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200"/>
            <a:ext cx="7429499" cy="1478570"/>
          </a:xfrm>
        </p:spPr>
        <p:txBody>
          <a:bodyPr/>
          <a:lstStyle/>
          <a:p>
            <a:r>
              <a:rPr lang="en-US" dirty="0"/>
              <a:t>Defect density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687" y="1255966"/>
            <a:ext cx="6122035" cy="468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65"/>
              </a:spcBef>
            </a:pPr>
            <a:r>
              <a:rPr sz="2200" spc="-10" dirty="0">
                <a:latin typeface="Arial MT"/>
                <a:cs typeface="Arial MT"/>
              </a:rPr>
              <a:t>Spelling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mistakes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80"/>
              </a:spcBef>
            </a:pPr>
            <a:r>
              <a:rPr sz="2200" spc="-5" dirty="0">
                <a:latin typeface="Arial MT"/>
                <a:cs typeface="Arial MT"/>
              </a:rPr>
              <a:t>Invalid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label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object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w.r.t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functionality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latin typeface="Arial MT"/>
                <a:cs typeface="Arial MT"/>
              </a:rPr>
              <a:t>Improper right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alignment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8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Error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handling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ts val="2370"/>
              </a:lnSpc>
              <a:spcBef>
                <a:spcPts val="80"/>
              </a:spcBef>
            </a:pPr>
            <a:r>
              <a:rPr sz="2200" dirty="0">
                <a:latin typeface="Arial MT"/>
                <a:cs typeface="Arial MT"/>
              </a:rPr>
              <a:t>Error</a:t>
            </a:r>
            <a:r>
              <a:rPr sz="2200" spc="-5" dirty="0">
                <a:latin typeface="Arial MT"/>
                <a:cs typeface="Arial MT"/>
              </a:rPr>
              <a:t> message </a:t>
            </a:r>
            <a:r>
              <a:rPr sz="2200" dirty="0">
                <a:latin typeface="Arial MT"/>
                <a:cs typeface="Arial MT"/>
              </a:rPr>
              <a:t>not </a:t>
            </a:r>
            <a:r>
              <a:rPr sz="2200" spc="-5" dirty="0">
                <a:latin typeface="Arial MT"/>
                <a:cs typeface="Arial MT"/>
              </a:rPr>
              <a:t>coming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wrong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operation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ts val="2370"/>
              </a:lnSpc>
              <a:spcBef>
                <a:spcPts val="80"/>
              </a:spcBef>
            </a:pPr>
            <a:r>
              <a:rPr sz="2200" dirty="0">
                <a:latin typeface="Arial MT"/>
                <a:cs typeface="Arial MT"/>
              </a:rPr>
              <a:t>Wrong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message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wrong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operation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85"/>
              </a:spcBef>
            </a:pPr>
            <a:r>
              <a:rPr sz="2200" spc="-5" dirty="0">
                <a:latin typeface="Arial MT"/>
                <a:cs typeface="Arial MT"/>
              </a:rPr>
              <a:t>Correct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message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incomplete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8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Input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domain</a:t>
            </a:r>
            <a:r>
              <a:rPr sz="2200" dirty="0">
                <a:latin typeface="Arial MT"/>
                <a:cs typeface="Arial MT"/>
              </a:rPr>
              <a:t> defects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60"/>
              </a:spcBef>
            </a:pPr>
            <a:r>
              <a:rPr sz="2200" spc="-5" dirty="0">
                <a:latin typeface="Arial MT"/>
                <a:cs typeface="Arial MT"/>
              </a:rPr>
              <a:t>Does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take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valid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80"/>
              </a:spcBef>
            </a:pPr>
            <a:r>
              <a:rPr sz="2200" spc="-40" dirty="0">
                <a:latin typeface="Arial MT"/>
                <a:cs typeface="Arial MT"/>
              </a:rPr>
              <a:t>Taking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valid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invalid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60"/>
              </a:spcBef>
            </a:pPr>
            <a:r>
              <a:rPr sz="2200" spc="-40" dirty="0">
                <a:latin typeface="Arial MT"/>
                <a:cs typeface="Arial MT"/>
              </a:rPr>
              <a:t>Taking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valid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type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range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exceeded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E447E0-49A5-EA8B-035E-FFA783D1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Types of defects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469" y="1332166"/>
            <a:ext cx="5946140" cy="374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Manipulations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65"/>
              </a:spcBef>
            </a:pPr>
            <a:r>
              <a:rPr sz="2200" dirty="0">
                <a:latin typeface="Arial MT"/>
                <a:cs typeface="Arial MT"/>
              </a:rPr>
              <a:t>Wrong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</a:t>
            </a:r>
            <a:endParaRPr sz="2200">
              <a:latin typeface="Arial MT"/>
              <a:cs typeface="Arial MT"/>
            </a:endParaRPr>
          </a:p>
          <a:p>
            <a:pPr marL="751840" marR="5080">
              <a:lnSpc>
                <a:spcPct val="102699"/>
              </a:lnSpc>
              <a:spcBef>
                <a:spcPts val="10"/>
              </a:spcBef>
            </a:pPr>
            <a:r>
              <a:rPr sz="2200" spc="-40" dirty="0">
                <a:latin typeface="Arial MT"/>
                <a:cs typeface="Arial MT"/>
              </a:rPr>
              <a:t>Valid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 </a:t>
            </a:r>
            <a:r>
              <a:rPr sz="2200" spc="-10" dirty="0">
                <a:latin typeface="Arial MT"/>
                <a:cs typeface="Arial MT"/>
              </a:rPr>
              <a:t>without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having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decimal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points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40" dirty="0">
                <a:latin typeface="Arial MT"/>
                <a:cs typeface="Arial MT"/>
              </a:rPr>
              <a:t>Valid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rounded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decimal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points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EX: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actual </a:t>
            </a:r>
            <a:r>
              <a:rPr sz="2200" spc="-10" dirty="0">
                <a:latin typeface="Arial MT"/>
                <a:cs typeface="Arial MT"/>
              </a:rPr>
              <a:t>answer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10.96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80"/>
              </a:spcBef>
            </a:pPr>
            <a:r>
              <a:rPr sz="2200" spc="-10" dirty="0">
                <a:latin typeface="Arial MT"/>
                <a:cs typeface="Arial MT"/>
              </a:rPr>
              <a:t>High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(13),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medium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(10) </a:t>
            </a:r>
            <a:r>
              <a:rPr sz="2200" spc="-5" dirty="0">
                <a:latin typeface="Arial MT"/>
                <a:cs typeface="Arial MT"/>
              </a:rPr>
              <a:t>and low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(10.9)</a:t>
            </a:r>
            <a:endParaRPr sz="2200">
              <a:latin typeface="Arial MT"/>
              <a:cs typeface="Arial MT"/>
            </a:endParaRPr>
          </a:p>
          <a:p>
            <a:pPr marL="353695" marR="2616835" indent="-353695">
              <a:lnSpc>
                <a:spcPct val="103000"/>
              </a:lnSpc>
              <a:spcBef>
                <a:spcPts val="8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Race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dead lock</a:t>
            </a:r>
            <a:endParaRPr sz="2200">
              <a:latin typeface="Arial MT"/>
              <a:cs typeface="Arial MT"/>
            </a:endParaRPr>
          </a:p>
          <a:p>
            <a:pPr marL="751840" marR="400685">
              <a:lnSpc>
                <a:spcPts val="2720"/>
              </a:lnSpc>
              <a:spcBef>
                <a:spcPts val="90"/>
              </a:spcBef>
            </a:pPr>
            <a:r>
              <a:rPr sz="2200" spc="-5" dirty="0">
                <a:latin typeface="Arial MT"/>
                <a:cs typeface="Arial MT"/>
              </a:rPr>
              <a:t>Invalid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order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functionalities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build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running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some</a:t>
            </a:r>
            <a:r>
              <a:rPr sz="2200" dirty="0">
                <a:latin typeface="Arial MT"/>
                <a:cs typeface="Arial MT"/>
              </a:rPr>
              <a:t> of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ts val="2014"/>
              </a:lnSpc>
            </a:pPr>
            <a:r>
              <a:rPr sz="2200" spc="-5" dirty="0">
                <a:latin typeface="Arial MT"/>
                <a:cs typeface="Arial MT"/>
              </a:rPr>
              <a:t>platforms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only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D8E10CD-5923-BC57-12A4-E8E0F599A6E9}"/>
              </a:ext>
            </a:extLst>
          </p:cNvPr>
          <p:cNvSpPr txBox="1">
            <a:spLocks/>
          </p:cNvSpPr>
          <p:nvPr/>
        </p:nvSpPr>
        <p:spPr>
          <a:xfrm>
            <a:off x="857250" y="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defects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469" y="1408366"/>
            <a:ext cx="6670040" cy="359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H/W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65"/>
              </a:spcBef>
            </a:pPr>
            <a:r>
              <a:rPr sz="2200" spc="-5" dirty="0">
                <a:latin typeface="Arial MT"/>
                <a:cs typeface="Arial MT"/>
              </a:rPr>
              <a:t>Device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connecting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80"/>
              </a:spcBef>
            </a:pPr>
            <a:r>
              <a:rPr sz="2200" spc="-5" dirty="0">
                <a:latin typeface="Arial MT"/>
                <a:cs typeface="Arial MT"/>
              </a:rPr>
              <a:t>Device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connecting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returning </a:t>
            </a:r>
            <a:r>
              <a:rPr sz="2200" spc="-10" dirty="0">
                <a:latin typeface="Arial MT"/>
                <a:cs typeface="Arial MT"/>
              </a:rPr>
              <a:t>wrong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output</a:t>
            </a:r>
            <a:endParaRPr sz="2200">
              <a:latin typeface="Arial MT"/>
              <a:cs typeface="Arial MT"/>
            </a:endParaRPr>
          </a:p>
          <a:p>
            <a:pPr marL="751840" marR="687070">
              <a:lnSpc>
                <a:spcPts val="2120"/>
              </a:lnSpc>
              <a:spcBef>
                <a:spcPts val="565"/>
              </a:spcBef>
            </a:pPr>
            <a:r>
              <a:rPr sz="2200" spc="-5" dirty="0">
                <a:latin typeface="Arial MT"/>
                <a:cs typeface="Arial MT"/>
              </a:rPr>
              <a:t>Device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connecting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returning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incomplete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195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Load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65"/>
              </a:spcBef>
            </a:pPr>
            <a:r>
              <a:rPr sz="2200" spc="-5" dirty="0">
                <a:latin typeface="Arial MT"/>
                <a:cs typeface="Arial MT"/>
              </a:rPr>
              <a:t>Does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allow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expected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load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ts val="2370"/>
              </a:lnSpc>
              <a:spcBef>
                <a:spcPts val="80"/>
              </a:spcBef>
            </a:pPr>
            <a:r>
              <a:rPr sz="2200" spc="-10" dirty="0">
                <a:latin typeface="Arial MT"/>
                <a:cs typeface="Arial MT"/>
              </a:rPr>
              <a:t>Allow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expected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load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some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functionalities</a:t>
            </a:r>
            <a:endParaRPr sz="2200">
              <a:latin typeface="Arial MT"/>
              <a:cs typeface="Arial MT"/>
            </a:endParaRPr>
          </a:p>
          <a:p>
            <a:pPr marL="751840" marR="1078230">
              <a:lnSpc>
                <a:spcPts val="2120"/>
              </a:lnSpc>
              <a:spcBef>
                <a:spcPts val="585"/>
              </a:spcBef>
            </a:pPr>
            <a:r>
              <a:rPr sz="2200" spc="-15" dirty="0">
                <a:latin typeface="Arial MT"/>
                <a:cs typeface="Arial MT"/>
              </a:rPr>
              <a:t>Allowing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 </a:t>
            </a:r>
            <a:r>
              <a:rPr sz="2200" spc="-5" dirty="0">
                <a:latin typeface="Arial MT"/>
                <a:cs typeface="Arial MT"/>
              </a:rPr>
              <a:t>expected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load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functionalities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w.r.t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benchmarks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0DED211-46B3-00BB-5A68-B4191D525473}"/>
              </a:ext>
            </a:extLst>
          </p:cNvPr>
          <p:cNvSpPr txBox="1">
            <a:spLocks/>
          </p:cNvSpPr>
          <p:nvPr/>
        </p:nvSpPr>
        <p:spPr>
          <a:xfrm>
            <a:off x="857250" y="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defects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869" y="1485265"/>
            <a:ext cx="6017895" cy="289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Source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latin typeface="Arial MT"/>
                <a:cs typeface="Arial MT"/>
              </a:rPr>
              <a:t>Wrong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help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80"/>
              </a:spcBef>
            </a:pPr>
            <a:r>
              <a:rPr sz="2200" spc="-5" dirty="0">
                <a:latin typeface="Arial MT"/>
                <a:cs typeface="Arial MT"/>
              </a:rPr>
              <a:t>Incomplete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help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endParaRPr sz="2200">
              <a:latin typeface="Arial MT"/>
              <a:cs typeface="Arial MT"/>
            </a:endParaRPr>
          </a:p>
          <a:p>
            <a:pPr marL="751840" marR="80010">
              <a:lnSpc>
                <a:spcPts val="2120"/>
              </a:lnSpc>
              <a:spcBef>
                <a:spcPts val="565"/>
              </a:spcBef>
            </a:pPr>
            <a:r>
              <a:rPr sz="2200" spc="-5" dirty="0">
                <a:latin typeface="Arial MT"/>
                <a:cs typeface="Arial MT"/>
              </a:rPr>
              <a:t>Correct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help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5" dirty="0">
                <a:latin typeface="Arial MT"/>
                <a:cs typeface="Arial MT"/>
              </a:rPr>
              <a:t> complex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understand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195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dirty="0">
                <a:latin typeface="Arial MT"/>
                <a:cs typeface="Arial MT"/>
              </a:rPr>
              <a:t>ID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control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endParaRPr sz="2200">
              <a:latin typeface="Arial MT"/>
              <a:cs typeface="Arial MT"/>
            </a:endParaRPr>
          </a:p>
          <a:p>
            <a:pPr marL="751840" marR="5080">
              <a:lnSpc>
                <a:spcPct val="79900"/>
              </a:lnSpc>
              <a:spcBef>
                <a:spcPts val="595"/>
              </a:spcBef>
            </a:pPr>
            <a:r>
              <a:rPr sz="2200" spc="-5" dirty="0">
                <a:latin typeface="Arial MT"/>
                <a:cs typeface="Arial MT"/>
              </a:rPr>
              <a:t>Logo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missing,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wrong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logo,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version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missing,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copy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right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window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missing,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team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members </a:t>
            </a:r>
            <a:r>
              <a:rPr sz="2200" spc="-5" dirty="0">
                <a:latin typeface="Arial MT"/>
                <a:cs typeface="Arial MT"/>
              </a:rPr>
              <a:t>name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missing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35DAECD-EBC2-917F-2FA2-AD3D78BDC6C7}"/>
              </a:ext>
            </a:extLst>
          </p:cNvPr>
          <p:cNvSpPr txBox="1">
            <a:spLocks/>
          </p:cNvSpPr>
          <p:nvPr/>
        </p:nvSpPr>
        <p:spPr>
          <a:xfrm>
            <a:off x="857250" y="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defects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5669" y="1474406"/>
            <a:ext cx="5767705" cy="505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980" indent="-46291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474980" algn="l"/>
                <a:tab pos="475615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difference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</a:t>
            </a:r>
            <a:endParaRPr sz="2200">
              <a:latin typeface="Arial MT"/>
              <a:cs typeface="Arial MT"/>
            </a:endParaRPr>
          </a:p>
          <a:p>
            <a:pPr marL="4749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Severity 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Priority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 MT"/>
              <a:cs typeface="Arial MT"/>
            </a:endParaRPr>
          </a:p>
          <a:p>
            <a:pPr marL="474980" marR="5080" indent="-46291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474980" algn="l"/>
                <a:tab pos="475615" algn="l"/>
                <a:tab pos="4976495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difference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	</a:t>
            </a:r>
            <a:r>
              <a:rPr sz="2200" spc="-5" dirty="0">
                <a:latin typeface="Arial MT"/>
                <a:cs typeface="Arial MT"/>
              </a:rPr>
              <a:t>Error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,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failure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C911D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474980" indent="-46291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474980" algn="l"/>
                <a:tab pos="475615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deferred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C911D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474980" indent="-46291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474980" algn="l"/>
                <a:tab pos="475615" algn="l"/>
              </a:tabLst>
            </a:pP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dirty="0">
                <a:latin typeface="Arial MT"/>
                <a:cs typeface="Arial MT"/>
              </a:rPr>
              <a:t> defects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prioritized?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911D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474980" indent="-46291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474980" algn="l"/>
                <a:tab pos="475615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reproducible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300">
              <a:latin typeface="Arial MT"/>
              <a:cs typeface="Arial MT"/>
            </a:endParaRPr>
          </a:p>
          <a:p>
            <a:pPr marL="474980" indent="-46291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474980" algn="l"/>
                <a:tab pos="475615" algn="l"/>
              </a:tabLst>
            </a:pPr>
            <a:r>
              <a:rPr sz="2200" spc="-10" dirty="0">
                <a:latin typeface="Arial MT"/>
                <a:cs typeface="Arial MT"/>
              </a:rPr>
              <a:t>Explain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</a:t>
            </a:r>
            <a:r>
              <a:rPr sz="2200" spc="-10" dirty="0">
                <a:latin typeface="Arial MT"/>
                <a:cs typeface="Arial MT"/>
              </a:rPr>
              <a:t> Cycle.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C911D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474980" indent="-46291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474980" algn="l"/>
                <a:tab pos="475615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Defect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Density?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97CC00-A181-CE29-0DB1-D0532015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32" y="76200"/>
            <a:ext cx="7429499" cy="1478570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510" y="1514495"/>
            <a:ext cx="2667481" cy="41534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106527-BA8A-B232-B66F-80418114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52400"/>
            <a:ext cx="7429499" cy="1478570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1990" y="1525269"/>
            <a:ext cx="2250440" cy="642620"/>
          </a:xfrm>
          <a:prstGeom prst="rect">
            <a:avLst/>
          </a:prstGeom>
          <a:solidFill>
            <a:srgbClr val="66CCFF"/>
          </a:solidFill>
        </p:spPr>
        <p:txBody>
          <a:bodyPr vert="horz" wrap="square" lIns="0" tIns="46355" rIns="0" bIns="0" rtlCol="0">
            <a:spAutoFit/>
          </a:bodyPr>
          <a:lstStyle/>
          <a:p>
            <a:pPr marL="521970" marR="211454" indent="-309880">
              <a:lnSpc>
                <a:spcPct val="100000"/>
              </a:lnSpc>
              <a:spcBef>
                <a:spcPts val="365"/>
              </a:spcBef>
            </a:pPr>
            <a:r>
              <a:rPr sz="1800" b="1" dirty="0">
                <a:latin typeface="Tahoma"/>
                <a:cs typeface="Tahoma"/>
              </a:rPr>
              <a:t>A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person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makes </a:t>
            </a:r>
            <a:r>
              <a:rPr sz="1800" b="1" spc="-509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error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...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4070" y="2284729"/>
            <a:ext cx="2532380" cy="919480"/>
          </a:xfrm>
          <a:prstGeom prst="rect">
            <a:avLst/>
          </a:prstGeom>
          <a:solidFill>
            <a:srgbClr val="66CCFF"/>
          </a:solidFill>
        </p:spPr>
        <p:txBody>
          <a:bodyPr vert="horz" wrap="square" lIns="0" tIns="47625" rIns="0" bIns="0" rtlCol="0">
            <a:spAutoFit/>
          </a:bodyPr>
          <a:lstStyle/>
          <a:p>
            <a:pPr marL="325755" marR="318770" algn="ctr">
              <a:lnSpc>
                <a:spcPct val="100000"/>
              </a:lnSpc>
              <a:spcBef>
                <a:spcPts val="375"/>
              </a:spcBef>
            </a:pPr>
            <a:r>
              <a:rPr sz="1800" b="1" dirty="0">
                <a:latin typeface="Tahoma"/>
                <a:cs typeface="Tahoma"/>
              </a:rPr>
              <a:t>… </a:t>
            </a:r>
            <a:r>
              <a:rPr sz="1800" b="1" spc="-5" dirty="0">
                <a:latin typeface="Tahoma"/>
                <a:cs typeface="Tahoma"/>
              </a:rPr>
              <a:t>that </a:t>
            </a:r>
            <a:r>
              <a:rPr sz="1800" b="1" spc="-10" dirty="0">
                <a:latin typeface="Tahoma"/>
                <a:cs typeface="Tahoma"/>
              </a:rPr>
              <a:t>creates </a:t>
            </a:r>
            <a:r>
              <a:rPr sz="1800" b="1" dirty="0">
                <a:latin typeface="Tahoma"/>
                <a:cs typeface="Tahoma"/>
              </a:rPr>
              <a:t>a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fault in </a:t>
            </a:r>
            <a:r>
              <a:rPr sz="1800" b="1" spc="-5" dirty="0">
                <a:latin typeface="Tahoma"/>
                <a:cs typeface="Tahoma"/>
              </a:rPr>
              <a:t>the 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software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...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95720" y="5021579"/>
            <a:ext cx="1689100" cy="1216660"/>
            <a:chOff x="6395720" y="5021579"/>
            <a:chExt cx="1689100" cy="1216660"/>
          </a:xfrm>
        </p:grpSpPr>
        <p:sp>
          <p:nvSpPr>
            <p:cNvPr id="6" name="object 6"/>
            <p:cNvSpPr/>
            <p:nvPr/>
          </p:nvSpPr>
          <p:spPr>
            <a:xfrm>
              <a:off x="6402070" y="5027929"/>
              <a:ext cx="1676400" cy="1203960"/>
            </a:xfrm>
            <a:custGeom>
              <a:avLst/>
              <a:gdLst/>
              <a:ahLst/>
              <a:cxnLst/>
              <a:rect l="l" t="t" r="r" b="b"/>
              <a:pathLst>
                <a:path w="1676400" h="1203960">
                  <a:moveTo>
                    <a:pt x="167640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1676400" y="120396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2070" y="5027929"/>
              <a:ext cx="1676400" cy="1203960"/>
            </a:xfrm>
            <a:custGeom>
              <a:avLst/>
              <a:gdLst/>
              <a:ahLst/>
              <a:cxnLst/>
              <a:rect l="l" t="t" r="r" b="b"/>
              <a:pathLst>
                <a:path w="1676400" h="1203960">
                  <a:moveTo>
                    <a:pt x="0" y="1203960"/>
                  </a:moveTo>
                  <a:lnTo>
                    <a:pt x="1676400" y="120396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120396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02070" y="5027929"/>
            <a:ext cx="1676400" cy="12039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17804" marR="212725" algn="ctr">
              <a:lnSpc>
                <a:spcPct val="100000"/>
              </a:lnSpc>
              <a:spcBef>
                <a:spcPts val="425"/>
              </a:spcBef>
            </a:pPr>
            <a:r>
              <a:rPr sz="1800" b="1" dirty="0">
                <a:latin typeface="Tahoma"/>
                <a:cs typeface="Tahoma"/>
              </a:rPr>
              <a:t>…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that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can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cause</a:t>
            </a:r>
            <a:endParaRPr sz="18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a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failure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in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operation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20080" y="1592580"/>
            <a:ext cx="2595880" cy="4150995"/>
            <a:chOff x="5220080" y="1592580"/>
            <a:chExt cx="2595880" cy="4150995"/>
          </a:xfrm>
        </p:grpSpPr>
        <p:sp>
          <p:nvSpPr>
            <p:cNvPr id="10" name="object 10"/>
            <p:cNvSpPr/>
            <p:nvPr/>
          </p:nvSpPr>
          <p:spPr>
            <a:xfrm>
              <a:off x="5220080" y="4335653"/>
              <a:ext cx="1163320" cy="1407795"/>
            </a:xfrm>
            <a:custGeom>
              <a:avLst/>
              <a:gdLst/>
              <a:ahLst/>
              <a:cxnLst/>
              <a:rect l="l" t="t" r="r" b="b"/>
              <a:pathLst>
                <a:path w="1163320" h="1407795">
                  <a:moveTo>
                    <a:pt x="935014" y="1335688"/>
                  </a:moveTo>
                  <a:lnTo>
                    <a:pt x="909320" y="1407680"/>
                  </a:lnTo>
                  <a:lnTo>
                    <a:pt x="1162939" y="1376870"/>
                  </a:lnTo>
                  <a:lnTo>
                    <a:pt x="1135882" y="1348638"/>
                  </a:lnTo>
                  <a:lnTo>
                    <a:pt x="970534" y="1348638"/>
                  </a:lnTo>
                  <a:lnTo>
                    <a:pt x="935014" y="1335688"/>
                  </a:lnTo>
                  <a:close/>
                </a:path>
                <a:path w="1163320" h="1407795">
                  <a:moveTo>
                    <a:pt x="960626" y="1263928"/>
                  </a:moveTo>
                  <a:lnTo>
                    <a:pt x="935014" y="1335688"/>
                  </a:lnTo>
                  <a:lnTo>
                    <a:pt x="970534" y="1348638"/>
                  </a:lnTo>
                  <a:lnTo>
                    <a:pt x="996569" y="1277035"/>
                  </a:lnTo>
                  <a:lnTo>
                    <a:pt x="960626" y="1263928"/>
                  </a:lnTo>
                  <a:close/>
                </a:path>
                <a:path w="1163320" h="1407795">
                  <a:moveTo>
                    <a:pt x="986155" y="1192403"/>
                  </a:moveTo>
                  <a:lnTo>
                    <a:pt x="960626" y="1263928"/>
                  </a:lnTo>
                  <a:lnTo>
                    <a:pt x="996569" y="1277035"/>
                  </a:lnTo>
                  <a:lnTo>
                    <a:pt x="970534" y="1348638"/>
                  </a:lnTo>
                  <a:lnTo>
                    <a:pt x="1135882" y="1348638"/>
                  </a:lnTo>
                  <a:lnTo>
                    <a:pt x="986155" y="1192403"/>
                  </a:lnTo>
                  <a:close/>
                </a:path>
                <a:path w="1163320" h="1407795">
                  <a:moveTo>
                    <a:pt x="75438" y="0"/>
                  </a:moveTo>
                  <a:lnTo>
                    <a:pt x="0" y="10541"/>
                  </a:lnTo>
                  <a:lnTo>
                    <a:pt x="17907" y="138938"/>
                  </a:lnTo>
                  <a:lnTo>
                    <a:pt x="27305" y="202946"/>
                  </a:lnTo>
                  <a:lnTo>
                    <a:pt x="37465" y="266700"/>
                  </a:lnTo>
                  <a:lnTo>
                    <a:pt x="48514" y="329692"/>
                  </a:lnTo>
                  <a:lnTo>
                    <a:pt x="60452" y="392176"/>
                  </a:lnTo>
                  <a:lnTo>
                    <a:pt x="73787" y="453898"/>
                  </a:lnTo>
                  <a:lnTo>
                    <a:pt x="88773" y="514477"/>
                  </a:lnTo>
                  <a:lnTo>
                    <a:pt x="105156" y="573786"/>
                  </a:lnTo>
                  <a:lnTo>
                    <a:pt x="123698" y="631825"/>
                  </a:lnTo>
                  <a:lnTo>
                    <a:pt x="144399" y="688467"/>
                  </a:lnTo>
                  <a:lnTo>
                    <a:pt x="167640" y="743839"/>
                  </a:lnTo>
                  <a:lnTo>
                    <a:pt x="193421" y="796925"/>
                  </a:lnTo>
                  <a:lnTo>
                    <a:pt x="222123" y="847979"/>
                  </a:lnTo>
                  <a:lnTo>
                    <a:pt x="254000" y="896874"/>
                  </a:lnTo>
                  <a:lnTo>
                    <a:pt x="289179" y="943229"/>
                  </a:lnTo>
                  <a:lnTo>
                    <a:pt x="327787" y="987044"/>
                  </a:lnTo>
                  <a:lnTo>
                    <a:pt x="369570" y="1027938"/>
                  </a:lnTo>
                  <a:lnTo>
                    <a:pt x="414274" y="1066292"/>
                  </a:lnTo>
                  <a:lnTo>
                    <a:pt x="461137" y="1102106"/>
                  </a:lnTo>
                  <a:lnTo>
                    <a:pt x="510794" y="1135761"/>
                  </a:lnTo>
                  <a:lnTo>
                    <a:pt x="562102" y="1167130"/>
                  </a:lnTo>
                  <a:lnTo>
                    <a:pt x="615696" y="1196975"/>
                  </a:lnTo>
                  <a:lnTo>
                    <a:pt x="670941" y="1225042"/>
                  </a:lnTo>
                  <a:lnTo>
                    <a:pt x="727837" y="1251839"/>
                  </a:lnTo>
                  <a:lnTo>
                    <a:pt x="785876" y="1277200"/>
                  </a:lnTo>
                  <a:lnTo>
                    <a:pt x="845185" y="1301457"/>
                  </a:lnTo>
                  <a:lnTo>
                    <a:pt x="905256" y="1324838"/>
                  </a:lnTo>
                  <a:lnTo>
                    <a:pt x="935014" y="1335688"/>
                  </a:lnTo>
                  <a:lnTo>
                    <a:pt x="960626" y="1263928"/>
                  </a:lnTo>
                  <a:lnTo>
                    <a:pt x="932942" y="1253832"/>
                  </a:lnTo>
                  <a:lnTo>
                    <a:pt x="874014" y="1230884"/>
                  </a:lnTo>
                  <a:lnTo>
                    <a:pt x="816356" y="1207389"/>
                  </a:lnTo>
                  <a:lnTo>
                    <a:pt x="760222" y="1182878"/>
                  </a:lnTo>
                  <a:lnTo>
                    <a:pt x="705612" y="1157224"/>
                  </a:lnTo>
                  <a:lnTo>
                    <a:pt x="652653" y="1130300"/>
                  </a:lnTo>
                  <a:lnTo>
                    <a:pt x="601853" y="1102106"/>
                  </a:lnTo>
                  <a:lnTo>
                    <a:pt x="552831" y="1072261"/>
                  </a:lnTo>
                  <a:lnTo>
                    <a:pt x="506603" y="1040892"/>
                  </a:lnTo>
                  <a:lnTo>
                    <a:pt x="462788" y="1007491"/>
                  </a:lnTo>
                  <a:lnTo>
                    <a:pt x="421894" y="972566"/>
                  </a:lnTo>
                  <a:lnTo>
                    <a:pt x="383921" y="935355"/>
                  </a:lnTo>
                  <a:lnTo>
                    <a:pt x="348996" y="896112"/>
                  </a:lnTo>
                  <a:lnTo>
                    <a:pt x="317119" y="854075"/>
                  </a:lnTo>
                  <a:lnTo>
                    <a:pt x="288036" y="809625"/>
                  </a:lnTo>
                  <a:lnTo>
                    <a:pt x="261493" y="762635"/>
                  </a:lnTo>
                  <a:lnTo>
                    <a:pt x="237490" y="713359"/>
                  </a:lnTo>
                  <a:lnTo>
                    <a:pt x="216027" y="662178"/>
                  </a:lnTo>
                  <a:lnTo>
                    <a:pt x="196342" y="608711"/>
                  </a:lnTo>
                  <a:lnTo>
                    <a:pt x="178689" y="553339"/>
                  </a:lnTo>
                  <a:lnTo>
                    <a:pt x="162687" y="496189"/>
                  </a:lnTo>
                  <a:lnTo>
                    <a:pt x="148336" y="437769"/>
                  </a:lnTo>
                  <a:lnTo>
                    <a:pt x="135382" y="377825"/>
                  </a:lnTo>
                  <a:lnTo>
                    <a:pt x="123571" y="316738"/>
                  </a:lnTo>
                  <a:lnTo>
                    <a:pt x="112776" y="254635"/>
                  </a:lnTo>
                  <a:lnTo>
                    <a:pt x="102743" y="191770"/>
                  </a:lnTo>
                  <a:lnTo>
                    <a:pt x="93345" y="128397"/>
                  </a:lnTo>
                  <a:lnTo>
                    <a:pt x="75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9669" y="1598930"/>
              <a:ext cx="1559560" cy="3197860"/>
            </a:xfrm>
            <a:custGeom>
              <a:avLst/>
              <a:gdLst/>
              <a:ahLst/>
              <a:cxnLst/>
              <a:rect l="l" t="t" r="r" b="b"/>
              <a:pathLst>
                <a:path w="1559559" h="3197860">
                  <a:moveTo>
                    <a:pt x="590041" y="0"/>
                  </a:moveTo>
                  <a:lnTo>
                    <a:pt x="421512" y="2360295"/>
                  </a:lnTo>
                  <a:lnTo>
                    <a:pt x="0" y="1446657"/>
                  </a:lnTo>
                  <a:lnTo>
                    <a:pt x="210692" y="3197860"/>
                  </a:lnTo>
                  <a:lnTo>
                    <a:pt x="1348866" y="3197860"/>
                  </a:lnTo>
                  <a:lnTo>
                    <a:pt x="1559559" y="1446657"/>
                  </a:lnTo>
                  <a:lnTo>
                    <a:pt x="1180210" y="2817114"/>
                  </a:lnTo>
                  <a:lnTo>
                    <a:pt x="1011554" y="837565"/>
                  </a:lnTo>
                  <a:lnTo>
                    <a:pt x="800861" y="1979676"/>
                  </a:lnTo>
                  <a:lnTo>
                    <a:pt x="59004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9669" y="1598930"/>
              <a:ext cx="1559560" cy="3197860"/>
            </a:xfrm>
            <a:custGeom>
              <a:avLst/>
              <a:gdLst/>
              <a:ahLst/>
              <a:cxnLst/>
              <a:rect l="l" t="t" r="r" b="b"/>
              <a:pathLst>
                <a:path w="1559559" h="3197860">
                  <a:moveTo>
                    <a:pt x="210692" y="3197860"/>
                  </a:moveTo>
                  <a:lnTo>
                    <a:pt x="0" y="1446657"/>
                  </a:lnTo>
                  <a:lnTo>
                    <a:pt x="421512" y="2360295"/>
                  </a:lnTo>
                  <a:lnTo>
                    <a:pt x="590041" y="0"/>
                  </a:lnTo>
                  <a:lnTo>
                    <a:pt x="800861" y="1979676"/>
                  </a:lnTo>
                  <a:lnTo>
                    <a:pt x="1011554" y="837565"/>
                  </a:lnTo>
                  <a:lnTo>
                    <a:pt x="1180210" y="2817114"/>
                  </a:lnTo>
                  <a:lnTo>
                    <a:pt x="1559559" y="1446657"/>
                  </a:lnTo>
                  <a:lnTo>
                    <a:pt x="1348866" y="3197860"/>
                  </a:lnTo>
                  <a:lnTo>
                    <a:pt x="210692" y="3197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7309" y="2894330"/>
              <a:ext cx="1224280" cy="1902460"/>
            </a:xfrm>
            <a:custGeom>
              <a:avLst/>
              <a:gdLst/>
              <a:ahLst/>
              <a:cxnLst/>
              <a:rect l="l" t="t" r="r" b="b"/>
              <a:pathLst>
                <a:path w="1224279" h="1902460">
                  <a:moveTo>
                    <a:pt x="422147" y="0"/>
                  </a:moveTo>
                  <a:lnTo>
                    <a:pt x="253237" y="1674114"/>
                  </a:lnTo>
                  <a:lnTo>
                    <a:pt x="0" y="760984"/>
                  </a:lnTo>
                  <a:lnTo>
                    <a:pt x="84454" y="1902460"/>
                  </a:lnTo>
                  <a:lnTo>
                    <a:pt x="1097661" y="1902460"/>
                  </a:lnTo>
                  <a:lnTo>
                    <a:pt x="1224280" y="989330"/>
                  </a:lnTo>
                  <a:lnTo>
                    <a:pt x="971041" y="1598041"/>
                  </a:lnTo>
                  <a:lnTo>
                    <a:pt x="802132" y="152146"/>
                  </a:lnTo>
                  <a:lnTo>
                    <a:pt x="506603" y="1674114"/>
                  </a:lnTo>
                  <a:lnTo>
                    <a:pt x="4221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17309" y="2894330"/>
              <a:ext cx="1224280" cy="1902460"/>
            </a:xfrm>
            <a:custGeom>
              <a:avLst/>
              <a:gdLst/>
              <a:ahLst/>
              <a:cxnLst/>
              <a:rect l="l" t="t" r="r" b="b"/>
              <a:pathLst>
                <a:path w="1224279" h="1902460">
                  <a:moveTo>
                    <a:pt x="84454" y="1902460"/>
                  </a:moveTo>
                  <a:lnTo>
                    <a:pt x="0" y="760984"/>
                  </a:lnTo>
                  <a:lnTo>
                    <a:pt x="253237" y="1674114"/>
                  </a:lnTo>
                  <a:lnTo>
                    <a:pt x="422147" y="0"/>
                  </a:lnTo>
                  <a:lnTo>
                    <a:pt x="506603" y="1674114"/>
                  </a:lnTo>
                  <a:lnTo>
                    <a:pt x="802132" y="152146"/>
                  </a:lnTo>
                  <a:lnTo>
                    <a:pt x="971041" y="1598041"/>
                  </a:lnTo>
                  <a:lnTo>
                    <a:pt x="1224280" y="989330"/>
                  </a:lnTo>
                  <a:lnTo>
                    <a:pt x="1097661" y="1902460"/>
                  </a:lnTo>
                  <a:lnTo>
                    <a:pt x="84454" y="19024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3669" y="3580130"/>
              <a:ext cx="1010919" cy="1216660"/>
            </a:xfrm>
            <a:custGeom>
              <a:avLst/>
              <a:gdLst/>
              <a:ahLst/>
              <a:cxnLst/>
              <a:rect l="l" t="t" r="r" b="b"/>
              <a:pathLst>
                <a:path w="1010920" h="1216660">
                  <a:moveTo>
                    <a:pt x="673988" y="0"/>
                  </a:moveTo>
                  <a:lnTo>
                    <a:pt x="379095" y="1140587"/>
                  </a:lnTo>
                  <a:lnTo>
                    <a:pt x="294894" y="76073"/>
                  </a:lnTo>
                  <a:lnTo>
                    <a:pt x="210565" y="1140587"/>
                  </a:lnTo>
                  <a:lnTo>
                    <a:pt x="0" y="684403"/>
                  </a:lnTo>
                  <a:lnTo>
                    <a:pt x="42163" y="1140587"/>
                  </a:lnTo>
                  <a:lnTo>
                    <a:pt x="926719" y="1216660"/>
                  </a:lnTo>
                  <a:lnTo>
                    <a:pt x="1010920" y="760349"/>
                  </a:lnTo>
                  <a:lnTo>
                    <a:pt x="758189" y="1140587"/>
                  </a:lnTo>
                  <a:lnTo>
                    <a:pt x="673988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3669" y="3580130"/>
              <a:ext cx="1010919" cy="1216660"/>
            </a:xfrm>
            <a:custGeom>
              <a:avLst/>
              <a:gdLst/>
              <a:ahLst/>
              <a:cxnLst/>
              <a:rect l="l" t="t" r="r" b="b"/>
              <a:pathLst>
                <a:path w="1010920" h="1216660">
                  <a:moveTo>
                    <a:pt x="42163" y="1140587"/>
                  </a:moveTo>
                  <a:lnTo>
                    <a:pt x="0" y="684403"/>
                  </a:lnTo>
                  <a:lnTo>
                    <a:pt x="210565" y="1140587"/>
                  </a:lnTo>
                  <a:lnTo>
                    <a:pt x="294894" y="76073"/>
                  </a:lnTo>
                  <a:lnTo>
                    <a:pt x="379095" y="1140587"/>
                  </a:lnTo>
                  <a:lnTo>
                    <a:pt x="673988" y="0"/>
                  </a:lnTo>
                  <a:lnTo>
                    <a:pt x="758189" y="1140587"/>
                  </a:lnTo>
                  <a:lnTo>
                    <a:pt x="1010920" y="760349"/>
                  </a:lnTo>
                  <a:lnTo>
                    <a:pt x="926719" y="1216660"/>
                  </a:lnTo>
                  <a:lnTo>
                    <a:pt x="42163" y="11405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357120" y="3497579"/>
            <a:ext cx="2774950" cy="1774189"/>
            <a:chOff x="2357120" y="3497579"/>
            <a:chExt cx="2774950" cy="1774189"/>
          </a:xfrm>
        </p:grpSpPr>
        <p:sp>
          <p:nvSpPr>
            <p:cNvPr id="18" name="object 18"/>
            <p:cNvSpPr/>
            <p:nvPr/>
          </p:nvSpPr>
          <p:spPr>
            <a:xfrm>
              <a:off x="2363470" y="3503929"/>
              <a:ext cx="2762250" cy="1761489"/>
            </a:xfrm>
            <a:custGeom>
              <a:avLst/>
              <a:gdLst/>
              <a:ahLst/>
              <a:cxnLst/>
              <a:rect l="l" t="t" r="r" b="b"/>
              <a:pathLst>
                <a:path w="2762250" h="1761489">
                  <a:moveTo>
                    <a:pt x="1580260" y="0"/>
                  </a:moveTo>
                  <a:lnTo>
                    <a:pt x="42418" y="434721"/>
                  </a:lnTo>
                  <a:lnTo>
                    <a:pt x="0" y="441071"/>
                  </a:lnTo>
                  <a:lnTo>
                    <a:pt x="1156970" y="1761236"/>
                  </a:lnTo>
                  <a:lnTo>
                    <a:pt x="2761996" y="1278890"/>
                  </a:lnTo>
                  <a:lnTo>
                    <a:pt x="1580260" y="0"/>
                  </a:lnTo>
                  <a:close/>
                </a:path>
              </a:pathLst>
            </a:custGeom>
            <a:solidFill>
              <a:srgbClr val="E4C9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3470" y="3503929"/>
              <a:ext cx="2762250" cy="1761489"/>
            </a:xfrm>
            <a:custGeom>
              <a:avLst/>
              <a:gdLst/>
              <a:ahLst/>
              <a:cxnLst/>
              <a:rect l="l" t="t" r="r" b="b"/>
              <a:pathLst>
                <a:path w="2762250" h="1761489">
                  <a:moveTo>
                    <a:pt x="42418" y="434721"/>
                  </a:moveTo>
                  <a:lnTo>
                    <a:pt x="1580260" y="0"/>
                  </a:lnTo>
                  <a:lnTo>
                    <a:pt x="2761996" y="1278890"/>
                  </a:lnTo>
                  <a:lnTo>
                    <a:pt x="1156970" y="1761236"/>
                  </a:lnTo>
                  <a:lnTo>
                    <a:pt x="0" y="441071"/>
                  </a:lnTo>
                  <a:lnTo>
                    <a:pt x="42418" y="434721"/>
                  </a:lnTo>
                </a:path>
              </a:pathLst>
            </a:custGeom>
            <a:ln w="12700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7300" y="3604259"/>
              <a:ext cx="2397760" cy="158483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59459" y="2512060"/>
            <a:ext cx="1282700" cy="3035300"/>
            <a:chOff x="759459" y="2512060"/>
            <a:chExt cx="1282700" cy="3035300"/>
          </a:xfrm>
        </p:grpSpPr>
        <p:sp>
          <p:nvSpPr>
            <p:cNvPr id="22" name="object 22"/>
            <p:cNvSpPr/>
            <p:nvPr/>
          </p:nvSpPr>
          <p:spPr>
            <a:xfrm>
              <a:off x="1711959" y="2931160"/>
              <a:ext cx="330200" cy="424180"/>
            </a:xfrm>
            <a:custGeom>
              <a:avLst/>
              <a:gdLst/>
              <a:ahLst/>
              <a:cxnLst/>
              <a:rect l="l" t="t" r="r" b="b"/>
              <a:pathLst>
                <a:path w="330200" h="424179">
                  <a:moveTo>
                    <a:pt x="192658" y="0"/>
                  </a:moveTo>
                  <a:lnTo>
                    <a:pt x="0" y="264667"/>
                  </a:lnTo>
                  <a:lnTo>
                    <a:pt x="145795" y="424179"/>
                  </a:lnTo>
                  <a:lnTo>
                    <a:pt x="330200" y="201549"/>
                  </a:lnTo>
                  <a:lnTo>
                    <a:pt x="192658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1459" y="2908300"/>
              <a:ext cx="439420" cy="558800"/>
            </a:xfrm>
            <a:custGeom>
              <a:avLst/>
              <a:gdLst/>
              <a:ahLst/>
              <a:cxnLst/>
              <a:rect l="l" t="t" r="r" b="b"/>
              <a:pathLst>
                <a:path w="439419" h="558800">
                  <a:moveTo>
                    <a:pt x="252348" y="0"/>
                  </a:moveTo>
                  <a:lnTo>
                    <a:pt x="0" y="287147"/>
                  </a:lnTo>
                  <a:lnTo>
                    <a:pt x="206375" y="558800"/>
                  </a:lnTo>
                  <a:lnTo>
                    <a:pt x="439420" y="215391"/>
                  </a:lnTo>
                  <a:lnTo>
                    <a:pt x="252348" y="0"/>
                  </a:lnTo>
                  <a:close/>
                </a:path>
              </a:pathLst>
            </a:custGeom>
            <a:solidFill>
              <a:srgbClr val="7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4300" y="2923540"/>
              <a:ext cx="490220" cy="825500"/>
            </a:xfrm>
            <a:custGeom>
              <a:avLst/>
              <a:gdLst/>
              <a:ahLst/>
              <a:cxnLst/>
              <a:rect l="l" t="t" r="r" b="b"/>
              <a:pathLst>
                <a:path w="490219" h="825500">
                  <a:moveTo>
                    <a:pt x="211455" y="0"/>
                  </a:moveTo>
                  <a:lnTo>
                    <a:pt x="20446" y="457581"/>
                  </a:lnTo>
                  <a:lnTo>
                    <a:pt x="0" y="825500"/>
                  </a:lnTo>
                  <a:lnTo>
                    <a:pt x="476885" y="799973"/>
                  </a:lnTo>
                  <a:lnTo>
                    <a:pt x="412623" y="351282"/>
                  </a:lnTo>
                  <a:lnTo>
                    <a:pt x="490219" y="110744"/>
                  </a:lnTo>
                  <a:lnTo>
                    <a:pt x="211455" y="0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8239" y="3703320"/>
              <a:ext cx="528320" cy="386080"/>
            </a:xfrm>
            <a:custGeom>
              <a:avLst/>
              <a:gdLst/>
              <a:ahLst/>
              <a:cxnLst/>
              <a:rect l="l" t="t" r="r" b="b"/>
              <a:pathLst>
                <a:path w="528319" h="386079">
                  <a:moveTo>
                    <a:pt x="459231" y="0"/>
                  </a:moveTo>
                  <a:lnTo>
                    <a:pt x="58928" y="9905"/>
                  </a:lnTo>
                  <a:lnTo>
                    <a:pt x="0" y="386079"/>
                  </a:lnTo>
                  <a:lnTo>
                    <a:pt x="282447" y="386079"/>
                  </a:lnTo>
                  <a:lnTo>
                    <a:pt x="528320" y="374014"/>
                  </a:lnTo>
                  <a:lnTo>
                    <a:pt x="459231" y="0"/>
                  </a:lnTo>
                  <a:close/>
                </a:path>
              </a:pathLst>
            </a:custGeom>
            <a:solidFill>
              <a:srgbClr val="608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4600" y="3456940"/>
              <a:ext cx="353060" cy="337820"/>
            </a:xfrm>
            <a:custGeom>
              <a:avLst/>
              <a:gdLst/>
              <a:ahLst/>
              <a:cxnLst/>
              <a:rect l="l" t="t" r="r" b="b"/>
              <a:pathLst>
                <a:path w="353059" h="337820">
                  <a:moveTo>
                    <a:pt x="9131" y="0"/>
                  </a:moveTo>
                  <a:lnTo>
                    <a:pt x="0" y="302514"/>
                  </a:lnTo>
                  <a:lnTo>
                    <a:pt x="326644" y="337820"/>
                  </a:lnTo>
                  <a:lnTo>
                    <a:pt x="353059" y="4445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3959" y="3025140"/>
              <a:ext cx="505459" cy="632460"/>
            </a:xfrm>
            <a:custGeom>
              <a:avLst/>
              <a:gdLst/>
              <a:ahLst/>
              <a:cxnLst/>
              <a:rect l="l" t="t" r="r" b="b"/>
              <a:pathLst>
                <a:path w="505460" h="632460">
                  <a:moveTo>
                    <a:pt x="287274" y="0"/>
                  </a:moveTo>
                  <a:lnTo>
                    <a:pt x="39585" y="58420"/>
                  </a:lnTo>
                  <a:lnTo>
                    <a:pt x="0" y="541020"/>
                  </a:lnTo>
                  <a:lnTo>
                    <a:pt x="449579" y="632460"/>
                  </a:lnTo>
                  <a:lnTo>
                    <a:pt x="505459" y="86995"/>
                  </a:lnTo>
                  <a:lnTo>
                    <a:pt x="287274" y="0"/>
                  </a:lnTo>
                  <a:close/>
                </a:path>
              </a:pathLst>
            </a:custGeom>
            <a:solidFill>
              <a:srgbClr val="33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2579" y="3050540"/>
              <a:ext cx="401320" cy="441959"/>
            </a:xfrm>
            <a:custGeom>
              <a:avLst/>
              <a:gdLst/>
              <a:ahLst/>
              <a:cxnLst/>
              <a:rect l="l" t="t" r="r" b="b"/>
              <a:pathLst>
                <a:path w="401319" h="441960">
                  <a:moveTo>
                    <a:pt x="135762" y="0"/>
                  </a:moveTo>
                  <a:lnTo>
                    <a:pt x="0" y="104901"/>
                  </a:lnTo>
                  <a:lnTo>
                    <a:pt x="253364" y="441960"/>
                  </a:lnTo>
                  <a:lnTo>
                    <a:pt x="401319" y="410972"/>
                  </a:lnTo>
                  <a:lnTo>
                    <a:pt x="135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5719" y="2593340"/>
              <a:ext cx="406400" cy="508000"/>
            </a:xfrm>
            <a:custGeom>
              <a:avLst/>
              <a:gdLst/>
              <a:ahLst/>
              <a:cxnLst/>
              <a:rect l="l" t="t" r="r" b="b"/>
              <a:pathLst>
                <a:path w="406400" h="508000">
                  <a:moveTo>
                    <a:pt x="273685" y="0"/>
                  </a:moveTo>
                  <a:lnTo>
                    <a:pt x="108458" y="0"/>
                  </a:lnTo>
                  <a:lnTo>
                    <a:pt x="0" y="134112"/>
                  </a:lnTo>
                  <a:lnTo>
                    <a:pt x="12192" y="292481"/>
                  </a:lnTo>
                  <a:lnTo>
                    <a:pt x="82042" y="333121"/>
                  </a:lnTo>
                  <a:lnTo>
                    <a:pt x="72009" y="483870"/>
                  </a:lnTo>
                  <a:lnTo>
                    <a:pt x="252349" y="508000"/>
                  </a:lnTo>
                  <a:lnTo>
                    <a:pt x="244221" y="395859"/>
                  </a:lnTo>
                  <a:lnTo>
                    <a:pt x="316230" y="383794"/>
                  </a:lnTo>
                  <a:lnTo>
                    <a:pt x="350647" y="336423"/>
                  </a:lnTo>
                  <a:lnTo>
                    <a:pt x="369950" y="262763"/>
                  </a:lnTo>
                  <a:lnTo>
                    <a:pt x="406400" y="245237"/>
                  </a:lnTo>
                  <a:lnTo>
                    <a:pt x="340487" y="122047"/>
                  </a:lnTo>
                  <a:lnTo>
                    <a:pt x="27368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41779" y="3045460"/>
              <a:ext cx="500380" cy="886460"/>
            </a:xfrm>
            <a:custGeom>
              <a:avLst/>
              <a:gdLst/>
              <a:ahLst/>
              <a:cxnLst/>
              <a:rect l="l" t="t" r="r" b="b"/>
              <a:pathLst>
                <a:path w="500380" h="886460">
                  <a:moveTo>
                    <a:pt x="8128" y="0"/>
                  </a:moveTo>
                  <a:lnTo>
                    <a:pt x="27558" y="59816"/>
                  </a:lnTo>
                  <a:lnTo>
                    <a:pt x="148081" y="269239"/>
                  </a:lnTo>
                  <a:lnTo>
                    <a:pt x="83692" y="253745"/>
                  </a:lnTo>
                  <a:lnTo>
                    <a:pt x="64388" y="434339"/>
                  </a:lnTo>
                  <a:lnTo>
                    <a:pt x="0" y="886459"/>
                  </a:lnTo>
                  <a:lnTo>
                    <a:pt x="299212" y="813307"/>
                  </a:lnTo>
                  <a:lnTo>
                    <a:pt x="202183" y="551814"/>
                  </a:lnTo>
                  <a:lnTo>
                    <a:pt x="346201" y="599439"/>
                  </a:lnTo>
                  <a:lnTo>
                    <a:pt x="500380" y="407797"/>
                  </a:lnTo>
                  <a:lnTo>
                    <a:pt x="220599" y="3301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06219" y="3007360"/>
              <a:ext cx="269240" cy="652780"/>
            </a:xfrm>
            <a:custGeom>
              <a:avLst/>
              <a:gdLst/>
              <a:ahLst/>
              <a:cxnLst/>
              <a:rect l="l" t="t" r="r" b="b"/>
              <a:pathLst>
                <a:path w="269239" h="652779">
                  <a:moveTo>
                    <a:pt x="110109" y="0"/>
                  </a:moveTo>
                  <a:lnTo>
                    <a:pt x="9143" y="208406"/>
                  </a:lnTo>
                  <a:lnTo>
                    <a:pt x="0" y="509397"/>
                  </a:lnTo>
                  <a:lnTo>
                    <a:pt x="269240" y="652779"/>
                  </a:lnTo>
                  <a:lnTo>
                    <a:pt x="265175" y="604265"/>
                  </a:lnTo>
                  <a:lnTo>
                    <a:pt x="59182" y="450976"/>
                  </a:lnTo>
                  <a:lnTo>
                    <a:pt x="75438" y="230504"/>
                  </a:lnTo>
                  <a:lnTo>
                    <a:pt x="180467" y="13207"/>
                  </a:lnTo>
                  <a:lnTo>
                    <a:pt x="110109" y="0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18919" y="3347720"/>
              <a:ext cx="246379" cy="121920"/>
            </a:xfrm>
            <a:custGeom>
              <a:avLst/>
              <a:gdLst/>
              <a:ahLst/>
              <a:cxnLst/>
              <a:rect l="l" t="t" r="r" b="b"/>
              <a:pathLst>
                <a:path w="246380" h="121920">
                  <a:moveTo>
                    <a:pt x="38481" y="0"/>
                  </a:moveTo>
                  <a:lnTo>
                    <a:pt x="0" y="37464"/>
                  </a:lnTo>
                  <a:lnTo>
                    <a:pt x="166243" y="121919"/>
                  </a:lnTo>
                  <a:lnTo>
                    <a:pt x="246380" y="27812"/>
                  </a:lnTo>
                  <a:lnTo>
                    <a:pt x="38481" y="0"/>
                  </a:lnTo>
                  <a:close/>
                </a:path>
              </a:pathLst>
            </a:custGeom>
            <a:solidFill>
              <a:srgbClr val="1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9000" y="3962399"/>
              <a:ext cx="998219" cy="1584960"/>
            </a:xfrm>
            <a:custGeom>
              <a:avLst/>
              <a:gdLst/>
              <a:ahLst/>
              <a:cxnLst/>
              <a:rect l="l" t="t" r="r" b="b"/>
              <a:pathLst>
                <a:path w="998219" h="1584960">
                  <a:moveTo>
                    <a:pt x="388620" y="1460119"/>
                  </a:moveTo>
                  <a:lnTo>
                    <a:pt x="380530" y="1374013"/>
                  </a:lnTo>
                  <a:lnTo>
                    <a:pt x="287413" y="1330960"/>
                  </a:lnTo>
                  <a:lnTo>
                    <a:pt x="74891" y="1428115"/>
                  </a:lnTo>
                  <a:lnTo>
                    <a:pt x="0" y="1509903"/>
                  </a:lnTo>
                  <a:lnTo>
                    <a:pt x="145732" y="1584960"/>
                  </a:lnTo>
                  <a:lnTo>
                    <a:pt x="295516" y="1465707"/>
                  </a:lnTo>
                  <a:lnTo>
                    <a:pt x="388620" y="1460119"/>
                  </a:lnTo>
                  <a:close/>
                </a:path>
                <a:path w="998219" h="1584960">
                  <a:moveTo>
                    <a:pt x="535940" y="125984"/>
                  </a:moveTo>
                  <a:lnTo>
                    <a:pt x="287147" y="45720"/>
                  </a:lnTo>
                  <a:lnTo>
                    <a:pt x="243840" y="700786"/>
                  </a:lnTo>
                  <a:lnTo>
                    <a:pt x="254228" y="716000"/>
                  </a:lnTo>
                  <a:lnTo>
                    <a:pt x="251460" y="1254391"/>
                  </a:lnTo>
                  <a:lnTo>
                    <a:pt x="361988" y="1325880"/>
                  </a:lnTo>
                  <a:lnTo>
                    <a:pt x="426720" y="719963"/>
                  </a:lnTo>
                  <a:lnTo>
                    <a:pt x="424776" y="719467"/>
                  </a:lnTo>
                  <a:lnTo>
                    <a:pt x="535940" y="125984"/>
                  </a:lnTo>
                  <a:close/>
                </a:path>
                <a:path w="998219" h="1584960">
                  <a:moveTo>
                    <a:pt x="873760" y="628523"/>
                  </a:moveTo>
                  <a:lnTo>
                    <a:pt x="765810" y="39751"/>
                  </a:lnTo>
                  <a:lnTo>
                    <a:pt x="515620" y="0"/>
                  </a:lnTo>
                  <a:lnTo>
                    <a:pt x="674052" y="617842"/>
                  </a:lnTo>
                  <a:lnTo>
                    <a:pt x="617220" y="1252220"/>
                  </a:lnTo>
                  <a:lnTo>
                    <a:pt x="741921" y="1200277"/>
                  </a:lnTo>
                  <a:lnTo>
                    <a:pt x="864260" y="636943"/>
                  </a:lnTo>
                  <a:lnTo>
                    <a:pt x="873760" y="628523"/>
                  </a:lnTo>
                  <a:close/>
                </a:path>
                <a:path w="998219" h="1584960">
                  <a:moveTo>
                    <a:pt x="998220" y="1449832"/>
                  </a:moveTo>
                  <a:lnTo>
                    <a:pt x="940435" y="1383665"/>
                  </a:lnTo>
                  <a:lnTo>
                    <a:pt x="761111" y="1262380"/>
                  </a:lnTo>
                  <a:lnTo>
                    <a:pt x="641604" y="1283335"/>
                  </a:lnTo>
                  <a:lnTo>
                    <a:pt x="622300" y="1400302"/>
                  </a:lnTo>
                  <a:lnTo>
                    <a:pt x="708406" y="1412367"/>
                  </a:lnTo>
                  <a:lnTo>
                    <a:pt x="831088" y="1539240"/>
                  </a:lnTo>
                  <a:lnTo>
                    <a:pt x="998220" y="1449832"/>
                  </a:lnTo>
                  <a:close/>
                </a:path>
              </a:pathLst>
            </a:custGeom>
            <a:solidFill>
              <a:srgbClr val="608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4619" y="3202940"/>
              <a:ext cx="190500" cy="2209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60779" y="2512060"/>
              <a:ext cx="576580" cy="502920"/>
            </a:xfrm>
            <a:custGeom>
              <a:avLst/>
              <a:gdLst/>
              <a:ahLst/>
              <a:cxnLst/>
              <a:rect l="l" t="t" r="r" b="b"/>
              <a:pathLst>
                <a:path w="576580" h="502919">
                  <a:moveTo>
                    <a:pt x="320420" y="0"/>
                  </a:moveTo>
                  <a:lnTo>
                    <a:pt x="276606" y="0"/>
                  </a:lnTo>
                  <a:lnTo>
                    <a:pt x="234695" y="6603"/>
                  </a:lnTo>
                  <a:lnTo>
                    <a:pt x="196976" y="21081"/>
                  </a:lnTo>
                  <a:lnTo>
                    <a:pt x="162306" y="41020"/>
                  </a:lnTo>
                  <a:lnTo>
                    <a:pt x="132714" y="66420"/>
                  </a:lnTo>
                  <a:lnTo>
                    <a:pt x="105105" y="95250"/>
                  </a:lnTo>
                  <a:lnTo>
                    <a:pt x="80619" y="128524"/>
                  </a:lnTo>
                  <a:lnTo>
                    <a:pt x="59194" y="160654"/>
                  </a:lnTo>
                  <a:lnTo>
                    <a:pt x="40817" y="196087"/>
                  </a:lnTo>
                  <a:lnTo>
                    <a:pt x="14287" y="262509"/>
                  </a:lnTo>
                  <a:lnTo>
                    <a:pt x="1015" y="319024"/>
                  </a:lnTo>
                  <a:lnTo>
                    <a:pt x="0" y="341249"/>
                  </a:lnTo>
                  <a:lnTo>
                    <a:pt x="0" y="357759"/>
                  </a:lnTo>
                  <a:lnTo>
                    <a:pt x="27558" y="398779"/>
                  </a:lnTo>
                  <a:lnTo>
                    <a:pt x="65316" y="426465"/>
                  </a:lnTo>
                  <a:lnTo>
                    <a:pt x="113283" y="450850"/>
                  </a:lnTo>
                  <a:lnTo>
                    <a:pt x="193928" y="480822"/>
                  </a:lnTo>
                  <a:lnTo>
                    <a:pt x="220472" y="487425"/>
                  </a:lnTo>
                  <a:lnTo>
                    <a:pt x="244856" y="495173"/>
                  </a:lnTo>
                  <a:lnTo>
                    <a:pt x="269366" y="499617"/>
                  </a:lnTo>
                  <a:lnTo>
                    <a:pt x="290829" y="502919"/>
                  </a:lnTo>
                  <a:lnTo>
                    <a:pt x="325500" y="502919"/>
                  </a:lnTo>
                  <a:lnTo>
                    <a:pt x="311276" y="486282"/>
                  </a:lnTo>
                  <a:lnTo>
                    <a:pt x="300989" y="464185"/>
                  </a:lnTo>
                  <a:lnTo>
                    <a:pt x="290829" y="438657"/>
                  </a:lnTo>
                  <a:lnTo>
                    <a:pt x="285750" y="409828"/>
                  </a:lnTo>
                  <a:lnTo>
                    <a:pt x="281685" y="379984"/>
                  </a:lnTo>
                  <a:lnTo>
                    <a:pt x="277622" y="353313"/>
                  </a:lnTo>
                  <a:lnTo>
                    <a:pt x="274573" y="329056"/>
                  </a:lnTo>
                  <a:lnTo>
                    <a:pt x="271398" y="310134"/>
                  </a:lnTo>
                  <a:lnTo>
                    <a:pt x="269366" y="299085"/>
                  </a:lnTo>
                  <a:lnTo>
                    <a:pt x="271398" y="283590"/>
                  </a:lnTo>
                  <a:lnTo>
                    <a:pt x="282701" y="247014"/>
                  </a:lnTo>
                  <a:lnTo>
                    <a:pt x="309244" y="213740"/>
                  </a:lnTo>
                  <a:lnTo>
                    <a:pt x="355091" y="183895"/>
                  </a:lnTo>
                  <a:lnTo>
                    <a:pt x="376554" y="204977"/>
                  </a:lnTo>
                  <a:lnTo>
                    <a:pt x="401066" y="218186"/>
                  </a:lnTo>
                  <a:lnTo>
                    <a:pt x="429641" y="224916"/>
                  </a:lnTo>
                  <a:lnTo>
                    <a:pt x="461263" y="228218"/>
                  </a:lnTo>
                  <a:lnTo>
                    <a:pt x="490855" y="227075"/>
                  </a:lnTo>
                  <a:lnTo>
                    <a:pt x="521462" y="221487"/>
                  </a:lnTo>
                  <a:lnTo>
                    <a:pt x="550037" y="213740"/>
                  </a:lnTo>
                  <a:lnTo>
                    <a:pt x="576580" y="202691"/>
                  </a:lnTo>
                  <a:lnTo>
                    <a:pt x="574547" y="191642"/>
                  </a:lnTo>
                  <a:lnTo>
                    <a:pt x="574547" y="136270"/>
                  </a:lnTo>
                  <a:lnTo>
                    <a:pt x="545972" y="90804"/>
                  </a:lnTo>
                  <a:lnTo>
                    <a:pt x="510286" y="66420"/>
                  </a:lnTo>
                  <a:lnTo>
                    <a:pt x="452119" y="39877"/>
                  </a:lnTo>
                  <a:lnTo>
                    <a:pt x="414273" y="25526"/>
                  </a:lnTo>
                  <a:lnTo>
                    <a:pt x="368426" y="11049"/>
                  </a:lnTo>
                  <a:lnTo>
                    <a:pt x="320420" y="0"/>
                  </a:lnTo>
                  <a:close/>
                </a:path>
              </a:pathLst>
            </a:custGeom>
            <a:solidFill>
              <a:srgbClr val="E4C9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9459" y="3032760"/>
              <a:ext cx="622300" cy="904240"/>
            </a:xfrm>
            <a:custGeom>
              <a:avLst/>
              <a:gdLst/>
              <a:ahLst/>
              <a:cxnLst/>
              <a:rect l="l" t="t" r="r" b="b"/>
              <a:pathLst>
                <a:path w="622300" h="904239">
                  <a:moveTo>
                    <a:pt x="586613" y="0"/>
                  </a:moveTo>
                  <a:lnTo>
                    <a:pt x="483552" y="26542"/>
                  </a:lnTo>
                  <a:lnTo>
                    <a:pt x="91821" y="259714"/>
                  </a:lnTo>
                  <a:lnTo>
                    <a:pt x="0" y="424434"/>
                  </a:lnTo>
                  <a:lnTo>
                    <a:pt x="200977" y="802513"/>
                  </a:lnTo>
                  <a:lnTo>
                    <a:pt x="334619" y="655573"/>
                  </a:lnTo>
                  <a:lnTo>
                    <a:pt x="283603" y="462025"/>
                  </a:lnTo>
                  <a:lnTo>
                    <a:pt x="356031" y="420115"/>
                  </a:lnTo>
                  <a:lnTo>
                    <a:pt x="360121" y="632332"/>
                  </a:lnTo>
                  <a:lnTo>
                    <a:pt x="380517" y="904239"/>
                  </a:lnTo>
                  <a:lnTo>
                    <a:pt x="622300" y="850010"/>
                  </a:lnTo>
                  <a:lnTo>
                    <a:pt x="544830" y="334899"/>
                  </a:lnTo>
                  <a:lnTo>
                    <a:pt x="586613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539" y="3738880"/>
              <a:ext cx="223519" cy="2209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606549" y="2726690"/>
              <a:ext cx="43180" cy="50800"/>
            </a:xfrm>
            <a:custGeom>
              <a:avLst/>
              <a:gdLst/>
              <a:ahLst/>
              <a:cxnLst/>
              <a:rect l="l" t="t" r="r" b="b"/>
              <a:pathLst>
                <a:path w="43180" h="50800">
                  <a:moveTo>
                    <a:pt x="21589" y="0"/>
                  </a:moveTo>
                  <a:lnTo>
                    <a:pt x="13180" y="2004"/>
                  </a:lnTo>
                  <a:lnTo>
                    <a:pt x="6318" y="7461"/>
                  </a:lnTo>
                  <a:lnTo>
                    <a:pt x="1694" y="15537"/>
                  </a:lnTo>
                  <a:lnTo>
                    <a:pt x="0" y="25400"/>
                  </a:lnTo>
                  <a:lnTo>
                    <a:pt x="1694" y="35262"/>
                  </a:lnTo>
                  <a:lnTo>
                    <a:pt x="6318" y="43338"/>
                  </a:lnTo>
                  <a:lnTo>
                    <a:pt x="13180" y="48795"/>
                  </a:lnTo>
                  <a:lnTo>
                    <a:pt x="21589" y="50800"/>
                  </a:lnTo>
                  <a:lnTo>
                    <a:pt x="29999" y="48795"/>
                  </a:lnTo>
                  <a:lnTo>
                    <a:pt x="36861" y="43338"/>
                  </a:lnTo>
                  <a:lnTo>
                    <a:pt x="41485" y="35262"/>
                  </a:lnTo>
                  <a:lnTo>
                    <a:pt x="43180" y="25400"/>
                  </a:lnTo>
                  <a:lnTo>
                    <a:pt x="41485" y="15537"/>
                  </a:lnTo>
                  <a:lnTo>
                    <a:pt x="36861" y="7461"/>
                  </a:lnTo>
                  <a:lnTo>
                    <a:pt x="29999" y="2004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608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06549" y="2726690"/>
              <a:ext cx="43180" cy="50800"/>
            </a:xfrm>
            <a:custGeom>
              <a:avLst/>
              <a:gdLst/>
              <a:ahLst/>
              <a:cxnLst/>
              <a:rect l="l" t="t" r="r" b="b"/>
              <a:pathLst>
                <a:path w="43180" h="50800">
                  <a:moveTo>
                    <a:pt x="43180" y="25400"/>
                  </a:moveTo>
                  <a:lnTo>
                    <a:pt x="41485" y="15537"/>
                  </a:lnTo>
                  <a:lnTo>
                    <a:pt x="36861" y="7461"/>
                  </a:lnTo>
                  <a:lnTo>
                    <a:pt x="29999" y="2004"/>
                  </a:lnTo>
                  <a:lnTo>
                    <a:pt x="21589" y="0"/>
                  </a:lnTo>
                  <a:lnTo>
                    <a:pt x="13180" y="2004"/>
                  </a:lnTo>
                  <a:lnTo>
                    <a:pt x="6318" y="7461"/>
                  </a:lnTo>
                  <a:lnTo>
                    <a:pt x="1694" y="15537"/>
                  </a:lnTo>
                  <a:lnTo>
                    <a:pt x="0" y="25400"/>
                  </a:lnTo>
                  <a:lnTo>
                    <a:pt x="1694" y="35262"/>
                  </a:lnTo>
                  <a:lnTo>
                    <a:pt x="6318" y="43338"/>
                  </a:lnTo>
                  <a:lnTo>
                    <a:pt x="13180" y="48795"/>
                  </a:lnTo>
                  <a:lnTo>
                    <a:pt x="21589" y="50800"/>
                  </a:lnTo>
                  <a:lnTo>
                    <a:pt x="29999" y="48795"/>
                  </a:lnTo>
                  <a:lnTo>
                    <a:pt x="36861" y="43338"/>
                  </a:lnTo>
                  <a:lnTo>
                    <a:pt x="41485" y="35262"/>
                  </a:lnTo>
                  <a:lnTo>
                    <a:pt x="43180" y="2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21790" y="2917190"/>
              <a:ext cx="40640" cy="12700"/>
            </a:xfrm>
            <a:custGeom>
              <a:avLst/>
              <a:gdLst/>
              <a:ahLst/>
              <a:cxnLst/>
              <a:rect l="l" t="t" r="r" b="b"/>
              <a:pathLst>
                <a:path w="40639" h="12700">
                  <a:moveTo>
                    <a:pt x="40640" y="12700"/>
                  </a:moveTo>
                  <a:lnTo>
                    <a:pt x="1396" y="8509"/>
                  </a:lnTo>
                  <a:lnTo>
                    <a:pt x="1396" y="139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Title 41">
            <a:extLst>
              <a:ext uri="{FF2B5EF4-FFF2-40B4-BE49-F238E27FC236}">
                <a16:creationId xmlns:a16="http://schemas.microsoft.com/office/drawing/2014/main" id="{3D25FBE7-EE29-4933-9ECF-290B9705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Error-Fault(defect)-failure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469" y="1474406"/>
            <a:ext cx="5822315" cy="214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15" dirty="0">
                <a:latin typeface="Arial MT"/>
                <a:cs typeface="Arial MT"/>
              </a:rPr>
              <a:t>Anyone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who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has involved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software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cycle</a:t>
            </a:r>
            <a:endParaRPr sz="2200">
              <a:latin typeface="Arial MT"/>
              <a:cs typeface="Arial MT"/>
            </a:endParaRPr>
          </a:p>
          <a:p>
            <a:pPr marL="40132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who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 </a:t>
            </a:r>
            <a:r>
              <a:rPr sz="2200" dirty="0">
                <a:latin typeface="Arial MT"/>
                <a:cs typeface="Arial MT"/>
              </a:rPr>
              <a:t>a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Defect.</a:t>
            </a:r>
            <a:endParaRPr sz="2200">
              <a:latin typeface="Arial MT"/>
              <a:cs typeface="Arial MT"/>
            </a:endParaRPr>
          </a:p>
          <a:p>
            <a:pPr marL="353060" marR="5080" indent="-340995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dirty="0">
                <a:latin typeface="Arial MT"/>
                <a:cs typeface="Arial MT"/>
              </a:rPr>
              <a:t>In most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cases</a:t>
            </a:r>
            <a:r>
              <a:rPr sz="2200" dirty="0">
                <a:latin typeface="Arial MT"/>
                <a:cs typeface="Arial MT"/>
              </a:rPr>
              <a:t> defects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Team.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9B5864-A6EC-C058-0ADC-297B0BC1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32" y="0"/>
            <a:ext cx="7429499" cy="1478570"/>
          </a:xfrm>
        </p:spPr>
        <p:txBody>
          <a:bodyPr/>
          <a:lstStyle/>
          <a:p>
            <a:r>
              <a:rPr lang="en-US" dirty="0"/>
              <a:t>Who can report defect?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8001000" cy="4343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2166F1-FFF1-89E6-125A-C29DB211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429499" cy="1478570"/>
          </a:xfrm>
        </p:spPr>
        <p:txBody>
          <a:bodyPr/>
          <a:lstStyle/>
          <a:p>
            <a:r>
              <a:rPr lang="en-US" dirty="0"/>
              <a:t>severity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469" y="1398206"/>
            <a:ext cx="6435090" cy="357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Severity-The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degree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impact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casted</a:t>
            </a:r>
            <a:r>
              <a:rPr sz="2200" dirty="0">
                <a:latin typeface="Arial MT"/>
                <a:cs typeface="Arial MT"/>
              </a:rPr>
              <a:t> by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bug</a:t>
            </a:r>
            <a:endParaRPr sz="220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application.</a:t>
            </a:r>
            <a:endParaRPr sz="2200">
              <a:latin typeface="Arial MT"/>
              <a:cs typeface="Arial MT"/>
            </a:endParaRPr>
          </a:p>
          <a:p>
            <a:pPr marL="2621915">
              <a:lnSpc>
                <a:spcPct val="100000"/>
              </a:lnSpc>
              <a:spcBef>
                <a:spcPts val="700"/>
              </a:spcBef>
            </a:pPr>
            <a:r>
              <a:rPr sz="2200" spc="5" dirty="0">
                <a:latin typeface="Arial MT"/>
                <a:cs typeface="Arial MT"/>
              </a:rPr>
              <a:t>OR</a:t>
            </a:r>
            <a:endParaRPr sz="2200">
              <a:latin typeface="Arial MT"/>
              <a:cs typeface="Arial MT"/>
            </a:endParaRPr>
          </a:p>
          <a:p>
            <a:pPr marL="353060" indent="-340995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Severity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seriousness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C911D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3060" marR="5080" indent="-34099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3695" algn="l"/>
              </a:tabLst>
            </a:pPr>
            <a:r>
              <a:rPr sz="2200" spc="-5" dirty="0">
                <a:latin typeface="Arial MT"/>
                <a:cs typeface="Arial MT"/>
              </a:rPr>
              <a:t>Priority-Relative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degree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precedence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fixation.</a:t>
            </a:r>
            <a:endParaRPr sz="2200">
              <a:latin typeface="Arial MT"/>
              <a:cs typeface="Arial MT"/>
            </a:endParaRPr>
          </a:p>
          <a:p>
            <a:pPr marL="2700655">
              <a:lnSpc>
                <a:spcPct val="100000"/>
              </a:lnSpc>
              <a:spcBef>
                <a:spcPts val="700"/>
              </a:spcBef>
            </a:pPr>
            <a:r>
              <a:rPr sz="2200" spc="5" dirty="0">
                <a:latin typeface="Arial MT"/>
                <a:cs typeface="Arial MT"/>
              </a:rPr>
              <a:t>OR</a:t>
            </a:r>
            <a:endParaRPr sz="22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Font typeface="Wingdings"/>
              <a:buChar char=""/>
              <a:tabLst>
                <a:tab pos="431800" algn="l"/>
                <a:tab pos="432434" algn="l"/>
              </a:tabLst>
            </a:pPr>
            <a:r>
              <a:rPr sz="2200" spc="-5" dirty="0">
                <a:latin typeface="Arial MT"/>
                <a:cs typeface="Arial MT"/>
              </a:rPr>
              <a:t>Priority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urgency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fixing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FE6628-4EB1-5F9E-BBF4-F6D99EF2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69" y="0"/>
            <a:ext cx="7429499" cy="1478570"/>
          </a:xfrm>
        </p:spPr>
        <p:txBody>
          <a:bodyPr/>
          <a:lstStyle/>
          <a:p>
            <a:r>
              <a:rPr lang="en-US" dirty="0"/>
              <a:t>Severity and priority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6309359" cy="28854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3EF95D-1565-CC8D-455E-C4297AC2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76200"/>
            <a:ext cx="7429499" cy="1478570"/>
          </a:xfrm>
        </p:spPr>
        <p:txBody>
          <a:bodyPr/>
          <a:lstStyle/>
          <a:p>
            <a:r>
              <a:rPr lang="en-US" dirty="0"/>
              <a:t>priority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pc="-5" dirty="0"/>
              <a:t>Priority</a:t>
            </a:r>
          </a:p>
          <a:p>
            <a:pPr marL="751840">
              <a:lnSpc>
                <a:spcPct val="100000"/>
              </a:lnSpc>
              <a:spcBef>
                <a:spcPts val="700"/>
              </a:spcBef>
            </a:pPr>
            <a:r>
              <a:rPr spc="-5" dirty="0"/>
              <a:t>urgency</a:t>
            </a:r>
            <a:r>
              <a:rPr spc="1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5" dirty="0"/>
              <a:t>fix</a:t>
            </a:r>
            <a:r>
              <a:rPr dirty="0"/>
              <a:t> </a:t>
            </a:r>
            <a:r>
              <a:rPr spc="-5" dirty="0"/>
              <a:t>a fault</a:t>
            </a:r>
          </a:p>
          <a:p>
            <a:pPr marL="353060" indent="-34036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b="1" dirty="0">
                <a:latin typeface="Arial"/>
                <a:cs typeface="Arial"/>
              </a:rPr>
              <a:t>Examples</a:t>
            </a:r>
          </a:p>
          <a:p>
            <a:pPr marL="751840" lvl="1" indent="-283210">
              <a:lnSpc>
                <a:spcPct val="100000"/>
              </a:lnSpc>
              <a:spcBef>
                <a:spcPts val="705"/>
              </a:spcBef>
              <a:buClr>
                <a:srgbClr val="476012"/>
              </a:buClr>
              <a:buSzPct val="70454"/>
              <a:buFont typeface="Wingdings"/>
              <a:buChar char=""/>
              <a:tabLst>
                <a:tab pos="752475" algn="l"/>
              </a:tabLst>
            </a:pPr>
            <a:r>
              <a:rPr sz="2200" spc="-5" dirty="0">
                <a:latin typeface="Arial MT"/>
                <a:cs typeface="Arial MT"/>
              </a:rPr>
              <a:t>minor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cosmetic</a:t>
            </a:r>
            <a:r>
              <a:rPr sz="2200" spc="-10" dirty="0">
                <a:latin typeface="Arial MT"/>
                <a:cs typeface="Arial MT"/>
              </a:rPr>
              <a:t> type</a:t>
            </a:r>
            <a:endParaRPr sz="2200">
              <a:latin typeface="Arial MT"/>
              <a:cs typeface="Arial MT"/>
            </a:endParaRPr>
          </a:p>
          <a:p>
            <a:pPr marL="751840" lvl="1" indent="-28321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Font typeface="Wingdings"/>
              <a:buChar char=""/>
              <a:tabLst>
                <a:tab pos="752475" algn="l"/>
              </a:tabLst>
            </a:pP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feature</a:t>
            </a:r>
            <a:endParaRPr sz="2200">
              <a:latin typeface="Arial MT"/>
              <a:cs typeface="Arial MT"/>
            </a:endParaRPr>
          </a:p>
          <a:p>
            <a:pPr marL="858519">
              <a:lnSpc>
                <a:spcPct val="100000"/>
              </a:lnSpc>
              <a:spcBef>
                <a:spcPts val="700"/>
              </a:spcBef>
            </a:pPr>
            <a:r>
              <a:rPr spc="-10" dirty="0"/>
              <a:t>is</a:t>
            </a:r>
            <a:r>
              <a:rPr spc="-30" dirty="0"/>
              <a:t> </a:t>
            </a:r>
            <a:r>
              <a:rPr spc="-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969" y="1305712"/>
            <a:ext cx="5440045" cy="87503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Font typeface="Wingdings"/>
              <a:buChar char=""/>
              <a:tabLst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Severity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ct val="100000"/>
              </a:lnSpc>
              <a:spcBef>
                <a:spcPts val="700"/>
              </a:spcBef>
            </a:pPr>
            <a:r>
              <a:rPr sz="2200" spc="-5" dirty="0">
                <a:latin typeface="Arial MT"/>
                <a:cs typeface="Arial MT"/>
              </a:rPr>
              <a:t>impact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caused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fault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55972" y="2128520"/>
            <a:ext cx="3424554" cy="1457325"/>
            <a:chOff x="4355972" y="2128520"/>
            <a:chExt cx="3424554" cy="1457325"/>
          </a:xfrm>
        </p:grpSpPr>
        <p:sp>
          <p:nvSpPr>
            <p:cNvPr id="6" name="object 6"/>
            <p:cNvSpPr/>
            <p:nvPr/>
          </p:nvSpPr>
          <p:spPr>
            <a:xfrm>
              <a:off x="4362322" y="2134870"/>
              <a:ext cx="3411854" cy="1444625"/>
            </a:xfrm>
            <a:custGeom>
              <a:avLst/>
              <a:gdLst/>
              <a:ahLst/>
              <a:cxnLst/>
              <a:rect l="l" t="t" r="r" b="b"/>
              <a:pathLst>
                <a:path w="3411854" h="1444625">
                  <a:moveTo>
                    <a:pt x="3195447" y="0"/>
                  </a:moveTo>
                  <a:lnTo>
                    <a:pt x="1569847" y="0"/>
                  </a:lnTo>
                  <a:lnTo>
                    <a:pt x="1520338" y="5701"/>
                  </a:lnTo>
                  <a:lnTo>
                    <a:pt x="1474893" y="21941"/>
                  </a:lnTo>
                  <a:lnTo>
                    <a:pt x="1434806" y="47426"/>
                  </a:lnTo>
                  <a:lnTo>
                    <a:pt x="1401373" y="80859"/>
                  </a:lnTo>
                  <a:lnTo>
                    <a:pt x="1375888" y="120946"/>
                  </a:lnTo>
                  <a:lnTo>
                    <a:pt x="1359648" y="166391"/>
                  </a:lnTo>
                  <a:lnTo>
                    <a:pt x="1353947" y="215900"/>
                  </a:lnTo>
                  <a:lnTo>
                    <a:pt x="1353947" y="755650"/>
                  </a:lnTo>
                  <a:lnTo>
                    <a:pt x="0" y="1444116"/>
                  </a:lnTo>
                  <a:lnTo>
                    <a:pt x="1353947" y="1079500"/>
                  </a:lnTo>
                  <a:lnTo>
                    <a:pt x="3411347" y="1079500"/>
                  </a:lnTo>
                  <a:lnTo>
                    <a:pt x="3411347" y="215900"/>
                  </a:lnTo>
                  <a:lnTo>
                    <a:pt x="3405645" y="166391"/>
                  </a:lnTo>
                  <a:lnTo>
                    <a:pt x="3389405" y="120946"/>
                  </a:lnTo>
                  <a:lnTo>
                    <a:pt x="3363920" y="80859"/>
                  </a:lnTo>
                  <a:lnTo>
                    <a:pt x="3330487" y="47426"/>
                  </a:lnTo>
                  <a:lnTo>
                    <a:pt x="3290400" y="21941"/>
                  </a:lnTo>
                  <a:lnTo>
                    <a:pt x="3244955" y="5701"/>
                  </a:lnTo>
                  <a:lnTo>
                    <a:pt x="3195447" y="0"/>
                  </a:lnTo>
                  <a:close/>
                </a:path>
                <a:path w="3411854" h="1444625">
                  <a:moveTo>
                    <a:pt x="3411347" y="1079500"/>
                  </a:moveTo>
                  <a:lnTo>
                    <a:pt x="1353947" y="1079500"/>
                  </a:lnTo>
                  <a:lnTo>
                    <a:pt x="1359648" y="1129008"/>
                  </a:lnTo>
                  <a:lnTo>
                    <a:pt x="1375888" y="1174453"/>
                  </a:lnTo>
                  <a:lnTo>
                    <a:pt x="1401373" y="1214540"/>
                  </a:lnTo>
                  <a:lnTo>
                    <a:pt x="1434806" y="1247973"/>
                  </a:lnTo>
                  <a:lnTo>
                    <a:pt x="1474893" y="1273458"/>
                  </a:lnTo>
                  <a:lnTo>
                    <a:pt x="1520338" y="1289698"/>
                  </a:lnTo>
                  <a:lnTo>
                    <a:pt x="1569847" y="1295400"/>
                  </a:lnTo>
                  <a:lnTo>
                    <a:pt x="3195447" y="1295400"/>
                  </a:lnTo>
                  <a:lnTo>
                    <a:pt x="3244955" y="1289698"/>
                  </a:lnTo>
                  <a:lnTo>
                    <a:pt x="3290400" y="1273458"/>
                  </a:lnTo>
                  <a:lnTo>
                    <a:pt x="3330487" y="1247973"/>
                  </a:lnTo>
                  <a:lnTo>
                    <a:pt x="3363920" y="1214540"/>
                  </a:lnTo>
                  <a:lnTo>
                    <a:pt x="3389405" y="1174453"/>
                  </a:lnTo>
                  <a:lnTo>
                    <a:pt x="3405645" y="1129008"/>
                  </a:lnTo>
                  <a:lnTo>
                    <a:pt x="3411347" y="107950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322" y="2134870"/>
              <a:ext cx="3411854" cy="1444625"/>
            </a:xfrm>
            <a:custGeom>
              <a:avLst/>
              <a:gdLst/>
              <a:ahLst/>
              <a:cxnLst/>
              <a:rect l="l" t="t" r="r" b="b"/>
              <a:pathLst>
                <a:path w="3411854" h="1444625">
                  <a:moveTo>
                    <a:pt x="1353947" y="215900"/>
                  </a:moveTo>
                  <a:lnTo>
                    <a:pt x="1359648" y="166391"/>
                  </a:lnTo>
                  <a:lnTo>
                    <a:pt x="1375888" y="120946"/>
                  </a:lnTo>
                  <a:lnTo>
                    <a:pt x="1401373" y="80859"/>
                  </a:lnTo>
                  <a:lnTo>
                    <a:pt x="1434806" y="47426"/>
                  </a:lnTo>
                  <a:lnTo>
                    <a:pt x="1474893" y="21941"/>
                  </a:lnTo>
                  <a:lnTo>
                    <a:pt x="1520338" y="5701"/>
                  </a:lnTo>
                  <a:lnTo>
                    <a:pt x="1569847" y="0"/>
                  </a:lnTo>
                  <a:lnTo>
                    <a:pt x="1696847" y="0"/>
                  </a:lnTo>
                  <a:lnTo>
                    <a:pt x="2211197" y="0"/>
                  </a:lnTo>
                  <a:lnTo>
                    <a:pt x="3195447" y="0"/>
                  </a:lnTo>
                  <a:lnTo>
                    <a:pt x="3244955" y="5701"/>
                  </a:lnTo>
                  <a:lnTo>
                    <a:pt x="3290400" y="21941"/>
                  </a:lnTo>
                  <a:lnTo>
                    <a:pt x="3330487" y="47426"/>
                  </a:lnTo>
                  <a:lnTo>
                    <a:pt x="3363920" y="80859"/>
                  </a:lnTo>
                  <a:lnTo>
                    <a:pt x="3389405" y="120946"/>
                  </a:lnTo>
                  <a:lnTo>
                    <a:pt x="3405645" y="166391"/>
                  </a:lnTo>
                  <a:lnTo>
                    <a:pt x="3411347" y="215900"/>
                  </a:lnTo>
                  <a:lnTo>
                    <a:pt x="3411347" y="755650"/>
                  </a:lnTo>
                  <a:lnTo>
                    <a:pt x="3411347" y="1079500"/>
                  </a:lnTo>
                  <a:lnTo>
                    <a:pt x="3405645" y="1129008"/>
                  </a:lnTo>
                  <a:lnTo>
                    <a:pt x="3389405" y="1174453"/>
                  </a:lnTo>
                  <a:lnTo>
                    <a:pt x="3363920" y="1214540"/>
                  </a:lnTo>
                  <a:lnTo>
                    <a:pt x="3330487" y="1247973"/>
                  </a:lnTo>
                  <a:lnTo>
                    <a:pt x="3290400" y="1273458"/>
                  </a:lnTo>
                  <a:lnTo>
                    <a:pt x="3244955" y="1289698"/>
                  </a:lnTo>
                  <a:lnTo>
                    <a:pt x="3195447" y="1295400"/>
                  </a:lnTo>
                  <a:lnTo>
                    <a:pt x="2211197" y="1295400"/>
                  </a:lnTo>
                  <a:lnTo>
                    <a:pt x="1696847" y="1295400"/>
                  </a:lnTo>
                  <a:lnTo>
                    <a:pt x="1569847" y="1295400"/>
                  </a:lnTo>
                  <a:lnTo>
                    <a:pt x="1520338" y="1289698"/>
                  </a:lnTo>
                  <a:lnTo>
                    <a:pt x="1474893" y="1273458"/>
                  </a:lnTo>
                  <a:lnTo>
                    <a:pt x="1434806" y="1247973"/>
                  </a:lnTo>
                  <a:lnTo>
                    <a:pt x="1401373" y="1214540"/>
                  </a:lnTo>
                  <a:lnTo>
                    <a:pt x="1375888" y="1174453"/>
                  </a:lnTo>
                  <a:lnTo>
                    <a:pt x="1359648" y="1129008"/>
                  </a:lnTo>
                  <a:lnTo>
                    <a:pt x="1353947" y="1079500"/>
                  </a:lnTo>
                  <a:lnTo>
                    <a:pt x="0" y="1444116"/>
                  </a:lnTo>
                  <a:lnTo>
                    <a:pt x="1353947" y="755650"/>
                  </a:lnTo>
                  <a:lnTo>
                    <a:pt x="1353947" y="2159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91834" y="2358009"/>
            <a:ext cx="1908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company name,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board member: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priority,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severe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73346" y="3576320"/>
            <a:ext cx="3107055" cy="1308100"/>
            <a:chOff x="4673346" y="3576320"/>
            <a:chExt cx="3107055" cy="1308100"/>
          </a:xfrm>
        </p:grpSpPr>
        <p:sp>
          <p:nvSpPr>
            <p:cNvPr id="10" name="object 10"/>
            <p:cNvSpPr/>
            <p:nvPr/>
          </p:nvSpPr>
          <p:spPr>
            <a:xfrm>
              <a:off x="4679696" y="3582670"/>
              <a:ext cx="3094355" cy="1295400"/>
            </a:xfrm>
            <a:custGeom>
              <a:avLst/>
              <a:gdLst/>
              <a:ahLst/>
              <a:cxnLst/>
              <a:rect l="l" t="t" r="r" b="b"/>
              <a:pathLst>
                <a:path w="3094354" h="1295400">
                  <a:moveTo>
                    <a:pt x="0" y="14096"/>
                  </a:moveTo>
                  <a:lnTo>
                    <a:pt x="561593" y="539749"/>
                  </a:lnTo>
                  <a:lnTo>
                    <a:pt x="561593" y="1079499"/>
                  </a:lnTo>
                  <a:lnTo>
                    <a:pt x="567295" y="1129008"/>
                  </a:lnTo>
                  <a:lnTo>
                    <a:pt x="583535" y="1174453"/>
                  </a:lnTo>
                  <a:lnTo>
                    <a:pt x="609020" y="1214540"/>
                  </a:lnTo>
                  <a:lnTo>
                    <a:pt x="642453" y="1247973"/>
                  </a:lnTo>
                  <a:lnTo>
                    <a:pt x="682540" y="1273458"/>
                  </a:lnTo>
                  <a:lnTo>
                    <a:pt x="727985" y="1289698"/>
                  </a:lnTo>
                  <a:lnTo>
                    <a:pt x="777493" y="1295399"/>
                  </a:lnTo>
                  <a:lnTo>
                    <a:pt x="2878074" y="1295399"/>
                  </a:lnTo>
                  <a:lnTo>
                    <a:pt x="2927582" y="1289698"/>
                  </a:lnTo>
                  <a:lnTo>
                    <a:pt x="2973027" y="1273458"/>
                  </a:lnTo>
                  <a:lnTo>
                    <a:pt x="3013114" y="1247973"/>
                  </a:lnTo>
                  <a:lnTo>
                    <a:pt x="3046547" y="1214540"/>
                  </a:lnTo>
                  <a:lnTo>
                    <a:pt x="3072032" y="1174453"/>
                  </a:lnTo>
                  <a:lnTo>
                    <a:pt x="3088272" y="1129008"/>
                  </a:lnTo>
                  <a:lnTo>
                    <a:pt x="3093974" y="1079499"/>
                  </a:lnTo>
                  <a:lnTo>
                    <a:pt x="3093974" y="215899"/>
                  </a:lnTo>
                  <a:lnTo>
                    <a:pt x="561593" y="215899"/>
                  </a:lnTo>
                  <a:lnTo>
                    <a:pt x="0" y="14096"/>
                  </a:lnTo>
                  <a:close/>
                </a:path>
                <a:path w="3094354" h="1295400">
                  <a:moveTo>
                    <a:pt x="2878074" y="0"/>
                  </a:moveTo>
                  <a:lnTo>
                    <a:pt x="777493" y="0"/>
                  </a:lnTo>
                  <a:lnTo>
                    <a:pt x="727985" y="5701"/>
                  </a:lnTo>
                  <a:lnTo>
                    <a:pt x="682540" y="21941"/>
                  </a:lnTo>
                  <a:lnTo>
                    <a:pt x="642453" y="47426"/>
                  </a:lnTo>
                  <a:lnTo>
                    <a:pt x="609020" y="80859"/>
                  </a:lnTo>
                  <a:lnTo>
                    <a:pt x="583535" y="120946"/>
                  </a:lnTo>
                  <a:lnTo>
                    <a:pt x="567295" y="166391"/>
                  </a:lnTo>
                  <a:lnTo>
                    <a:pt x="561593" y="215899"/>
                  </a:lnTo>
                  <a:lnTo>
                    <a:pt x="3093974" y="215899"/>
                  </a:lnTo>
                  <a:lnTo>
                    <a:pt x="3088272" y="166391"/>
                  </a:lnTo>
                  <a:lnTo>
                    <a:pt x="3072032" y="120946"/>
                  </a:lnTo>
                  <a:lnTo>
                    <a:pt x="3046547" y="80859"/>
                  </a:lnTo>
                  <a:lnTo>
                    <a:pt x="3013114" y="47426"/>
                  </a:lnTo>
                  <a:lnTo>
                    <a:pt x="2973027" y="21941"/>
                  </a:lnTo>
                  <a:lnTo>
                    <a:pt x="2927582" y="5701"/>
                  </a:lnTo>
                  <a:lnTo>
                    <a:pt x="287807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79696" y="3582670"/>
              <a:ext cx="3094355" cy="1295400"/>
            </a:xfrm>
            <a:custGeom>
              <a:avLst/>
              <a:gdLst/>
              <a:ahLst/>
              <a:cxnLst/>
              <a:rect l="l" t="t" r="r" b="b"/>
              <a:pathLst>
                <a:path w="3094354" h="1295400">
                  <a:moveTo>
                    <a:pt x="561593" y="215899"/>
                  </a:moveTo>
                  <a:lnTo>
                    <a:pt x="567295" y="166391"/>
                  </a:lnTo>
                  <a:lnTo>
                    <a:pt x="583535" y="120946"/>
                  </a:lnTo>
                  <a:lnTo>
                    <a:pt x="609020" y="80859"/>
                  </a:lnTo>
                  <a:lnTo>
                    <a:pt x="642453" y="47426"/>
                  </a:lnTo>
                  <a:lnTo>
                    <a:pt x="682540" y="21941"/>
                  </a:lnTo>
                  <a:lnTo>
                    <a:pt x="727985" y="5701"/>
                  </a:lnTo>
                  <a:lnTo>
                    <a:pt x="777493" y="0"/>
                  </a:lnTo>
                  <a:lnTo>
                    <a:pt x="983614" y="0"/>
                  </a:lnTo>
                  <a:lnTo>
                    <a:pt x="1616709" y="0"/>
                  </a:lnTo>
                  <a:lnTo>
                    <a:pt x="2878074" y="0"/>
                  </a:lnTo>
                  <a:lnTo>
                    <a:pt x="2927582" y="5701"/>
                  </a:lnTo>
                  <a:lnTo>
                    <a:pt x="2973027" y="21941"/>
                  </a:lnTo>
                  <a:lnTo>
                    <a:pt x="3013114" y="47426"/>
                  </a:lnTo>
                  <a:lnTo>
                    <a:pt x="3046547" y="80859"/>
                  </a:lnTo>
                  <a:lnTo>
                    <a:pt x="3072032" y="120946"/>
                  </a:lnTo>
                  <a:lnTo>
                    <a:pt x="3088272" y="166391"/>
                  </a:lnTo>
                  <a:lnTo>
                    <a:pt x="3093974" y="215899"/>
                  </a:lnTo>
                  <a:lnTo>
                    <a:pt x="3093974" y="539749"/>
                  </a:lnTo>
                  <a:lnTo>
                    <a:pt x="3093974" y="1079499"/>
                  </a:lnTo>
                  <a:lnTo>
                    <a:pt x="3088272" y="1129008"/>
                  </a:lnTo>
                  <a:lnTo>
                    <a:pt x="3072032" y="1174453"/>
                  </a:lnTo>
                  <a:lnTo>
                    <a:pt x="3046547" y="1214540"/>
                  </a:lnTo>
                  <a:lnTo>
                    <a:pt x="3013114" y="1247973"/>
                  </a:lnTo>
                  <a:lnTo>
                    <a:pt x="2973027" y="1273458"/>
                  </a:lnTo>
                  <a:lnTo>
                    <a:pt x="2927582" y="1289698"/>
                  </a:lnTo>
                  <a:lnTo>
                    <a:pt x="2878074" y="1295399"/>
                  </a:lnTo>
                  <a:lnTo>
                    <a:pt x="1616709" y="1295399"/>
                  </a:lnTo>
                  <a:lnTo>
                    <a:pt x="983614" y="1295399"/>
                  </a:lnTo>
                  <a:lnTo>
                    <a:pt x="777493" y="1295399"/>
                  </a:lnTo>
                  <a:lnTo>
                    <a:pt x="727985" y="1289698"/>
                  </a:lnTo>
                  <a:lnTo>
                    <a:pt x="682540" y="1273458"/>
                  </a:lnTo>
                  <a:lnTo>
                    <a:pt x="642453" y="1247973"/>
                  </a:lnTo>
                  <a:lnTo>
                    <a:pt x="609020" y="1214540"/>
                  </a:lnTo>
                  <a:lnTo>
                    <a:pt x="583535" y="1174453"/>
                  </a:lnTo>
                  <a:lnTo>
                    <a:pt x="567295" y="1129008"/>
                  </a:lnTo>
                  <a:lnTo>
                    <a:pt x="561593" y="1079499"/>
                  </a:lnTo>
                  <a:lnTo>
                    <a:pt x="561593" y="539749"/>
                  </a:lnTo>
                  <a:lnTo>
                    <a:pt x="0" y="14096"/>
                  </a:lnTo>
                  <a:lnTo>
                    <a:pt x="561593" y="215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43296" y="3806444"/>
            <a:ext cx="192976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15621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Experimental, </a:t>
            </a:r>
            <a:r>
              <a:rPr sz="1800" dirty="0">
                <a:latin typeface="Tahoma"/>
                <a:cs typeface="Tahoma"/>
              </a:rPr>
              <a:t> not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needed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yet: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severe,</a:t>
            </a:r>
            <a:r>
              <a:rPr sz="1800" spc="-5" dirty="0">
                <a:latin typeface="Tahoma"/>
                <a:cs typeface="Tahoma"/>
              </a:rPr>
              <a:t> not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priority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D109898-AA07-4B8B-D498-8D2A5154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6" y="-25676"/>
            <a:ext cx="7429499" cy="1478570"/>
          </a:xfrm>
        </p:spPr>
        <p:txBody>
          <a:bodyPr/>
          <a:lstStyle/>
          <a:p>
            <a:r>
              <a:rPr lang="en-US" dirty="0"/>
              <a:t>Severity vs priority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328</TotalTime>
  <Words>1506</Words>
  <Application>Microsoft Office PowerPoint</Application>
  <PresentationFormat>On-screen Show (4:3)</PresentationFormat>
  <Paragraphs>261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MT</vt:lpstr>
      <vt:lpstr>Tahoma</vt:lpstr>
      <vt:lpstr>Times New Roman</vt:lpstr>
      <vt:lpstr>Tw Cen MT</vt:lpstr>
      <vt:lpstr>Wingdings</vt:lpstr>
      <vt:lpstr>Circuit</vt:lpstr>
      <vt:lpstr>DEFECT  LIFE  CYCLE</vt:lpstr>
      <vt:lpstr>Defect life cycle</vt:lpstr>
      <vt:lpstr>What is defect?</vt:lpstr>
      <vt:lpstr>Error-Fault(defect)-failure</vt:lpstr>
      <vt:lpstr>Who can report defect?</vt:lpstr>
      <vt:lpstr>severity</vt:lpstr>
      <vt:lpstr>Severity and priority</vt:lpstr>
      <vt:lpstr>priority</vt:lpstr>
      <vt:lpstr>Severity vs priority </vt:lpstr>
      <vt:lpstr>Severity and priority table</vt:lpstr>
      <vt:lpstr>Difference between defect severity and priority</vt:lpstr>
      <vt:lpstr>Difference between Defect Priority</vt:lpstr>
      <vt:lpstr>Examples of defect severity and priority</vt:lpstr>
      <vt:lpstr>Defect report template</vt:lpstr>
      <vt:lpstr>Defect template</vt:lpstr>
      <vt:lpstr>Defect template</vt:lpstr>
      <vt:lpstr>Defect template</vt:lpstr>
      <vt:lpstr>Defect template</vt:lpstr>
      <vt:lpstr>Defect template</vt:lpstr>
      <vt:lpstr>Defect template</vt:lpstr>
      <vt:lpstr>Defect tracking sheet</vt:lpstr>
      <vt:lpstr>Defect management</vt:lpstr>
      <vt:lpstr>Defect management</vt:lpstr>
      <vt:lpstr>Defect submission</vt:lpstr>
      <vt:lpstr>PowerPoint Presentation</vt:lpstr>
      <vt:lpstr>PowerPoint Presentation</vt:lpstr>
      <vt:lpstr>Defect life cycle</vt:lpstr>
      <vt:lpstr>Defect life cycle</vt:lpstr>
      <vt:lpstr>PowerPoint Presentation</vt:lpstr>
      <vt:lpstr>What is defect age</vt:lpstr>
      <vt:lpstr>Defect density</vt:lpstr>
      <vt:lpstr>Types of defects</vt:lpstr>
      <vt:lpstr>PowerPoint Presentation</vt:lpstr>
      <vt:lpstr>PowerPoint Presentation</vt:lpstr>
      <vt:lpstr>PowerPoint Presentation</vt:lpstr>
      <vt:lpstr>Interview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vaishali Sonanis</cp:lastModifiedBy>
  <cp:revision>4</cp:revision>
  <dcterms:created xsi:type="dcterms:W3CDTF">2022-10-06T06:12:32Z</dcterms:created>
  <dcterms:modified xsi:type="dcterms:W3CDTF">2025-08-08T11:19:22Z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2022-10-06T00:00:00Z</vt:filetime>
  </property>
</Properties>
</file>