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7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6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680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00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998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4216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8311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269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118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8110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163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40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301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063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504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660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118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749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547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820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9136" y="2281872"/>
            <a:ext cx="467804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484" dirty="0">
                <a:latin typeface="Times New Roman"/>
                <a:cs typeface="Times New Roman"/>
              </a:rPr>
              <a:t>T</a:t>
            </a:r>
            <a:r>
              <a:rPr sz="7200" spc="-455" dirty="0">
                <a:latin typeface="Times New Roman"/>
                <a:cs typeface="Times New Roman"/>
              </a:rPr>
              <a:t>E</a:t>
            </a:r>
            <a:r>
              <a:rPr sz="7200" spc="5" dirty="0">
                <a:latin typeface="Times New Roman"/>
                <a:cs typeface="Times New Roman"/>
              </a:rPr>
              <a:t>S</a:t>
            </a:r>
            <a:r>
              <a:rPr sz="7200" spc="-635" dirty="0">
                <a:latin typeface="Times New Roman"/>
                <a:cs typeface="Times New Roman"/>
              </a:rPr>
              <a:t>T</a:t>
            </a:r>
            <a:r>
              <a:rPr sz="7200" spc="-40" dirty="0">
                <a:latin typeface="Times New Roman"/>
                <a:cs typeface="Times New Roman"/>
              </a:rPr>
              <a:t> </a:t>
            </a:r>
            <a:r>
              <a:rPr sz="7200" spc="-125" dirty="0">
                <a:latin typeface="Times New Roman"/>
                <a:cs typeface="Times New Roman"/>
              </a:rPr>
              <a:t>P</a:t>
            </a:r>
            <a:r>
              <a:rPr sz="7200" spc="-850" dirty="0">
                <a:latin typeface="Times New Roman"/>
                <a:cs typeface="Times New Roman"/>
              </a:rPr>
              <a:t>L</a:t>
            </a:r>
            <a:r>
              <a:rPr sz="7200" spc="-315" dirty="0">
                <a:latin typeface="Times New Roman"/>
                <a:cs typeface="Times New Roman"/>
              </a:rPr>
              <a:t>AN</a:t>
            </a:r>
            <a:endParaRPr sz="7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333182" y="2286000"/>
            <a:ext cx="6477635" cy="32600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90"/>
              </a:spcBef>
            </a:pPr>
            <a:r>
              <a:rPr sz="2600" b="1" spc="-5" dirty="0">
                <a:latin typeface="Arial"/>
                <a:cs typeface="Arial"/>
              </a:rPr>
              <a:t>Suspension</a:t>
            </a:r>
            <a:r>
              <a:rPr sz="2600" b="1" spc="60" dirty="0">
                <a:latin typeface="Arial"/>
                <a:cs typeface="Arial"/>
              </a:rPr>
              <a:t> </a:t>
            </a:r>
            <a:r>
              <a:rPr sz="2600" b="1" spc="-10" dirty="0">
                <a:latin typeface="Arial"/>
                <a:cs typeface="Arial"/>
              </a:rPr>
              <a:t>and</a:t>
            </a:r>
            <a:r>
              <a:rPr sz="2600" b="1" spc="5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Resumption</a:t>
            </a:r>
            <a:r>
              <a:rPr sz="2600" b="1" spc="4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Criteria</a:t>
            </a:r>
            <a:r>
              <a:rPr sz="2600" b="1" spc="1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: </a:t>
            </a:r>
            <a:r>
              <a:rPr sz="2600" b="1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 MT"/>
                <a:cs typeface="Arial MT"/>
              </a:rPr>
              <a:t>Suspension</a:t>
            </a:r>
            <a:r>
              <a:rPr sz="2200" spc="5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criteria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specify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criteria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be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used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suspend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all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or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portion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testing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activities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while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resumption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criteria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specify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when</a:t>
            </a:r>
            <a:r>
              <a:rPr sz="2200" spc="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testing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can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resume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after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it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has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been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suspended.</a:t>
            </a:r>
            <a:endParaRPr sz="2200" dirty="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  <a:spcBef>
                <a:spcPts val="600"/>
              </a:spcBef>
            </a:pPr>
            <a:r>
              <a:rPr sz="2200" spc="-5" dirty="0">
                <a:latin typeface="Arial MT"/>
                <a:cs typeface="Arial MT"/>
              </a:rPr>
              <a:t>Example </a:t>
            </a:r>
            <a:r>
              <a:rPr sz="2200" dirty="0">
                <a:latin typeface="Arial MT"/>
                <a:cs typeface="Arial MT"/>
              </a:rPr>
              <a:t>:</a:t>
            </a:r>
          </a:p>
          <a:p>
            <a:pPr marL="12700" marR="86995" algn="just">
              <a:lnSpc>
                <a:spcPct val="100000"/>
              </a:lnSpc>
              <a:spcBef>
                <a:spcPts val="605"/>
              </a:spcBef>
            </a:pPr>
            <a:r>
              <a:rPr sz="2200" spc="10" dirty="0">
                <a:latin typeface="Arial MT"/>
                <a:cs typeface="Arial MT"/>
              </a:rPr>
              <a:t>The </a:t>
            </a:r>
            <a:r>
              <a:rPr sz="2200" dirty="0">
                <a:latin typeface="Arial MT"/>
                <a:cs typeface="Arial MT"/>
              </a:rPr>
              <a:t>testing </a:t>
            </a:r>
            <a:r>
              <a:rPr sz="2200" spc="-20" dirty="0">
                <a:latin typeface="Arial MT"/>
                <a:cs typeface="Arial MT"/>
              </a:rPr>
              <a:t>will </a:t>
            </a:r>
            <a:r>
              <a:rPr sz="2200" spc="-5" dirty="0">
                <a:latin typeface="Arial MT"/>
                <a:cs typeface="Arial MT"/>
              </a:rPr>
              <a:t>be suspended if </a:t>
            </a:r>
            <a:r>
              <a:rPr sz="2200" dirty="0">
                <a:latin typeface="Arial MT"/>
                <a:cs typeface="Arial MT"/>
              </a:rPr>
              <a:t>mandatory </a:t>
            </a:r>
            <a:r>
              <a:rPr sz="2200" spc="-10" dirty="0">
                <a:latin typeface="Arial MT"/>
                <a:cs typeface="Arial MT"/>
              </a:rPr>
              <a:t>network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link is </a:t>
            </a:r>
            <a:r>
              <a:rPr sz="2200" dirty="0">
                <a:latin typeface="Arial MT"/>
                <a:cs typeface="Arial MT"/>
              </a:rPr>
              <a:t>not </a:t>
            </a:r>
            <a:r>
              <a:rPr sz="2200" spc="-5" dirty="0">
                <a:latin typeface="Arial MT"/>
                <a:cs typeface="Arial MT"/>
              </a:rPr>
              <a:t>available. </a:t>
            </a:r>
            <a:r>
              <a:rPr sz="2200" spc="-30" dirty="0">
                <a:latin typeface="Arial MT"/>
                <a:cs typeface="Arial MT"/>
              </a:rPr>
              <a:t>Testing </a:t>
            </a:r>
            <a:r>
              <a:rPr sz="2200" dirty="0">
                <a:latin typeface="Arial MT"/>
                <a:cs typeface="Arial MT"/>
              </a:rPr>
              <a:t>activity </a:t>
            </a:r>
            <a:r>
              <a:rPr sz="2200" spc="-20" dirty="0">
                <a:latin typeface="Arial MT"/>
                <a:cs typeface="Arial MT"/>
              </a:rPr>
              <a:t>will </a:t>
            </a:r>
            <a:r>
              <a:rPr sz="2200" dirty="0">
                <a:latin typeface="Arial MT"/>
                <a:cs typeface="Arial MT"/>
              </a:rPr>
              <a:t>resume </a:t>
            </a:r>
            <a:r>
              <a:rPr sz="2200" spc="-15" dirty="0">
                <a:latin typeface="Arial MT"/>
                <a:cs typeface="Arial MT"/>
              </a:rPr>
              <a:t>with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Network</a:t>
            </a:r>
            <a:r>
              <a:rPr sz="2200" spc="4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link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made </a:t>
            </a:r>
            <a:r>
              <a:rPr sz="2200" spc="-5" dirty="0">
                <a:latin typeface="Arial MT"/>
                <a:cs typeface="Arial MT"/>
              </a:rPr>
              <a:t>available.</a:t>
            </a:r>
            <a:endParaRPr sz="2200" dirty="0">
              <a:latin typeface="Arial MT"/>
              <a:cs typeface="Arial M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66A242E-6363-5C52-5F7D-425F2C1B0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04800"/>
            <a:ext cx="7429499" cy="1478570"/>
          </a:xfrm>
        </p:spPr>
        <p:txBody>
          <a:bodyPr/>
          <a:lstStyle/>
          <a:p>
            <a:r>
              <a:rPr lang="en-IN" b="1" spc="-5" dirty="0">
                <a:latin typeface="Arial"/>
                <a:cs typeface="Arial"/>
              </a:rPr>
              <a:t>Suspension</a:t>
            </a:r>
            <a:r>
              <a:rPr lang="en-IN" b="1" spc="60" dirty="0">
                <a:latin typeface="Arial"/>
                <a:cs typeface="Arial"/>
              </a:rPr>
              <a:t> </a:t>
            </a:r>
            <a:r>
              <a:rPr lang="en-IN" b="1" spc="-10" dirty="0">
                <a:latin typeface="Arial"/>
                <a:cs typeface="Arial"/>
              </a:rPr>
              <a:t>and</a:t>
            </a:r>
            <a:r>
              <a:rPr lang="en-IN" b="1" spc="5" dirty="0">
                <a:latin typeface="Arial"/>
                <a:cs typeface="Arial"/>
              </a:rPr>
              <a:t> </a:t>
            </a:r>
            <a:r>
              <a:rPr lang="en-IN" b="1" spc="-5" dirty="0">
                <a:latin typeface="Arial"/>
                <a:cs typeface="Arial"/>
              </a:rPr>
              <a:t>Resumption</a:t>
            </a:r>
            <a:r>
              <a:rPr lang="en-IN" b="1" spc="45" dirty="0">
                <a:latin typeface="Arial"/>
                <a:cs typeface="Arial"/>
              </a:rPr>
              <a:t> </a:t>
            </a:r>
            <a:r>
              <a:rPr lang="en-IN" b="1" dirty="0">
                <a:latin typeface="Arial"/>
                <a:cs typeface="Arial"/>
              </a:rPr>
              <a:t>Criteria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3597" y="1318895"/>
            <a:ext cx="6080125" cy="264033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68580" marR="5080" indent="-55880">
              <a:lnSpc>
                <a:spcPct val="100400"/>
              </a:lnSpc>
              <a:spcBef>
                <a:spcPts val="85"/>
              </a:spcBef>
            </a:pPr>
            <a:r>
              <a:rPr sz="2600" b="1" spc="-60" dirty="0">
                <a:latin typeface="Arial"/>
                <a:cs typeface="Arial"/>
              </a:rPr>
              <a:t>Test</a:t>
            </a:r>
            <a:r>
              <a:rPr sz="2600" b="1" spc="15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Deliverables</a:t>
            </a:r>
            <a:r>
              <a:rPr sz="2600" spc="-5" dirty="0">
                <a:latin typeface="Arial MT"/>
                <a:cs typeface="Arial MT"/>
              </a:rPr>
              <a:t>:</a:t>
            </a:r>
            <a:r>
              <a:rPr sz="2600" spc="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Are </a:t>
            </a:r>
            <a:r>
              <a:rPr sz="2200" spc="-5" dirty="0">
                <a:latin typeface="Arial MT"/>
                <a:cs typeface="Arial MT"/>
              </a:rPr>
              <a:t>nothing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but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all</a:t>
            </a:r>
            <a:r>
              <a:rPr sz="2200" spc="-10" dirty="0">
                <a:latin typeface="Arial MT"/>
                <a:cs typeface="Arial MT"/>
              </a:rPr>
              <a:t> type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documents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which</a:t>
            </a:r>
            <a:r>
              <a:rPr sz="2200" spc="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are used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implementing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30" dirty="0">
                <a:latin typeface="Arial MT"/>
                <a:cs typeface="Arial MT"/>
              </a:rPr>
              <a:t>Testing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it </a:t>
            </a:r>
            <a:r>
              <a:rPr sz="2200" dirty="0">
                <a:latin typeface="Arial MT"/>
                <a:cs typeface="Arial MT"/>
              </a:rPr>
              <a:t>starts</a:t>
            </a:r>
            <a:r>
              <a:rPr sz="2200" spc="-15" dirty="0">
                <a:latin typeface="Arial MT"/>
                <a:cs typeface="Arial MT"/>
              </a:rPr>
              <a:t> with</a:t>
            </a:r>
            <a:r>
              <a:rPr sz="2200" spc="6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sign in </a:t>
            </a:r>
            <a:r>
              <a:rPr sz="2200" dirty="0">
                <a:latin typeface="Arial MT"/>
                <a:cs typeface="Arial MT"/>
              </a:rPr>
              <a:t>to </a:t>
            </a:r>
            <a:r>
              <a:rPr sz="2200" spc="-5" dirty="0">
                <a:latin typeface="Arial MT"/>
                <a:cs typeface="Arial MT"/>
              </a:rPr>
              <a:t>sign </a:t>
            </a:r>
            <a:r>
              <a:rPr sz="2200" spc="-10" dirty="0">
                <a:latin typeface="Arial MT"/>
                <a:cs typeface="Arial MT"/>
              </a:rPr>
              <a:t>off.</a:t>
            </a:r>
            <a:endParaRPr sz="2200" dirty="0">
              <a:latin typeface="Arial MT"/>
              <a:cs typeface="Arial MT"/>
            </a:endParaRPr>
          </a:p>
          <a:p>
            <a:pPr marL="167640">
              <a:lnSpc>
                <a:spcPct val="100000"/>
              </a:lnSpc>
              <a:spcBef>
                <a:spcPts val="800"/>
              </a:spcBef>
            </a:pPr>
            <a:r>
              <a:rPr sz="2200" spc="-5" dirty="0">
                <a:latin typeface="Arial MT"/>
                <a:cs typeface="Arial MT"/>
              </a:rPr>
              <a:t>For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example:</a:t>
            </a:r>
            <a:endParaRPr sz="2200" dirty="0">
              <a:latin typeface="Arial MT"/>
              <a:cs typeface="Arial MT"/>
            </a:endParaRPr>
          </a:p>
          <a:p>
            <a:pPr marL="68580" marR="3964940" indent="22860">
              <a:lnSpc>
                <a:spcPct val="100000"/>
              </a:lnSpc>
              <a:spcBef>
                <a:spcPts val="805"/>
              </a:spcBef>
            </a:pPr>
            <a:r>
              <a:rPr sz="2200" spc="-35" dirty="0">
                <a:latin typeface="Arial MT"/>
                <a:cs typeface="Arial MT"/>
              </a:rPr>
              <a:t>1.Test </a:t>
            </a:r>
            <a:r>
              <a:rPr sz="2200" spc="-10" dirty="0">
                <a:latin typeface="Arial MT"/>
                <a:cs typeface="Arial MT"/>
              </a:rPr>
              <a:t>Plan 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spc="-35" dirty="0">
                <a:latin typeface="Arial MT"/>
                <a:cs typeface="Arial MT"/>
              </a:rPr>
              <a:t>2.Test </a:t>
            </a:r>
            <a:r>
              <a:rPr sz="2200" spc="-5" dirty="0">
                <a:latin typeface="Arial MT"/>
                <a:cs typeface="Arial MT"/>
              </a:rPr>
              <a:t>cases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35" dirty="0">
                <a:latin typeface="Arial MT"/>
                <a:cs typeface="Arial MT"/>
              </a:rPr>
              <a:t>3.Test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log,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etc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...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8E6FC2F-791E-1DC2-DAE1-13247720E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325" y="381000"/>
            <a:ext cx="7429499" cy="600682"/>
          </a:xfrm>
        </p:spPr>
        <p:txBody>
          <a:bodyPr/>
          <a:lstStyle/>
          <a:p>
            <a:r>
              <a:rPr lang="en-IN" b="1" spc="-60" dirty="0">
                <a:latin typeface="Arial"/>
                <a:cs typeface="Arial"/>
              </a:rPr>
              <a:t>Test</a:t>
            </a:r>
            <a:r>
              <a:rPr lang="en-IN" b="1" spc="15" dirty="0">
                <a:latin typeface="Arial"/>
                <a:cs typeface="Arial"/>
              </a:rPr>
              <a:t> </a:t>
            </a:r>
            <a:r>
              <a:rPr lang="en-IN" b="1" spc="-5" dirty="0">
                <a:latin typeface="Arial"/>
                <a:cs typeface="Arial"/>
              </a:rPr>
              <a:t>Deliverables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1057" y="1341500"/>
            <a:ext cx="5779135" cy="3931285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2200" b="1" spc="-10" dirty="0">
                <a:latin typeface="Arial"/>
                <a:cs typeface="Arial"/>
              </a:rPr>
              <a:t>The</a:t>
            </a:r>
            <a:r>
              <a:rPr sz="2200" b="1" spc="3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different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15" dirty="0">
                <a:latin typeface="Arial"/>
                <a:cs typeface="Arial"/>
              </a:rPr>
              <a:t>types</a:t>
            </a:r>
            <a:r>
              <a:rPr sz="2200" b="1" spc="5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of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50" dirty="0">
                <a:latin typeface="Arial"/>
                <a:cs typeface="Arial"/>
              </a:rPr>
              <a:t>Test</a:t>
            </a:r>
            <a:r>
              <a:rPr sz="2200" b="1" spc="2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deliverables</a:t>
            </a:r>
            <a:r>
              <a:rPr sz="2200" b="1" spc="15" dirty="0">
                <a:latin typeface="Arial"/>
                <a:cs typeface="Arial"/>
              </a:rPr>
              <a:t> </a:t>
            </a:r>
            <a:r>
              <a:rPr sz="2200" b="1" spc="5" dirty="0">
                <a:latin typeface="Arial"/>
                <a:cs typeface="Arial"/>
              </a:rPr>
              <a:t>are</a:t>
            </a:r>
            <a:r>
              <a:rPr sz="2200" spc="5" dirty="0">
                <a:latin typeface="Arial MT"/>
                <a:cs typeface="Arial MT"/>
              </a:rPr>
              <a:t>:</a:t>
            </a:r>
            <a:endParaRPr sz="2200" dirty="0">
              <a:latin typeface="Arial MT"/>
              <a:cs typeface="Arial MT"/>
            </a:endParaRPr>
          </a:p>
          <a:p>
            <a:pPr marL="532765" indent="-403860">
              <a:lnSpc>
                <a:spcPct val="100000"/>
              </a:lnSpc>
              <a:spcBef>
                <a:spcPts val="1045"/>
              </a:spcBef>
              <a:buClr>
                <a:srgbClr val="6C911D"/>
              </a:buClr>
              <a:buSzPct val="70454"/>
              <a:buFont typeface="Wingdings"/>
              <a:buChar char=""/>
              <a:tabLst>
                <a:tab pos="532765" algn="l"/>
                <a:tab pos="533400" algn="l"/>
              </a:tabLst>
            </a:pPr>
            <a:r>
              <a:rPr sz="2200" spc="-55" dirty="0">
                <a:latin typeface="Arial MT"/>
                <a:cs typeface="Arial MT"/>
              </a:rPr>
              <a:t>Test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cases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Documents</a:t>
            </a:r>
            <a:endParaRPr sz="2200" dirty="0">
              <a:latin typeface="Arial MT"/>
              <a:cs typeface="Arial MT"/>
            </a:endParaRPr>
          </a:p>
          <a:p>
            <a:pPr marL="532765" indent="-403860">
              <a:lnSpc>
                <a:spcPct val="100000"/>
              </a:lnSpc>
              <a:spcBef>
                <a:spcPts val="700"/>
              </a:spcBef>
              <a:buClr>
                <a:srgbClr val="6C911D"/>
              </a:buClr>
              <a:buSzPct val="70454"/>
              <a:buFont typeface="Wingdings"/>
              <a:buChar char=""/>
              <a:tabLst>
                <a:tab pos="532765" algn="l"/>
                <a:tab pos="533400" algn="l"/>
              </a:tabLst>
            </a:pPr>
            <a:r>
              <a:rPr sz="2200" spc="-55" dirty="0">
                <a:latin typeface="Arial MT"/>
                <a:cs typeface="Arial MT"/>
              </a:rPr>
              <a:t>Test </a:t>
            </a:r>
            <a:r>
              <a:rPr sz="2200" spc="-5" dirty="0">
                <a:latin typeface="Arial MT"/>
                <a:cs typeface="Arial MT"/>
              </a:rPr>
              <a:t>reports</a:t>
            </a:r>
            <a:endParaRPr sz="2200" dirty="0">
              <a:latin typeface="Arial MT"/>
              <a:cs typeface="Arial MT"/>
            </a:endParaRPr>
          </a:p>
          <a:p>
            <a:pPr marL="532765" indent="-403860">
              <a:lnSpc>
                <a:spcPct val="100000"/>
              </a:lnSpc>
              <a:spcBef>
                <a:spcPts val="700"/>
              </a:spcBef>
              <a:buClr>
                <a:srgbClr val="6C911D"/>
              </a:buClr>
              <a:buSzPct val="70454"/>
              <a:buFont typeface="Wingdings"/>
              <a:buChar char=""/>
              <a:tabLst>
                <a:tab pos="532765" algn="l"/>
                <a:tab pos="533400" algn="l"/>
              </a:tabLst>
            </a:pPr>
            <a:r>
              <a:rPr sz="2200" spc="-55" dirty="0">
                <a:latin typeface="Arial MT"/>
                <a:cs typeface="Arial MT"/>
              </a:rPr>
              <a:t>Test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Plan</a:t>
            </a:r>
            <a:endParaRPr sz="2200" dirty="0">
              <a:latin typeface="Arial MT"/>
              <a:cs typeface="Arial MT"/>
            </a:endParaRPr>
          </a:p>
          <a:p>
            <a:pPr marL="532765" indent="-403860">
              <a:lnSpc>
                <a:spcPct val="100000"/>
              </a:lnSpc>
              <a:spcBef>
                <a:spcPts val="700"/>
              </a:spcBef>
              <a:buClr>
                <a:srgbClr val="6C911D"/>
              </a:buClr>
              <a:buSzPct val="70454"/>
              <a:buFont typeface="Wingdings"/>
              <a:buChar char=""/>
              <a:tabLst>
                <a:tab pos="532765" algn="l"/>
                <a:tab pos="533400" algn="l"/>
              </a:tabLst>
            </a:pPr>
            <a:r>
              <a:rPr sz="2200" spc="-55" dirty="0">
                <a:latin typeface="Arial MT"/>
                <a:cs typeface="Arial MT"/>
              </a:rPr>
              <a:t>Test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Summary Report</a:t>
            </a:r>
            <a:endParaRPr sz="2200" dirty="0">
              <a:latin typeface="Arial MT"/>
              <a:cs typeface="Arial MT"/>
            </a:endParaRPr>
          </a:p>
          <a:p>
            <a:pPr marL="532765" indent="-403860">
              <a:lnSpc>
                <a:spcPct val="100000"/>
              </a:lnSpc>
              <a:spcBef>
                <a:spcPts val="705"/>
              </a:spcBef>
              <a:buClr>
                <a:srgbClr val="6C911D"/>
              </a:buClr>
              <a:buSzPct val="70454"/>
              <a:buFont typeface="Wingdings"/>
              <a:buChar char=""/>
              <a:tabLst>
                <a:tab pos="532765" algn="l"/>
                <a:tab pos="533400" algn="l"/>
              </a:tabLst>
            </a:pPr>
            <a:r>
              <a:rPr sz="2200" spc="-55" dirty="0">
                <a:latin typeface="Arial MT"/>
                <a:cs typeface="Arial MT"/>
              </a:rPr>
              <a:t>Test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Bug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Report</a:t>
            </a:r>
            <a:endParaRPr sz="2200" dirty="0">
              <a:latin typeface="Arial MT"/>
              <a:cs typeface="Arial MT"/>
            </a:endParaRPr>
          </a:p>
          <a:p>
            <a:pPr marL="532765" indent="-403860">
              <a:lnSpc>
                <a:spcPct val="100000"/>
              </a:lnSpc>
              <a:spcBef>
                <a:spcPts val="700"/>
              </a:spcBef>
              <a:buClr>
                <a:srgbClr val="6C911D"/>
              </a:buClr>
              <a:buSzPct val="70454"/>
              <a:buFont typeface="Wingdings"/>
              <a:buChar char=""/>
              <a:tabLst>
                <a:tab pos="532765" algn="l"/>
                <a:tab pos="533400" algn="l"/>
              </a:tabLst>
            </a:pPr>
            <a:r>
              <a:rPr sz="2200" spc="-204" dirty="0">
                <a:latin typeface="Arial MT"/>
                <a:cs typeface="Arial MT"/>
              </a:rPr>
              <a:t>T</a:t>
            </a:r>
            <a:r>
              <a:rPr sz="2200" dirty="0">
                <a:latin typeface="Arial MT"/>
                <a:cs typeface="Arial MT"/>
              </a:rPr>
              <a:t>est</a:t>
            </a:r>
            <a:r>
              <a:rPr sz="2200" spc="-15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A</a:t>
            </a:r>
            <a:r>
              <a:rPr sz="2200" spc="-5" dirty="0">
                <a:latin typeface="Arial MT"/>
                <a:cs typeface="Arial MT"/>
              </a:rPr>
              <a:t>na</a:t>
            </a:r>
            <a:r>
              <a:rPr sz="2200" spc="-25" dirty="0">
                <a:latin typeface="Arial MT"/>
                <a:cs typeface="Arial MT"/>
              </a:rPr>
              <a:t>l</a:t>
            </a:r>
            <a:r>
              <a:rPr sz="2200" spc="-40" dirty="0">
                <a:latin typeface="Arial MT"/>
                <a:cs typeface="Arial MT"/>
              </a:rPr>
              <a:t>y</a:t>
            </a:r>
            <a:r>
              <a:rPr sz="2200" spc="-5" dirty="0">
                <a:latin typeface="Arial MT"/>
                <a:cs typeface="Arial MT"/>
              </a:rPr>
              <a:t>s</a:t>
            </a:r>
            <a:r>
              <a:rPr sz="2200" spc="-15" dirty="0">
                <a:latin typeface="Arial MT"/>
                <a:cs typeface="Arial MT"/>
              </a:rPr>
              <a:t>i</a:t>
            </a:r>
            <a:r>
              <a:rPr sz="2200" dirty="0">
                <a:latin typeface="Arial MT"/>
                <a:cs typeface="Arial MT"/>
              </a:rPr>
              <a:t>s</a:t>
            </a:r>
            <a:r>
              <a:rPr sz="2200" spc="65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R</a:t>
            </a:r>
            <a:r>
              <a:rPr sz="2200" spc="-5" dirty="0">
                <a:latin typeface="Arial MT"/>
                <a:cs typeface="Arial MT"/>
              </a:rPr>
              <a:t>ep</a:t>
            </a:r>
            <a:r>
              <a:rPr sz="2200" spc="-15" dirty="0">
                <a:latin typeface="Arial MT"/>
                <a:cs typeface="Arial MT"/>
              </a:rPr>
              <a:t>o</a:t>
            </a:r>
            <a:r>
              <a:rPr sz="2200" dirty="0">
                <a:latin typeface="Arial MT"/>
                <a:cs typeface="Arial MT"/>
              </a:rPr>
              <a:t>rt</a:t>
            </a:r>
          </a:p>
          <a:p>
            <a:pPr marL="532765" indent="-403860">
              <a:lnSpc>
                <a:spcPct val="100000"/>
              </a:lnSpc>
              <a:spcBef>
                <a:spcPts val="700"/>
              </a:spcBef>
              <a:buClr>
                <a:srgbClr val="6C911D"/>
              </a:buClr>
              <a:buSzPct val="70454"/>
              <a:buFont typeface="Wingdings"/>
              <a:buChar char=""/>
              <a:tabLst>
                <a:tab pos="532765" algn="l"/>
                <a:tab pos="533400" algn="l"/>
              </a:tabLst>
            </a:pPr>
            <a:r>
              <a:rPr sz="2200" spc="-5" dirty="0">
                <a:latin typeface="Arial MT"/>
                <a:cs typeface="Arial MT"/>
              </a:rPr>
              <a:t>Review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documents</a:t>
            </a:r>
            <a:endParaRPr sz="2200" dirty="0">
              <a:latin typeface="Arial MT"/>
              <a:cs typeface="Arial MT"/>
            </a:endParaRPr>
          </a:p>
          <a:p>
            <a:pPr marL="532765" indent="-403860">
              <a:lnSpc>
                <a:spcPct val="100000"/>
              </a:lnSpc>
              <a:spcBef>
                <a:spcPts val="700"/>
              </a:spcBef>
              <a:buClr>
                <a:srgbClr val="6C911D"/>
              </a:buClr>
              <a:buSzPct val="70454"/>
              <a:buFont typeface="Wingdings"/>
              <a:buChar char=""/>
              <a:tabLst>
                <a:tab pos="532765" algn="l"/>
                <a:tab pos="533400" algn="l"/>
              </a:tabLst>
            </a:pPr>
            <a:r>
              <a:rPr sz="2200" spc="-5" dirty="0">
                <a:latin typeface="Arial MT"/>
                <a:cs typeface="Arial MT"/>
              </a:rPr>
              <a:t>Bug</a:t>
            </a:r>
            <a:r>
              <a:rPr sz="2200" spc="-130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Analysis</a:t>
            </a:r>
            <a:r>
              <a:rPr sz="2200" spc="5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report</a:t>
            </a:r>
            <a:r>
              <a:rPr sz="2200" dirty="0">
                <a:latin typeface="Arial MT"/>
                <a:cs typeface="Arial MT"/>
              </a:rPr>
              <a:t> etc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045C5B6-415D-A325-58AC-137B6B29B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080" y="85409"/>
            <a:ext cx="7429499" cy="1478570"/>
          </a:xfrm>
        </p:spPr>
        <p:txBody>
          <a:bodyPr/>
          <a:lstStyle/>
          <a:p>
            <a:r>
              <a:rPr lang="en-US" dirty="0"/>
              <a:t>Examples of test deliverables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6ACD06-1E73-8A9C-A11F-CC99C0FD4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7763"/>
            <a:ext cx="8691265" cy="651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270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447800" y="3048000"/>
            <a:ext cx="5831205" cy="1757045"/>
          </a:xfrm>
          <a:prstGeom prst="rect">
            <a:avLst/>
          </a:prstGeom>
        </p:spPr>
        <p:txBody>
          <a:bodyPr vert="horz" wrap="square" lIns="0" tIns="135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600" b="1" spc="-10" dirty="0">
                <a:latin typeface="Arial"/>
                <a:cs typeface="Arial"/>
              </a:rPr>
              <a:t>Environmental</a:t>
            </a:r>
            <a:r>
              <a:rPr sz="2600" b="1" spc="70" dirty="0">
                <a:latin typeface="Arial"/>
                <a:cs typeface="Arial"/>
              </a:rPr>
              <a:t> </a:t>
            </a:r>
            <a:r>
              <a:rPr sz="2600" b="1" spc="-10" dirty="0">
                <a:latin typeface="Arial"/>
                <a:cs typeface="Arial"/>
              </a:rPr>
              <a:t>needs</a:t>
            </a:r>
            <a:r>
              <a:rPr sz="2600" b="1" spc="3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:</a:t>
            </a:r>
            <a:endParaRPr sz="2600" dirty="0">
              <a:latin typeface="Arial"/>
              <a:cs typeface="Arial"/>
            </a:endParaRPr>
          </a:p>
          <a:p>
            <a:pPr marL="584200" marR="5080" indent="-346075">
              <a:lnSpc>
                <a:spcPct val="100000"/>
              </a:lnSpc>
              <a:spcBef>
                <a:spcPts val="819"/>
              </a:spcBef>
              <a:buClr>
                <a:srgbClr val="6C911D"/>
              </a:buClr>
              <a:buSzPct val="70454"/>
              <a:buFont typeface="Wingdings"/>
              <a:buChar char=""/>
              <a:tabLst>
                <a:tab pos="584200" algn="l"/>
                <a:tab pos="584835" algn="l"/>
              </a:tabLst>
            </a:pPr>
            <a:r>
              <a:rPr sz="2200" spc="-5" dirty="0">
                <a:latin typeface="Arial MT"/>
                <a:cs typeface="Arial MT"/>
              </a:rPr>
              <a:t>Specify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 </a:t>
            </a:r>
            <a:r>
              <a:rPr sz="2200" spc="-5" dirty="0">
                <a:latin typeface="Arial MT"/>
                <a:cs typeface="Arial MT"/>
              </a:rPr>
              <a:t>properties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 test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environment: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hardware,</a:t>
            </a:r>
            <a:r>
              <a:rPr sz="2200" spc="6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software,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network</a:t>
            </a:r>
            <a:r>
              <a:rPr sz="2200" spc="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etc.</a:t>
            </a:r>
          </a:p>
          <a:p>
            <a:pPr marL="584200" indent="-346075">
              <a:lnSpc>
                <a:spcPct val="100000"/>
              </a:lnSpc>
              <a:spcBef>
                <a:spcPts val="805"/>
              </a:spcBef>
              <a:buClr>
                <a:srgbClr val="6C911D"/>
              </a:buClr>
              <a:buSzPct val="70454"/>
              <a:buFont typeface="Wingdings"/>
              <a:buChar char=""/>
              <a:tabLst>
                <a:tab pos="584200" algn="l"/>
                <a:tab pos="584835" algn="l"/>
              </a:tabLst>
            </a:pPr>
            <a:r>
              <a:rPr sz="2200" spc="-5" dirty="0">
                <a:latin typeface="Arial MT"/>
                <a:cs typeface="Arial MT"/>
              </a:rPr>
              <a:t>List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any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testing </a:t>
            </a:r>
            <a:r>
              <a:rPr sz="2200" dirty="0">
                <a:latin typeface="Arial MT"/>
                <a:cs typeface="Arial MT"/>
              </a:rPr>
              <a:t>or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related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tools.</a:t>
            </a:r>
            <a:endParaRPr sz="2200" dirty="0">
              <a:latin typeface="Arial MT"/>
              <a:cs typeface="Arial M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4C5DDF4-FA3C-E654-429F-90A899EE4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609600"/>
            <a:ext cx="7429499" cy="1478570"/>
          </a:xfrm>
        </p:spPr>
        <p:txBody>
          <a:bodyPr/>
          <a:lstStyle/>
          <a:p>
            <a:r>
              <a:rPr lang="en-IN" b="1" spc="-10" dirty="0">
                <a:latin typeface="Arial"/>
                <a:cs typeface="Arial"/>
              </a:rPr>
              <a:t>Environmental</a:t>
            </a:r>
            <a:r>
              <a:rPr lang="en-IN" b="1" spc="70" dirty="0">
                <a:latin typeface="Arial"/>
                <a:cs typeface="Arial"/>
              </a:rPr>
              <a:t> </a:t>
            </a:r>
            <a:r>
              <a:rPr lang="en-IN" b="1" spc="-10" dirty="0">
                <a:latin typeface="Arial"/>
                <a:cs typeface="Arial"/>
              </a:rPr>
              <a:t>needs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90600" y="2459740"/>
            <a:ext cx="6544945" cy="984250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2600" b="1" spc="-10" dirty="0">
                <a:latin typeface="Arial"/>
                <a:cs typeface="Arial"/>
              </a:rPr>
              <a:t>Responsibilities</a:t>
            </a:r>
            <a:r>
              <a:rPr sz="2600" b="1" spc="6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:</a:t>
            </a:r>
            <a:endParaRPr sz="2600" dirty="0">
              <a:latin typeface="Arial"/>
              <a:cs typeface="Arial"/>
            </a:endParaRPr>
          </a:p>
          <a:p>
            <a:pPr marL="167005">
              <a:lnSpc>
                <a:spcPct val="100000"/>
              </a:lnSpc>
              <a:spcBef>
                <a:spcPts val="819"/>
              </a:spcBef>
            </a:pPr>
            <a:r>
              <a:rPr sz="2200" spc="-5" dirty="0">
                <a:latin typeface="Arial MT"/>
                <a:cs typeface="Arial MT"/>
              </a:rPr>
              <a:t>List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" dirty="0">
                <a:latin typeface="Arial MT"/>
                <a:cs typeface="Arial MT"/>
              </a:rPr>
              <a:t> responsibilities</a:t>
            </a:r>
            <a:r>
              <a:rPr sz="2200" spc="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each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team/role/individual.</a:t>
            </a:r>
            <a:endParaRPr sz="2200" dirty="0">
              <a:latin typeface="Arial MT"/>
              <a:cs typeface="Arial M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CB7CD7-9D02-4468-7827-287094CF3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657" y="-358436"/>
            <a:ext cx="7429499" cy="2644435"/>
          </a:xfrm>
        </p:spPr>
        <p:txBody>
          <a:bodyPr/>
          <a:lstStyle/>
          <a:p>
            <a:r>
              <a:rPr lang="en-IN" b="1" spc="-10" dirty="0">
                <a:latin typeface="Arial"/>
                <a:cs typeface="Arial"/>
              </a:rPr>
              <a:t>Responsibilities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066800" y="2834006"/>
            <a:ext cx="6405245" cy="2195195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2600" b="1" spc="-5" dirty="0">
                <a:latin typeface="Arial"/>
                <a:cs typeface="Arial"/>
              </a:rPr>
              <a:t>Staffing</a:t>
            </a:r>
            <a:r>
              <a:rPr sz="2600" b="1" spc="5" dirty="0">
                <a:latin typeface="Arial"/>
                <a:cs typeface="Arial"/>
              </a:rPr>
              <a:t> </a:t>
            </a:r>
            <a:r>
              <a:rPr sz="2600" b="1" spc="-10" dirty="0">
                <a:latin typeface="Arial"/>
                <a:cs typeface="Arial"/>
              </a:rPr>
              <a:t>and</a:t>
            </a:r>
            <a:r>
              <a:rPr sz="2600" b="1" spc="5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training</a:t>
            </a:r>
            <a:r>
              <a:rPr sz="2600" b="1" spc="5" dirty="0">
                <a:latin typeface="Arial"/>
                <a:cs typeface="Arial"/>
              </a:rPr>
              <a:t> </a:t>
            </a:r>
            <a:r>
              <a:rPr sz="2600" b="1" spc="-10" dirty="0">
                <a:latin typeface="Arial"/>
                <a:cs typeface="Arial"/>
              </a:rPr>
              <a:t>needs:</a:t>
            </a:r>
            <a:endParaRPr sz="2600" dirty="0">
              <a:latin typeface="Arial"/>
              <a:cs typeface="Arial"/>
            </a:endParaRPr>
          </a:p>
          <a:p>
            <a:pPr marL="474980" marR="5080" indent="-236220">
              <a:lnSpc>
                <a:spcPct val="100000"/>
              </a:lnSpc>
              <a:spcBef>
                <a:spcPts val="819"/>
              </a:spcBef>
              <a:buClr>
                <a:srgbClr val="6C911D"/>
              </a:buClr>
              <a:buSzPct val="70454"/>
              <a:buFont typeface="Wingdings"/>
              <a:buChar char=""/>
              <a:tabLst>
                <a:tab pos="474980" algn="l"/>
              </a:tabLst>
            </a:pPr>
            <a:r>
              <a:rPr sz="2200" spc="-5" dirty="0">
                <a:latin typeface="Arial MT"/>
                <a:cs typeface="Arial MT"/>
              </a:rPr>
              <a:t>How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many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staff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members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are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required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do</a:t>
            </a:r>
            <a:r>
              <a:rPr sz="2200" dirty="0">
                <a:latin typeface="Arial MT"/>
                <a:cs typeface="Arial MT"/>
              </a:rPr>
              <a:t> the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testing?</a:t>
            </a:r>
            <a:endParaRPr sz="2200" dirty="0">
              <a:latin typeface="Arial MT"/>
              <a:cs typeface="Arial MT"/>
            </a:endParaRPr>
          </a:p>
          <a:p>
            <a:pPr marL="474980" indent="-236854">
              <a:lnSpc>
                <a:spcPct val="100000"/>
              </a:lnSpc>
              <a:spcBef>
                <a:spcPts val="805"/>
              </a:spcBef>
              <a:buClr>
                <a:srgbClr val="6C911D"/>
              </a:buClr>
              <a:buSzPct val="70454"/>
              <a:buFont typeface="Wingdings"/>
              <a:buChar char=""/>
              <a:tabLst>
                <a:tab pos="474980" algn="l"/>
              </a:tabLst>
            </a:pPr>
            <a:r>
              <a:rPr sz="2200" spc="10" dirty="0">
                <a:latin typeface="Arial MT"/>
                <a:cs typeface="Arial MT"/>
              </a:rPr>
              <a:t>What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are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their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required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skills?</a:t>
            </a:r>
            <a:endParaRPr sz="2200" dirty="0">
              <a:latin typeface="Arial MT"/>
              <a:cs typeface="Arial MT"/>
            </a:endParaRPr>
          </a:p>
          <a:p>
            <a:pPr marL="474980" indent="-236854">
              <a:lnSpc>
                <a:spcPct val="100000"/>
              </a:lnSpc>
              <a:spcBef>
                <a:spcPts val="800"/>
              </a:spcBef>
              <a:buClr>
                <a:srgbClr val="6C911D"/>
              </a:buClr>
              <a:buSzPct val="70454"/>
              <a:buFont typeface="Wingdings"/>
              <a:buChar char=""/>
              <a:tabLst>
                <a:tab pos="474980" algn="l"/>
              </a:tabLst>
            </a:pPr>
            <a:r>
              <a:rPr sz="2200" spc="10" dirty="0">
                <a:latin typeface="Arial MT"/>
                <a:cs typeface="Arial MT"/>
              </a:rPr>
              <a:t>What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kind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training </a:t>
            </a:r>
            <a:r>
              <a:rPr sz="2200" spc="-20" dirty="0">
                <a:latin typeface="Arial MT"/>
                <a:cs typeface="Arial MT"/>
              </a:rPr>
              <a:t>will</a:t>
            </a:r>
            <a:r>
              <a:rPr sz="2200" spc="7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be required?</a:t>
            </a:r>
            <a:endParaRPr sz="2200" dirty="0">
              <a:latin typeface="Arial MT"/>
              <a:cs typeface="Arial M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CB14AB6-DC33-A926-CBDB-967CC1BC8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210282"/>
          </a:xfrm>
        </p:spPr>
        <p:txBody>
          <a:bodyPr/>
          <a:lstStyle/>
          <a:p>
            <a:r>
              <a:rPr lang="en-IN" b="1" spc="-5" dirty="0">
                <a:latin typeface="Arial"/>
                <a:cs typeface="Arial"/>
              </a:rPr>
              <a:t>Staffing</a:t>
            </a:r>
            <a:r>
              <a:rPr lang="en-IN" b="1" spc="5" dirty="0">
                <a:latin typeface="Arial"/>
                <a:cs typeface="Arial"/>
              </a:rPr>
              <a:t> </a:t>
            </a:r>
            <a:r>
              <a:rPr lang="en-IN" b="1" spc="-10" dirty="0">
                <a:latin typeface="Arial"/>
                <a:cs typeface="Arial"/>
              </a:rPr>
              <a:t>and</a:t>
            </a:r>
            <a:r>
              <a:rPr lang="en-IN" b="1" spc="5" dirty="0">
                <a:latin typeface="Arial"/>
                <a:cs typeface="Arial"/>
              </a:rPr>
              <a:t> </a:t>
            </a:r>
            <a:r>
              <a:rPr lang="en-IN" b="1" spc="-5" dirty="0">
                <a:latin typeface="Arial"/>
                <a:cs typeface="Arial"/>
              </a:rPr>
              <a:t>training</a:t>
            </a:r>
            <a:r>
              <a:rPr lang="en-IN" b="1" spc="5" dirty="0">
                <a:latin typeface="Arial"/>
                <a:cs typeface="Arial"/>
              </a:rPr>
              <a:t> </a:t>
            </a:r>
            <a:r>
              <a:rPr lang="en-IN" b="1" spc="-10" dirty="0">
                <a:latin typeface="Arial"/>
                <a:cs typeface="Arial"/>
              </a:rPr>
              <a:t>needs</a:t>
            </a: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358344" y="2590800"/>
            <a:ext cx="6424930" cy="2966085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5"/>
              </a:spcBef>
              <a:tabLst>
                <a:tab pos="1666239" algn="l"/>
              </a:tabLst>
            </a:pPr>
            <a:r>
              <a:rPr sz="2600" b="1" spc="-5" dirty="0">
                <a:latin typeface="Arial"/>
                <a:cs typeface="Arial"/>
              </a:rPr>
              <a:t>Schedule	</a:t>
            </a:r>
            <a:r>
              <a:rPr sz="2600" b="1" dirty="0">
                <a:latin typeface="Arial"/>
                <a:cs typeface="Arial"/>
              </a:rPr>
              <a:t>:</a:t>
            </a:r>
            <a:endParaRPr sz="2600" dirty="0">
              <a:latin typeface="Arial"/>
              <a:cs typeface="Arial"/>
            </a:endParaRPr>
          </a:p>
          <a:p>
            <a:pPr marL="474345" indent="-236220">
              <a:lnSpc>
                <a:spcPct val="100000"/>
              </a:lnSpc>
              <a:spcBef>
                <a:spcPts val="819"/>
              </a:spcBef>
              <a:buClr>
                <a:srgbClr val="6C911D"/>
              </a:buClr>
              <a:buSzPct val="70454"/>
              <a:buFont typeface="Wingdings"/>
              <a:buChar char=""/>
              <a:tabLst>
                <a:tab pos="474980" algn="l"/>
              </a:tabLst>
            </a:pPr>
            <a:r>
              <a:rPr sz="2200" spc="-10" dirty="0">
                <a:latin typeface="Arial MT"/>
                <a:cs typeface="Arial MT"/>
              </a:rPr>
              <a:t>Built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around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 </a:t>
            </a:r>
            <a:r>
              <a:rPr sz="2200" spc="-5" dirty="0">
                <a:latin typeface="Arial MT"/>
                <a:cs typeface="Arial MT"/>
              </a:rPr>
              <a:t>roadmap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but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specific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testing</a:t>
            </a:r>
            <a:endParaRPr sz="2200" dirty="0">
              <a:latin typeface="Arial MT"/>
              <a:cs typeface="Arial MT"/>
            </a:endParaRPr>
          </a:p>
          <a:p>
            <a:pPr marL="474345">
              <a:lnSpc>
                <a:spcPct val="100000"/>
              </a:lnSpc>
            </a:pPr>
            <a:r>
              <a:rPr sz="2200" spc="-15" dirty="0">
                <a:latin typeface="Arial MT"/>
                <a:cs typeface="Arial MT"/>
              </a:rPr>
              <a:t>with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testing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milestones</a:t>
            </a:r>
            <a:endParaRPr sz="2200" dirty="0">
              <a:latin typeface="Arial MT"/>
              <a:cs typeface="Arial MT"/>
            </a:endParaRPr>
          </a:p>
          <a:p>
            <a:pPr marL="474345" indent="-236220">
              <a:lnSpc>
                <a:spcPct val="100000"/>
              </a:lnSpc>
              <a:spcBef>
                <a:spcPts val="800"/>
              </a:spcBef>
              <a:buClr>
                <a:srgbClr val="6C911D"/>
              </a:buClr>
              <a:buSzPct val="70454"/>
              <a:buFont typeface="Wingdings"/>
              <a:buChar char=""/>
              <a:tabLst>
                <a:tab pos="474980" algn="l"/>
              </a:tabLst>
            </a:pPr>
            <a:r>
              <a:rPr sz="2200" spc="5" dirty="0">
                <a:latin typeface="Arial MT"/>
                <a:cs typeface="Arial MT"/>
              </a:rPr>
              <a:t>When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will</a:t>
            </a:r>
            <a:r>
              <a:rPr sz="2200" spc="4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testing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start</a:t>
            </a:r>
          </a:p>
          <a:p>
            <a:pPr marL="474345" indent="-236220">
              <a:lnSpc>
                <a:spcPct val="100000"/>
              </a:lnSpc>
              <a:spcBef>
                <a:spcPts val="805"/>
              </a:spcBef>
              <a:buClr>
                <a:srgbClr val="6C911D"/>
              </a:buClr>
              <a:buSzPct val="70454"/>
              <a:buFont typeface="Wingdings"/>
              <a:buChar char=""/>
              <a:tabLst>
                <a:tab pos="474980" algn="l"/>
              </a:tabLst>
            </a:pPr>
            <a:r>
              <a:rPr sz="2200" spc="10" dirty="0">
                <a:latin typeface="Arial MT"/>
                <a:cs typeface="Arial MT"/>
              </a:rPr>
              <a:t>What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will</a:t>
            </a:r>
            <a:r>
              <a:rPr sz="2200" spc="6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targets/milestones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pertaining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</a:p>
          <a:p>
            <a:pPr marL="474345">
              <a:lnSpc>
                <a:spcPct val="100000"/>
              </a:lnSpc>
            </a:pPr>
            <a:r>
              <a:rPr sz="2200" spc="-5" dirty="0">
                <a:latin typeface="Arial MT"/>
                <a:cs typeface="Arial MT"/>
              </a:rPr>
              <a:t>time</a:t>
            </a:r>
            <a:endParaRPr sz="2200" dirty="0">
              <a:latin typeface="Arial MT"/>
              <a:cs typeface="Arial MT"/>
            </a:endParaRPr>
          </a:p>
          <a:p>
            <a:pPr marL="474345" indent="-236220">
              <a:lnSpc>
                <a:spcPct val="100000"/>
              </a:lnSpc>
              <a:spcBef>
                <a:spcPts val="800"/>
              </a:spcBef>
              <a:buClr>
                <a:srgbClr val="6C911D"/>
              </a:buClr>
              <a:buSzPct val="70454"/>
              <a:buFont typeface="Wingdings"/>
              <a:buChar char=""/>
              <a:tabLst>
                <a:tab pos="474980" algn="l"/>
              </a:tabLst>
            </a:pPr>
            <a:r>
              <a:rPr sz="2200" spc="5" dirty="0">
                <a:latin typeface="Arial MT"/>
                <a:cs typeface="Arial MT"/>
              </a:rPr>
              <a:t>When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will</a:t>
            </a:r>
            <a:r>
              <a:rPr sz="2200" spc="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testing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cycle</a:t>
            </a:r>
            <a:r>
              <a:rPr sz="2200" spc="5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end</a:t>
            </a:r>
            <a:endParaRPr sz="2200" dirty="0">
              <a:latin typeface="Arial MT"/>
              <a:cs typeface="Arial M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09431EB-B0ED-38FB-28FD-04AD11473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spc="-5" dirty="0">
                <a:latin typeface="Arial"/>
                <a:cs typeface="Arial"/>
              </a:rPr>
              <a:t>Schedule</a:t>
            </a:r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18949" y="2590800"/>
            <a:ext cx="6903720" cy="2865120"/>
          </a:xfrm>
          <a:prstGeom prst="rect">
            <a:avLst/>
          </a:prstGeom>
        </p:spPr>
        <p:txBody>
          <a:bodyPr vert="horz" wrap="square" lIns="0" tIns="135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600" b="1" spc="-5" dirty="0">
                <a:latin typeface="Arial"/>
                <a:cs typeface="Arial"/>
              </a:rPr>
              <a:t>Risks</a:t>
            </a:r>
            <a:r>
              <a:rPr sz="2600" b="1" spc="15" dirty="0">
                <a:latin typeface="Arial"/>
                <a:cs typeface="Arial"/>
              </a:rPr>
              <a:t> </a:t>
            </a:r>
            <a:r>
              <a:rPr sz="2600" b="1" spc="-10" dirty="0">
                <a:latin typeface="Arial"/>
                <a:cs typeface="Arial"/>
              </a:rPr>
              <a:t>and</a:t>
            </a:r>
            <a:r>
              <a:rPr sz="2600" b="1" dirty="0">
                <a:latin typeface="Arial"/>
                <a:cs typeface="Arial"/>
              </a:rPr>
              <a:t> </a:t>
            </a:r>
            <a:r>
              <a:rPr sz="2600" b="1" spc="-10" dirty="0">
                <a:latin typeface="Arial"/>
                <a:cs typeface="Arial"/>
              </a:rPr>
              <a:t>Contingencies</a:t>
            </a:r>
            <a:endParaRPr sz="2600" dirty="0">
              <a:latin typeface="Arial"/>
              <a:cs typeface="Arial"/>
            </a:endParaRPr>
          </a:p>
          <a:p>
            <a:pPr marL="474980" marR="5080" indent="-236220">
              <a:lnSpc>
                <a:spcPct val="100000"/>
              </a:lnSpc>
              <a:spcBef>
                <a:spcPts val="819"/>
              </a:spcBef>
              <a:buClr>
                <a:srgbClr val="6C911D"/>
              </a:buClr>
              <a:buSzPct val="70454"/>
              <a:buFont typeface="Wingdings"/>
              <a:buChar char=""/>
              <a:tabLst>
                <a:tab pos="474980" algn="l"/>
              </a:tabLst>
            </a:pPr>
            <a:r>
              <a:rPr sz="2200" spc="-5" dirty="0">
                <a:latin typeface="Arial MT"/>
                <a:cs typeface="Arial MT"/>
              </a:rPr>
              <a:t>Any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activity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that</a:t>
            </a:r>
            <a:r>
              <a:rPr sz="2200" spc="-10" dirty="0">
                <a:latin typeface="Arial MT"/>
                <a:cs typeface="Arial MT"/>
              </a:rPr>
              <a:t> is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dirty="0">
                <a:latin typeface="Arial MT"/>
                <a:cs typeface="Arial MT"/>
              </a:rPr>
              <a:t> threat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 testing</a:t>
            </a:r>
            <a:r>
              <a:rPr sz="2200" spc="-5" dirty="0">
                <a:latin typeface="Arial MT"/>
                <a:cs typeface="Arial MT"/>
              </a:rPr>
              <a:t> schedule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is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 planning</a:t>
            </a:r>
            <a:r>
              <a:rPr sz="2200" spc="4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risk.</a:t>
            </a:r>
            <a:endParaRPr sz="2200" dirty="0">
              <a:latin typeface="Arial MT"/>
              <a:cs typeface="Arial MT"/>
            </a:endParaRPr>
          </a:p>
          <a:p>
            <a:pPr marL="474980" indent="-236220">
              <a:lnSpc>
                <a:spcPct val="100000"/>
              </a:lnSpc>
              <a:spcBef>
                <a:spcPts val="805"/>
              </a:spcBef>
              <a:buClr>
                <a:srgbClr val="6C911D"/>
              </a:buClr>
              <a:buSzPct val="70454"/>
              <a:buFont typeface="Wingdings"/>
              <a:buChar char=""/>
              <a:tabLst>
                <a:tab pos="474980" algn="l"/>
              </a:tabLst>
            </a:pPr>
            <a:r>
              <a:rPr sz="2200" spc="5" dirty="0">
                <a:latin typeface="Arial MT"/>
                <a:cs typeface="Arial MT"/>
              </a:rPr>
              <a:t>What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are the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contingencies</a:t>
            </a:r>
            <a:r>
              <a:rPr sz="2200" i="1" spc="-5" dirty="0">
                <a:latin typeface="Arial"/>
                <a:cs typeface="Arial"/>
              </a:rPr>
              <a:t>(</a:t>
            </a:r>
            <a:r>
              <a:rPr sz="2200" i="1" spc="-30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A</a:t>
            </a:r>
            <a:r>
              <a:rPr sz="2200" i="1" spc="-110" dirty="0"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provision</a:t>
            </a:r>
            <a:r>
              <a:rPr sz="2200" i="1" spc="35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for</a:t>
            </a:r>
            <a:r>
              <a:rPr sz="2200" i="1" spc="-10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an</a:t>
            </a:r>
            <a:endParaRPr sz="2200" dirty="0">
              <a:latin typeface="Arial"/>
              <a:cs typeface="Arial"/>
            </a:endParaRPr>
          </a:p>
          <a:p>
            <a:pPr marL="474980">
              <a:lnSpc>
                <a:spcPct val="100000"/>
              </a:lnSpc>
              <a:tabLst>
                <a:tab pos="2885440" algn="l"/>
              </a:tabLst>
            </a:pPr>
            <a:r>
              <a:rPr sz="2200" i="1" spc="-5" dirty="0">
                <a:latin typeface="Arial"/>
                <a:cs typeface="Arial"/>
              </a:rPr>
              <a:t>unforeseen</a:t>
            </a:r>
            <a:r>
              <a:rPr sz="2200" i="1" spc="35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event</a:t>
            </a:r>
            <a:r>
              <a:rPr sz="2200" dirty="0">
                <a:latin typeface="Arial MT"/>
                <a:cs typeface="Arial MT"/>
              </a:rPr>
              <a:t>)	</a:t>
            </a:r>
            <a:r>
              <a:rPr sz="2200" spc="-10" dirty="0">
                <a:latin typeface="Arial MT"/>
                <a:cs typeface="Arial MT"/>
              </a:rPr>
              <a:t>in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case</a:t>
            </a:r>
            <a:r>
              <a:rPr sz="2200" dirty="0">
                <a:latin typeface="Arial MT"/>
                <a:cs typeface="Arial MT"/>
              </a:rPr>
              <a:t> the </a:t>
            </a:r>
            <a:r>
              <a:rPr sz="2200" spc="-5" dirty="0">
                <a:latin typeface="Arial MT"/>
                <a:cs typeface="Arial MT"/>
              </a:rPr>
              <a:t>risk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manifests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itself.</a:t>
            </a:r>
            <a:endParaRPr sz="2200" dirty="0">
              <a:latin typeface="Arial MT"/>
              <a:cs typeface="Arial MT"/>
            </a:endParaRPr>
          </a:p>
          <a:p>
            <a:pPr marL="474980" indent="-236220">
              <a:lnSpc>
                <a:spcPct val="100000"/>
              </a:lnSpc>
              <a:spcBef>
                <a:spcPts val="800"/>
              </a:spcBef>
              <a:buClr>
                <a:srgbClr val="6C911D"/>
              </a:buClr>
              <a:buSzPct val="70454"/>
              <a:buFont typeface="Wingdings"/>
              <a:buChar char=""/>
              <a:tabLst>
                <a:tab pos="474980" algn="l"/>
              </a:tabLst>
            </a:pPr>
            <a:r>
              <a:rPr sz="2200" spc="5" dirty="0">
                <a:latin typeface="Arial MT"/>
                <a:cs typeface="Arial MT"/>
              </a:rPr>
              <a:t>What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are the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mitigation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plans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(</a:t>
            </a:r>
            <a:r>
              <a:rPr sz="2200" i="1" dirty="0">
                <a:latin typeface="Arial"/>
                <a:cs typeface="Arial"/>
              </a:rPr>
              <a:t>Alternate </a:t>
            </a:r>
            <a:r>
              <a:rPr sz="2200" i="1" spc="-5" dirty="0">
                <a:latin typeface="Arial"/>
                <a:cs typeface="Arial"/>
              </a:rPr>
              <a:t>plans</a:t>
            </a:r>
            <a:r>
              <a:rPr sz="2200" spc="-5" dirty="0">
                <a:latin typeface="Arial MT"/>
                <a:cs typeface="Arial MT"/>
              </a:rPr>
              <a:t>)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for</a:t>
            </a:r>
          </a:p>
          <a:p>
            <a:pPr marL="474980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risk.</a:t>
            </a:r>
            <a:endParaRPr sz="2200" dirty="0">
              <a:latin typeface="Arial MT"/>
              <a:cs typeface="Arial M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E3A38E3-F74A-8B9E-F226-ED8FD934B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spc="-5" dirty="0">
                <a:latin typeface="Arial"/>
                <a:cs typeface="Arial"/>
              </a:rPr>
              <a:t>Risks</a:t>
            </a:r>
            <a:r>
              <a:rPr lang="en-IN" b="1" spc="15" dirty="0">
                <a:latin typeface="Arial"/>
                <a:cs typeface="Arial"/>
              </a:rPr>
              <a:t> </a:t>
            </a:r>
            <a:r>
              <a:rPr lang="en-IN" b="1" spc="-10" dirty="0">
                <a:latin typeface="Arial"/>
                <a:cs typeface="Arial"/>
              </a:rPr>
              <a:t>and</a:t>
            </a:r>
            <a:r>
              <a:rPr lang="en-IN" b="1" dirty="0">
                <a:latin typeface="Arial"/>
                <a:cs typeface="Arial"/>
              </a:rPr>
              <a:t> </a:t>
            </a:r>
            <a:r>
              <a:rPr lang="en-IN" b="1" spc="-10" dirty="0">
                <a:latin typeface="Arial"/>
                <a:cs typeface="Arial"/>
              </a:rPr>
              <a:t>Contingencies</a:t>
            </a:r>
            <a:br>
              <a:rPr lang="en-IN" dirty="0">
                <a:latin typeface="Arial"/>
                <a:cs typeface="Arial"/>
              </a:rPr>
            </a:br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43000" y="2743200"/>
            <a:ext cx="6221730" cy="2092960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2600" b="1" spc="-15" dirty="0">
                <a:latin typeface="Arial"/>
                <a:cs typeface="Arial"/>
              </a:rPr>
              <a:t>Approvals</a:t>
            </a:r>
            <a:r>
              <a:rPr sz="2600" b="1" spc="7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:</a:t>
            </a:r>
            <a:endParaRPr sz="2600" dirty="0">
              <a:latin typeface="Arial"/>
              <a:cs typeface="Arial"/>
            </a:endParaRPr>
          </a:p>
          <a:p>
            <a:pPr marL="354965" marR="5080" indent="-342900">
              <a:lnSpc>
                <a:spcPct val="100000"/>
              </a:lnSpc>
              <a:spcBef>
                <a:spcPts val="819"/>
              </a:spcBef>
              <a:buClr>
                <a:srgbClr val="6C911D"/>
              </a:buClr>
              <a:buSzPct val="70454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200" spc="-5" dirty="0">
                <a:latin typeface="Arial MT"/>
                <a:cs typeface="Arial MT"/>
              </a:rPr>
              <a:t>Specify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 </a:t>
            </a:r>
            <a:r>
              <a:rPr sz="2200" spc="-5" dirty="0">
                <a:latin typeface="Arial MT"/>
                <a:cs typeface="Arial MT"/>
              </a:rPr>
              <a:t>names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roles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all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persons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who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must</a:t>
            </a:r>
            <a:r>
              <a:rPr sz="2200" spc="-5" dirty="0">
                <a:latin typeface="Arial MT"/>
                <a:cs typeface="Arial MT"/>
              </a:rPr>
              <a:t> approve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 </a:t>
            </a:r>
            <a:r>
              <a:rPr sz="2200" spc="-5" dirty="0">
                <a:latin typeface="Arial MT"/>
                <a:cs typeface="Arial MT"/>
              </a:rPr>
              <a:t>plan.</a:t>
            </a:r>
            <a:endParaRPr sz="2200" dirty="0">
              <a:latin typeface="Arial MT"/>
              <a:cs typeface="Arial MT"/>
            </a:endParaRPr>
          </a:p>
          <a:p>
            <a:pPr marL="354965" marR="138430" indent="-342900">
              <a:lnSpc>
                <a:spcPct val="100000"/>
              </a:lnSpc>
              <a:spcBef>
                <a:spcPts val="805"/>
              </a:spcBef>
              <a:buClr>
                <a:srgbClr val="6C911D"/>
              </a:buClr>
              <a:buSzPct val="70454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200" spc="-5" dirty="0">
                <a:latin typeface="Arial MT"/>
                <a:cs typeface="Arial MT"/>
              </a:rPr>
              <a:t>Provide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space </a:t>
            </a:r>
            <a:r>
              <a:rPr sz="2200" dirty="0">
                <a:latin typeface="Arial MT"/>
                <a:cs typeface="Arial MT"/>
              </a:rPr>
              <a:t>for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signatures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dates.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(If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document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 </a:t>
            </a:r>
            <a:r>
              <a:rPr sz="2200" spc="-5" dirty="0">
                <a:latin typeface="Arial MT"/>
                <a:cs typeface="Arial MT"/>
              </a:rPr>
              <a:t>be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printed.)</a:t>
            </a:r>
            <a:endParaRPr sz="2200" dirty="0">
              <a:latin typeface="Arial MT"/>
              <a:cs typeface="Arial M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034A4BE-19FB-E221-E049-94B7A8F24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spc="-15" dirty="0">
                <a:latin typeface="Arial"/>
                <a:cs typeface="Arial"/>
              </a:rPr>
              <a:t>Approvals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28077" y="1090150"/>
            <a:ext cx="5037455" cy="3351529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600" b="1" spc="-10" dirty="0">
                <a:latin typeface="Arial"/>
                <a:cs typeface="Arial"/>
              </a:rPr>
              <a:t>Learning</a:t>
            </a:r>
            <a:r>
              <a:rPr sz="2600" b="1" spc="25" dirty="0">
                <a:latin typeface="Arial"/>
                <a:cs typeface="Arial"/>
              </a:rPr>
              <a:t> </a:t>
            </a:r>
            <a:r>
              <a:rPr sz="2600" b="1" spc="-10" dirty="0">
                <a:latin typeface="Arial"/>
                <a:cs typeface="Arial"/>
              </a:rPr>
              <a:t>Objectives</a:t>
            </a:r>
            <a:r>
              <a:rPr sz="2600" b="1" spc="8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:</a:t>
            </a:r>
            <a:endParaRPr sz="2600">
              <a:latin typeface="Arial"/>
              <a:cs typeface="Arial"/>
            </a:endParaRPr>
          </a:p>
          <a:p>
            <a:pPr marL="464820" indent="-285750">
              <a:lnSpc>
                <a:spcPct val="100000"/>
              </a:lnSpc>
              <a:spcBef>
                <a:spcPts val="1019"/>
              </a:spcBef>
              <a:buClr>
                <a:srgbClr val="6C911D"/>
              </a:buClr>
              <a:buSzPct val="79545"/>
              <a:buFont typeface="Wingdings"/>
              <a:buChar char=""/>
              <a:tabLst>
                <a:tab pos="465455" algn="l"/>
              </a:tabLst>
            </a:pPr>
            <a:r>
              <a:rPr sz="2200" spc="10" dirty="0">
                <a:latin typeface="Arial MT"/>
                <a:cs typeface="Arial MT"/>
              </a:rPr>
              <a:t>What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50" dirty="0">
                <a:latin typeface="Arial MT"/>
                <a:cs typeface="Arial MT"/>
              </a:rPr>
              <a:t>Test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Plan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?</a:t>
            </a:r>
            <a:endParaRPr sz="2200">
              <a:latin typeface="Arial MT"/>
              <a:cs typeface="Arial MT"/>
            </a:endParaRPr>
          </a:p>
          <a:p>
            <a:pPr marL="464820" indent="-285750">
              <a:lnSpc>
                <a:spcPct val="100000"/>
              </a:lnSpc>
              <a:spcBef>
                <a:spcPts val="1000"/>
              </a:spcBef>
              <a:buClr>
                <a:srgbClr val="6C911D"/>
              </a:buClr>
              <a:buSzPct val="79545"/>
              <a:buFont typeface="Wingdings"/>
              <a:buChar char=""/>
              <a:tabLst>
                <a:tab pos="465455" algn="l"/>
              </a:tabLst>
            </a:pPr>
            <a:r>
              <a:rPr sz="2200" spc="-5" dirty="0">
                <a:latin typeface="Arial MT"/>
                <a:cs typeface="Arial MT"/>
              </a:rPr>
              <a:t>Preparing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55" dirty="0">
                <a:latin typeface="Arial MT"/>
                <a:cs typeface="Arial MT"/>
              </a:rPr>
              <a:t>Test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Plan</a:t>
            </a:r>
            <a:endParaRPr sz="2200">
              <a:latin typeface="Arial MT"/>
              <a:cs typeface="Arial MT"/>
            </a:endParaRPr>
          </a:p>
          <a:p>
            <a:pPr marL="464820" indent="-285750">
              <a:lnSpc>
                <a:spcPct val="100000"/>
              </a:lnSpc>
              <a:spcBef>
                <a:spcPts val="1005"/>
              </a:spcBef>
              <a:buClr>
                <a:srgbClr val="6C911D"/>
              </a:buClr>
              <a:buSzPct val="79545"/>
              <a:buFont typeface="Wingdings"/>
              <a:buChar char=""/>
              <a:tabLst>
                <a:tab pos="465455" algn="l"/>
              </a:tabLst>
            </a:pPr>
            <a:r>
              <a:rPr sz="2200" spc="-55" dirty="0">
                <a:latin typeface="Arial MT"/>
                <a:cs typeface="Arial MT"/>
              </a:rPr>
              <a:t>Test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plan</a:t>
            </a:r>
            <a:r>
              <a:rPr sz="2200" spc="-30" dirty="0">
                <a:latin typeface="Arial MT"/>
                <a:cs typeface="Arial MT"/>
              </a:rPr>
              <a:t> Template</a:t>
            </a:r>
            <a:endParaRPr sz="2200">
              <a:latin typeface="Arial MT"/>
              <a:cs typeface="Arial MT"/>
            </a:endParaRPr>
          </a:p>
          <a:p>
            <a:pPr marL="464820" indent="-285750">
              <a:lnSpc>
                <a:spcPct val="100000"/>
              </a:lnSpc>
              <a:spcBef>
                <a:spcPts val="1000"/>
              </a:spcBef>
              <a:buClr>
                <a:srgbClr val="6C911D"/>
              </a:buClr>
              <a:buSzPct val="79545"/>
              <a:buFont typeface="Wingdings"/>
              <a:buChar char=""/>
              <a:tabLst>
                <a:tab pos="465455" algn="l"/>
              </a:tabLst>
            </a:pPr>
            <a:r>
              <a:rPr sz="2200" spc="-55" dirty="0">
                <a:latin typeface="Arial MT"/>
                <a:cs typeface="Arial MT"/>
              </a:rPr>
              <a:t>Test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Scope</a:t>
            </a:r>
            <a:endParaRPr sz="2200">
              <a:latin typeface="Arial MT"/>
              <a:cs typeface="Arial MT"/>
            </a:endParaRPr>
          </a:p>
          <a:p>
            <a:pPr marL="464820" indent="-285750">
              <a:lnSpc>
                <a:spcPct val="100000"/>
              </a:lnSpc>
              <a:spcBef>
                <a:spcPts val="1005"/>
              </a:spcBef>
              <a:buClr>
                <a:srgbClr val="6C911D"/>
              </a:buClr>
              <a:buSzPct val="79545"/>
              <a:buFont typeface="Wingdings"/>
              <a:buChar char=""/>
              <a:tabLst>
                <a:tab pos="465455" algn="l"/>
              </a:tabLst>
            </a:pPr>
            <a:r>
              <a:rPr sz="2200" spc="-5" dirty="0">
                <a:latin typeface="Arial MT"/>
                <a:cs typeface="Arial MT"/>
              </a:rPr>
              <a:t>Suspension</a:t>
            </a:r>
            <a:r>
              <a:rPr sz="2200" spc="5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Resumption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Criteria</a:t>
            </a:r>
            <a:endParaRPr sz="2200">
              <a:latin typeface="Arial MT"/>
              <a:cs typeface="Arial MT"/>
            </a:endParaRPr>
          </a:p>
          <a:p>
            <a:pPr marL="464820" indent="-285750">
              <a:lnSpc>
                <a:spcPct val="100000"/>
              </a:lnSpc>
              <a:spcBef>
                <a:spcPts val="1000"/>
              </a:spcBef>
              <a:buClr>
                <a:srgbClr val="6C911D"/>
              </a:buClr>
              <a:buSzPct val="79545"/>
              <a:buFont typeface="Wingdings"/>
              <a:buChar char=""/>
              <a:tabLst>
                <a:tab pos="465455" algn="l"/>
              </a:tabLst>
            </a:pPr>
            <a:r>
              <a:rPr sz="2200" spc="-55" dirty="0">
                <a:latin typeface="Arial MT"/>
                <a:cs typeface="Arial MT"/>
              </a:rPr>
              <a:t>Test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Deliverables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35D270A-4E6F-3D00-D0FF-D431EF2E0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0"/>
            <a:ext cx="7429499" cy="1478570"/>
          </a:xfrm>
        </p:spPr>
        <p:txBody>
          <a:bodyPr/>
          <a:lstStyle/>
          <a:p>
            <a:r>
              <a:rPr lang="en-US" dirty="0"/>
              <a:t>Test plan</a:t>
            </a:r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1600" y="2057400"/>
            <a:ext cx="6191885" cy="3379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8140" indent="-345440">
              <a:lnSpc>
                <a:spcPct val="100000"/>
              </a:lnSpc>
              <a:spcBef>
                <a:spcPts val="100"/>
              </a:spcBef>
              <a:buClr>
                <a:srgbClr val="476012"/>
              </a:buClr>
              <a:buFont typeface="Wingdings"/>
              <a:buChar char=""/>
              <a:tabLst>
                <a:tab pos="358140" algn="l"/>
              </a:tabLst>
            </a:pPr>
            <a:r>
              <a:rPr sz="2200" spc="10" dirty="0">
                <a:latin typeface="Arial MT"/>
                <a:cs typeface="Arial MT"/>
              </a:rPr>
              <a:t>What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is 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spc="-55" dirty="0">
                <a:latin typeface="Arial MT"/>
                <a:cs typeface="Arial MT"/>
              </a:rPr>
              <a:t>Test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Plan?</a:t>
            </a:r>
            <a:endParaRPr sz="2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476012"/>
              </a:buClr>
              <a:buFont typeface="Wingdings"/>
              <a:buChar char=""/>
            </a:pPr>
            <a:endParaRPr sz="2250" dirty="0">
              <a:latin typeface="Arial MT"/>
              <a:cs typeface="Arial MT"/>
            </a:endParaRPr>
          </a:p>
          <a:p>
            <a:pPr marL="358140" indent="-345440">
              <a:lnSpc>
                <a:spcPct val="100000"/>
              </a:lnSpc>
              <a:buClr>
                <a:srgbClr val="476012"/>
              </a:buClr>
              <a:buFont typeface="Wingdings"/>
              <a:buChar char=""/>
              <a:tabLst>
                <a:tab pos="358140" algn="l"/>
              </a:tabLst>
            </a:pPr>
            <a:r>
              <a:rPr sz="2200" spc="5" dirty="0">
                <a:latin typeface="Arial MT"/>
                <a:cs typeface="Arial MT"/>
              </a:rPr>
              <a:t>What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difference</a:t>
            </a:r>
            <a:r>
              <a:rPr sz="2200" spc="-10" dirty="0">
                <a:latin typeface="Arial MT"/>
                <a:cs typeface="Arial MT"/>
              </a:rPr>
              <a:t> between</a:t>
            </a:r>
            <a:r>
              <a:rPr sz="2200" spc="4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Suspension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criteria</a:t>
            </a:r>
          </a:p>
          <a:p>
            <a:pPr marL="357505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Arial MT"/>
                <a:cs typeface="Arial MT"/>
              </a:rPr>
              <a:t>/Resume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criteria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Exit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Criteria?</a:t>
            </a:r>
            <a:endParaRPr sz="2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 dirty="0">
              <a:latin typeface="Arial MT"/>
              <a:cs typeface="Arial MT"/>
            </a:endParaRPr>
          </a:p>
          <a:p>
            <a:pPr marL="358140" indent="-345440">
              <a:lnSpc>
                <a:spcPct val="100000"/>
              </a:lnSpc>
              <a:buClr>
                <a:srgbClr val="476012"/>
              </a:buClr>
              <a:buFont typeface="Wingdings"/>
              <a:buChar char=""/>
              <a:tabLst>
                <a:tab pos="358140" algn="l"/>
              </a:tabLst>
            </a:pPr>
            <a:r>
              <a:rPr sz="2200" spc="5" dirty="0">
                <a:latin typeface="Arial MT"/>
                <a:cs typeface="Arial MT"/>
              </a:rPr>
              <a:t>What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 </a:t>
            </a:r>
            <a:r>
              <a:rPr sz="2200" dirty="0">
                <a:latin typeface="Arial MT"/>
                <a:cs typeface="Arial MT"/>
              </a:rPr>
              <a:t>Item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Pass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/Fail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Criteria?</a:t>
            </a:r>
            <a:endParaRPr sz="2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476012"/>
              </a:buClr>
              <a:buFont typeface="Wingdings"/>
              <a:buChar char=""/>
            </a:pPr>
            <a:endParaRPr sz="2300" dirty="0">
              <a:latin typeface="Arial MT"/>
              <a:cs typeface="Arial MT"/>
            </a:endParaRPr>
          </a:p>
          <a:p>
            <a:pPr marL="358140" indent="-345440">
              <a:lnSpc>
                <a:spcPct val="100000"/>
              </a:lnSpc>
              <a:buClr>
                <a:srgbClr val="476012"/>
              </a:buClr>
              <a:buFont typeface="Wingdings"/>
              <a:buChar char=""/>
              <a:tabLst>
                <a:tab pos="358140" algn="l"/>
              </a:tabLst>
            </a:pPr>
            <a:r>
              <a:rPr sz="2200" spc="5" dirty="0">
                <a:latin typeface="Arial MT"/>
                <a:cs typeface="Arial MT"/>
              </a:rPr>
              <a:t>What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parameters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50" dirty="0">
                <a:latin typeface="Arial MT"/>
                <a:cs typeface="Arial MT"/>
              </a:rPr>
              <a:t>Test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Plan?</a:t>
            </a:r>
            <a:endParaRPr sz="2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476012"/>
              </a:buClr>
              <a:buFont typeface="Wingdings"/>
              <a:buChar char=""/>
            </a:pPr>
            <a:endParaRPr sz="2250" dirty="0">
              <a:latin typeface="Arial MT"/>
              <a:cs typeface="Arial MT"/>
            </a:endParaRPr>
          </a:p>
          <a:p>
            <a:pPr marL="358140" indent="-345440">
              <a:lnSpc>
                <a:spcPct val="100000"/>
              </a:lnSpc>
              <a:buClr>
                <a:srgbClr val="476012"/>
              </a:buClr>
              <a:buFont typeface="Wingdings"/>
              <a:buChar char=""/>
              <a:tabLst>
                <a:tab pos="358140" algn="l"/>
              </a:tabLst>
            </a:pPr>
            <a:r>
              <a:rPr sz="2200" spc="10" dirty="0">
                <a:latin typeface="Arial MT"/>
                <a:cs typeface="Arial MT"/>
              </a:rPr>
              <a:t>What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is</a:t>
            </a:r>
            <a:r>
              <a:rPr sz="2200" spc="-5" dirty="0">
                <a:latin typeface="Arial MT"/>
                <a:cs typeface="Arial MT"/>
              </a:rPr>
              <a:t> a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spc="-55" dirty="0">
                <a:latin typeface="Arial MT"/>
                <a:cs typeface="Arial MT"/>
              </a:rPr>
              <a:t>Test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Scope?</a:t>
            </a:r>
            <a:endParaRPr sz="2200" dirty="0">
              <a:latin typeface="Arial MT"/>
              <a:cs typeface="Arial M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F543C17-AE48-C514-AB0B-F958AA37A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-71688"/>
            <a:ext cx="7429499" cy="1478570"/>
          </a:xfrm>
        </p:spPr>
        <p:txBody>
          <a:bodyPr/>
          <a:lstStyle/>
          <a:p>
            <a:r>
              <a:rPr lang="en-US" dirty="0"/>
              <a:t>Interview questions</a:t>
            </a:r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2310" y="1362095"/>
            <a:ext cx="2667481" cy="415349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78B4DCC-E788-CFEC-1E8D-D7AE39B92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7429499" cy="1478570"/>
          </a:xfrm>
        </p:spPr>
        <p:txBody>
          <a:bodyPr/>
          <a:lstStyle/>
          <a:p>
            <a:r>
              <a:rPr lang="en-US" dirty="0"/>
              <a:t>Any questions?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001077" y="1423609"/>
            <a:ext cx="4333240" cy="2733675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2600" b="1" dirty="0">
                <a:latin typeface="Arial"/>
                <a:cs typeface="Arial"/>
              </a:rPr>
              <a:t>It</a:t>
            </a:r>
            <a:r>
              <a:rPr sz="2600" b="1" spc="-35" dirty="0">
                <a:latin typeface="Arial"/>
                <a:cs typeface="Arial"/>
              </a:rPr>
              <a:t> </a:t>
            </a:r>
            <a:r>
              <a:rPr sz="2600" b="1" spc="-10" dirty="0">
                <a:latin typeface="Arial"/>
                <a:cs typeface="Arial"/>
              </a:rPr>
              <a:t>explains</a:t>
            </a:r>
            <a:endParaRPr sz="2600">
              <a:latin typeface="Arial"/>
              <a:cs typeface="Arial"/>
            </a:endParaRPr>
          </a:p>
          <a:p>
            <a:pPr marL="469900" indent="-254635">
              <a:lnSpc>
                <a:spcPct val="100000"/>
              </a:lnSpc>
              <a:spcBef>
                <a:spcPts val="819"/>
              </a:spcBef>
              <a:buClr>
                <a:srgbClr val="6C911D"/>
              </a:buClr>
              <a:buSzPct val="70454"/>
              <a:buFont typeface="Wingdings"/>
              <a:buChar char=""/>
              <a:tabLst>
                <a:tab pos="470534" algn="l"/>
              </a:tabLst>
            </a:pPr>
            <a:r>
              <a:rPr sz="2200" spc="10" dirty="0">
                <a:latin typeface="Arial MT"/>
                <a:cs typeface="Arial MT"/>
              </a:rPr>
              <a:t>What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needs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to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tested?</a:t>
            </a:r>
            <a:endParaRPr sz="2200">
              <a:latin typeface="Arial MT"/>
              <a:cs typeface="Arial MT"/>
            </a:endParaRPr>
          </a:p>
          <a:p>
            <a:pPr marL="469900" indent="-254635">
              <a:lnSpc>
                <a:spcPct val="100000"/>
              </a:lnSpc>
              <a:spcBef>
                <a:spcPts val="800"/>
              </a:spcBef>
              <a:buClr>
                <a:srgbClr val="6C911D"/>
              </a:buClr>
              <a:buSzPct val="70454"/>
              <a:buFont typeface="Wingdings"/>
              <a:buChar char=""/>
              <a:tabLst>
                <a:tab pos="470534" algn="l"/>
              </a:tabLst>
            </a:pPr>
            <a:r>
              <a:rPr sz="2200" spc="15" dirty="0">
                <a:latin typeface="Arial MT"/>
                <a:cs typeface="Arial MT"/>
              </a:rPr>
              <a:t>Why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tests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performed?</a:t>
            </a:r>
            <a:endParaRPr sz="2200">
              <a:latin typeface="Arial MT"/>
              <a:cs typeface="Arial MT"/>
            </a:endParaRPr>
          </a:p>
          <a:p>
            <a:pPr marL="469900" indent="-254635">
              <a:lnSpc>
                <a:spcPct val="100000"/>
              </a:lnSpc>
              <a:spcBef>
                <a:spcPts val="805"/>
              </a:spcBef>
              <a:buClr>
                <a:srgbClr val="6C911D"/>
              </a:buClr>
              <a:buSzPct val="70454"/>
              <a:buFont typeface="Wingdings"/>
              <a:buChar char=""/>
              <a:tabLst>
                <a:tab pos="470534" algn="l"/>
              </a:tabLst>
            </a:pPr>
            <a:r>
              <a:rPr sz="2200" spc="-5" dirty="0">
                <a:latin typeface="Arial MT"/>
                <a:cs typeface="Arial MT"/>
              </a:rPr>
              <a:t>How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tests </a:t>
            </a:r>
            <a:r>
              <a:rPr sz="2200" spc="-5" dirty="0">
                <a:latin typeface="Arial MT"/>
                <a:cs typeface="Arial MT"/>
              </a:rPr>
              <a:t>are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conducted?</a:t>
            </a:r>
            <a:endParaRPr sz="2200">
              <a:latin typeface="Arial MT"/>
              <a:cs typeface="Arial MT"/>
            </a:endParaRPr>
          </a:p>
          <a:p>
            <a:pPr marL="469900" indent="-254635">
              <a:lnSpc>
                <a:spcPct val="100000"/>
              </a:lnSpc>
              <a:spcBef>
                <a:spcPts val="800"/>
              </a:spcBef>
              <a:buClr>
                <a:srgbClr val="6C911D"/>
              </a:buClr>
              <a:buSzPct val="70454"/>
              <a:buFont typeface="Wingdings"/>
              <a:buChar char=""/>
              <a:tabLst>
                <a:tab pos="470534" algn="l"/>
              </a:tabLst>
            </a:pPr>
            <a:r>
              <a:rPr sz="2200" spc="5" dirty="0">
                <a:latin typeface="Arial MT"/>
                <a:cs typeface="Arial MT"/>
              </a:rPr>
              <a:t>When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tests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scheduled?</a:t>
            </a:r>
            <a:endParaRPr sz="2200">
              <a:latin typeface="Arial MT"/>
              <a:cs typeface="Arial MT"/>
            </a:endParaRPr>
          </a:p>
          <a:p>
            <a:pPr marL="469900" indent="-254635">
              <a:lnSpc>
                <a:spcPct val="100000"/>
              </a:lnSpc>
              <a:spcBef>
                <a:spcPts val="800"/>
              </a:spcBef>
              <a:buClr>
                <a:srgbClr val="6C911D"/>
              </a:buClr>
              <a:buSzPct val="70454"/>
              <a:buFont typeface="Wingdings"/>
              <a:buChar char=""/>
              <a:tabLst>
                <a:tab pos="470534" algn="l"/>
              </a:tabLst>
            </a:pPr>
            <a:r>
              <a:rPr sz="2200" spc="10" dirty="0">
                <a:latin typeface="Arial MT"/>
                <a:cs typeface="Arial MT"/>
              </a:rPr>
              <a:t>Who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does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testing?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59A0697-8DF5-C606-EF30-D933F6CDD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9993"/>
            <a:ext cx="7429499" cy="1478570"/>
          </a:xfrm>
        </p:spPr>
        <p:txBody>
          <a:bodyPr/>
          <a:lstStyle/>
          <a:p>
            <a:r>
              <a:rPr lang="en-US" dirty="0"/>
              <a:t>Test plan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70877" y="1245234"/>
            <a:ext cx="7072630" cy="27417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180" indent="-284480">
              <a:lnSpc>
                <a:spcPct val="100000"/>
              </a:lnSpc>
              <a:spcBef>
                <a:spcPts val="100"/>
              </a:spcBef>
              <a:buClr>
                <a:srgbClr val="6C911D"/>
              </a:buClr>
              <a:buSzPct val="70454"/>
              <a:buFont typeface="Wingdings"/>
              <a:buChar char=""/>
              <a:tabLst>
                <a:tab pos="296545" algn="l"/>
                <a:tab pos="297180" algn="l"/>
              </a:tabLst>
            </a:pPr>
            <a:r>
              <a:rPr sz="2200" spc="-55" dirty="0">
                <a:latin typeface="Arial MT"/>
                <a:cs typeface="Arial MT"/>
              </a:rPr>
              <a:t>Test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plan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acts </a:t>
            </a:r>
            <a:r>
              <a:rPr sz="2200" spc="-10" dirty="0">
                <a:latin typeface="Arial MT"/>
                <a:cs typeface="Arial MT"/>
              </a:rPr>
              <a:t>as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 </a:t>
            </a:r>
            <a:r>
              <a:rPr sz="2200" spc="-5" dirty="0">
                <a:latin typeface="Arial MT"/>
                <a:cs typeface="Arial MT"/>
              </a:rPr>
              <a:t>anchor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for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execution,</a:t>
            </a:r>
            <a:r>
              <a:rPr sz="2200" spc="5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tracking</a:t>
            </a:r>
            <a:endParaRPr sz="2200" dirty="0">
              <a:latin typeface="Arial MT"/>
              <a:cs typeface="Arial MT"/>
            </a:endParaRPr>
          </a:p>
          <a:p>
            <a:pPr marL="296545">
              <a:lnSpc>
                <a:spcPct val="100000"/>
              </a:lnSpc>
            </a:pP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reporting</a:t>
            </a:r>
            <a:r>
              <a:rPr lang="en-US"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5" dirty="0">
                <a:latin typeface="Arial MT"/>
                <a:cs typeface="Arial MT"/>
              </a:rPr>
              <a:t> the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entire</a:t>
            </a:r>
            <a:r>
              <a:rPr sz="2200" dirty="0">
                <a:latin typeface="Arial MT"/>
                <a:cs typeface="Arial MT"/>
              </a:rPr>
              <a:t> testing</a:t>
            </a:r>
            <a:r>
              <a:rPr sz="2200" spc="-5" dirty="0">
                <a:latin typeface="Arial MT"/>
                <a:cs typeface="Arial MT"/>
              </a:rPr>
              <a:t> project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covers.</a:t>
            </a:r>
          </a:p>
          <a:p>
            <a:pPr marL="297180" indent="-284480">
              <a:lnSpc>
                <a:spcPct val="100000"/>
              </a:lnSpc>
              <a:spcBef>
                <a:spcPts val="700"/>
              </a:spcBef>
              <a:buClr>
                <a:srgbClr val="6C911D"/>
              </a:buClr>
              <a:buSzPct val="70454"/>
              <a:buFont typeface="Wingdings"/>
              <a:buChar char=""/>
              <a:tabLst>
                <a:tab pos="296545" algn="l"/>
                <a:tab pos="297180" algn="l"/>
              </a:tabLst>
            </a:pPr>
            <a:r>
              <a:rPr sz="2200" spc="10" dirty="0">
                <a:latin typeface="Arial MT"/>
                <a:cs typeface="Arial MT"/>
              </a:rPr>
              <a:t>What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needs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to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tested.</a:t>
            </a:r>
          </a:p>
          <a:p>
            <a:pPr marL="297180" indent="-284480">
              <a:lnSpc>
                <a:spcPct val="100000"/>
              </a:lnSpc>
              <a:spcBef>
                <a:spcPts val="705"/>
              </a:spcBef>
              <a:buClr>
                <a:srgbClr val="6C911D"/>
              </a:buClr>
              <a:buSzPct val="70454"/>
              <a:buFont typeface="Wingdings"/>
              <a:buChar char=""/>
              <a:tabLst>
                <a:tab pos="296545" algn="l"/>
                <a:tab pos="297180" algn="l"/>
              </a:tabLst>
            </a:pPr>
            <a:r>
              <a:rPr sz="2200" spc="-5" dirty="0">
                <a:latin typeface="Arial MT"/>
                <a:cs typeface="Arial MT"/>
              </a:rPr>
              <a:t>How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testing</a:t>
            </a:r>
            <a:r>
              <a:rPr sz="2200" spc="-10" dirty="0">
                <a:latin typeface="Arial MT"/>
                <a:cs typeface="Arial MT"/>
              </a:rPr>
              <a:t> is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going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5" dirty="0">
                <a:latin typeface="Arial MT"/>
                <a:cs typeface="Arial MT"/>
              </a:rPr>
              <a:t> be </a:t>
            </a:r>
            <a:r>
              <a:rPr sz="2200" dirty="0">
                <a:latin typeface="Arial MT"/>
                <a:cs typeface="Arial MT"/>
              </a:rPr>
              <a:t>performed.</a:t>
            </a:r>
          </a:p>
          <a:p>
            <a:pPr marL="297180" indent="-284480">
              <a:lnSpc>
                <a:spcPct val="100000"/>
              </a:lnSpc>
              <a:spcBef>
                <a:spcPts val="700"/>
              </a:spcBef>
              <a:buClr>
                <a:srgbClr val="6C911D"/>
              </a:buClr>
              <a:buSzPct val="70454"/>
              <a:buFont typeface="Wingdings"/>
              <a:buChar char=""/>
              <a:tabLst>
                <a:tab pos="296545" algn="l"/>
                <a:tab pos="297180" algn="l"/>
              </a:tabLst>
            </a:pPr>
            <a:r>
              <a:rPr sz="2200" spc="10" dirty="0">
                <a:latin typeface="Arial MT"/>
                <a:cs typeface="Arial MT"/>
              </a:rPr>
              <a:t>What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resources</a:t>
            </a:r>
            <a:r>
              <a:rPr sz="2200" dirty="0">
                <a:latin typeface="Arial MT"/>
                <a:cs typeface="Arial MT"/>
              </a:rPr>
              <a:t> are </a:t>
            </a:r>
            <a:r>
              <a:rPr sz="2200" spc="-5" dirty="0">
                <a:latin typeface="Arial MT"/>
                <a:cs typeface="Arial MT"/>
              </a:rPr>
              <a:t>needed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for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testing.</a:t>
            </a:r>
            <a:endParaRPr sz="2200" dirty="0">
              <a:latin typeface="Arial MT"/>
              <a:cs typeface="Arial MT"/>
            </a:endParaRPr>
          </a:p>
          <a:p>
            <a:pPr marL="296545" marR="633095" indent="-284480">
              <a:lnSpc>
                <a:spcPct val="100000"/>
              </a:lnSpc>
              <a:spcBef>
                <a:spcPts val="700"/>
              </a:spcBef>
              <a:buClr>
                <a:srgbClr val="6C911D"/>
              </a:buClr>
              <a:buSzPct val="70454"/>
              <a:buFont typeface="Wingdings"/>
              <a:buChar char=""/>
              <a:tabLst>
                <a:tab pos="296545" algn="l"/>
                <a:tab pos="297180" algn="l"/>
              </a:tabLst>
            </a:pPr>
            <a:r>
              <a:rPr sz="2200" spc="5" dirty="0">
                <a:latin typeface="Arial MT"/>
                <a:cs typeface="Arial MT"/>
              </a:rPr>
              <a:t>The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time</a:t>
            </a:r>
            <a:r>
              <a:rPr sz="2200" spc="-10" dirty="0">
                <a:latin typeface="Arial MT"/>
                <a:cs typeface="Arial MT"/>
              </a:rPr>
              <a:t> line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by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which</a:t>
            </a:r>
            <a:r>
              <a:rPr sz="2200" spc="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testing </a:t>
            </a:r>
            <a:r>
              <a:rPr sz="2200" spc="-5" dirty="0">
                <a:latin typeface="Arial MT"/>
                <a:cs typeface="Arial MT"/>
              </a:rPr>
              <a:t>activities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will</a:t>
            </a:r>
            <a:r>
              <a:rPr sz="2200" spc="6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be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performed.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37C3E1B-E9AA-2767-4E33-8EC2DFB24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0"/>
            <a:ext cx="7429499" cy="1478570"/>
          </a:xfrm>
        </p:spPr>
        <p:txBody>
          <a:bodyPr/>
          <a:lstStyle/>
          <a:p>
            <a:r>
              <a:rPr lang="en-US" dirty="0"/>
              <a:t>Preparing test plan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98536" y="1026795"/>
            <a:ext cx="6469063" cy="5296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005" indent="-281940">
              <a:lnSpc>
                <a:spcPts val="2620"/>
              </a:lnSpc>
              <a:spcBef>
                <a:spcPts val="100"/>
              </a:spcBef>
              <a:buClr>
                <a:srgbClr val="6C911D"/>
              </a:buClr>
              <a:buSzPct val="70454"/>
              <a:buFont typeface="Wingdings"/>
              <a:buChar char=""/>
              <a:tabLst>
                <a:tab pos="294640" algn="l"/>
              </a:tabLst>
            </a:pPr>
            <a:r>
              <a:rPr sz="2200" spc="-55" dirty="0">
                <a:latin typeface="Arial MT"/>
                <a:cs typeface="Arial MT"/>
              </a:rPr>
              <a:t>Test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plan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identifier</a:t>
            </a:r>
            <a:r>
              <a:rPr lang="en-US" sz="2200" spc="-5" dirty="0">
                <a:latin typeface="Arial MT"/>
                <a:cs typeface="Arial MT"/>
              </a:rPr>
              <a:t> = tp_login_2025_v1</a:t>
            </a:r>
            <a:endParaRPr sz="2200" dirty="0">
              <a:latin typeface="Arial MT"/>
              <a:cs typeface="Arial MT"/>
            </a:endParaRPr>
          </a:p>
          <a:p>
            <a:pPr marL="294005" indent="-281940">
              <a:lnSpc>
                <a:spcPts val="2610"/>
              </a:lnSpc>
              <a:buClr>
                <a:srgbClr val="6C911D"/>
              </a:buClr>
              <a:buSzPct val="70454"/>
              <a:buFont typeface="Wingdings"/>
              <a:buChar char=""/>
              <a:tabLst>
                <a:tab pos="294640" algn="l"/>
              </a:tabLst>
            </a:pPr>
            <a:r>
              <a:rPr sz="2200" spc="-5" dirty="0">
                <a:latin typeface="Arial MT"/>
                <a:cs typeface="Arial MT"/>
              </a:rPr>
              <a:t>Introduction</a:t>
            </a:r>
            <a:endParaRPr sz="2200" dirty="0">
              <a:latin typeface="Arial MT"/>
              <a:cs typeface="Arial MT"/>
            </a:endParaRPr>
          </a:p>
          <a:p>
            <a:pPr marL="294005" indent="-281940">
              <a:lnSpc>
                <a:spcPts val="2610"/>
              </a:lnSpc>
              <a:buClr>
                <a:srgbClr val="6C911D"/>
              </a:buClr>
              <a:buSzPct val="70454"/>
              <a:buFont typeface="Wingdings"/>
              <a:buChar char=""/>
              <a:tabLst>
                <a:tab pos="294640" algn="l"/>
              </a:tabLst>
            </a:pPr>
            <a:r>
              <a:rPr sz="2200" spc="-50" dirty="0">
                <a:latin typeface="Arial MT"/>
                <a:cs typeface="Arial MT"/>
              </a:rPr>
              <a:t>Test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items</a:t>
            </a:r>
            <a:endParaRPr sz="2200" dirty="0">
              <a:latin typeface="Arial MT"/>
              <a:cs typeface="Arial MT"/>
            </a:endParaRPr>
          </a:p>
          <a:p>
            <a:pPr marL="294005" indent="-281940">
              <a:lnSpc>
                <a:spcPts val="2610"/>
              </a:lnSpc>
              <a:buClr>
                <a:srgbClr val="6C911D"/>
              </a:buClr>
              <a:buSzPct val="70454"/>
              <a:buFont typeface="Wingdings"/>
              <a:buChar char=""/>
              <a:tabLst>
                <a:tab pos="294640" algn="l"/>
              </a:tabLst>
            </a:pPr>
            <a:r>
              <a:rPr sz="2200" spc="-5" dirty="0">
                <a:latin typeface="Arial MT"/>
                <a:cs typeface="Arial MT"/>
              </a:rPr>
              <a:t>Features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tested</a:t>
            </a:r>
          </a:p>
          <a:p>
            <a:pPr marL="294005" indent="-281940">
              <a:lnSpc>
                <a:spcPts val="2620"/>
              </a:lnSpc>
              <a:buClr>
                <a:srgbClr val="6C911D"/>
              </a:buClr>
              <a:buSzPct val="70454"/>
              <a:buFont typeface="Wingdings"/>
              <a:buChar char=""/>
              <a:tabLst>
                <a:tab pos="294640" algn="l"/>
              </a:tabLst>
            </a:pPr>
            <a:r>
              <a:rPr sz="2200" spc="-5" dirty="0">
                <a:latin typeface="Arial MT"/>
                <a:cs typeface="Arial MT"/>
              </a:rPr>
              <a:t>Features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not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tested</a:t>
            </a:r>
          </a:p>
          <a:p>
            <a:pPr marL="294005" indent="-281940">
              <a:lnSpc>
                <a:spcPts val="2610"/>
              </a:lnSpc>
              <a:buClr>
                <a:srgbClr val="6C911D"/>
              </a:buClr>
              <a:buSzPct val="70454"/>
              <a:buFont typeface="Wingdings"/>
              <a:buChar char=""/>
              <a:tabLst>
                <a:tab pos="294640" algn="l"/>
              </a:tabLst>
            </a:pPr>
            <a:r>
              <a:rPr sz="2200" spc="-5" dirty="0">
                <a:latin typeface="Arial MT"/>
                <a:cs typeface="Arial MT"/>
              </a:rPr>
              <a:t>Approach</a:t>
            </a:r>
            <a:endParaRPr sz="2200" dirty="0">
              <a:latin typeface="Arial MT"/>
              <a:cs typeface="Arial MT"/>
            </a:endParaRPr>
          </a:p>
          <a:p>
            <a:pPr marL="294005" indent="-281940">
              <a:lnSpc>
                <a:spcPts val="2610"/>
              </a:lnSpc>
              <a:buClr>
                <a:srgbClr val="6C911D"/>
              </a:buClr>
              <a:buSzPct val="70454"/>
              <a:buFont typeface="Wingdings"/>
              <a:buChar char=""/>
              <a:tabLst>
                <a:tab pos="294640" algn="l"/>
              </a:tabLst>
            </a:pPr>
            <a:r>
              <a:rPr sz="2200" dirty="0">
                <a:latin typeface="Arial MT"/>
                <a:cs typeface="Arial MT"/>
              </a:rPr>
              <a:t>Item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pass/fail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criteria</a:t>
            </a:r>
            <a:endParaRPr sz="2200" dirty="0">
              <a:latin typeface="Arial MT"/>
              <a:cs typeface="Arial MT"/>
            </a:endParaRPr>
          </a:p>
          <a:p>
            <a:pPr marL="294005" indent="-281940">
              <a:lnSpc>
                <a:spcPts val="2360"/>
              </a:lnSpc>
              <a:buClr>
                <a:srgbClr val="6C911D"/>
              </a:buClr>
              <a:buSzPct val="70454"/>
              <a:buFont typeface="Wingdings"/>
              <a:buChar char=""/>
              <a:tabLst>
                <a:tab pos="294640" algn="l"/>
              </a:tabLst>
            </a:pPr>
            <a:r>
              <a:rPr sz="2200" spc="-5" dirty="0">
                <a:latin typeface="Arial MT"/>
                <a:cs typeface="Arial MT"/>
              </a:rPr>
              <a:t>Suspension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criteria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resumption</a:t>
            </a:r>
            <a:endParaRPr sz="2200" dirty="0">
              <a:latin typeface="Arial MT"/>
              <a:cs typeface="Arial MT"/>
            </a:endParaRPr>
          </a:p>
          <a:p>
            <a:pPr marL="294005">
              <a:lnSpc>
                <a:spcPts val="2360"/>
              </a:lnSpc>
            </a:pPr>
            <a:r>
              <a:rPr sz="2200" spc="-5" dirty="0">
                <a:latin typeface="Arial MT"/>
                <a:cs typeface="Arial MT"/>
              </a:rPr>
              <a:t>requirements</a:t>
            </a:r>
            <a:endParaRPr sz="2200" dirty="0">
              <a:latin typeface="Arial MT"/>
              <a:cs typeface="Arial MT"/>
            </a:endParaRPr>
          </a:p>
          <a:p>
            <a:pPr marL="294005" indent="-281940">
              <a:lnSpc>
                <a:spcPts val="2620"/>
              </a:lnSpc>
              <a:buClr>
                <a:srgbClr val="6C911D"/>
              </a:buClr>
              <a:buSzPct val="70454"/>
              <a:buFont typeface="Wingdings"/>
              <a:buChar char=""/>
              <a:tabLst>
                <a:tab pos="294640" algn="l"/>
              </a:tabLst>
            </a:pPr>
            <a:r>
              <a:rPr sz="2200" spc="-55" dirty="0">
                <a:latin typeface="Arial MT"/>
                <a:cs typeface="Arial MT"/>
              </a:rPr>
              <a:t>Test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deliverables</a:t>
            </a:r>
            <a:endParaRPr sz="2200" dirty="0">
              <a:latin typeface="Arial MT"/>
              <a:cs typeface="Arial MT"/>
            </a:endParaRPr>
          </a:p>
          <a:p>
            <a:pPr marL="294005" indent="-281940">
              <a:lnSpc>
                <a:spcPts val="2610"/>
              </a:lnSpc>
              <a:buClr>
                <a:srgbClr val="6C911D"/>
              </a:buClr>
              <a:buSzPct val="70454"/>
              <a:buFont typeface="Wingdings"/>
              <a:buChar char=""/>
              <a:tabLst>
                <a:tab pos="294640" algn="l"/>
              </a:tabLst>
            </a:pPr>
            <a:r>
              <a:rPr sz="2200" spc="-5" dirty="0">
                <a:latin typeface="Arial MT"/>
                <a:cs typeface="Arial MT"/>
              </a:rPr>
              <a:t>Environmental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needs</a:t>
            </a:r>
            <a:endParaRPr sz="2200" dirty="0">
              <a:latin typeface="Arial MT"/>
              <a:cs typeface="Arial MT"/>
            </a:endParaRPr>
          </a:p>
          <a:p>
            <a:pPr marL="294005" indent="-281940">
              <a:lnSpc>
                <a:spcPts val="2610"/>
              </a:lnSpc>
              <a:buClr>
                <a:srgbClr val="6C911D"/>
              </a:buClr>
              <a:buSzPct val="70454"/>
              <a:buFont typeface="Wingdings"/>
              <a:buChar char=""/>
              <a:tabLst>
                <a:tab pos="294640" algn="l"/>
              </a:tabLst>
            </a:pPr>
            <a:r>
              <a:rPr sz="2200" spc="-5" dirty="0">
                <a:latin typeface="Arial MT"/>
                <a:cs typeface="Arial MT"/>
              </a:rPr>
              <a:t>Responsibilities</a:t>
            </a:r>
            <a:endParaRPr sz="2200" dirty="0">
              <a:latin typeface="Arial MT"/>
              <a:cs typeface="Arial MT"/>
            </a:endParaRPr>
          </a:p>
          <a:p>
            <a:pPr marL="294005" indent="-281940">
              <a:lnSpc>
                <a:spcPts val="2610"/>
              </a:lnSpc>
              <a:buClr>
                <a:srgbClr val="6C911D"/>
              </a:buClr>
              <a:buSzPct val="70454"/>
              <a:buFont typeface="Wingdings"/>
              <a:buChar char=""/>
              <a:tabLst>
                <a:tab pos="294640" algn="l"/>
              </a:tabLst>
            </a:pPr>
            <a:r>
              <a:rPr sz="2200" spc="-10" dirty="0">
                <a:latin typeface="Arial MT"/>
                <a:cs typeface="Arial MT"/>
              </a:rPr>
              <a:t>Staffing </a:t>
            </a:r>
            <a:r>
              <a:rPr sz="2200" spc="-5" dirty="0">
                <a:latin typeface="Arial MT"/>
                <a:cs typeface="Arial MT"/>
              </a:rPr>
              <a:t>and training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needs</a:t>
            </a:r>
            <a:endParaRPr sz="2200" dirty="0">
              <a:latin typeface="Arial MT"/>
              <a:cs typeface="Arial MT"/>
            </a:endParaRPr>
          </a:p>
          <a:p>
            <a:pPr marL="294005" indent="-281940">
              <a:lnSpc>
                <a:spcPts val="2610"/>
              </a:lnSpc>
              <a:buClr>
                <a:srgbClr val="6C911D"/>
              </a:buClr>
              <a:buSzPct val="70454"/>
              <a:buFont typeface="Wingdings"/>
              <a:buChar char=""/>
              <a:tabLst>
                <a:tab pos="294640" algn="l"/>
              </a:tabLst>
            </a:pPr>
            <a:r>
              <a:rPr sz="2200" spc="-5" dirty="0">
                <a:latin typeface="Arial MT"/>
                <a:cs typeface="Arial MT"/>
              </a:rPr>
              <a:t>Schedule</a:t>
            </a:r>
            <a:endParaRPr sz="2200" dirty="0">
              <a:latin typeface="Arial MT"/>
              <a:cs typeface="Arial MT"/>
            </a:endParaRPr>
          </a:p>
          <a:p>
            <a:pPr marL="294005" indent="-281940">
              <a:lnSpc>
                <a:spcPts val="2620"/>
              </a:lnSpc>
              <a:buClr>
                <a:srgbClr val="6C911D"/>
              </a:buClr>
              <a:buSzPct val="70454"/>
              <a:buFont typeface="Wingdings"/>
              <a:buChar char=""/>
              <a:tabLst>
                <a:tab pos="294640" algn="l"/>
              </a:tabLst>
            </a:pPr>
            <a:r>
              <a:rPr sz="2200" spc="-5" dirty="0">
                <a:latin typeface="Arial MT"/>
                <a:cs typeface="Arial MT"/>
              </a:rPr>
              <a:t>Risks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contingencies</a:t>
            </a:r>
            <a:endParaRPr sz="2200" dirty="0">
              <a:latin typeface="Arial MT"/>
              <a:cs typeface="Arial MT"/>
            </a:endParaRPr>
          </a:p>
          <a:p>
            <a:pPr marL="294005" indent="-281940">
              <a:lnSpc>
                <a:spcPts val="2630"/>
              </a:lnSpc>
              <a:buClr>
                <a:srgbClr val="6C911D"/>
              </a:buClr>
              <a:buSzPct val="70454"/>
              <a:buFont typeface="Wingdings"/>
              <a:buChar char=""/>
              <a:tabLst>
                <a:tab pos="294640" algn="l"/>
              </a:tabLst>
            </a:pPr>
            <a:r>
              <a:rPr sz="2200" spc="-5" dirty="0">
                <a:latin typeface="Arial MT"/>
                <a:cs typeface="Arial MT"/>
              </a:rPr>
              <a:t>Approvals</a:t>
            </a:r>
            <a:endParaRPr sz="2200" dirty="0">
              <a:latin typeface="Arial MT"/>
              <a:cs typeface="Arial M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AF81A14-18E4-2B82-6F66-FD194C8FB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-183025"/>
            <a:ext cx="7429499" cy="1478570"/>
          </a:xfrm>
        </p:spPr>
        <p:txBody>
          <a:bodyPr/>
          <a:lstStyle/>
          <a:p>
            <a:r>
              <a:rPr lang="en-US" dirty="0"/>
              <a:t>Test plan template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8677" y="1397634"/>
            <a:ext cx="6316345" cy="2780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640" indent="-281940">
              <a:lnSpc>
                <a:spcPct val="100000"/>
              </a:lnSpc>
              <a:spcBef>
                <a:spcPts val="100"/>
              </a:spcBef>
              <a:buClr>
                <a:srgbClr val="92D050"/>
              </a:buClr>
              <a:buSzPct val="70454"/>
              <a:buFont typeface="Wingdings"/>
              <a:buChar char=""/>
              <a:tabLst>
                <a:tab pos="294640" algn="l"/>
              </a:tabLst>
            </a:pPr>
            <a:r>
              <a:rPr sz="2200" b="1" spc="-50" dirty="0">
                <a:latin typeface="Arial"/>
                <a:cs typeface="Arial"/>
              </a:rPr>
              <a:t>Test</a:t>
            </a:r>
            <a:r>
              <a:rPr sz="2200" b="1" spc="2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Plan</a:t>
            </a:r>
            <a:r>
              <a:rPr sz="2200" b="1" dirty="0">
                <a:latin typeface="Arial"/>
                <a:cs typeface="Arial"/>
              </a:rPr>
              <a:t> Identifier</a:t>
            </a:r>
            <a:r>
              <a:rPr sz="2200" dirty="0">
                <a:latin typeface="Arial MT"/>
                <a:cs typeface="Arial MT"/>
              </a:rPr>
              <a:t>:</a:t>
            </a:r>
            <a:r>
              <a:rPr sz="2200" spc="-5" dirty="0">
                <a:latin typeface="Arial MT"/>
                <a:cs typeface="Arial MT"/>
              </a:rPr>
              <a:t> Provides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unique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identifier</a:t>
            </a:r>
            <a:endParaRPr sz="2200">
              <a:latin typeface="Arial MT"/>
              <a:cs typeface="Arial MT"/>
            </a:endParaRPr>
          </a:p>
          <a:p>
            <a:pPr marL="294640">
              <a:lnSpc>
                <a:spcPct val="100000"/>
              </a:lnSpc>
            </a:pPr>
            <a:r>
              <a:rPr sz="2200" dirty="0">
                <a:latin typeface="Arial MT"/>
                <a:cs typeface="Arial MT"/>
              </a:rPr>
              <a:t>for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document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400">
              <a:latin typeface="Arial MT"/>
              <a:cs typeface="Arial MT"/>
            </a:endParaRPr>
          </a:p>
          <a:p>
            <a:pPr marL="294640" indent="-281940">
              <a:lnSpc>
                <a:spcPct val="100000"/>
              </a:lnSpc>
              <a:spcBef>
                <a:spcPts val="1480"/>
              </a:spcBef>
              <a:buClr>
                <a:srgbClr val="92D050"/>
              </a:buClr>
              <a:buSzPct val="70454"/>
              <a:buFont typeface="Wingdings"/>
              <a:buChar char=""/>
              <a:tabLst>
                <a:tab pos="294640" algn="l"/>
              </a:tabLst>
            </a:pPr>
            <a:r>
              <a:rPr sz="2200" b="1" spc="-5" dirty="0">
                <a:latin typeface="Arial"/>
                <a:cs typeface="Arial"/>
              </a:rPr>
              <a:t>Introduction</a:t>
            </a:r>
            <a:r>
              <a:rPr sz="2200" b="1" spc="30" dirty="0"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: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State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 </a:t>
            </a:r>
            <a:r>
              <a:rPr sz="2200" spc="-5" dirty="0">
                <a:latin typeface="Arial MT"/>
                <a:cs typeface="Arial MT"/>
              </a:rPr>
              <a:t>purpose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 </a:t>
            </a:r>
            <a:r>
              <a:rPr sz="2200" spc="-5" dirty="0">
                <a:latin typeface="Arial MT"/>
                <a:cs typeface="Arial MT"/>
              </a:rPr>
              <a:t>plan,</a:t>
            </a:r>
            <a:endParaRPr sz="2200">
              <a:latin typeface="Arial MT"/>
              <a:cs typeface="Arial MT"/>
            </a:endParaRPr>
          </a:p>
          <a:p>
            <a:pPr marL="29464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Arial MT"/>
                <a:cs typeface="Arial MT"/>
              </a:rPr>
              <a:t>specify</a:t>
            </a:r>
            <a:r>
              <a:rPr sz="2200" dirty="0">
                <a:latin typeface="Arial MT"/>
                <a:cs typeface="Arial MT"/>
              </a:rPr>
              <a:t> the</a:t>
            </a:r>
            <a:r>
              <a:rPr sz="2200" spc="-5" dirty="0">
                <a:latin typeface="Arial MT"/>
                <a:cs typeface="Arial MT"/>
              </a:rPr>
              <a:t> goals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objectives.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400">
              <a:latin typeface="Arial MT"/>
              <a:cs typeface="Arial MT"/>
            </a:endParaRPr>
          </a:p>
          <a:p>
            <a:pPr marL="294640" indent="-281940">
              <a:lnSpc>
                <a:spcPct val="100000"/>
              </a:lnSpc>
              <a:spcBef>
                <a:spcPts val="1480"/>
              </a:spcBef>
              <a:buClr>
                <a:srgbClr val="92D050"/>
              </a:buClr>
              <a:buSzPct val="70454"/>
              <a:buFont typeface="Wingdings"/>
              <a:buChar char=""/>
              <a:tabLst>
                <a:tab pos="294640" algn="l"/>
              </a:tabLst>
            </a:pPr>
            <a:r>
              <a:rPr sz="2200" b="1" spc="-50" dirty="0">
                <a:latin typeface="Arial"/>
                <a:cs typeface="Arial"/>
              </a:rPr>
              <a:t>Test</a:t>
            </a:r>
            <a:r>
              <a:rPr sz="2200" b="1" spc="2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Items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:</a:t>
            </a:r>
            <a:r>
              <a:rPr sz="2200" spc="-114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14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list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what</a:t>
            </a:r>
            <a:r>
              <a:rPr sz="2200" spc="4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is</a:t>
            </a:r>
            <a:r>
              <a:rPr sz="2200" dirty="0">
                <a:latin typeface="Arial MT"/>
                <a:cs typeface="Arial MT"/>
              </a:rPr>
              <a:t> to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be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tested.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5414280-6A56-35B8-0DF8-5C4E0FE57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067" y="0"/>
            <a:ext cx="7429499" cy="1478570"/>
          </a:xfrm>
        </p:spPr>
        <p:txBody>
          <a:bodyPr/>
          <a:lstStyle/>
          <a:p>
            <a:r>
              <a:rPr lang="en-US" dirty="0"/>
              <a:t>Test plan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8677" y="1297304"/>
            <a:ext cx="6464300" cy="4467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110"/>
              </a:lnSpc>
              <a:spcBef>
                <a:spcPts val="100"/>
              </a:spcBef>
            </a:pPr>
            <a:r>
              <a:rPr sz="2600" b="1" spc="-10" dirty="0">
                <a:latin typeface="Arial"/>
                <a:cs typeface="Arial"/>
              </a:rPr>
              <a:t>Features</a:t>
            </a:r>
            <a:r>
              <a:rPr sz="2600" b="1" spc="3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to</a:t>
            </a:r>
            <a:r>
              <a:rPr sz="2600" b="1" spc="-5" dirty="0">
                <a:latin typeface="Arial"/>
                <a:cs typeface="Arial"/>
              </a:rPr>
              <a:t> </a:t>
            </a:r>
            <a:r>
              <a:rPr sz="2600" b="1" spc="-10" dirty="0">
                <a:latin typeface="Arial"/>
                <a:cs typeface="Arial"/>
              </a:rPr>
              <a:t>be</a:t>
            </a:r>
            <a:r>
              <a:rPr sz="2600" b="1" dirty="0">
                <a:latin typeface="Arial"/>
                <a:cs typeface="Arial"/>
              </a:rPr>
              <a:t> </a:t>
            </a:r>
            <a:r>
              <a:rPr sz="2600" b="1" spc="-10" dirty="0">
                <a:latin typeface="Arial"/>
                <a:cs typeface="Arial"/>
              </a:rPr>
              <a:t>tested</a:t>
            </a:r>
            <a:endParaRPr sz="2600">
              <a:latin typeface="Arial"/>
              <a:cs typeface="Arial"/>
            </a:endParaRPr>
          </a:p>
          <a:p>
            <a:pPr marL="294640" indent="-198755">
              <a:lnSpc>
                <a:spcPts val="2620"/>
              </a:lnSpc>
              <a:buClr>
                <a:srgbClr val="6C911D"/>
              </a:buClr>
              <a:buSzPct val="70454"/>
              <a:buFont typeface="Wingdings"/>
              <a:buChar char=""/>
              <a:tabLst>
                <a:tab pos="294640" algn="l"/>
              </a:tabLst>
            </a:pPr>
            <a:r>
              <a:rPr sz="2200" spc="5" dirty="0">
                <a:latin typeface="Arial MT"/>
                <a:cs typeface="Arial MT"/>
              </a:rPr>
              <a:t>What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dirty="0">
                <a:latin typeface="Arial MT"/>
                <a:cs typeface="Arial MT"/>
              </a:rPr>
              <a:t> to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be</a:t>
            </a:r>
            <a:r>
              <a:rPr sz="2200" dirty="0">
                <a:latin typeface="Arial MT"/>
                <a:cs typeface="Arial MT"/>
              </a:rPr>
              <a:t> tested from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 </a:t>
            </a:r>
            <a:r>
              <a:rPr sz="2200" b="1" spc="-10" dirty="0">
                <a:latin typeface="Arial"/>
                <a:cs typeface="Arial"/>
              </a:rPr>
              <a:t>USERS</a:t>
            </a:r>
            <a:r>
              <a:rPr sz="2200" b="1" spc="15" dirty="0">
                <a:latin typeface="Arial"/>
                <a:cs typeface="Arial"/>
              </a:rPr>
              <a:t> </a:t>
            </a:r>
            <a:r>
              <a:rPr sz="2200" spc="-10" dirty="0">
                <a:latin typeface="Arial MT"/>
                <a:cs typeface="Arial MT"/>
              </a:rPr>
              <a:t>viewpoint.</a:t>
            </a:r>
            <a:endParaRPr sz="2200">
              <a:latin typeface="Arial MT"/>
              <a:cs typeface="Arial MT"/>
            </a:endParaRPr>
          </a:p>
          <a:p>
            <a:pPr marL="294640" marR="5080" indent="-198120">
              <a:lnSpc>
                <a:spcPts val="2120"/>
              </a:lnSpc>
              <a:spcBef>
                <a:spcPts val="495"/>
              </a:spcBef>
              <a:buClr>
                <a:srgbClr val="6C911D"/>
              </a:buClr>
              <a:buSzPct val="70454"/>
              <a:buFont typeface="Wingdings"/>
              <a:buChar char=""/>
              <a:tabLst>
                <a:tab pos="294640" algn="l"/>
                <a:tab pos="1437640" algn="l"/>
                <a:tab pos="2007235" algn="l"/>
                <a:tab pos="2835275" algn="l"/>
                <a:tab pos="3482975" algn="l"/>
                <a:tab pos="4839335" algn="l"/>
                <a:tab pos="6061710" algn="l"/>
              </a:tabLst>
            </a:pPr>
            <a:r>
              <a:rPr sz="2200" dirty="0">
                <a:latin typeface="Arial MT"/>
                <a:cs typeface="Arial MT"/>
              </a:rPr>
              <a:t>(</a:t>
            </a:r>
            <a:r>
              <a:rPr sz="2200" spc="-10" dirty="0">
                <a:latin typeface="Arial MT"/>
                <a:cs typeface="Arial MT"/>
              </a:rPr>
              <a:t>B</a:t>
            </a:r>
            <a:r>
              <a:rPr sz="2200" spc="-5" dirty="0">
                <a:latin typeface="Arial MT"/>
                <a:cs typeface="Arial MT"/>
              </a:rPr>
              <a:t>ased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10" dirty="0">
                <a:latin typeface="Arial MT"/>
                <a:cs typeface="Arial MT"/>
              </a:rPr>
              <a:t>o</a:t>
            </a:r>
            <a:r>
              <a:rPr sz="2200" spc="-5" dirty="0">
                <a:latin typeface="Arial MT"/>
                <a:cs typeface="Arial MT"/>
              </a:rPr>
              <a:t>n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10" dirty="0">
                <a:latin typeface="Arial MT"/>
                <a:cs typeface="Arial MT"/>
              </a:rPr>
              <a:t>B</a:t>
            </a:r>
            <a:r>
              <a:rPr sz="2200" spc="-15" dirty="0">
                <a:latin typeface="Arial MT"/>
                <a:cs typeface="Arial MT"/>
              </a:rPr>
              <a:t>R</a:t>
            </a:r>
            <a:r>
              <a:rPr sz="2200" dirty="0">
                <a:latin typeface="Arial MT"/>
                <a:cs typeface="Arial MT"/>
              </a:rPr>
              <a:t>S	</a:t>
            </a:r>
            <a:r>
              <a:rPr sz="2200" spc="10" dirty="0">
                <a:latin typeface="Arial MT"/>
                <a:cs typeface="Arial MT"/>
              </a:rPr>
              <a:t>Q</a:t>
            </a:r>
            <a:r>
              <a:rPr sz="2200" dirty="0">
                <a:latin typeface="Arial MT"/>
                <a:cs typeface="Arial MT"/>
              </a:rPr>
              <a:t>A	</a:t>
            </a:r>
            <a:r>
              <a:rPr sz="2200" spc="-15" dirty="0">
                <a:latin typeface="Arial MT"/>
                <a:cs typeface="Arial MT"/>
              </a:rPr>
              <a:t>M</a:t>
            </a:r>
            <a:r>
              <a:rPr sz="2200" spc="-5" dirty="0">
                <a:latin typeface="Arial MT"/>
                <a:cs typeface="Arial MT"/>
              </a:rPr>
              <a:t>an</a:t>
            </a:r>
            <a:r>
              <a:rPr sz="2200" spc="-15" dirty="0">
                <a:latin typeface="Arial MT"/>
                <a:cs typeface="Arial MT"/>
              </a:rPr>
              <a:t>a</a:t>
            </a:r>
            <a:r>
              <a:rPr sz="2200" spc="-5" dirty="0">
                <a:latin typeface="Arial MT"/>
                <a:cs typeface="Arial MT"/>
              </a:rPr>
              <a:t>ger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de</a:t>
            </a:r>
            <a:r>
              <a:rPr sz="2200" spc="5" dirty="0">
                <a:latin typeface="Arial MT"/>
                <a:cs typeface="Arial MT"/>
              </a:rPr>
              <a:t>c</a:t>
            </a:r>
            <a:r>
              <a:rPr sz="2200" dirty="0">
                <a:latin typeface="Arial MT"/>
                <a:cs typeface="Arial MT"/>
              </a:rPr>
              <a:t>i</a:t>
            </a:r>
            <a:r>
              <a:rPr sz="2200" spc="-5" dirty="0">
                <a:latin typeface="Arial MT"/>
                <a:cs typeface="Arial MT"/>
              </a:rPr>
              <a:t>des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5" dirty="0">
                <a:latin typeface="Arial MT"/>
                <a:cs typeface="Arial MT"/>
              </a:rPr>
              <a:t>t</a:t>
            </a:r>
            <a:r>
              <a:rPr sz="2200" spc="-5" dirty="0">
                <a:latin typeface="Arial MT"/>
                <a:cs typeface="Arial MT"/>
              </a:rPr>
              <a:t>he  Features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tested)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6C911D"/>
              </a:buClr>
              <a:buFont typeface="Wingdings"/>
              <a:buChar char=""/>
            </a:pPr>
            <a:endParaRPr sz="2550">
              <a:latin typeface="Arial MT"/>
              <a:cs typeface="Arial MT"/>
            </a:endParaRPr>
          </a:p>
          <a:p>
            <a:pPr marL="12700">
              <a:lnSpc>
                <a:spcPts val="3110"/>
              </a:lnSpc>
            </a:pPr>
            <a:r>
              <a:rPr sz="2600" b="1" spc="-10" dirty="0">
                <a:latin typeface="Arial"/>
                <a:cs typeface="Arial"/>
              </a:rPr>
              <a:t>Features</a:t>
            </a:r>
            <a:r>
              <a:rPr sz="2600" b="1" spc="35" dirty="0">
                <a:latin typeface="Arial"/>
                <a:cs typeface="Arial"/>
              </a:rPr>
              <a:t> </a:t>
            </a:r>
            <a:r>
              <a:rPr sz="2600" b="1" spc="-10" dirty="0">
                <a:latin typeface="Arial"/>
                <a:cs typeface="Arial"/>
              </a:rPr>
              <a:t>not</a:t>
            </a:r>
            <a:r>
              <a:rPr sz="2600" b="1" dirty="0">
                <a:latin typeface="Arial"/>
                <a:cs typeface="Arial"/>
              </a:rPr>
              <a:t> to </a:t>
            </a:r>
            <a:r>
              <a:rPr sz="2600" b="1" spc="-10" dirty="0">
                <a:latin typeface="Arial"/>
                <a:cs typeface="Arial"/>
              </a:rPr>
              <a:t>be</a:t>
            </a:r>
            <a:r>
              <a:rPr sz="2600" b="1" dirty="0">
                <a:latin typeface="Arial"/>
                <a:cs typeface="Arial"/>
              </a:rPr>
              <a:t> </a:t>
            </a:r>
            <a:r>
              <a:rPr sz="2600" b="1" spc="-10" dirty="0">
                <a:latin typeface="Arial"/>
                <a:cs typeface="Arial"/>
              </a:rPr>
              <a:t>tested</a:t>
            </a:r>
            <a:endParaRPr sz="2600">
              <a:latin typeface="Arial"/>
              <a:cs typeface="Arial"/>
            </a:endParaRPr>
          </a:p>
          <a:p>
            <a:pPr marL="294640" indent="-198755">
              <a:lnSpc>
                <a:spcPts val="2360"/>
              </a:lnSpc>
              <a:buClr>
                <a:srgbClr val="6C911D"/>
              </a:buClr>
              <a:buSzPct val="70454"/>
              <a:buFont typeface="Wingdings"/>
              <a:buChar char=""/>
              <a:tabLst>
                <a:tab pos="294640" algn="l"/>
              </a:tabLst>
            </a:pPr>
            <a:r>
              <a:rPr sz="2200" spc="5" dirty="0">
                <a:latin typeface="Arial MT"/>
                <a:cs typeface="Arial MT"/>
              </a:rPr>
              <a:t>What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NOT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tested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from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Users</a:t>
            </a:r>
            <a:endParaRPr sz="2200">
              <a:latin typeface="Arial MT"/>
              <a:cs typeface="Arial MT"/>
            </a:endParaRPr>
          </a:p>
          <a:p>
            <a:pPr marL="294640">
              <a:lnSpc>
                <a:spcPts val="2360"/>
              </a:lnSpc>
            </a:pPr>
            <a:r>
              <a:rPr sz="2200" spc="-10" dirty="0">
                <a:latin typeface="Arial MT"/>
                <a:cs typeface="Arial MT"/>
              </a:rPr>
              <a:t>viewpoint.</a:t>
            </a:r>
            <a:endParaRPr sz="2200">
              <a:latin typeface="Arial MT"/>
              <a:cs typeface="Arial MT"/>
            </a:endParaRPr>
          </a:p>
          <a:p>
            <a:pPr marL="294640" marR="69215" indent="-198120">
              <a:lnSpc>
                <a:spcPct val="80100"/>
              </a:lnSpc>
              <a:spcBef>
                <a:spcPts val="515"/>
              </a:spcBef>
              <a:buClr>
                <a:srgbClr val="6C911D"/>
              </a:buClr>
              <a:buSzPct val="70454"/>
              <a:buFont typeface="Wingdings"/>
              <a:buChar char=""/>
              <a:tabLst>
                <a:tab pos="294640" algn="l"/>
              </a:tabLst>
            </a:pPr>
            <a:r>
              <a:rPr sz="2200" dirty="0">
                <a:latin typeface="Arial MT"/>
                <a:cs typeface="Arial MT"/>
              </a:rPr>
              <a:t>We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need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to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identify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justify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why</a:t>
            </a:r>
            <a:r>
              <a:rPr sz="2200" spc="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feature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is </a:t>
            </a:r>
            <a:r>
              <a:rPr sz="2200" spc="-5" dirty="0">
                <a:latin typeface="Arial MT"/>
                <a:cs typeface="Arial MT"/>
              </a:rPr>
              <a:t> not </a:t>
            </a:r>
            <a:r>
              <a:rPr sz="2200" dirty="0">
                <a:latin typeface="Arial MT"/>
                <a:cs typeface="Arial MT"/>
              </a:rPr>
              <a:t>to be </a:t>
            </a:r>
            <a:r>
              <a:rPr sz="2200" spc="-5" dirty="0">
                <a:latin typeface="Arial MT"/>
                <a:cs typeface="Arial MT"/>
              </a:rPr>
              <a:t>tested. </a:t>
            </a:r>
            <a:r>
              <a:rPr sz="2200" spc="10" dirty="0">
                <a:latin typeface="Arial MT"/>
                <a:cs typeface="Arial MT"/>
              </a:rPr>
              <a:t>The </a:t>
            </a:r>
            <a:r>
              <a:rPr sz="2200" spc="-5" dirty="0">
                <a:latin typeface="Arial MT"/>
                <a:cs typeface="Arial MT"/>
              </a:rPr>
              <a:t>reasons could </a:t>
            </a:r>
            <a:r>
              <a:rPr sz="2200" dirty="0">
                <a:latin typeface="Arial MT"/>
                <a:cs typeface="Arial MT"/>
              </a:rPr>
              <a:t>be </a:t>
            </a:r>
            <a:r>
              <a:rPr sz="2200" spc="-5" dirty="0">
                <a:latin typeface="Arial MT"/>
                <a:cs typeface="Arial MT"/>
              </a:rPr>
              <a:t>that </a:t>
            </a:r>
            <a:r>
              <a:rPr sz="2200" dirty="0">
                <a:latin typeface="Arial MT"/>
                <a:cs typeface="Arial MT"/>
              </a:rPr>
              <a:t>the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features not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included</a:t>
            </a:r>
            <a:r>
              <a:rPr sz="2200" spc="4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in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this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build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or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release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Software.</a:t>
            </a:r>
            <a:endParaRPr sz="2200">
              <a:latin typeface="Arial MT"/>
              <a:cs typeface="Arial MT"/>
            </a:endParaRPr>
          </a:p>
          <a:p>
            <a:pPr marL="294640" indent="-198755">
              <a:lnSpc>
                <a:spcPts val="2340"/>
              </a:lnSpc>
              <a:buClr>
                <a:srgbClr val="6C911D"/>
              </a:buClr>
              <a:buSzPct val="70454"/>
              <a:buFont typeface="Wingdings"/>
              <a:buChar char=""/>
              <a:tabLst>
                <a:tab pos="294640" algn="l"/>
              </a:tabLst>
            </a:pPr>
            <a:r>
              <a:rPr sz="2200" dirty="0">
                <a:latin typeface="Arial MT"/>
                <a:cs typeface="Arial MT"/>
              </a:rPr>
              <a:t>(QA</a:t>
            </a:r>
            <a:r>
              <a:rPr sz="2200" spc="-15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Manager</a:t>
            </a:r>
            <a:r>
              <a:rPr sz="2200" spc="4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will</a:t>
            </a:r>
            <a:r>
              <a:rPr sz="2200" spc="5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decide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which</a:t>
            </a:r>
            <a:r>
              <a:rPr sz="2200" spc="5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Features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not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endParaRPr sz="2200">
              <a:latin typeface="Arial MT"/>
              <a:cs typeface="Arial MT"/>
            </a:endParaRPr>
          </a:p>
          <a:p>
            <a:pPr marL="294640">
              <a:lnSpc>
                <a:spcPts val="2380"/>
              </a:lnSpc>
            </a:pPr>
            <a:r>
              <a:rPr sz="2200" spc="-5" dirty="0">
                <a:latin typeface="Arial MT"/>
                <a:cs typeface="Arial MT"/>
              </a:rPr>
              <a:t>be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tested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based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on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BRS)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74DB0B4-5CAF-7410-11A9-7196AC417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0"/>
            <a:ext cx="7429499" cy="1478570"/>
          </a:xfrm>
        </p:spPr>
        <p:txBody>
          <a:bodyPr/>
          <a:lstStyle/>
          <a:p>
            <a:r>
              <a:rPr lang="en-US" dirty="0"/>
              <a:t>Test scope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5339" y="1478280"/>
            <a:ext cx="523494" cy="62509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74407" y="1550034"/>
            <a:ext cx="5278120" cy="1468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431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 MT"/>
                <a:cs typeface="Arial MT"/>
              </a:rPr>
              <a:t>Approach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: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This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mentions</a:t>
            </a:r>
            <a:r>
              <a:rPr sz="2200" dirty="0">
                <a:latin typeface="Arial MT"/>
                <a:cs typeface="Arial MT"/>
              </a:rPr>
              <a:t> the </a:t>
            </a:r>
            <a:r>
              <a:rPr sz="2200" spc="-5" dirty="0">
                <a:latin typeface="Arial MT"/>
                <a:cs typeface="Arial MT"/>
              </a:rPr>
              <a:t>overall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test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Strategy/Approach</a:t>
            </a:r>
            <a:r>
              <a:rPr sz="2200" spc="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for</a:t>
            </a:r>
            <a:r>
              <a:rPr sz="2200" spc="-15" dirty="0">
                <a:latin typeface="Arial MT"/>
                <a:cs typeface="Arial MT"/>
              </a:rPr>
              <a:t> your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5" dirty="0">
                <a:latin typeface="Arial MT"/>
                <a:cs typeface="Arial MT"/>
              </a:rPr>
              <a:t>Test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Plan.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200" dirty="0">
                <a:latin typeface="Arial MT"/>
                <a:cs typeface="Arial MT"/>
              </a:rPr>
              <a:t>e.g.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Specify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testing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method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(Manual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or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Arial MT"/>
                <a:cs typeface="Arial MT"/>
              </a:rPr>
              <a:t>Automated,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White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box</a:t>
            </a:r>
            <a:r>
              <a:rPr sz="2200" dirty="0">
                <a:latin typeface="Arial MT"/>
                <a:cs typeface="Arial MT"/>
              </a:rPr>
              <a:t> or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black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box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etc.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)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A3EC81B-0643-1A7F-9D90-5B278BBD9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1464"/>
            <a:ext cx="7429499" cy="1478570"/>
          </a:xfrm>
        </p:spPr>
        <p:txBody>
          <a:bodyPr/>
          <a:lstStyle/>
          <a:p>
            <a:r>
              <a:rPr lang="en-US" dirty="0"/>
              <a:t>approach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12457" y="1395095"/>
            <a:ext cx="6675120" cy="38493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8419">
              <a:lnSpc>
                <a:spcPct val="100400"/>
              </a:lnSpc>
              <a:spcBef>
                <a:spcPts val="85"/>
              </a:spcBef>
            </a:pPr>
            <a:r>
              <a:rPr sz="2600" b="1" spc="-5" dirty="0">
                <a:latin typeface="Arial"/>
                <a:cs typeface="Arial"/>
              </a:rPr>
              <a:t>Item</a:t>
            </a:r>
            <a:r>
              <a:rPr sz="2600" b="1" spc="1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Pass/Fail</a:t>
            </a:r>
            <a:r>
              <a:rPr sz="2600" b="1" spc="5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Criteria</a:t>
            </a:r>
            <a:r>
              <a:rPr sz="2600" b="1" spc="1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:</a:t>
            </a:r>
            <a:r>
              <a:rPr sz="2600" b="1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 MT"/>
                <a:cs typeface="Arial MT"/>
              </a:rPr>
              <a:t>Specify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criteria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that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will</a:t>
            </a:r>
            <a:r>
              <a:rPr sz="2200" spc="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</a:t>
            </a:r>
            <a:r>
              <a:rPr sz="2200" spc="-5" dirty="0">
                <a:latin typeface="Arial MT"/>
                <a:cs typeface="Arial MT"/>
              </a:rPr>
              <a:t> used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determine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whether</a:t>
            </a:r>
            <a:r>
              <a:rPr sz="2200" spc="5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each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test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item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(software/product)</a:t>
            </a:r>
            <a:r>
              <a:rPr sz="2200" spc="5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has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passed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or failed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testing.</a:t>
            </a:r>
            <a:endParaRPr sz="22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200" spc="-105" dirty="0">
                <a:latin typeface="Arial MT"/>
                <a:cs typeface="Arial MT"/>
              </a:rPr>
              <a:t>To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define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criteria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for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pass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fail,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consider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issues</a:t>
            </a:r>
            <a:endParaRPr sz="22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Arial MT"/>
                <a:cs typeface="Arial MT"/>
              </a:rPr>
              <a:t>such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as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following</a:t>
            </a:r>
            <a:r>
              <a:rPr sz="2200" spc="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:</a:t>
            </a:r>
          </a:p>
          <a:p>
            <a:pPr marL="299720" indent="-287020">
              <a:lnSpc>
                <a:spcPct val="100000"/>
              </a:lnSpc>
              <a:spcBef>
                <a:spcPts val="800"/>
              </a:spcBef>
              <a:buClr>
                <a:srgbClr val="6C911D"/>
              </a:buClr>
              <a:buSzPct val="70454"/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2200" spc="-5" dirty="0">
                <a:latin typeface="Arial MT"/>
                <a:cs typeface="Arial MT"/>
              </a:rPr>
              <a:t>How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Significant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" dirty="0">
                <a:latin typeface="Arial MT"/>
                <a:cs typeface="Arial MT"/>
              </a:rPr>
              <a:t> problem.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Does </a:t>
            </a:r>
            <a:r>
              <a:rPr sz="2200" dirty="0">
                <a:latin typeface="Arial MT"/>
                <a:cs typeface="Arial MT"/>
              </a:rPr>
              <a:t>it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affect </a:t>
            </a:r>
            <a:r>
              <a:rPr sz="2200" spc="-5" dirty="0">
                <a:latin typeface="Arial MT"/>
                <a:cs typeface="Arial MT"/>
              </a:rPr>
              <a:t>any</a:t>
            </a:r>
            <a:endParaRPr sz="2200" dirty="0">
              <a:latin typeface="Arial MT"/>
              <a:cs typeface="Arial MT"/>
            </a:endParaRPr>
          </a:p>
          <a:p>
            <a:pPr marL="299720">
              <a:lnSpc>
                <a:spcPct val="100000"/>
              </a:lnSpc>
            </a:pPr>
            <a:r>
              <a:rPr sz="2200" spc="-5" dirty="0">
                <a:latin typeface="Arial MT"/>
                <a:cs typeface="Arial MT"/>
              </a:rPr>
              <a:t>critical function?</a:t>
            </a:r>
            <a:endParaRPr sz="2200" dirty="0">
              <a:latin typeface="Arial MT"/>
              <a:cs typeface="Arial MT"/>
            </a:endParaRPr>
          </a:p>
          <a:p>
            <a:pPr marL="299720" marR="587375" indent="-287020">
              <a:lnSpc>
                <a:spcPct val="100000"/>
              </a:lnSpc>
              <a:spcBef>
                <a:spcPts val="800"/>
              </a:spcBef>
              <a:buClr>
                <a:srgbClr val="6C911D"/>
              </a:buClr>
              <a:buSzPct val="70454"/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2200" spc="-5" dirty="0">
                <a:latin typeface="Arial MT"/>
                <a:cs typeface="Arial MT"/>
              </a:rPr>
              <a:t>How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likely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it</a:t>
            </a:r>
            <a:r>
              <a:rPr sz="2200" dirty="0">
                <a:latin typeface="Arial MT"/>
                <a:cs typeface="Arial MT"/>
              </a:rPr>
              <a:t> that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someone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will</a:t>
            </a:r>
            <a:r>
              <a:rPr sz="2200" spc="7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encounter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problem?</a:t>
            </a:r>
            <a:endParaRPr sz="2200" dirty="0">
              <a:latin typeface="Arial MT"/>
              <a:cs typeface="Arial MT"/>
            </a:endParaRPr>
          </a:p>
          <a:p>
            <a:pPr marL="299720" indent="-287020">
              <a:lnSpc>
                <a:spcPct val="100000"/>
              </a:lnSpc>
              <a:spcBef>
                <a:spcPts val="805"/>
              </a:spcBef>
              <a:buClr>
                <a:srgbClr val="6C911D"/>
              </a:buClr>
              <a:buSzPct val="70454"/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2200" spc="-5" dirty="0">
                <a:latin typeface="Arial MT"/>
                <a:cs typeface="Arial MT"/>
              </a:rPr>
              <a:t>Are</a:t>
            </a:r>
            <a:r>
              <a:rPr sz="2200" dirty="0">
                <a:latin typeface="Arial MT"/>
                <a:cs typeface="Arial MT"/>
              </a:rPr>
              <a:t> there</a:t>
            </a:r>
            <a:r>
              <a:rPr sz="2200" spc="-5" dirty="0">
                <a:latin typeface="Arial MT"/>
                <a:cs typeface="Arial MT"/>
              </a:rPr>
              <a:t> any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show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stopper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issues?</a:t>
            </a:r>
            <a:endParaRPr sz="2200" dirty="0">
              <a:latin typeface="Arial MT"/>
              <a:cs typeface="Arial M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F2EED96-3429-C559-7553-6EB87D7B7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98739"/>
            <a:ext cx="7429499" cy="1478570"/>
          </a:xfrm>
        </p:spPr>
        <p:txBody>
          <a:bodyPr/>
          <a:lstStyle/>
          <a:p>
            <a:r>
              <a:rPr lang="en-IN" b="1" spc="-5" dirty="0">
                <a:latin typeface="Arial"/>
                <a:cs typeface="Arial"/>
              </a:rPr>
              <a:t>Item</a:t>
            </a:r>
            <a:r>
              <a:rPr lang="en-IN" b="1" spc="10" dirty="0">
                <a:latin typeface="Arial"/>
                <a:cs typeface="Arial"/>
              </a:rPr>
              <a:t> </a:t>
            </a:r>
            <a:r>
              <a:rPr lang="en-IN" b="1" spc="-5" dirty="0">
                <a:latin typeface="Arial"/>
                <a:cs typeface="Arial"/>
              </a:rPr>
              <a:t>Pass/Fail</a:t>
            </a:r>
            <a:r>
              <a:rPr lang="en-IN" b="1" spc="50" dirty="0">
                <a:latin typeface="Arial"/>
                <a:cs typeface="Arial"/>
              </a:rPr>
              <a:t> </a:t>
            </a:r>
            <a:r>
              <a:rPr lang="en-IN" b="1" spc="-5" dirty="0">
                <a:latin typeface="Arial"/>
                <a:cs typeface="Arial"/>
              </a:rPr>
              <a:t>Criteria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351</TotalTime>
  <Words>818</Words>
  <Application>Microsoft Office PowerPoint</Application>
  <PresentationFormat>On-screen Show (4:3)</PresentationFormat>
  <Paragraphs>132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Arial MT</vt:lpstr>
      <vt:lpstr>Times New Roman</vt:lpstr>
      <vt:lpstr>Tw Cen MT</vt:lpstr>
      <vt:lpstr>Wingdings</vt:lpstr>
      <vt:lpstr>Circuit</vt:lpstr>
      <vt:lpstr>TEST PLAN</vt:lpstr>
      <vt:lpstr>Test plan</vt:lpstr>
      <vt:lpstr>Test plan</vt:lpstr>
      <vt:lpstr>Preparing test plan</vt:lpstr>
      <vt:lpstr>Test plan template</vt:lpstr>
      <vt:lpstr>Test plan</vt:lpstr>
      <vt:lpstr>Test scope</vt:lpstr>
      <vt:lpstr>approach</vt:lpstr>
      <vt:lpstr>Item Pass/Fail Criteria</vt:lpstr>
      <vt:lpstr>Suspension and Resumption Criteria</vt:lpstr>
      <vt:lpstr>Test Deliverables</vt:lpstr>
      <vt:lpstr>Examples of test deliverables</vt:lpstr>
      <vt:lpstr>PowerPoint Presentation</vt:lpstr>
      <vt:lpstr>Environmental needs</vt:lpstr>
      <vt:lpstr>Responsibilities</vt:lpstr>
      <vt:lpstr>Staffing and training needs</vt:lpstr>
      <vt:lpstr>Schedule</vt:lpstr>
      <vt:lpstr>Risks and Contingencies </vt:lpstr>
      <vt:lpstr>Approvals</vt:lpstr>
      <vt:lpstr>Interview questions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Manju Panpalia</dc:creator>
  <cp:lastModifiedBy>vaishali Sonanis</cp:lastModifiedBy>
  <cp:revision>3</cp:revision>
  <dcterms:created xsi:type="dcterms:W3CDTF">2022-10-06T06:11:21Z</dcterms:created>
  <dcterms:modified xsi:type="dcterms:W3CDTF">2025-08-05T10:43:18Z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2017-04-12T00:00:00Z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2022-10-06T00:00:00Z</vt:filetime>
  </property>
</Properties>
</file>