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3800" cy="7562850"/>
  <p:notesSz cx="100838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4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3802" cy="756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2541959" cy="756285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541" y="1237717"/>
            <a:ext cx="7271365" cy="2632992"/>
          </a:xfrm>
        </p:spPr>
        <p:txBody>
          <a:bodyPr anchor="b">
            <a:normAutofit/>
          </a:bodyPr>
          <a:lstStyle>
            <a:lvl1pPr algn="l">
              <a:defRPr sz="5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5541" y="3972247"/>
            <a:ext cx="7271365" cy="1825938"/>
          </a:xfrm>
        </p:spPr>
        <p:txBody>
          <a:bodyPr>
            <a:normAutofit/>
          </a:bodyPr>
          <a:lstStyle>
            <a:lvl1pPr marL="0" indent="0" algn="l">
              <a:buNone/>
              <a:defRPr sz="2206" cap="all" baseline="0">
                <a:solidFill>
                  <a:schemeClr val="tx2"/>
                </a:solidFill>
              </a:defRPr>
            </a:lvl1pPr>
            <a:lvl2pPr marL="504200" indent="0" algn="ctr">
              <a:buNone/>
              <a:defRPr sz="2206"/>
            </a:lvl2pPr>
            <a:lvl3pPr marL="1008400" indent="0" algn="ctr">
              <a:buNone/>
              <a:defRPr sz="1985"/>
            </a:lvl3pPr>
            <a:lvl4pPr marL="1512600" indent="0" algn="ctr">
              <a:buNone/>
              <a:defRPr sz="1764"/>
            </a:lvl4pPr>
            <a:lvl5pPr marL="2016801" indent="0" algn="ctr">
              <a:buNone/>
              <a:defRPr sz="1764"/>
            </a:lvl5pPr>
            <a:lvl6pPr marL="2521001" indent="0" algn="ctr">
              <a:buNone/>
              <a:defRPr sz="1764"/>
            </a:lvl6pPr>
            <a:lvl7pPr marL="3025201" indent="0" algn="ctr">
              <a:buNone/>
              <a:defRPr sz="1764"/>
            </a:lvl7pPr>
            <a:lvl8pPr marL="3529401" indent="0" algn="ctr">
              <a:buNone/>
              <a:defRPr sz="1764"/>
            </a:lvl8pPr>
            <a:lvl9pPr marL="4033601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97271" y="5966251"/>
            <a:ext cx="2268855" cy="4026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95540" y="5966251"/>
            <a:ext cx="4238708" cy="402652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9152" y="5966249"/>
            <a:ext cx="637755" cy="402652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40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042" y="4747090"/>
            <a:ext cx="8198343" cy="903566"/>
          </a:xfrm>
        </p:spPr>
        <p:txBody>
          <a:bodyPr anchor="b">
            <a:normAutofit/>
          </a:bodyPr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4042" y="668753"/>
            <a:ext cx="8198343" cy="3638922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52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004" y="5650655"/>
            <a:ext cx="8197106" cy="752615"/>
          </a:xfrm>
        </p:spPr>
        <p:txBody>
          <a:bodyPr>
            <a:normAutofit/>
          </a:bodyPr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2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080" y="672253"/>
            <a:ext cx="8193050" cy="3781425"/>
          </a:xfrm>
        </p:spPr>
        <p:txBody>
          <a:bodyPr anchor="ctr">
            <a:normAutofit/>
          </a:bodyPr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042" y="4873837"/>
            <a:ext cx="8191813" cy="1512569"/>
          </a:xfrm>
        </p:spPr>
        <p:txBody>
          <a:bodyPr anchor="ctr">
            <a:normAutofit/>
          </a:bodyPr>
          <a:lstStyle>
            <a:lvl1pPr marL="0" indent="0">
              <a:buNone/>
              <a:defRPr sz="1985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7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138" y="672254"/>
            <a:ext cx="7694151" cy="3030906"/>
          </a:xfrm>
        </p:spPr>
        <p:txBody>
          <a:bodyPr anchor="ctr">
            <a:normAutofit/>
          </a:bodyPr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23117" y="3711461"/>
            <a:ext cx="7238880" cy="605390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042" y="4752883"/>
            <a:ext cx="8193090" cy="1642583"/>
          </a:xfrm>
        </p:spPr>
        <p:txBody>
          <a:bodyPr anchor="ctr">
            <a:normAutofit/>
          </a:bodyPr>
          <a:lstStyle>
            <a:lvl1pPr marL="0" indent="0">
              <a:buNone/>
              <a:defRPr sz="1985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768172" y="792300"/>
            <a:ext cx="504190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20936" y="3049150"/>
            <a:ext cx="504190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2757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042" y="2353375"/>
            <a:ext cx="8193089" cy="2769996"/>
          </a:xfrm>
        </p:spPr>
        <p:txBody>
          <a:bodyPr anchor="b">
            <a:normAutofit/>
          </a:bodyPr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004" y="5136358"/>
            <a:ext cx="8191851" cy="1257877"/>
          </a:xfrm>
        </p:spPr>
        <p:txBody>
          <a:bodyPr anchor="t">
            <a:normAutofit/>
          </a:bodyPr>
          <a:lstStyle>
            <a:lvl1pPr marL="0" indent="0">
              <a:buNone/>
              <a:defRPr sz="1985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61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44045" y="672253"/>
            <a:ext cx="8193086" cy="21007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44042" y="2949338"/>
            <a:ext cx="2644102" cy="75628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6" b="0" cap="all" baseline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44043" y="3705623"/>
            <a:ext cx="2642732" cy="268078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4089" y="2952836"/>
            <a:ext cx="2633752" cy="75628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6" b="0" cap="all" baseline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34088" y="3709121"/>
            <a:ext cx="2634490" cy="268078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4624" y="2949338"/>
            <a:ext cx="2642505" cy="75628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6" b="0" cap="all" baseline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94624" y="3705623"/>
            <a:ext cx="2642505" cy="268078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56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44044" y="672253"/>
            <a:ext cx="8193086" cy="21007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44044" y="4857291"/>
            <a:ext cx="2642730" cy="63548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6" b="0" cap="all" baseline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44044" y="2941106"/>
            <a:ext cx="2642730" cy="16806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5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44044" y="5492781"/>
            <a:ext cx="2642730" cy="90189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2821" y="4857291"/>
            <a:ext cx="2646998" cy="63548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6" b="0" cap="all" baseline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712822" y="2941106"/>
            <a:ext cx="2645790" cy="16806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5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11613" y="5492778"/>
            <a:ext cx="2646998" cy="893627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94728" y="4857289"/>
            <a:ext cx="2639009" cy="63548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206" b="0" cap="all" baseline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94625" y="2941106"/>
            <a:ext cx="2642506" cy="16806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85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94624" y="5492777"/>
            <a:ext cx="2642505" cy="893630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11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97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8819" y="672254"/>
            <a:ext cx="1658311" cy="57141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4041" y="672254"/>
            <a:ext cx="6408730" cy="57141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3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44045" y="682088"/>
            <a:ext cx="8193086" cy="1630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944045" y="2480685"/>
            <a:ext cx="8193086" cy="3905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6167495" y="6487948"/>
            <a:ext cx="2268855" cy="4026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44043" y="6487946"/>
            <a:ext cx="5160429" cy="402652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9375" y="6487945"/>
            <a:ext cx="637755" cy="402652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96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041" y="1565093"/>
            <a:ext cx="8193088" cy="3145935"/>
          </a:xfrm>
        </p:spPr>
        <p:txBody>
          <a:bodyPr anchor="b">
            <a:normAutofit/>
          </a:bodyPr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041" y="4879088"/>
            <a:ext cx="8193088" cy="1516072"/>
          </a:xfrm>
        </p:spPr>
        <p:txBody>
          <a:bodyPr>
            <a:normAutofit/>
          </a:bodyPr>
          <a:lstStyle>
            <a:lvl1pPr marL="0" indent="0">
              <a:buNone/>
              <a:defRPr sz="1985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77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4041" y="2480683"/>
            <a:ext cx="4034835" cy="3905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4925" y="2480683"/>
            <a:ext cx="4032205" cy="3905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5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041" y="682760"/>
            <a:ext cx="8193088" cy="16298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9790" y="2480683"/>
            <a:ext cx="3789088" cy="90859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7" b="0" cap="all" baseline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042" y="3389275"/>
            <a:ext cx="4034836" cy="2997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0670" y="2480682"/>
            <a:ext cx="3786459" cy="90859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647" b="0" cap="all" baseline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4924" y="3389275"/>
            <a:ext cx="4032205" cy="2997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17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4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421" y="672254"/>
            <a:ext cx="3189264" cy="1808428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608" y="653579"/>
            <a:ext cx="4872521" cy="57328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8421" y="2480683"/>
            <a:ext cx="3189264" cy="3905723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52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045" y="672253"/>
            <a:ext cx="4139786" cy="1808430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9578" y="672253"/>
            <a:ext cx="3807553" cy="5714156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52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043" y="2480683"/>
            <a:ext cx="4139788" cy="3905723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34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083802" cy="756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756" y="1"/>
            <a:ext cx="9971067" cy="756285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4045" y="682088"/>
            <a:ext cx="8193086" cy="1630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045" y="2480685"/>
            <a:ext cx="8193086" cy="390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7495" y="6487948"/>
            <a:ext cx="226885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4043" y="6487946"/>
            <a:ext cx="516042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99375" y="6487945"/>
            <a:ext cx="63775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967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1008400" rtl="0" eaLnBrk="1" latinLnBrk="0" hangingPunct="1">
        <a:lnSpc>
          <a:spcPct val="90000"/>
        </a:lnSpc>
        <a:spcBef>
          <a:spcPct val="0"/>
        </a:spcBef>
        <a:buNone/>
        <a:defRPr sz="397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100" indent="-252100" algn="l" defTabSz="1008400" rtl="0" eaLnBrk="1" latinLnBrk="0" hangingPunct="1">
        <a:lnSpc>
          <a:spcPct val="120000"/>
        </a:lnSpc>
        <a:spcBef>
          <a:spcPts val="1103"/>
        </a:spcBef>
        <a:buSzPct val="125000"/>
        <a:buFont typeface="Arial" panose="020B0604020202020204" pitchFamily="34" charset="0"/>
        <a:buChar char="•"/>
        <a:defRPr sz="2647" kern="1200">
          <a:solidFill>
            <a:schemeClr val="tx1"/>
          </a:solidFill>
          <a:latin typeface="+mn-lt"/>
          <a:ea typeface="+mn-ea"/>
          <a:cs typeface="+mn-cs"/>
        </a:defRPr>
      </a:lvl1pPr>
      <a:lvl2pPr marL="756300" indent="-252100" algn="l" defTabSz="100840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2pPr>
      <a:lvl3pPr marL="1260500" indent="-252100" algn="l" defTabSz="100840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764701" indent="-252100" algn="l" defTabSz="100840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2268901" indent="-252100" algn="l" defTabSz="100840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4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4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4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120000"/>
        </a:lnSpc>
        <a:spcBef>
          <a:spcPts val="551"/>
        </a:spcBef>
        <a:buSzPct val="125000"/>
        <a:buFont typeface="Arial" panose="020B0604020202020204" pitchFamily="34" charset="0"/>
        <a:buChar char="•"/>
        <a:defRPr sz="15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8744" y="1321752"/>
            <a:ext cx="5701030" cy="441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7200" b="1" spc="-545" dirty="0">
                <a:solidFill>
                  <a:srgbClr val="006FC0"/>
                </a:solidFill>
                <a:latin typeface="Times New Roman"/>
                <a:cs typeface="Times New Roman"/>
              </a:rPr>
              <a:t>SOFTWARE </a:t>
            </a:r>
            <a:r>
              <a:rPr sz="7200" b="1" spc="-5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7200" b="1" spc="-484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7200" b="1" spc="-45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7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7200" b="1" spc="-630" dirty="0">
                <a:solidFill>
                  <a:srgbClr val="006FC0"/>
                </a:solidFill>
                <a:latin typeface="Times New Roman"/>
                <a:cs typeface="Times New Roman"/>
              </a:rPr>
              <a:t>TI</a:t>
            </a:r>
            <a:r>
              <a:rPr sz="7200" b="1" spc="-84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7200" b="1" spc="-695" dirty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72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7200" b="1" spc="-855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7200" b="1" spc="-40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7200" b="1" spc="-610" dirty="0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sz="7200" b="1" spc="-195" dirty="0">
                <a:solidFill>
                  <a:srgbClr val="006FC0"/>
                </a:solidFill>
                <a:latin typeface="Times New Roman"/>
                <a:cs typeface="Times New Roman"/>
              </a:rPr>
              <a:t>E  </a:t>
            </a:r>
            <a:r>
              <a:rPr sz="7200" b="1" spc="-745" dirty="0">
                <a:solidFill>
                  <a:srgbClr val="006FC0"/>
                </a:solidFill>
                <a:latin typeface="Times New Roman"/>
                <a:cs typeface="Times New Roman"/>
              </a:rPr>
              <a:t>CYCLE </a:t>
            </a:r>
            <a:r>
              <a:rPr sz="7200" b="1" spc="-7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7200" b="1" spc="-145" dirty="0">
                <a:solidFill>
                  <a:srgbClr val="006FC0"/>
                </a:solidFill>
                <a:latin typeface="Times New Roman"/>
                <a:cs typeface="Times New Roman"/>
              </a:rPr>
              <a:t>(STLC)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33450" y="1775714"/>
            <a:ext cx="6999605" cy="3532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432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Software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 testing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life</a:t>
            </a:r>
            <a:r>
              <a:rPr sz="2200" b="1" i="1" spc="-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cycle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or</a:t>
            </a:r>
            <a:r>
              <a:rPr sz="2200" b="1" i="1" spc="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10" dirty="0">
                <a:solidFill>
                  <a:srgbClr val="61170D"/>
                </a:solidFill>
                <a:latin typeface="Arial"/>
                <a:cs typeface="Arial"/>
              </a:rPr>
              <a:t>STLC</a:t>
            </a:r>
            <a:r>
              <a:rPr sz="2200" b="1" i="1" spc="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refers</a:t>
            </a:r>
            <a:r>
              <a:rPr sz="2200" b="1" i="1" spc="-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to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a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comprehensive</a:t>
            </a:r>
            <a:r>
              <a:rPr sz="2200" b="1" i="1" spc="3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group</a:t>
            </a:r>
            <a:r>
              <a:rPr sz="2200" b="1" i="1" spc="2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of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testing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related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actions </a:t>
            </a:r>
            <a:r>
              <a:rPr sz="2200" b="1" i="1" spc="-60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specifying</a:t>
            </a:r>
            <a:r>
              <a:rPr sz="2200" b="1" i="1" spc="2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details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of</a:t>
            </a:r>
            <a:r>
              <a:rPr sz="2200" b="1" i="1" spc="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every</a:t>
            </a:r>
            <a:r>
              <a:rPr sz="2200" b="1" i="1" spc="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action</a:t>
            </a:r>
            <a:r>
              <a:rPr sz="2200" b="1" i="1" spc="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along</a:t>
            </a:r>
            <a:r>
              <a:rPr sz="2200" b="1" i="1" spc="2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with</a:t>
            </a:r>
            <a:r>
              <a:rPr sz="2200" b="1" i="1" spc="-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the </a:t>
            </a:r>
            <a:r>
              <a:rPr sz="2200" b="1" i="1" spc="-59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specification</a:t>
            </a:r>
            <a:r>
              <a:rPr sz="2200" b="1" i="1" spc="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of</a:t>
            </a:r>
            <a:r>
              <a:rPr sz="2200" b="1" i="1" spc="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the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best</a:t>
            </a:r>
            <a:r>
              <a:rPr sz="2200" b="1" i="1" spc="3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time</a:t>
            </a:r>
            <a:r>
              <a:rPr sz="2200" b="1" i="1" spc="-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to</a:t>
            </a:r>
            <a:r>
              <a:rPr sz="2200" b="1" i="1" spc="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perform</a:t>
            </a:r>
            <a:r>
              <a:rPr sz="2200" b="1" i="1" spc="-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such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actions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"/>
            </a:pPr>
            <a:endParaRPr sz="33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Different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organizations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have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different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STLC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however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generic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Life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Cycle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(STLC)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waterfall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consists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following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23F917-F9AD-32F1-377B-F89523D3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379" y="176476"/>
            <a:ext cx="8193086" cy="1630534"/>
          </a:xfrm>
        </p:spPr>
        <p:txBody>
          <a:bodyPr/>
          <a:lstStyle/>
          <a:p>
            <a:r>
              <a:rPr lang="en-US" dirty="0"/>
              <a:t>Software testing life cycle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9194" y="1520212"/>
            <a:ext cx="8434706" cy="32720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695"/>
              </a:spcBef>
              <a:buClr>
                <a:srgbClr val="90C225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Requirements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Analysis</a:t>
            </a:r>
            <a:r>
              <a:rPr lang="en-US" sz="2200" spc="-15" dirty="0">
                <a:latin typeface="Arial MT"/>
                <a:cs typeface="Arial MT"/>
              </a:rPr>
              <a:t>  (Test requirement documents)                  </a:t>
            </a:r>
          </a:p>
          <a:p>
            <a:pPr marL="350520" indent="-337820">
              <a:lnSpc>
                <a:spcPct val="100000"/>
              </a:lnSpc>
              <a:spcBef>
                <a:spcPts val="695"/>
              </a:spcBef>
              <a:buClr>
                <a:srgbClr val="90C225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50" dirty="0">
                <a:latin typeface="Arial MT"/>
                <a:cs typeface="Arial MT"/>
              </a:rPr>
              <a:t>Test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Planning</a:t>
            </a:r>
            <a:r>
              <a:rPr lang="en-US" sz="2200" spc="-5" dirty="0">
                <a:latin typeface="Arial MT"/>
                <a:cs typeface="Arial MT"/>
              </a:rPr>
              <a:t>(test)          (test plan)</a:t>
            </a:r>
            <a:endParaRPr sz="2200" dirty="0">
              <a:latin typeface="Arial MT"/>
              <a:cs typeface="Arial MT"/>
            </a:endParaRPr>
          </a:p>
          <a:p>
            <a:pPr marL="350520" indent="-337820">
              <a:lnSpc>
                <a:spcPct val="100000"/>
              </a:lnSpc>
              <a:spcBef>
                <a:spcPts val="605"/>
              </a:spcBef>
              <a:buClr>
                <a:srgbClr val="90C225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204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est</a:t>
            </a:r>
            <a:r>
              <a:rPr sz="2200" spc="-1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na</a:t>
            </a:r>
            <a:r>
              <a:rPr sz="2200" spc="-25" dirty="0">
                <a:latin typeface="Arial MT"/>
                <a:cs typeface="Arial MT"/>
              </a:rPr>
              <a:t>l</a:t>
            </a:r>
            <a:r>
              <a:rPr sz="2200" spc="-40" dirty="0">
                <a:latin typeface="Arial MT"/>
                <a:cs typeface="Arial MT"/>
              </a:rPr>
              <a:t>y</a:t>
            </a:r>
            <a:r>
              <a:rPr sz="2200" spc="-5" dirty="0">
                <a:latin typeface="Arial MT"/>
                <a:cs typeface="Arial MT"/>
              </a:rPr>
              <a:t>s</a:t>
            </a:r>
            <a:r>
              <a:rPr sz="2200" spc="-1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lang="en-US" sz="2200" dirty="0">
                <a:latin typeface="Arial MT"/>
                <a:cs typeface="Arial MT"/>
              </a:rPr>
              <a:t>                    (test plan analysis reports)  </a:t>
            </a:r>
            <a:endParaRPr sz="2200" dirty="0">
              <a:latin typeface="Arial MT"/>
              <a:cs typeface="Arial MT"/>
            </a:endParaRPr>
          </a:p>
          <a:p>
            <a:pPr marL="350520" indent="-33782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50" dirty="0">
                <a:latin typeface="Arial MT"/>
                <a:cs typeface="Arial MT"/>
              </a:rPr>
              <a:t>Test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cases writing              (Test cases)</a:t>
            </a:r>
            <a:endParaRPr sz="2200" dirty="0">
              <a:latin typeface="Arial MT"/>
              <a:cs typeface="Arial MT"/>
            </a:endParaRPr>
          </a:p>
          <a:p>
            <a:pPr marL="350520" indent="-337820">
              <a:spcBef>
                <a:spcPts val="600"/>
              </a:spcBef>
              <a:buClr>
                <a:srgbClr val="90C225"/>
              </a:buClr>
              <a:buFont typeface="Wingdings"/>
              <a:buChar char=""/>
              <a:tabLst>
                <a:tab pos="350520" algn="l"/>
              </a:tabLst>
            </a:pPr>
            <a:r>
              <a:rPr lang="en-US" sz="2200" spc="-55" dirty="0">
                <a:latin typeface="Arial MT"/>
                <a:cs typeface="Arial MT"/>
              </a:rPr>
              <a:t>Test</a:t>
            </a:r>
            <a:r>
              <a:rPr lang="en-US" sz="2200" spc="-4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Execution</a:t>
            </a:r>
            <a:r>
              <a:rPr lang="en-US" sz="2200" spc="3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and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Bug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Reporting</a:t>
            </a:r>
            <a:r>
              <a:rPr lang="en-US" sz="2200" spc="-15" dirty="0">
                <a:latin typeface="Arial MT"/>
                <a:cs typeface="Arial MT"/>
              </a:rPr>
              <a:t>(Test cases analysis reports defect reports)</a:t>
            </a:r>
            <a:endParaRPr sz="2200" dirty="0">
              <a:latin typeface="Arial MT"/>
              <a:cs typeface="Arial MT"/>
            </a:endParaRPr>
          </a:p>
          <a:p>
            <a:pPr marL="350520" indent="-337820">
              <a:lnSpc>
                <a:spcPct val="100000"/>
              </a:lnSpc>
              <a:spcBef>
                <a:spcPts val="605"/>
              </a:spcBef>
              <a:buClr>
                <a:srgbClr val="90C225"/>
              </a:buClr>
              <a:buFont typeface="Wingdings"/>
              <a:buChar char=""/>
              <a:tabLst>
                <a:tab pos="350520" algn="l"/>
              </a:tabLst>
            </a:pPr>
            <a:r>
              <a:rPr lang="en-IN" sz="2200" spc="-5" dirty="0">
                <a:latin typeface="Arial MT"/>
                <a:cs typeface="Arial MT"/>
              </a:rPr>
              <a:t>Final</a:t>
            </a:r>
            <a:r>
              <a:rPr lang="en-IN" sz="2200" spc="-35" dirty="0">
                <a:latin typeface="Arial MT"/>
                <a:cs typeface="Arial MT"/>
              </a:rPr>
              <a:t> </a:t>
            </a:r>
            <a:r>
              <a:rPr lang="en-IN" sz="2200" spc="-30" dirty="0">
                <a:latin typeface="Arial MT"/>
                <a:cs typeface="Arial MT"/>
              </a:rPr>
              <a:t>Testing</a:t>
            </a:r>
            <a:r>
              <a:rPr lang="en-IN" sz="2200" spc="-25" dirty="0">
                <a:latin typeface="Arial MT"/>
                <a:cs typeface="Arial MT"/>
              </a:rPr>
              <a:t> </a:t>
            </a:r>
            <a:r>
              <a:rPr lang="en-IN" sz="2200" spc="-5" dirty="0">
                <a:latin typeface="Arial MT"/>
                <a:cs typeface="Arial MT"/>
              </a:rPr>
              <a:t>and</a:t>
            </a:r>
            <a:r>
              <a:rPr lang="en-IN" sz="2200" spc="-10" dirty="0">
                <a:latin typeface="Arial MT"/>
                <a:cs typeface="Arial MT"/>
              </a:rPr>
              <a:t> </a:t>
            </a:r>
            <a:r>
              <a:rPr lang="en-IN" sz="2200" spc="-5" dirty="0">
                <a:latin typeface="Arial MT"/>
                <a:cs typeface="Arial MT"/>
              </a:rPr>
              <a:t>Implementation(Defect log reports)</a:t>
            </a:r>
            <a:endParaRPr sz="2200" dirty="0">
              <a:latin typeface="Arial MT"/>
              <a:cs typeface="Arial MT"/>
            </a:endParaRPr>
          </a:p>
          <a:p>
            <a:pPr marL="350520" indent="-33782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Font typeface="Wingdings"/>
              <a:buChar char=""/>
              <a:tabLst>
                <a:tab pos="350520" algn="l"/>
              </a:tabLst>
            </a:pPr>
            <a:r>
              <a:rPr sz="2200" spc="-5" dirty="0">
                <a:latin typeface="Arial MT"/>
                <a:cs typeface="Arial MT"/>
              </a:rPr>
              <a:t>Post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Implementation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906E0F2A-B3CB-8E6E-515B-AFF48D4EEDFD}"/>
              </a:ext>
            </a:extLst>
          </p:cNvPr>
          <p:cNvSpPr txBox="1">
            <a:spLocks/>
          </p:cNvSpPr>
          <p:nvPr/>
        </p:nvSpPr>
        <p:spPr>
          <a:xfrm>
            <a:off x="945357" y="-110322"/>
            <a:ext cx="8193086" cy="1630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8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7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testing life cycle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9582" y="987425"/>
            <a:ext cx="7682230" cy="606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Requirements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Analysis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"/>
            </a:pPr>
            <a:endParaRPr sz="2250" dirty="0">
              <a:latin typeface="Arial"/>
              <a:cs typeface="Arial"/>
            </a:endParaRPr>
          </a:p>
          <a:p>
            <a:pPr marL="535940" lvl="1" indent="-343535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535305" algn="l"/>
                <a:tab pos="535940" algn="l"/>
              </a:tabLst>
            </a:pPr>
            <a:r>
              <a:rPr sz="2200" dirty="0">
                <a:latin typeface="Arial MT"/>
                <a:cs typeface="Arial MT"/>
              </a:rPr>
              <a:t>In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testers</a:t>
            </a:r>
            <a:r>
              <a:rPr sz="2200" spc="-10" dirty="0">
                <a:latin typeface="Arial MT"/>
                <a:cs typeface="Arial MT"/>
              </a:rPr>
              <a:t> analyze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customer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requirements.</a:t>
            </a:r>
            <a:endParaRPr sz="22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 dirty="0">
              <a:latin typeface="Arial MT"/>
              <a:cs typeface="Arial MT"/>
            </a:endParaRPr>
          </a:p>
          <a:p>
            <a:pPr marL="535305" marR="5080" lvl="1" indent="-342900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535305" algn="l"/>
                <a:tab pos="535940" algn="l"/>
              </a:tabLst>
            </a:pP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It</a:t>
            </a:r>
            <a:r>
              <a:rPr sz="2200" b="1" i="1" spc="-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is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very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important</a:t>
            </a:r>
            <a:r>
              <a:rPr sz="2200" b="1" i="1" spc="-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to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start</a:t>
            </a:r>
            <a:r>
              <a:rPr sz="2200" b="1" i="1" spc="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testing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activities from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 the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requirements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phase</a:t>
            </a:r>
            <a:r>
              <a:rPr sz="2200" b="1" i="1" spc="3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itself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 because</a:t>
            </a:r>
            <a:r>
              <a:rPr sz="2200" b="1" i="1" spc="4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the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cost</a:t>
            </a:r>
            <a:r>
              <a:rPr sz="2200" b="1" i="1" spc="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of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fixing 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defect</a:t>
            </a:r>
            <a:r>
              <a:rPr sz="2200" b="1" i="1" spc="2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is</a:t>
            </a:r>
            <a:r>
              <a:rPr sz="2200" b="1" i="1" spc="-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very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less if</a:t>
            </a:r>
            <a:r>
              <a:rPr sz="2200" b="1" i="1" spc="-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it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is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found</a:t>
            </a:r>
            <a:r>
              <a:rPr sz="2200" b="1" i="1" spc="2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in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requirements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phase </a:t>
            </a:r>
            <a:r>
              <a:rPr sz="2200" b="1" i="1" spc="-59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rather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than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in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 future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phases.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b="1" spc="-50" dirty="0">
                <a:latin typeface="Arial"/>
                <a:cs typeface="Arial"/>
              </a:rPr>
              <a:t>Test</a:t>
            </a:r>
            <a:r>
              <a:rPr sz="2200" b="1" spc="-5" dirty="0">
                <a:latin typeface="Arial"/>
                <a:cs typeface="Arial"/>
              </a:rPr>
              <a:t> Planning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"/>
            </a:pPr>
            <a:endParaRPr sz="2300" dirty="0">
              <a:latin typeface="Arial"/>
              <a:cs typeface="Arial"/>
            </a:endParaRPr>
          </a:p>
          <a:p>
            <a:pPr marL="583565" marR="315595" lvl="1" indent="-276860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662305" algn="l"/>
                <a:tab pos="662940" algn="l"/>
              </a:tabLst>
            </a:pPr>
            <a:r>
              <a:rPr dirty="0"/>
              <a:t>	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all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planning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about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done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like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what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needs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dirty="0">
                <a:latin typeface="Arial MT"/>
                <a:cs typeface="Arial MT"/>
              </a:rPr>
              <a:t> tested</a:t>
            </a:r>
          </a:p>
          <a:p>
            <a:pPr marL="662940" lvl="1" indent="-307975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662305" algn="l"/>
                <a:tab pos="662940" algn="l"/>
              </a:tabLst>
            </a:pPr>
            <a:r>
              <a:rPr sz="2200" spc="-5" dirty="0">
                <a:latin typeface="Arial MT"/>
                <a:cs typeface="Arial MT"/>
              </a:rPr>
              <a:t>How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will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done</a:t>
            </a:r>
            <a:endParaRPr sz="2200" dirty="0">
              <a:latin typeface="Arial MT"/>
              <a:cs typeface="Arial MT"/>
            </a:endParaRPr>
          </a:p>
          <a:p>
            <a:pPr marL="657860" lvl="1" indent="-302895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657225" algn="l"/>
                <a:tab pos="657860" algn="l"/>
              </a:tabLst>
            </a:pP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strategy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followed</a:t>
            </a:r>
            <a:endParaRPr sz="2200" dirty="0">
              <a:latin typeface="Arial MT"/>
              <a:cs typeface="Arial MT"/>
            </a:endParaRPr>
          </a:p>
          <a:p>
            <a:pPr marL="662940" lvl="1" indent="-307975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662305" algn="l"/>
                <a:tab pos="66294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will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environment</a:t>
            </a:r>
            <a:endParaRPr sz="2200" dirty="0">
              <a:latin typeface="Arial MT"/>
              <a:cs typeface="Arial MT"/>
            </a:endParaRPr>
          </a:p>
          <a:p>
            <a:pPr marL="662940" lvl="1" indent="-307975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662305" algn="l"/>
                <a:tab pos="662940" algn="l"/>
              </a:tabLst>
            </a:pPr>
            <a:r>
              <a:rPr sz="2200" spc="5" dirty="0">
                <a:latin typeface="Arial MT"/>
                <a:cs typeface="Arial MT"/>
              </a:rPr>
              <a:t>What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methodologies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will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followed</a:t>
            </a:r>
            <a:endParaRPr sz="2200" dirty="0">
              <a:latin typeface="Arial MT"/>
              <a:cs typeface="Arial MT"/>
            </a:endParaRPr>
          </a:p>
          <a:p>
            <a:pPr marL="662940" lvl="1" indent="-30797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662305" algn="l"/>
                <a:tab pos="662940" algn="l"/>
              </a:tabLst>
            </a:pPr>
            <a:r>
              <a:rPr sz="2200" spc="-10" dirty="0">
                <a:latin typeface="Arial MT"/>
                <a:cs typeface="Arial MT"/>
              </a:rPr>
              <a:t>Hardware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availability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,resources,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risks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etc.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3969D02-1430-F5F5-78BB-1236D470FD13}"/>
              </a:ext>
            </a:extLst>
          </p:cNvPr>
          <p:cNvSpPr txBox="1">
            <a:spLocks/>
          </p:cNvSpPr>
          <p:nvPr/>
        </p:nvSpPr>
        <p:spPr>
          <a:xfrm>
            <a:off x="945357" y="-164075"/>
            <a:ext cx="8193086" cy="135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8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7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testing life cycle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6922" y="1063625"/>
            <a:ext cx="7113270" cy="581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4965" algn="l"/>
                <a:tab pos="355600" algn="l"/>
                <a:tab pos="989965" algn="l"/>
              </a:tabLst>
            </a:pPr>
            <a:r>
              <a:rPr sz="2000" b="1" spc="-35" dirty="0">
                <a:latin typeface="Arial"/>
                <a:cs typeface="Arial"/>
              </a:rPr>
              <a:t>Test	</a:t>
            </a:r>
            <a:r>
              <a:rPr sz="2000" b="1" spc="-15" dirty="0">
                <a:latin typeface="Arial"/>
                <a:cs typeface="Arial"/>
              </a:rPr>
              <a:t>Analysis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90C225"/>
              </a:buClr>
              <a:buSzPct val="70000"/>
              <a:buFont typeface="Wingdings"/>
              <a:buChar char=""/>
              <a:tabLst>
                <a:tab pos="479425" algn="l"/>
                <a:tab pos="480059" algn="l"/>
                <a:tab pos="763905" algn="l"/>
              </a:tabLst>
            </a:pPr>
            <a:r>
              <a:rPr dirty="0"/>
              <a:t>	</a:t>
            </a:r>
            <a:r>
              <a:rPr sz="2000" spc="5" dirty="0">
                <a:latin typeface="Arial MT"/>
                <a:cs typeface="Arial MT"/>
              </a:rPr>
              <a:t>After </a:t>
            </a:r>
            <a:r>
              <a:rPr sz="2000" dirty="0">
                <a:latin typeface="Arial MT"/>
                <a:cs typeface="Arial MT"/>
              </a:rPr>
              <a:t>test planning phase </a:t>
            </a:r>
            <a:r>
              <a:rPr sz="2000" spc="-5" dirty="0">
                <a:latin typeface="Arial MT"/>
                <a:cs typeface="Arial MT"/>
              </a:rPr>
              <a:t>is over </a:t>
            </a:r>
            <a:r>
              <a:rPr sz="2000" dirty="0">
                <a:latin typeface="Arial MT"/>
                <a:cs typeface="Arial MT"/>
              </a:rPr>
              <a:t>test </a:t>
            </a:r>
            <a:r>
              <a:rPr sz="2000" spc="-5" dirty="0">
                <a:latin typeface="Arial MT"/>
                <a:cs typeface="Arial MT"/>
              </a:rPr>
              <a:t>analysis </a:t>
            </a:r>
            <a:r>
              <a:rPr sz="2000" dirty="0">
                <a:latin typeface="Arial MT"/>
                <a:cs typeface="Arial MT"/>
              </a:rPr>
              <a:t>phase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starts,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	this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phase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we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need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dig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deeper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project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figure </a:t>
            </a:r>
            <a:r>
              <a:rPr sz="2000" dirty="0">
                <a:latin typeface="Arial MT"/>
                <a:cs typeface="Arial MT"/>
              </a:rPr>
              <a:t> out </a:t>
            </a:r>
            <a:r>
              <a:rPr sz="2000" spc="-5" dirty="0">
                <a:latin typeface="Arial MT"/>
                <a:cs typeface="Arial MT"/>
              </a:rPr>
              <a:t>what </a:t>
            </a:r>
            <a:r>
              <a:rPr sz="2000" dirty="0">
                <a:latin typeface="Arial MT"/>
                <a:cs typeface="Arial MT"/>
              </a:rPr>
              <a:t>testing needs to be </a:t>
            </a:r>
            <a:r>
              <a:rPr sz="2000" spc="-5" dirty="0">
                <a:latin typeface="Arial MT"/>
                <a:cs typeface="Arial MT"/>
              </a:rPr>
              <a:t>carried </a:t>
            </a:r>
            <a:r>
              <a:rPr sz="2000" dirty="0">
                <a:latin typeface="Arial MT"/>
                <a:cs typeface="Arial MT"/>
              </a:rPr>
              <a:t>out </a:t>
            </a: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each SDLC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phase.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"/>
            </a:pPr>
            <a:endParaRPr sz="2050">
              <a:latin typeface="Arial MT"/>
              <a:cs typeface="Arial MT"/>
            </a:endParaRPr>
          </a:p>
          <a:p>
            <a:pPr marL="355600" marR="39370" indent="-342900">
              <a:lnSpc>
                <a:spcPct val="100000"/>
              </a:lnSpc>
              <a:buClr>
                <a:srgbClr val="90C225"/>
              </a:buClr>
              <a:buSzPct val="70000"/>
              <a:buFont typeface="Wingdings"/>
              <a:buChar char=""/>
              <a:tabLst>
                <a:tab pos="495300" algn="l"/>
                <a:tab pos="495934" algn="l"/>
              </a:tabLst>
            </a:pPr>
            <a:r>
              <a:rPr dirty="0"/>
              <a:t>	</a:t>
            </a:r>
            <a:r>
              <a:rPr sz="2000" b="1" i="1" spc="-5" dirty="0">
                <a:solidFill>
                  <a:srgbClr val="61170D"/>
                </a:solidFill>
                <a:latin typeface="Arial"/>
                <a:cs typeface="Arial"/>
              </a:rPr>
              <a:t>Automation </a:t>
            </a:r>
            <a:r>
              <a:rPr sz="2000" b="1" i="1" dirty="0">
                <a:solidFill>
                  <a:srgbClr val="61170D"/>
                </a:solidFill>
                <a:latin typeface="Arial"/>
                <a:cs typeface="Arial"/>
              </a:rPr>
              <a:t>activities are also decided in </a:t>
            </a:r>
            <a:r>
              <a:rPr sz="2000" b="1" i="1" spc="-5" dirty="0">
                <a:solidFill>
                  <a:srgbClr val="61170D"/>
                </a:solidFill>
                <a:latin typeface="Arial"/>
                <a:cs typeface="Arial"/>
              </a:rPr>
              <a:t>this </a:t>
            </a:r>
            <a:r>
              <a:rPr sz="2000" b="1" i="1" dirty="0">
                <a:solidFill>
                  <a:srgbClr val="61170D"/>
                </a:solidFill>
                <a:latin typeface="Arial"/>
                <a:cs typeface="Arial"/>
              </a:rPr>
              <a:t>phase, if </a:t>
            </a:r>
            <a:r>
              <a:rPr sz="2000" b="1" i="1" spc="-54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1170D"/>
                </a:solidFill>
                <a:latin typeface="Arial"/>
                <a:cs typeface="Arial"/>
              </a:rPr>
              <a:t>automation </a:t>
            </a:r>
            <a:r>
              <a:rPr sz="2000" b="1" i="1" dirty="0">
                <a:solidFill>
                  <a:srgbClr val="61170D"/>
                </a:solidFill>
                <a:latin typeface="Arial"/>
                <a:cs typeface="Arial"/>
              </a:rPr>
              <a:t>needs to </a:t>
            </a:r>
            <a:r>
              <a:rPr sz="2000" b="1" i="1" spc="-5" dirty="0">
                <a:solidFill>
                  <a:srgbClr val="61170D"/>
                </a:solidFill>
                <a:latin typeface="Arial"/>
                <a:cs typeface="Arial"/>
              </a:rPr>
              <a:t>be </a:t>
            </a:r>
            <a:r>
              <a:rPr sz="2000" b="1" i="1" dirty="0">
                <a:solidFill>
                  <a:srgbClr val="61170D"/>
                </a:solidFill>
                <a:latin typeface="Arial"/>
                <a:cs typeface="Arial"/>
              </a:rPr>
              <a:t>done </a:t>
            </a:r>
            <a:r>
              <a:rPr sz="2000" b="1" i="1" spc="-5" dirty="0">
                <a:solidFill>
                  <a:srgbClr val="61170D"/>
                </a:solidFill>
                <a:latin typeface="Arial"/>
                <a:cs typeface="Arial"/>
              </a:rPr>
              <a:t>for software product, </a:t>
            </a:r>
            <a:r>
              <a:rPr sz="2000" b="1" i="1" dirty="0">
                <a:solidFill>
                  <a:srgbClr val="61170D"/>
                </a:solidFill>
                <a:latin typeface="Arial"/>
                <a:cs typeface="Arial"/>
              </a:rPr>
              <a:t>how </a:t>
            </a:r>
            <a:r>
              <a:rPr sz="2000" b="1" i="1" spc="-54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1170D"/>
                </a:solidFill>
                <a:latin typeface="Arial"/>
                <a:cs typeface="Arial"/>
              </a:rPr>
              <a:t>will </a:t>
            </a:r>
            <a:r>
              <a:rPr sz="2000" b="1" i="1" spc="-5" dirty="0">
                <a:solidFill>
                  <a:srgbClr val="61170D"/>
                </a:solidFill>
                <a:latin typeface="Arial"/>
                <a:cs typeface="Arial"/>
              </a:rPr>
              <a:t>the </a:t>
            </a:r>
            <a:r>
              <a:rPr sz="2000" b="1" i="1" dirty="0">
                <a:solidFill>
                  <a:srgbClr val="61170D"/>
                </a:solidFill>
                <a:latin typeface="Arial"/>
                <a:cs typeface="Arial"/>
              </a:rPr>
              <a:t>automation be </a:t>
            </a:r>
            <a:r>
              <a:rPr sz="2000" b="1" i="1" spc="-5" dirty="0">
                <a:solidFill>
                  <a:srgbClr val="61170D"/>
                </a:solidFill>
                <a:latin typeface="Arial"/>
                <a:cs typeface="Arial"/>
              </a:rPr>
              <a:t>done, how </a:t>
            </a:r>
            <a:r>
              <a:rPr sz="2000" b="1" i="1" dirty="0">
                <a:solidFill>
                  <a:srgbClr val="61170D"/>
                </a:solidFill>
                <a:latin typeface="Arial"/>
                <a:cs typeface="Arial"/>
              </a:rPr>
              <a:t>much </a:t>
            </a:r>
            <a:r>
              <a:rPr sz="2000" b="1" i="1" spc="-5" dirty="0">
                <a:solidFill>
                  <a:srgbClr val="61170D"/>
                </a:solidFill>
                <a:latin typeface="Arial"/>
                <a:cs typeface="Arial"/>
              </a:rPr>
              <a:t>time </a:t>
            </a:r>
            <a:r>
              <a:rPr sz="2000" b="1" i="1" dirty="0">
                <a:solidFill>
                  <a:srgbClr val="61170D"/>
                </a:solidFill>
                <a:latin typeface="Arial"/>
                <a:cs typeface="Arial"/>
              </a:rPr>
              <a:t>will it </a:t>
            </a:r>
            <a:r>
              <a:rPr sz="2000" b="1" i="1" spc="-5" dirty="0">
                <a:solidFill>
                  <a:srgbClr val="61170D"/>
                </a:solidFill>
                <a:latin typeface="Arial"/>
                <a:cs typeface="Arial"/>
              </a:rPr>
              <a:t>take </a:t>
            </a:r>
            <a:r>
              <a:rPr sz="2000" b="1" i="1" dirty="0">
                <a:solidFill>
                  <a:srgbClr val="61170D"/>
                </a:solidFill>
                <a:latin typeface="Arial"/>
                <a:cs typeface="Arial"/>
              </a:rPr>
              <a:t> to</a:t>
            </a:r>
            <a:r>
              <a:rPr sz="2000" b="1" i="1" spc="-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1170D"/>
                </a:solidFill>
                <a:latin typeface="Arial"/>
                <a:cs typeface="Arial"/>
              </a:rPr>
              <a:t>automate</a:t>
            </a:r>
            <a:r>
              <a:rPr sz="2000" b="1" i="1" spc="-2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1170D"/>
                </a:solidFill>
                <a:latin typeface="Arial"/>
                <a:cs typeface="Arial"/>
              </a:rPr>
              <a:t>and</a:t>
            </a:r>
            <a:r>
              <a:rPr sz="2000" b="1" i="1" spc="-2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1170D"/>
                </a:solidFill>
                <a:latin typeface="Arial"/>
                <a:cs typeface="Arial"/>
              </a:rPr>
              <a:t>which</a:t>
            </a:r>
            <a:r>
              <a:rPr sz="2000" b="1" i="1" spc="-2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1170D"/>
                </a:solidFill>
                <a:latin typeface="Arial"/>
                <a:cs typeface="Arial"/>
              </a:rPr>
              <a:t>features</a:t>
            </a:r>
            <a:r>
              <a:rPr sz="2000" b="1" i="1" spc="-3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61170D"/>
                </a:solidFill>
                <a:latin typeface="Arial"/>
                <a:cs typeface="Arial"/>
              </a:rPr>
              <a:t>need to</a:t>
            </a:r>
            <a:r>
              <a:rPr sz="2000" b="1" i="1" spc="-3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61170D"/>
                </a:solidFill>
                <a:latin typeface="Arial"/>
                <a:cs typeface="Arial"/>
              </a:rPr>
              <a:t>be</a:t>
            </a:r>
            <a:r>
              <a:rPr sz="2000" b="1" i="1" dirty="0">
                <a:solidFill>
                  <a:srgbClr val="61170D"/>
                </a:solidFill>
                <a:latin typeface="Arial"/>
                <a:cs typeface="Arial"/>
              </a:rPr>
              <a:t> automated.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"/>
            </a:pPr>
            <a:endParaRPr sz="20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4965" algn="l"/>
                <a:tab pos="355600" algn="l"/>
                <a:tab pos="999490" algn="l"/>
              </a:tabLst>
            </a:pPr>
            <a:r>
              <a:rPr sz="2000" b="1" spc="-40" dirty="0">
                <a:latin typeface="Arial"/>
                <a:cs typeface="Arial"/>
              </a:rPr>
              <a:t>Test	</a:t>
            </a:r>
            <a:r>
              <a:rPr sz="2000" b="1" dirty="0"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  <a:p>
            <a:pPr marL="355600" marR="56515" indent="-3429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0000"/>
              <a:buFont typeface="Wingdings"/>
              <a:buChar char=""/>
              <a:tabLst>
                <a:tab pos="495300" algn="l"/>
                <a:tab pos="495934" algn="l"/>
              </a:tabLst>
            </a:pPr>
            <a:r>
              <a:rPr dirty="0"/>
              <a:t>	</a:t>
            </a:r>
            <a:r>
              <a:rPr sz="2000" b="1" i="1" dirty="0">
                <a:solidFill>
                  <a:srgbClr val="74330C"/>
                </a:solidFill>
                <a:latin typeface="Arial"/>
                <a:cs typeface="Arial"/>
              </a:rPr>
              <a:t>In </a:t>
            </a:r>
            <a:r>
              <a:rPr sz="2000" b="1" i="1" spc="-5" dirty="0">
                <a:solidFill>
                  <a:srgbClr val="74330C"/>
                </a:solidFill>
                <a:latin typeface="Arial"/>
                <a:cs typeface="Arial"/>
              </a:rPr>
              <a:t>this </a:t>
            </a:r>
            <a:r>
              <a:rPr sz="2000" b="1" i="1" dirty="0">
                <a:solidFill>
                  <a:srgbClr val="74330C"/>
                </a:solidFill>
                <a:latin typeface="Arial"/>
                <a:cs typeface="Arial"/>
              </a:rPr>
              <a:t>phase various black-box and white-box test </a:t>
            </a:r>
            <a:r>
              <a:rPr sz="2000" b="1" i="1" spc="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4330C"/>
                </a:solidFill>
                <a:latin typeface="Arial"/>
                <a:cs typeface="Arial"/>
              </a:rPr>
              <a:t>design</a:t>
            </a:r>
            <a:r>
              <a:rPr sz="2000" b="1" i="1" spc="-2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4330C"/>
                </a:solidFill>
                <a:latin typeface="Arial"/>
                <a:cs typeface="Arial"/>
              </a:rPr>
              <a:t>techniques</a:t>
            </a:r>
            <a:r>
              <a:rPr sz="2000" b="1" i="1" spc="-1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4330C"/>
                </a:solidFill>
                <a:latin typeface="Arial"/>
                <a:cs typeface="Arial"/>
              </a:rPr>
              <a:t>are</a:t>
            </a:r>
            <a:r>
              <a:rPr sz="2000" b="1" i="1" spc="-3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4330C"/>
                </a:solidFill>
                <a:latin typeface="Arial"/>
                <a:cs typeface="Arial"/>
              </a:rPr>
              <a:t>used</a:t>
            </a:r>
            <a:r>
              <a:rPr sz="2000" b="1" i="1" spc="-2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4330C"/>
                </a:solidFill>
                <a:latin typeface="Arial"/>
                <a:cs typeface="Arial"/>
              </a:rPr>
              <a:t>to</a:t>
            </a:r>
            <a:r>
              <a:rPr sz="2000" b="1" i="1" spc="-1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4330C"/>
                </a:solidFill>
                <a:latin typeface="Arial"/>
                <a:cs typeface="Arial"/>
              </a:rPr>
              <a:t>design</a:t>
            </a:r>
            <a:r>
              <a:rPr sz="2000" b="1" i="1" spc="-2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74330C"/>
                </a:solidFill>
                <a:latin typeface="Arial"/>
                <a:cs typeface="Arial"/>
              </a:rPr>
              <a:t>the</a:t>
            </a:r>
            <a:r>
              <a:rPr sz="2000" b="1" i="1" dirty="0">
                <a:solidFill>
                  <a:srgbClr val="74330C"/>
                </a:solidFill>
                <a:latin typeface="Arial"/>
                <a:cs typeface="Arial"/>
              </a:rPr>
              <a:t> test</a:t>
            </a:r>
            <a:r>
              <a:rPr sz="2000" b="1" i="1" spc="-30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4330C"/>
                </a:solidFill>
                <a:latin typeface="Arial"/>
                <a:cs typeface="Arial"/>
              </a:rPr>
              <a:t>cases</a:t>
            </a:r>
            <a:r>
              <a:rPr sz="2000" b="1" i="1" spc="-5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74330C"/>
                </a:solidFill>
                <a:latin typeface="Arial"/>
                <a:cs typeface="Arial"/>
              </a:rPr>
              <a:t>for </a:t>
            </a:r>
            <a:r>
              <a:rPr sz="2000" b="1" i="1" spc="-540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74330C"/>
                </a:solidFill>
                <a:latin typeface="Arial"/>
                <a:cs typeface="Arial"/>
              </a:rPr>
              <a:t>testing, testers start </a:t>
            </a:r>
            <a:r>
              <a:rPr sz="2000" b="1" i="1" dirty="0">
                <a:solidFill>
                  <a:srgbClr val="74330C"/>
                </a:solidFill>
                <a:latin typeface="Arial"/>
                <a:cs typeface="Arial"/>
              </a:rPr>
              <a:t>writing </a:t>
            </a:r>
            <a:r>
              <a:rPr sz="2000" b="1" i="1" spc="-5" dirty="0">
                <a:solidFill>
                  <a:srgbClr val="74330C"/>
                </a:solidFill>
                <a:latin typeface="Arial"/>
                <a:cs typeface="Arial"/>
              </a:rPr>
              <a:t>test </a:t>
            </a:r>
            <a:r>
              <a:rPr sz="2000" b="1" i="1" dirty="0">
                <a:solidFill>
                  <a:srgbClr val="74330C"/>
                </a:solidFill>
                <a:latin typeface="Arial"/>
                <a:cs typeface="Arial"/>
              </a:rPr>
              <a:t>cases by following </a:t>
            </a:r>
            <a:r>
              <a:rPr sz="2000" b="1" i="1" spc="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74330C"/>
                </a:solidFill>
                <a:latin typeface="Arial"/>
                <a:cs typeface="Arial"/>
              </a:rPr>
              <a:t>those</a:t>
            </a:r>
            <a:r>
              <a:rPr sz="2000" b="1" i="1" spc="-1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4330C"/>
                </a:solidFill>
                <a:latin typeface="Arial"/>
                <a:cs typeface="Arial"/>
              </a:rPr>
              <a:t>design</a:t>
            </a:r>
            <a:r>
              <a:rPr sz="2000" b="1" i="1" spc="-20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74330C"/>
                </a:solidFill>
                <a:latin typeface="Arial"/>
                <a:cs typeface="Arial"/>
              </a:rPr>
              <a:t>techniques</a:t>
            </a:r>
            <a:r>
              <a:rPr sz="2000" b="1" dirty="0">
                <a:solidFill>
                  <a:srgbClr val="74330C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"/>
            </a:pPr>
            <a:endParaRPr sz="2050">
              <a:latin typeface="Arial"/>
              <a:cs typeface="Arial"/>
            </a:endParaRPr>
          </a:p>
          <a:p>
            <a:pPr marL="495300" indent="-483234">
              <a:lnSpc>
                <a:spcPct val="100000"/>
              </a:lnSpc>
              <a:buClr>
                <a:srgbClr val="90C225"/>
              </a:buClr>
              <a:buSzPct val="70000"/>
              <a:buFont typeface="Wingdings"/>
              <a:buChar char=""/>
              <a:tabLst>
                <a:tab pos="495300" algn="l"/>
                <a:tab pos="495934" algn="l"/>
              </a:tabLst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automation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needs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done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automation</a:t>
            </a:r>
            <a:endParaRPr sz="20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scripts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needs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written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phase.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9CC8E104-92A2-3B8A-3A80-0A5887D8376C}"/>
              </a:ext>
            </a:extLst>
          </p:cNvPr>
          <p:cNvSpPr txBox="1">
            <a:spLocks/>
          </p:cNvSpPr>
          <p:nvPr/>
        </p:nvSpPr>
        <p:spPr>
          <a:xfrm>
            <a:off x="945357" y="0"/>
            <a:ext cx="8193086" cy="135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8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7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testing life cycle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2982" y="1139825"/>
            <a:ext cx="7200265" cy="572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6235" algn="l"/>
                <a:tab pos="1066165" algn="l"/>
              </a:tabLst>
            </a:pPr>
            <a:r>
              <a:rPr sz="2200" b="1" spc="-50" dirty="0">
                <a:latin typeface="Arial"/>
                <a:cs typeface="Arial"/>
              </a:rPr>
              <a:t>Test	</a:t>
            </a:r>
            <a:r>
              <a:rPr sz="2200" b="1" spc="-5" dirty="0">
                <a:latin typeface="Arial"/>
                <a:cs typeface="Arial"/>
              </a:rPr>
              <a:t>construction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verification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"/>
            </a:pPr>
            <a:endParaRPr sz="2250">
              <a:latin typeface="Arial"/>
              <a:cs typeface="Arial"/>
            </a:endParaRPr>
          </a:p>
          <a:p>
            <a:pPr marL="586740" marR="43815" lvl="1" indent="-34353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741680" algn="l"/>
                <a:tab pos="742315" algn="l"/>
              </a:tabLst>
            </a:pPr>
            <a:r>
              <a:rPr dirty="0"/>
              <a:t>	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In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this</a:t>
            </a:r>
            <a:r>
              <a:rPr sz="2200" b="1" i="1" spc="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phase</a:t>
            </a:r>
            <a:r>
              <a:rPr sz="2200" b="1" i="1" spc="2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testers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prepare</a:t>
            </a:r>
            <a:r>
              <a:rPr sz="2200" b="1" i="1" spc="2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more</a:t>
            </a:r>
            <a:r>
              <a:rPr sz="2200" b="1" i="1" spc="-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test</a:t>
            </a:r>
            <a:r>
              <a:rPr sz="2200" b="1" i="1" spc="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cases</a:t>
            </a:r>
            <a:r>
              <a:rPr sz="2200" b="1" i="1" spc="2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by </a:t>
            </a:r>
            <a:r>
              <a:rPr sz="2200" b="1" i="1" spc="-60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keeping</a:t>
            </a:r>
            <a:r>
              <a:rPr sz="2200" b="1" i="1" spc="3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in</a:t>
            </a:r>
            <a:r>
              <a:rPr sz="2200" b="1" i="1" spc="-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mind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 the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 positive</a:t>
            </a:r>
            <a:r>
              <a:rPr sz="2200" b="1" i="1" spc="2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and</a:t>
            </a:r>
            <a:r>
              <a:rPr sz="2200" b="1" i="1" spc="2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negative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scenarios,</a:t>
            </a:r>
            <a:r>
              <a:rPr sz="2200" b="1" i="1" spc="2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end</a:t>
            </a:r>
            <a:r>
              <a:rPr sz="2200" b="1" i="1" spc="2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user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scenarios</a:t>
            </a:r>
            <a:r>
              <a:rPr sz="2200" b="1" i="1" spc="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>
              <a:latin typeface="Arial"/>
              <a:cs typeface="Arial"/>
            </a:endParaRPr>
          </a:p>
          <a:p>
            <a:pPr marL="736600" lvl="1" indent="-493395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736600" algn="l"/>
                <a:tab pos="737235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 </a:t>
            </a:r>
            <a:r>
              <a:rPr sz="2200" spc="-10" dirty="0">
                <a:latin typeface="Arial MT"/>
                <a:cs typeface="Arial MT"/>
              </a:rPr>
              <a:t>plan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finalized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  <a:p>
            <a:pPr marL="586740">
              <a:lnSpc>
                <a:spcPct val="100000"/>
              </a:lnSpc>
              <a:tabLst>
                <a:tab pos="1798955" algn="l"/>
              </a:tabLst>
            </a:pPr>
            <a:r>
              <a:rPr sz="2200" spc="-5" dirty="0">
                <a:latin typeface="Arial MT"/>
                <a:cs typeface="Arial MT"/>
              </a:rPr>
              <a:t>verified	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reviewers.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6235" algn="l"/>
                <a:tab pos="1066165" algn="l"/>
              </a:tabLst>
            </a:pPr>
            <a:r>
              <a:rPr sz="2200" b="1" spc="-50" dirty="0">
                <a:latin typeface="Arial"/>
                <a:cs typeface="Arial"/>
              </a:rPr>
              <a:t>Test	</a:t>
            </a:r>
            <a:r>
              <a:rPr sz="2200" b="1" spc="-5" dirty="0">
                <a:latin typeface="Arial"/>
                <a:cs typeface="Arial"/>
              </a:rPr>
              <a:t>Execution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Bug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Reporting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>
              <a:latin typeface="Arial"/>
              <a:cs typeface="Arial"/>
            </a:endParaRPr>
          </a:p>
          <a:p>
            <a:pPr marL="586740" marR="934719" lvl="1" indent="-343535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736600" algn="l"/>
                <a:tab pos="737235" algn="l"/>
              </a:tabLst>
            </a:pPr>
            <a:r>
              <a:rPr dirty="0"/>
              <a:t>	</a:t>
            </a: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 </a:t>
            </a:r>
            <a:r>
              <a:rPr sz="2200" spc="-5" dirty="0">
                <a:latin typeface="Arial MT"/>
                <a:cs typeface="Arial MT"/>
              </a:rPr>
              <a:t>cases </a:t>
            </a:r>
            <a:r>
              <a:rPr sz="2200" dirty="0">
                <a:latin typeface="Arial MT"/>
                <a:cs typeface="Arial MT"/>
              </a:rPr>
              <a:t>are </a:t>
            </a:r>
            <a:r>
              <a:rPr sz="2200" spc="-5" dirty="0">
                <a:latin typeface="Arial MT"/>
                <a:cs typeface="Arial MT"/>
              </a:rPr>
              <a:t>executed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defects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reported in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bug tracking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tool.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586740" marR="378460" lvl="1" indent="-343535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741680" algn="l"/>
                <a:tab pos="742315" algn="l"/>
              </a:tabLst>
            </a:pPr>
            <a:r>
              <a:rPr dirty="0"/>
              <a:t>	</a:t>
            </a:r>
            <a:r>
              <a:rPr sz="2200" b="1" i="1" spc="-15" dirty="0">
                <a:solidFill>
                  <a:srgbClr val="61170D"/>
                </a:solidFill>
                <a:latin typeface="Arial"/>
                <a:cs typeface="Arial"/>
              </a:rPr>
              <a:t>Testing</a:t>
            </a:r>
            <a:r>
              <a:rPr sz="2200" b="1" i="1" spc="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is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an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 iterative</a:t>
            </a:r>
            <a:r>
              <a:rPr sz="2200" b="1" i="1" spc="-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process</a:t>
            </a:r>
            <a:r>
              <a:rPr sz="2200" b="1" i="1" spc="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i.e. If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 defect</a:t>
            </a:r>
            <a:r>
              <a:rPr sz="2200" b="1" i="1" spc="3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is 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found</a:t>
            </a:r>
            <a:r>
              <a:rPr sz="2200" b="1" i="1" spc="3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and fixed,</a:t>
            </a:r>
            <a:r>
              <a:rPr sz="2200" b="1" i="1" spc="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testing</a:t>
            </a:r>
            <a:r>
              <a:rPr sz="2200" b="1" i="1" spc="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needs</a:t>
            </a:r>
            <a:r>
              <a:rPr sz="2200" b="1" i="1" spc="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to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be done</a:t>
            </a:r>
            <a:r>
              <a:rPr sz="2200" b="1" i="1" spc="4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after </a:t>
            </a:r>
            <a:r>
              <a:rPr sz="2200" b="1" i="1" spc="-60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every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defect</a:t>
            </a:r>
            <a:r>
              <a:rPr sz="2200" b="1" i="1" spc="2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fix.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EBCE4882-1FF2-6555-1E7A-3F44967A7B0D}"/>
              </a:ext>
            </a:extLst>
          </p:cNvPr>
          <p:cNvSpPr txBox="1">
            <a:spLocks/>
          </p:cNvSpPr>
          <p:nvPr/>
        </p:nvSpPr>
        <p:spPr>
          <a:xfrm>
            <a:off x="945357" y="0"/>
            <a:ext cx="8193086" cy="135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8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7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testing life cycle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2982" y="1647507"/>
            <a:ext cx="6854190" cy="505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6235" algn="l"/>
              </a:tabLst>
            </a:pPr>
            <a:r>
              <a:rPr sz="2200" b="1" spc="-5" dirty="0">
                <a:latin typeface="Arial"/>
                <a:cs typeface="Arial"/>
              </a:rPr>
              <a:t>Final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30" dirty="0">
                <a:latin typeface="Arial"/>
                <a:cs typeface="Arial"/>
              </a:rPr>
              <a:t>Testing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implementation</a:t>
            </a:r>
            <a:endParaRPr sz="22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5600" algn="l"/>
                <a:tab pos="356235" algn="l"/>
                <a:tab pos="4743450" algn="l"/>
              </a:tabLst>
            </a:pP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In this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phase</a:t>
            </a:r>
            <a:r>
              <a:rPr sz="2200" b="1" i="1" spc="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the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final</a:t>
            </a:r>
            <a:r>
              <a:rPr sz="2200" b="1" i="1" spc="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testing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is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done</a:t>
            </a:r>
            <a:r>
              <a:rPr sz="2200" b="1" i="1" spc="2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for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the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software,</a:t>
            </a:r>
            <a:r>
              <a:rPr sz="2200" b="1" i="1" spc="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non</a:t>
            </a:r>
            <a:r>
              <a:rPr sz="2200" b="1" i="1" spc="5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functional</a:t>
            </a:r>
            <a:r>
              <a:rPr sz="2200" b="1" i="1" spc="5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testing	like</a:t>
            </a:r>
            <a:r>
              <a:rPr sz="2200" b="1" i="1" spc="-4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stress,</a:t>
            </a:r>
            <a:r>
              <a:rPr sz="2200" b="1" i="1" spc="-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load </a:t>
            </a:r>
            <a:r>
              <a:rPr sz="2200" b="1" i="1" spc="-59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and</a:t>
            </a:r>
            <a:r>
              <a:rPr sz="2200" b="1" i="1" spc="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performance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testing</a:t>
            </a:r>
            <a:r>
              <a:rPr sz="2200" b="1" i="1" spc="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are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 performed </a:t>
            </a:r>
            <a:r>
              <a:rPr sz="2200" b="1" i="1" spc="5" dirty="0">
                <a:solidFill>
                  <a:srgbClr val="61170D"/>
                </a:solidFill>
                <a:latin typeface="Arial"/>
                <a:cs typeface="Arial"/>
              </a:rPr>
              <a:t>in</a:t>
            </a:r>
            <a:r>
              <a:rPr sz="2200" b="1" i="1" spc="-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this </a:t>
            </a:r>
            <a:r>
              <a:rPr sz="2200" b="1" i="1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61170D"/>
                </a:solidFill>
                <a:latin typeface="Arial"/>
                <a:cs typeface="Arial"/>
              </a:rPr>
              <a:t>phase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355600" marR="661035" indent="-343535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Final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execution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reports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prepared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har char=""/>
            </a:pPr>
            <a:endParaRPr sz="23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b="1" spc="-5" dirty="0">
                <a:latin typeface="Arial"/>
                <a:cs typeface="Arial"/>
              </a:rPr>
              <a:t>Post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Implementation</a:t>
            </a:r>
            <a:endParaRPr sz="2200">
              <a:latin typeface="Arial"/>
              <a:cs typeface="Arial"/>
            </a:endParaRPr>
          </a:p>
          <a:p>
            <a:pPr marL="355600" marR="923290" indent="-343535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505459" algn="l"/>
                <a:tab pos="506095" algn="l"/>
              </a:tabLst>
            </a:pPr>
            <a:r>
              <a:rPr dirty="0"/>
              <a:t>	</a:t>
            </a: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review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meeting's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done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lessons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learnt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spc="1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finalized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 MT"/>
                <a:cs typeface="Arial MT"/>
              </a:rPr>
              <a:t>verified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spc="-10" dirty="0">
                <a:latin typeface="Arial MT"/>
                <a:cs typeface="Arial MT"/>
              </a:rPr>
              <a:t> reviewers.</a:t>
            </a:r>
            <a:endParaRPr sz="2200">
              <a:latin typeface="Arial MT"/>
              <a:cs typeface="Arial MT"/>
            </a:endParaRPr>
          </a:p>
          <a:p>
            <a:pPr marL="495300" indent="-483234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495300" algn="l"/>
                <a:tab pos="495934" algn="l"/>
              </a:tabLst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1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prepared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cope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up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similar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problems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future</a:t>
            </a:r>
            <a:r>
              <a:rPr sz="2200" spc="-5" dirty="0">
                <a:latin typeface="Arial MT"/>
                <a:cs typeface="Arial MT"/>
              </a:rPr>
              <a:t> releases.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D12DD8A6-1B01-D176-3893-A5D5880FA6AA}"/>
              </a:ext>
            </a:extLst>
          </p:cNvPr>
          <p:cNvSpPr txBox="1">
            <a:spLocks/>
          </p:cNvSpPr>
          <p:nvPr/>
        </p:nvSpPr>
        <p:spPr>
          <a:xfrm>
            <a:off x="945357" y="0"/>
            <a:ext cx="8193086" cy="135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08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7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testing life cycle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8369" y="1519809"/>
            <a:ext cx="5086985" cy="221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STLC?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Explain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STLC?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8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Difference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between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STLC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SDLC?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67F182-F28C-1C68-EF90-481FFEB5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369" y="20411"/>
            <a:ext cx="8193086" cy="1630534"/>
          </a:xfrm>
        </p:spPr>
        <p:txBody>
          <a:bodyPr/>
          <a:lstStyle/>
          <a:p>
            <a:r>
              <a:rPr lang="en-US" dirty="0"/>
              <a:t>Interview questions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9570" y="1981835"/>
            <a:ext cx="2666515" cy="40716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C26AB74-7EFD-73A6-9C9E-3DD83D03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357" y="339055"/>
            <a:ext cx="8193086" cy="1630534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49</TotalTime>
  <Words>577</Words>
  <Application>Microsoft Office PowerPoint</Application>
  <PresentationFormat>Custom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MT</vt:lpstr>
      <vt:lpstr>Times New Roman</vt:lpstr>
      <vt:lpstr>Tw Cen MT</vt:lpstr>
      <vt:lpstr>Wingdings</vt:lpstr>
      <vt:lpstr>Circuit</vt:lpstr>
      <vt:lpstr>PowerPoint Presentation</vt:lpstr>
      <vt:lpstr>Software testing life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Interview questions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vaishali Sonanis</cp:lastModifiedBy>
  <cp:revision>3</cp:revision>
  <dcterms:created xsi:type="dcterms:W3CDTF">2022-10-06T06:29:42Z</dcterms:created>
  <dcterms:modified xsi:type="dcterms:W3CDTF">2025-08-05T04:50:39Z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2022-10-06T00:00:00Z</vt:filetime>
  </property>
</Properties>
</file>