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61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3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6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0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7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3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052" y="2358072"/>
            <a:ext cx="5970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05" dirty="0">
                <a:latin typeface="Times New Roman"/>
                <a:cs typeface="Times New Roman"/>
              </a:rPr>
              <a:t>VERIFICATION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983107"/>
            <a:ext cx="6530340" cy="43249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7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Led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trained moderator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author).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10" dirty="0">
                <a:latin typeface="Arial MT"/>
                <a:cs typeface="Arial MT"/>
              </a:rPr>
              <a:t>help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author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improve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inspection.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Formal process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rules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checklists.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Remove 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efficiently,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dirty="0">
                <a:latin typeface="Arial MT"/>
                <a:cs typeface="Arial MT"/>
              </a:rPr>
              <a:t> 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Pre-meeting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preparation.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dirty="0">
                <a:latin typeface="Arial MT"/>
                <a:cs typeface="Arial MT"/>
              </a:rPr>
              <a:t>Improve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quality,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producing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higher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level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quality.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Formal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follow-up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353060" marR="184150" indent="-34036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learn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prevent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similar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0CFD96-C4AC-1455-CA0D-2A0DADC8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52400"/>
            <a:ext cx="7429499" cy="1478570"/>
          </a:xfrm>
        </p:spPr>
        <p:txBody>
          <a:bodyPr/>
          <a:lstStyle/>
          <a:p>
            <a:r>
              <a:rPr lang="en-US" dirty="0"/>
              <a:t>Inspection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4069" y="1397634"/>
            <a:ext cx="6515734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often performed</a:t>
            </a:r>
            <a:r>
              <a:rPr sz="2200" spc="-5" dirty="0">
                <a:latin typeface="Arial MT"/>
                <a:cs typeface="Arial MT"/>
              </a:rPr>
              <a:t> 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peer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-10" dirty="0">
                <a:latin typeface="Arial MT"/>
                <a:cs typeface="Arial MT"/>
              </a:rPr>
              <a:t> without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management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participation.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Ideally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a </a:t>
            </a:r>
            <a:r>
              <a:rPr sz="2200" spc="-5" dirty="0">
                <a:latin typeface="Arial MT"/>
                <a:cs typeface="Arial MT"/>
              </a:rPr>
              <a:t>trained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moderator,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possibly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technical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separate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preparation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carried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5" dirty="0">
                <a:latin typeface="Arial MT"/>
                <a:cs typeface="Arial MT"/>
              </a:rPr>
              <a:t> during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examined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the 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77F1D9-F393-FF5A-64A3-7C1DED67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17" y="-85933"/>
            <a:ext cx="7429499" cy="1478570"/>
          </a:xfrm>
        </p:spPr>
        <p:txBody>
          <a:bodyPr/>
          <a:lstStyle/>
          <a:p>
            <a:r>
              <a:rPr lang="en-US" dirty="0"/>
              <a:t>Technical review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4694" y="1361059"/>
            <a:ext cx="593344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Include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correction.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productivity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improvements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Reduced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timescales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Reduced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Fewer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improved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communication.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6CCB13-C71E-9374-7968-69CAE4F2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555" y="0"/>
            <a:ext cx="7429499" cy="1478570"/>
          </a:xfrm>
        </p:spPr>
        <p:txBody>
          <a:bodyPr/>
          <a:lstStyle/>
          <a:p>
            <a:r>
              <a:rPr lang="en-US" dirty="0"/>
              <a:t>Benefits of verification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092834"/>
            <a:ext cx="6240780" cy="532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focuses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activity?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verification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techniques?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various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inspection.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difference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walk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through,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inspection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technical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review?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technical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E5C69-3482-0578-E714-BA1F3386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4160"/>
            <a:ext cx="7429499" cy="600682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971" y="1656834"/>
            <a:ext cx="2664579" cy="40739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F79699-FE91-3140-8D4F-2593B400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78264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1057" y="1470977"/>
            <a:ext cx="3388995" cy="246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</a:t>
            </a:r>
            <a:r>
              <a:rPr sz="2600" b="1" spc="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474345" indent="-2362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4980" algn="l"/>
              </a:tabLst>
            </a:pPr>
            <a:r>
              <a:rPr sz="2200" dirty="0">
                <a:latin typeface="Arial MT"/>
                <a:cs typeface="Arial MT"/>
              </a:rPr>
              <a:t>V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345" indent="-2362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4980" algn="l"/>
              </a:tabLst>
            </a:pPr>
            <a:r>
              <a:rPr sz="2200" spc="-30" dirty="0">
                <a:latin typeface="Arial MT"/>
                <a:cs typeface="Arial MT"/>
              </a:rPr>
              <a:t>Types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Verification.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345" indent="-2362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4980" algn="l"/>
              </a:tabLst>
            </a:pPr>
            <a:r>
              <a:rPr sz="2200" spc="-5" dirty="0">
                <a:latin typeface="Arial MT"/>
                <a:cs typeface="Arial MT"/>
              </a:rPr>
              <a:t>Benefits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Verification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865BFD-0754-A267-95F9-ABBC15D2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76200"/>
            <a:ext cx="7429499" cy="1478570"/>
          </a:xfrm>
        </p:spPr>
        <p:txBody>
          <a:bodyPr/>
          <a:lstStyle/>
          <a:p>
            <a:r>
              <a:rPr lang="en-US" dirty="0"/>
              <a:t>verification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19" y="1595119"/>
            <a:ext cx="7782559" cy="4813300"/>
            <a:chOff x="71119" y="1595119"/>
            <a:chExt cx="7782559" cy="4813300"/>
          </a:xfrm>
        </p:grpSpPr>
        <p:sp>
          <p:nvSpPr>
            <p:cNvPr id="3" name="object 3"/>
            <p:cNvSpPr/>
            <p:nvPr/>
          </p:nvSpPr>
          <p:spPr>
            <a:xfrm>
              <a:off x="2438399" y="1981199"/>
              <a:ext cx="5410200" cy="4345940"/>
            </a:xfrm>
            <a:custGeom>
              <a:avLst/>
              <a:gdLst/>
              <a:ahLst/>
              <a:cxnLst/>
              <a:rect l="l" t="t" r="r" b="b"/>
              <a:pathLst>
                <a:path w="5410200" h="4345940">
                  <a:moveTo>
                    <a:pt x="0" y="0"/>
                  </a:moveTo>
                  <a:lnTo>
                    <a:pt x="3048000" y="4343400"/>
                  </a:lnTo>
                </a:path>
                <a:path w="5410200" h="4345940">
                  <a:moveTo>
                    <a:pt x="3048000" y="4345940"/>
                  </a:moveTo>
                  <a:lnTo>
                    <a:pt x="5410200" y="53086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2133600"/>
              <a:ext cx="5715000" cy="4269740"/>
            </a:xfrm>
            <a:custGeom>
              <a:avLst/>
              <a:gdLst/>
              <a:ahLst/>
              <a:cxnLst/>
              <a:rect l="l" t="t" r="r" b="b"/>
              <a:pathLst>
                <a:path w="5715000" h="4269740">
                  <a:moveTo>
                    <a:pt x="0" y="0"/>
                  </a:moveTo>
                  <a:lnTo>
                    <a:pt x="3124200" y="4267200"/>
                  </a:lnTo>
                </a:path>
                <a:path w="5715000" h="4269740">
                  <a:moveTo>
                    <a:pt x="3124200" y="4269740"/>
                  </a:moveTo>
                  <a:lnTo>
                    <a:pt x="5715000" y="149860"/>
                  </a:lnTo>
                </a:path>
              </a:pathLst>
            </a:custGeom>
            <a:ln w="101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" y="1600199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" y="1600199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347" y="1750377"/>
            <a:ext cx="145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</a:t>
            </a:r>
            <a:r>
              <a:rPr sz="1800" spc="-10" dirty="0">
                <a:latin typeface="Arial MT"/>
                <a:cs typeface="Arial MT"/>
              </a:rPr>
              <a:t>q</a:t>
            </a:r>
            <a:r>
              <a:rPr sz="1800" dirty="0">
                <a:latin typeface="Arial MT"/>
                <a:cs typeface="Arial MT"/>
              </a:rPr>
              <a:t>uire</a:t>
            </a:r>
            <a:r>
              <a:rPr sz="1800" spc="10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en</a:t>
            </a:r>
            <a:r>
              <a:rPr sz="1800" spc="-1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2119" y="2433320"/>
            <a:ext cx="1534160" cy="848360"/>
            <a:chOff x="452119" y="2433320"/>
            <a:chExt cx="1534160" cy="848360"/>
          </a:xfrm>
        </p:grpSpPr>
        <p:sp>
          <p:nvSpPr>
            <p:cNvPr id="9" name="object 9"/>
            <p:cNvSpPr/>
            <p:nvPr/>
          </p:nvSpPr>
          <p:spPr>
            <a:xfrm>
              <a:off x="457199" y="24384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2438400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0" y="838200"/>
                  </a:moveTo>
                  <a:lnTo>
                    <a:pt x="1524000" y="8382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" y="2438400"/>
            <a:ext cx="1524000" cy="8382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Arial MT"/>
                <a:cs typeface="Arial MT"/>
              </a:rPr>
              <a:t>Functional</a:t>
            </a:r>
            <a:endParaRPr sz="180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Specifications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9920" y="1595119"/>
            <a:ext cx="1534160" cy="619760"/>
            <a:chOff x="1899920" y="1595119"/>
            <a:chExt cx="1534160" cy="619760"/>
          </a:xfrm>
        </p:grpSpPr>
        <p:sp>
          <p:nvSpPr>
            <p:cNvPr id="13" name="object 13"/>
            <p:cNvSpPr/>
            <p:nvPr/>
          </p:nvSpPr>
          <p:spPr>
            <a:xfrm>
              <a:off x="1905000" y="1600199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1600199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5000" y="1600200"/>
            <a:ext cx="1524000" cy="609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3705" marR="71120" indent="-41402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Arial MT"/>
                <a:cs typeface="Arial MT"/>
              </a:rPr>
              <a:t>Require</a:t>
            </a:r>
            <a:r>
              <a:rPr sz="1800" spc="1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ents  review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1000" y="4724400"/>
            <a:ext cx="914400" cy="6096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305" rIns="0" bIns="0" rtlCol="0">
            <a:spAutoFit/>
          </a:bodyPr>
          <a:lstStyle/>
          <a:p>
            <a:pPr marL="86360" marR="70485" indent="9906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Code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7120" y="2433320"/>
            <a:ext cx="1686560" cy="772160"/>
            <a:chOff x="2357120" y="2433320"/>
            <a:chExt cx="1686560" cy="772160"/>
          </a:xfrm>
        </p:grpSpPr>
        <p:sp>
          <p:nvSpPr>
            <p:cNvPr id="18" name="object 18"/>
            <p:cNvSpPr/>
            <p:nvPr/>
          </p:nvSpPr>
          <p:spPr>
            <a:xfrm>
              <a:off x="2362200" y="243840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1676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676400" y="7620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2200" y="243840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762000"/>
                  </a:moveTo>
                  <a:lnTo>
                    <a:pt x="1676400" y="7620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2200" y="2438400"/>
            <a:ext cx="1676400" cy="7620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Arial MT"/>
                <a:cs typeface="Arial MT"/>
              </a:rPr>
              <a:t>Functional</a:t>
            </a:r>
            <a:endParaRPr sz="18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Specs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47720" y="3423920"/>
            <a:ext cx="924560" cy="772160"/>
            <a:chOff x="3347720" y="3423920"/>
            <a:chExt cx="924560" cy="772160"/>
          </a:xfrm>
        </p:grpSpPr>
        <p:sp>
          <p:nvSpPr>
            <p:cNvPr id="22" name="object 22"/>
            <p:cNvSpPr/>
            <p:nvPr/>
          </p:nvSpPr>
          <p:spPr>
            <a:xfrm>
              <a:off x="3352800" y="3429000"/>
              <a:ext cx="914400" cy="762000"/>
            </a:xfrm>
            <a:custGeom>
              <a:avLst/>
              <a:gdLst/>
              <a:ahLst/>
              <a:cxnLst/>
              <a:rect l="l" t="t" r="r" b="b"/>
              <a:pathLst>
                <a:path w="914400" h="762000">
                  <a:moveTo>
                    <a:pt x="914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" y="7620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2800" y="3429000"/>
              <a:ext cx="914400" cy="762000"/>
            </a:xfrm>
            <a:custGeom>
              <a:avLst/>
              <a:gdLst/>
              <a:ahLst/>
              <a:cxnLst/>
              <a:rect l="l" t="t" r="r" b="b"/>
              <a:pathLst>
                <a:path w="914400" h="762000">
                  <a:moveTo>
                    <a:pt x="0" y="762000"/>
                  </a:moveTo>
                  <a:lnTo>
                    <a:pt x="914400" y="762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52800" y="3429000"/>
            <a:ext cx="914400" cy="7620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  <a:p>
            <a:pPr marL="8636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71320" y="3652520"/>
            <a:ext cx="924560" cy="619760"/>
            <a:chOff x="1671320" y="3652520"/>
            <a:chExt cx="924560" cy="619760"/>
          </a:xfrm>
        </p:grpSpPr>
        <p:sp>
          <p:nvSpPr>
            <p:cNvPr id="26" name="object 26"/>
            <p:cNvSpPr/>
            <p:nvPr/>
          </p:nvSpPr>
          <p:spPr>
            <a:xfrm>
              <a:off x="1676400" y="36576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36576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76400" y="3657600"/>
            <a:ext cx="914400" cy="6096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04720" y="4643120"/>
            <a:ext cx="924560" cy="619760"/>
            <a:chOff x="2204720" y="4643120"/>
            <a:chExt cx="924560" cy="619760"/>
          </a:xfrm>
        </p:grpSpPr>
        <p:sp>
          <p:nvSpPr>
            <p:cNvPr id="30" name="object 30"/>
            <p:cNvSpPr/>
            <p:nvPr/>
          </p:nvSpPr>
          <p:spPr>
            <a:xfrm>
              <a:off x="2209800" y="4648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9800" y="4648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09800" y="4648200"/>
            <a:ext cx="914400" cy="6096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Arial MT"/>
                <a:cs typeface="Arial MT"/>
              </a:rPr>
              <a:t>Code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47920" y="3804920"/>
            <a:ext cx="924560" cy="619760"/>
            <a:chOff x="4947920" y="3804920"/>
            <a:chExt cx="924560" cy="619760"/>
          </a:xfrm>
        </p:grpSpPr>
        <p:sp>
          <p:nvSpPr>
            <p:cNvPr id="34" name="object 34"/>
            <p:cNvSpPr/>
            <p:nvPr/>
          </p:nvSpPr>
          <p:spPr>
            <a:xfrm>
              <a:off x="4953000" y="3810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53000" y="38100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53000" y="3810000"/>
            <a:ext cx="914400" cy="6096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0160" indent="162560">
              <a:lnSpc>
                <a:spcPct val="10000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Build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are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33720" y="2738120"/>
            <a:ext cx="924560" cy="619760"/>
            <a:chOff x="5633720" y="2738120"/>
            <a:chExt cx="924560" cy="619760"/>
          </a:xfrm>
        </p:grpSpPr>
        <p:sp>
          <p:nvSpPr>
            <p:cNvPr id="38" name="object 38"/>
            <p:cNvSpPr/>
            <p:nvPr/>
          </p:nvSpPr>
          <p:spPr>
            <a:xfrm>
              <a:off x="5638800" y="2743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38800" y="2743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38800" y="2743200"/>
            <a:ext cx="914400" cy="6096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9375" marR="70485" indent="124460">
              <a:lnSpc>
                <a:spcPct val="10000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Build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4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stem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67120" y="1671320"/>
            <a:ext cx="924560" cy="619760"/>
            <a:chOff x="6167120" y="1671320"/>
            <a:chExt cx="924560" cy="619760"/>
          </a:xfrm>
        </p:grpSpPr>
        <p:sp>
          <p:nvSpPr>
            <p:cNvPr id="42" name="object 42"/>
            <p:cNvSpPr/>
            <p:nvPr/>
          </p:nvSpPr>
          <p:spPr>
            <a:xfrm>
              <a:off x="6172200" y="1676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2200" y="16764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72200" y="1676400"/>
            <a:ext cx="914400" cy="609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  <a:p>
            <a:pPr marL="109855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for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2320" y="4643120"/>
            <a:ext cx="924560" cy="619760"/>
            <a:chOff x="5862320" y="4643120"/>
            <a:chExt cx="924560" cy="619760"/>
          </a:xfrm>
        </p:grpSpPr>
        <p:sp>
          <p:nvSpPr>
            <p:cNvPr id="46" name="object 46"/>
            <p:cNvSpPr/>
            <p:nvPr/>
          </p:nvSpPr>
          <p:spPr>
            <a:xfrm>
              <a:off x="5867400" y="4648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67400" y="4648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67400" y="4648200"/>
            <a:ext cx="914400" cy="609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6520" marR="84455" indent="1270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Unit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esting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395720" y="3652520"/>
            <a:ext cx="1305560" cy="772160"/>
            <a:chOff x="6395720" y="3652520"/>
            <a:chExt cx="1305560" cy="772160"/>
          </a:xfrm>
        </p:grpSpPr>
        <p:sp>
          <p:nvSpPr>
            <p:cNvPr id="50" name="object 50"/>
            <p:cNvSpPr/>
            <p:nvPr/>
          </p:nvSpPr>
          <p:spPr>
            <a:xfrm>
              <a:off x="6400800" y="3657600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295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95400" y="762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00800" y="3657600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0" y="762000"/>
                  </a:moveTo>
                  <a:lnTo>
                    <a:pt x="1295400" y="7620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00800" y="3657600"/>
            <a:ext cx="1295400" cy="7620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7655" marR="127635" indent="-208279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Arial MT"/>
                <a:cs typeface="Arial MT"/>
              </a:rPr>
              <a:t>Integration  </a:t>
            </a:r>
            <a:r>
              <a:rPr sz="1800" spc="-30" dirty="0"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10400" y="2819400"/>
            <a:ext cx="914400" cy="609600"/>
          </a:xfrm>
          <a:prstGeom prst="rect">
            <a:avLst/>
          </a:prstGeom>
          <a:solidFill>
            <a:srgbClr val="92D050"/>
          </a:solidFill>
          <a:ln w="10159">
            <a:solidFill>
              <a:srgbClr val="FFFF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7155" marR="69215" indent="-17780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4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stem  </a:t>
            </a:r>
            <a:r>
              <a:rPr sz="1800" spc="-30" dirty="0"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15200" y="1676400"/>
            <a:ext cx="1295400" cy="914400"/>
          </a:xfrm>
          <a:prstGeom prst="rect">
            <a:avLst/>
          </a:prstGeom>
          <a:solidFill>
            <a:srgbClr val="92D050"/>
          </a:solidFill>
          <a:ln w="10159">
            <a:solidFill>
              <a:srgbClr val="FFFFFF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405"/>
              </a:spcBef>
            </a:pPr>
            <a:r>
              <a:rPr sz="1800" spc="-5" dirty="0">
                <a:latin typeface="Arial MT"/>
                <a:cs typeface="Arial MT"/>
              </a:rPr>
              <a:t>Acceptance</a:t>
            </a:r>
            <a:endParaRPr sz="1800">
              <a:latin typeface="Arial MT"/>
              <a:cs typeface="Arial MT"/>
            </a:endParaRPr>
          </a:p>
          <a:p>
            <a:pPr marL="5080" algn="ctr">
              <a:lnSpc>
                <a:spcPct val="100000"/>
              </a:lnSpc>
            </a:pPr>
            <a:r>
              <a:rPr sz="1800" spc="-30" dirty="0"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571F9554-0F2A-BC44-39FC-F9002E1E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56" y="45428"/>
            <a:ext cx="7429499" cy="1478570"/>
          </a:xfrm>
        </p:spPr>
        <p:txBody>
          <a:bodyPr/>
          <a:lstStyle/>
          <a:p>
            <a:r>
              <a:rPr lang="en-US" dirty="0"/>
              <a:t>Verification and validation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1205166"/>
            <a:ext cx="6549390" cy="465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V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V</a:t>
            </a:r>
            <a:r>
              <a:rPr sz="2600" b="1" spc="-10" dirty="0">
                <a:latin typeface="Arial"/>
                <a:cs typeface="Arial"/>
              </a:rPr>
              <a:t> Model?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2510"/>
              </a:lnSpc>
              <a:spcBef>
                <a:spcPts val="212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Validation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510"/>
              </a:lnSpc>
              <a:spcBef>
                <a:spcPts val="2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VV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classic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510"/>
              </a:lnSpc>
            </a:pP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 MT"/>
              <a:cs typeface="Arial MT"/>
            </a:endParaRPr>
          </a:p>
          <a:p>
            <a:pPr marL="354965" marR="5080" indent="-342900">
              <a:lnSpc>
                <a:spcPct val="899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subsequent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becomes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(QA)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phase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corresponding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becomes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validating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(QC)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</a:pPr>
            <a:endParaRPr sz="2100">
              <a:latin typeface="Arial MT"/>
              <a:cs typeface="Arial MT"/>
            </a:endParaRPr>
          </a:p>
          <a:p>
            <a:pPr marL="354965" marR="64135" indent="-342900">
              <a:lnSpc>
                <a:spcPts val="238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parallel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corresponding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2B40DA-45FB-819B-3C44-6C0566E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69" y="-21236"/>
            <a:ext cx="7429499" cy="1478570"/>
          </a:xfrm>
        </p:spPr>
        <p:txBody>
          <a:bodyPr/>
          <a:lstStyle/>
          <a:p>
            <a:r>
              <a:rPr lang="en-US" dirty="0"/>
              <a:t>Verification and validation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269" y="1551304"/>
            <a:ext cx="6360795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99060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An executable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development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marR="5080" indent="-337820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An </a:t>
            </a:r>
            <a:r>
              <a:rPr sz="2200" dirty="0">
                <a:latin typeface="Arial MT"/>
                <a:cs typeface="Arial MT"/>
              </a:rPr>
              <a:t>integrated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2CBA0F-0102-B07E-832C-943B90C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734"/>
            <a:ext cx="7429499" cy="1478570"/>
          </a:xfrm>
        </p:spPr>
        <p:txBody>
          <a:bodyPr/>
          <a:lstStyle/>
          <a:p>
            <a:r>
              <a:rPr lang="en-US" dirty="0"/>
              <a:t>Build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477390"/>
            <a:ext cx="6181725" cy="391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assurance.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354965" marR="130810" indent="-342900">
              <a:lnSpc>
                <a:spcPct val="902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typically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involves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reviews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meetings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specifications.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4965" marR="538480" indent="-342900">
              <a:lnSpc>
                <a:spcPts val="236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consistency,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</a:t>
            </a:r>
            <a:r>
              <a:rPr sz="2200" spc="-5" dirty="0">
                <a:latin typeface="Arial MT"/>
                <a:cs typeface="Arial MT"/>
              </a:rPr>
              <a:t> 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completeness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ts val="2510"/>
              </a:lnSpc>
              <a:spcBef>
                <a:spcPts val="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 MT"/>
                <a:cs typeface="Arial MT"/>
              </a:rPr>
              <a:t>Verification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checks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we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5F285B-3F99-59EE-2186-A16BB82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57" y="228600"/>
            <a:ext cx="7429499" cy="1478570"/>
          </a:xfrm>
        </p:spPr>
        <p:txBody>
          <a:bodyPr/>
          <a:lstStyle/>
          <a:p>
            <a:r>
              <a:rPr lang="en-US" dirty="0"/>
              <a:t>verification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7257" y="1114171"/>
            <a:ext cx="6149340" cy="45586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marR="439420" indent="-342900" algn="just">
              <a:lnSpc>
                <a:spcPct val="79900"/>
              </a:lnSpc>
              <a:spcBef>
                <a:spcPts val="63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Disciplined </a:t>
            </a:r>
            <a:r>
              <a:rPr sz="2200" spc="-5" dirty="0">
                <a:latin typeface="Arial MT"/>
                <a:cs typeface="Arial MT"/>
              </a:rPr>
              <a:t>approach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evaluate </a:t>
            </a:r>
            <a:r>
              <a:rPr sz="2200" spc="-10" dirty="0">
                <a:latin typeface="Arial MT"/>
                <a:cs typeface="Arial MT"/>
              </a:rPr>
              <a:t>whether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 </a:t>
            </a:r>
            <a:r>
              <a:rPr sz="2200" spc="-5" dirty="0">
                <a:latin typeface="Arial MT"/>
                <a:cs typeface="Arial MT"/>
              </a:rPr>
              <a:t>product fulfills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requirements or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them.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job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Also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static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00" dirty="0">
              <a:latin typeface="Arial MT"/>
              <a:cs typeface="Arial MT"/>
            </a:endParaRPr>
          </a:p>
          <a:p>
            <a:pPr marL="354965" marR="5080" indent="-342900">
              <a:lnSpc>
                <a:spcPts val="212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systematically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reading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 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intention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2600" dirty="0">
              <a:latin typeface="Arial MT"/>
              <a:cs typeface="Arial MT"/>
            </a:endParaRPr>
          </a:p>
          <a:p>
            <a:pPr marL="354965" indent="-342900">
              <a:lnSpc>
                <a:spcPts val="237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Helps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identifying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also their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78945A-3AA7-C4F6-E2F5-24231FA5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Verification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830516"/>
            <a:ext cx="6351270" cy="58096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2425" marR="213360" indent="-340360">
              <a:lnSpc>
                <a:spcPct val="89900"/>
              </a:lnSpc>
              <a:spcBef>
                <a:spcPts val="370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b="1" spc="-10" dirty="0">
                <a:latin typeface="Arial"/>
                <a:cs typeface="Arial"/>
              </a:rPr>
              <a:t>Walkthrough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step-by-step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author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gather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establish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common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understanding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dirty="0">
                <a:latin typeface="Arial MT"/>
                <a:cs typeface="Arial MT"/>
              </a:rPr>
              <a:t> content.</a:t>
            </a:r>
          </a:p>
          <a:p>
            <a:pPr marL="352425" marR="5080" indent="-340360">
              <a:lnSpc>
                <a:spcPct val="90000"/>
              </a:lnSpc>
              <a:spcBef>
                <a:spcPts val="505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b="1" spc="-5" dirty="0">
                <a:latin typeface="Arial"/>
                <a:cs typeface="Arial"/>
              </a:rPr>
              <a:t>Inspection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peer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relies 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visual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examination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r>
              <a:rPr sz="2200" dirty="0">
                <a:latin typeface="Arial MT"/>
                <a:cs typeface="Arial MT"/>
              </a:rPr>
              <a:t> to detect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defects.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formal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therefore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always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procedure.</a:t>
            </a:r>
            <a:endParaRPr sz="2200" dirty="0">
              <a:latin typeface="Arial MT"/>
              <a:cs typeface="Arial MT"/>
            </a:endParaRPr>
          </a:p>
          <a:p>
            <a:pPr marL="352425" marR="51435" indent="-340360">
              <a:lnSpc>
                <a:spcPct val="89900"/>
              </a:lnSpc>
              <a:spcBef>
                <a:spcPts val="509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b="1" spc="-25" dirty="0">
                <a:latin typeface="Arial"/>
                <a:cs typeface="Arial"/>
              </a:rPr>
              <a:t>Technical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Review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evaluation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product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status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ascertain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discrepancies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recommend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improvements.</a:t>
            </a:r>
            <a:endParaRPr sz="2200" dirty="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240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b="1" spc="-10" dirty="0">
                <a:latin typeface="Arial"/>
                <a:cs typeface="Arial"/>
              </a:rPr>
              <a:t>Audits:</a:t>
            </a:r>
            <a:endParaRPr sz="2200" dirty="0">
              <a:latin typeface="Arial"/>
              <a:cs typeface="Arial"/>
            </a:endParaRPr>
          </a:p>
          <a:p>
            <a:pPr marL="815340" lvl="1" indent="-346710">
              <a:lnSpc>
                <a:spcPct val="100000"/>
              </a:lnSpc>
              <a:spcBef>
                <a:spcPts val="240"/>
              </a:spcBef>
              <a:buClr>
                <a:srgbClr val="90C225"/>
              </a:buClr>
              <a:buFont typeface="Wingdings"/>
              <a:buChar char=""/>
              <a:tabLst>
                <a:tab pos="815975" algn="l"/>
              </a:tabLst>
            </a:pPr>
            <a:r>
              <a:rPr sz="2200" b="1" dirty="0">
                <a:latin typeface="Arial"/>
                <a:cs typeface="Arial"/>
              </a:rPr>
              <a:t>Internal: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organization</a:t>
            </a:r>
            <a:endParaRPr sz="2200" dirty="0">
              <a:latin typeface="Arial MT"/>
              <a:cs typeface="Arial MT"/>
            </a:endParaRPr>
          </a:p>
          <a:p>
            <a:pPr marL="815340" marR="443230" lvl="1" indent="-346075">
              <a:lnSpc>
                <a:spcPct val="89800"/>
              </a:lnSpc>
              <a:spcBef>
                <a:spcPts val="509"/>
              </a:spcBef>
              <a:buClr>
                <a:srgbClr val="90C225"/>
              </a:buClr>
              <a:buFont typeface="Wingdings"/>
              <a:buChar char=""/>
              <a:tabLst>
                <a:tab pos="815975" algn="l"/>
              </a:tabLst>
            </a:pPr>
            <a:r>
              <a:rPr sz="2200" b="1" spc="-5" dirty="0">
                <a:latin typeface="Arial"/>
                <a:cs typeface="Arial"/>
              </a:rPr>
              <a:t>External: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people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external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organization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check </a:t>
            </a:r>
            <a:r>
              <a:rPr sz="2200" dirty="0">
                <a:latin typeface="Arial MT"/>
                <a:cs typeface="Arial MT"/>
              </a:rPr>
              <a:t>the standards 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procedures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project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82DBF5-53EB-D801-83B8-8F812EB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36226"/>
            <a:ext cx="7429499" cy="1026826"/>
          </a:xfrm>
        </p:spPr>
        <p:txBody>
          <a:bodyPr/>
          <a:lstStyle/>
          <a:p>
            <a:r>
              <a:rPr lang="en-US" dirty="0"/>
              <a:t>verification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169438"/>
            <a:ext cx="6470650" cy="41719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Meeting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author</a:t>
            </a:r>
            <a:endParaRPr sz="22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200" spc="-5" dirty="0">
                <a:latin typeface="Arial MT"/>
                <a:cs typeface="Arial MT"/>
              </a:rPr>
              <a:t>Open-ended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sessions</a:t>
            </a:r>
            <a:endParaRPr sz="2200">
              <a:latin typeface="Arial MT"/>
              <a:cs typeface="Arial MT"/>
            </a:endParaRPr>
          </a:p>
          <a:p>
            <a:pPr marL="353060" marR="5080" indent="-3403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426084" algn="l"/>
                <a:tab pos="426720" algn="l"/>
              </a:tabLst>
            </a:pPr>
            <a:r>
              <a:rPr dirty="0"/>
              <a:t>	</a:t>
            </a: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(knowledge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transfer)</a:t>
            </a:r>
            <a:r>
              <a:rPr sz="2200" spc="-5" dirty="0">
                <a:latin typeface="Arial MT"/>
                <a:cs typeface="Arial MT"/>
              </a:rPr>
              <a:t> 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evaluate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contents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endParaRPr sz="2200">
              <a:latin typeface="Arial MT"/>
              <a:cs typeface="Arial MT"/>
            </a:endParaRPr>
          </a:p>
          <a:p>
            <a:pPr marL="353060" marR="547370" indent="-34036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426084" algn="l"/>
                <a:tab pos="426720" algn="l"/>
              </a:tabLst>
            </a:pPr>
            <a:r>
              <a:rPr dirty="0"/>
              <a:t>	</a:t>
            </a: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establish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common </a:t>
            </a:r>
            <a:r>
              <a:rPr sz="2200" spc="-5" dirty="0">
                <a:latin typeface="Arial MT"/>
                <a:cs typeface="Arial MT"/>
              </a:rPr>
              <a:t>understanding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endParaRPr sz="2200">
              <a:latin typeface="Arial MT"/>
              <a:cs typeface="Arial MT"/>
            </a:endParaRPr>
          </a:p>
          <a:p>
            <a:pPr marL="353060" marR="962660" indent="-3403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  <a:tab pos="1675130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meeting is led by </a:t>
            </a:r>
            <a:r>
              <a:rPr sz="2200" dirty="0">
                <a:latin typeface="Arial MT"/>
                <a:cs typeface="Arial MT"/>
              </a:rPr>
              <a:t>the authors; often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separate	scribe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</a:t>
            </a:r>
            <a:endParaRPr sz="2200">
              <a:latin typeface="Arial MT"/>
              <a:cs typeface="Arial MT"/>
            </a:endParaRPr>
          </a:p>
          <a:p>
            <a:pPr marL="353060" marR="18415" indent="-34036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walkthrough </a:t>
            </a:r>
            <a:r>
              <a:rPr sz="2200" spc="-5" dirty="0">
                <a:latin typeface="Arial MT"/>
                <a:cs typeface="Arial MT"/>
              </a:rPr>
              <a:t>is especially useful </a:t>
            </a:r>
            <a:r>
              <a:rPr sz="2200" dirty="0">
                <a:latin typeface="Arial MT"/>
                <a:cs typeface="Arial MT"/>
              </a:rPr>
              <a:t>for higher-level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architectural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185A9-5FDF-7E2F-1B3A-A69E36A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9987"/>
            <a:ext cx="7429499" cy="1478570"/>
          </a:xfrm>
        </p:spPr>
        <p:txBody>
          <a:bodyPr/>
          <a:lstStyle/>
          <a:p>
            <a:r>
              <a:rPr lang="en-US" dirty="0"/>
              <a:t>walkthrough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133</TotalTime>
  <Words>640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Times New Roman</vt:lpstr>
      <vt:lpstr>Tw Cen MT</vt:lpstr>
      <vt:lpstr>Wingdings</vt:lpstr>
      <vt:lpstr>Circuit</vt:lpstr>
      <vt:lpstr>VERIFICATION</vt:lpstr>
      <vt:lpstr>verification</vt:lpstr>
      <vt:lpstr>Verification and validation</vt:lpstr>
      <vt:lpstr>Verification and validation</vt:lpstr>
      <vt:lpstr>Build</vt:lpstr>
      <vt:lpstr>verification</vt:lpstr>
      <vt:lpstr>Verification</vt:lpstr>
      <vt:lpstr>verification</vt:lpstr>
      <vt:lpstr>walkthrough</vt:lpstr>
      <vt:lpstr>Inspection</vt:lpstr>
      <vt:lpstr>Technical review</vt:lpstr>
      <vt:lpstr>Benefits of verification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 Integration (CMMI)</dc:title>
  <dc:creator>h</dc:creator>
  <cp:lastModifiedBy>vaishali Sonanis</cp:lastModifiedBy>
  <cp:revision>2</cp:revision>
  <dcterms:created xsi:type="dcterms:W3CDTF">2022-10-06T06:09:20Z</dcterms:created>
  <dcterms:modified xsi:type="dcterms:W3CDTF">2025-08-05T10:43:23Z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