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4" d="100"/>
          <a:sy n="64" d="100"/>
        </p:scale>
        <p:origin x="156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66" name="Group 65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bg2">
                  <a:lumMod val="60000"/>
                  <a:lumOff val="40000"/>
                </a:schemeClr>
              </a:gs>
            </a:gsLst>
            <a:lin ang="5400000" scaled="0"/>
            <a:tileRect/>
          </a:gradFill>
        </p:grpSpPr>
        <p:sp>
          <p:nvSpPr>
            <p:cNvPr id="67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68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9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0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71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2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3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4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5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6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7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8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79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0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1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2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3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4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5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6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7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8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89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0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1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2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3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4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5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96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7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8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99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0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1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2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3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4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5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6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7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08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09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0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1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2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3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4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5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6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7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8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19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20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a14="http://schemas.microsoft.com/office/drawing/2010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00238" y="1122363"/>
            <a:ext cx="6593681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900238" y="3602038"/>
            <a:ext cx="6593681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801052" y="5410202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00237" y="5410202"/>
            <a:ext cx="3843665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15603" y="5410200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75503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4304665"/>
            <a:ext cx="7434266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56058" y="606426"/>
            <a:ext cx="7434266" cy="3299778"/>
          </a:xfrm>
          <a:prstGeom prst="round2DiagRect">
            <a:avLst>
              <a:gd name="adj1" fmla="val 5101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4" y="5124020"/>
            <a:ext cx="7433144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02708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93" y="609600"/>
            <a:ext cx="7429466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419600"/>
            <a:ext cx="7428344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7556242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84659" y="609600"/>
            <a:ext cx="6977064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290484" y="3365557"/>
            <a:ext cx="6564224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8" y="4309919"/>
            <a:ext cx="74295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52" name="TextBox 51"/>
          <p:cNvSpPr txBox="1"/>
          <p:nvPr/>
        </p:nvSpPr>
        <p:spPr>
          <a:xfrm>
            <a:off x="696579" y="718458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7817473" y="2764972"/>
            <a:ext cx="4572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1344580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2134042"/>
            <a:ext cx="74295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23" y="4657655"/>
            <a:ext cx="7428379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067723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856060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856058" y="2674463"/>
            <a:ext cx="2397674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856059" y="3360263"/>
            <a:ext cx="2396432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86075" y="2677635"/>
            <a:ext cx="238828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3386075" y="3363435"/>
            <a:ext cx="238895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332" y="2674463"/>
            <a:ext cx="2396226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5889332" y="3360263"/>
            <a:ext cx="2396226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638994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856059" y="609600"/>
            <a:ext cx="74294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856060" y="4404596"/>
            <a:ext cx="239643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856060" y="2666998"/>
            <a:ext cx="239643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856060" y="4980859"/>
            <a:ext cx="239643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366790" y="4404596"/>
            <a:ext cx="24003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366790" y="2666998"/>
            <a:ext cx="2399205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3365695" y="4980857"/>
            <a:ext cx="24003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5889426" y="4404595"/>
            <a:ext cx="2393056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5889332" y="2666998"/>
            <a:ext cx="2396227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18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5889332" y="4980855"/>
            <a:ext cx="2396226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 cap="all" baseline="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277851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512067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781801" y="609600"/>
            <a:ext cx="1503758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56057" y="609600"/>
            <a:ext cx="5811443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05474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Title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8" name="Content Placeholder 2"/>
          <p:cNvSpPr>
            <a:spLocks noGrp="1"/>
          </p:cNvSpPr>
          <p:nvPr>
            <p:ph idx="1"/>
          </p:nvPr>
        </p:nvSpPr>
        <p:spPr>
          <a:xfrm>
            <a:off x="856060" y="2249487"/>
            <a:ext cx="742949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9" name="Date Placeholder 3"/>
          <p:cNvSpPr>
            <a:spLocks noGrp="1"/>
          </p:cNvSpPr>
          <p:nvPr>
            <p:ph type="dt" sz="half" idx="10"/>
          </p:nvPr>
        </p:nvSpPr>
        <p:spPr>
          <a:xfrm>
            <a:off x="5592691" y="5883277"/>
            <a:ext cx="2057400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0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856059" y="5883276"/>
            <a:ext cx="4679482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5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707241" y="5883275"/>
            <a:ext cx="578317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803004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1419227"/>
            <a:ext cx="74295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58" y="4424362"/>
            <a:ext cx="74295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593277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56058" y="2249486"/>
            <a:ext cx="3658792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29151" y="2249486"/>
            <a:ext cx="3656408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6734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58" y="619127"/>
            <a:ext cx="74295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78902" y="2249486"/>
            <a:ext cx="3435949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56058" y="3073398"/>
            <a:ext cx="3658793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51992" y="2249485"/>
            <a:ext cx="3433565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29150" y="3073398"/>
            <a:ext cx="3656408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92580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50816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8306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60029" y="609601"/>
            <a:ext cx="2892028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867150" y="592666"/>
            <a:ext cx="4418407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60029" y="2249486"/>
            <a:ext cx="2892028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28033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56061" y="609600"/>
            <a:ext cx="3753962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832866" y="609600"/>
            <a:ext cx="3452693" cy="5181602"/>
          </a:xfrm>
          <a:prstGeom prst="round2DiagRect">
            <a:avLst>
              <a:gd name="adj1" fmla="val 6074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56059" y="2249486"/>
            <a:ext cx="3753964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0997940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schemeClr val="bg2">
                <a:shade val="45000"/>
                <a:satMod val="135000"/>
              </a:schemeClr>
              <a:prstClr val="white"/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" y="-1"/>
            <a:ext cx="9144002" cy="685800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9041774" cy="6858001"/>
            <a:chOff x="-14288" y="0"/>
            <a:chExt cx="9041774" cy="6858001"/>
          </a:xfrm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adFill flip="none" rotWithShape="1">
              <a:gsLst>
                <a:gs pos="0">
                  <a:schemeClr val="tx2"/>
                </a:gs>
                <a:gs pos="100000">
                  <a:schemeClr val="bg2">
                    <a:lumMod val="60000"/>
                    <a:lumOff val="4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8352798" y="0"/>
              <a:ext cx="674688" cy="6848476"/>
              <a:chOff x="11364912" y="0"/>
              <a:chExt cx="674688" cy="6848476"/>
            </a:xfrm>
            <a:gradFill flip="none" rotWithShape="1">
              <a:gsLst>
                <a:gs pos="0">
                  <a:schemeClr val="tx2">
                    <a:alpha val="80000"/>
                  </a:schemeClr>
                </a:gs>
                <a:gs pos="100000">
                  <a:schemeClr val="bg2">
                    <a:lumMod val="60000"/>
                    <a:lumOff val="40000"/>
                    <a:alpha val="60000"/>
                  </a:schemeClr>
                </a:gs>
              </a:gsLst>
              <a:lin ang="5400000" scaled="0"/>
              <a:tileRect/>
            </a:gradFill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:a14="http://schemas.microsoft.com/office/drawing/2010/main" xmlns="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56060" y="618518"/>
            <a:ext cx="7429499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56060" y="2249487"/>
            <a:ext cx="74294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592691" y="5883277"/>
            <a:ext cx="20574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7/23/2025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56059" y="5883276"/>
            <a:ext cx="467948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7707241" y="5883275"/>
            <a:ext cx="5783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298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Java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Presented By : Vaishali Sonanis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Q&amp;A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Any questions about Java Lambda Expressions?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What is a Lambda Expression?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Introduced in Java 8.</a:t>
            </a:r>
          </a:p>
          <a:p>
            <a:r>
              <a:t>- A lambda expression is a short block of code which takes in parameters and returns a value.</a:t>
            </a:r>
          </a:p>
          <a:p>
            <a:r>
              <a:t>- Provides a clear and concise way to represent one method interface (functional interface).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Syntax of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(parameters) -&gt; expression</a:t>
            </a:r>
          </a:p>
          <a:p>
            <a:endParaRPr/>
          </a:p>
          <a:p>
            <a:r>
              <a:t>Or</a:t>
            </a:r>
          </a:p>
          <a:p>
            <a:endParaRPr/>
          </a:p>
          <a:p>
            <a:r>
              <a:t>(parameters) -&gt; { statements; }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Example of Lambda Expression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interface Greeting {</a:t>
            </a:r>
          </a:p>
          <a:p>
            <a:r>
              <a:t>    void sayHello();</a:t>
            </a:r>
          </a:p>
          <a:p>
            <a:r>
              <a:t>}</a:t>
            </a:r>
          </a:p>
          <a:p>
            <a:endParaRPr/>
          </a:p>
          <a:p>
            <a:r>
              <a:t>Greeting greet = () -&gt; System.out.println("Hello!");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Functional Interfaces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An interface with a single abstract method.</a:t>
            </a:r>
          </a:p>
          <a:p>
            <a:r>
              <a:t>- Lambda expressions can only be used with functional interfaces.</a:t>
            </a:r>
          </a:p>
          <a:p>
            <a:r>
              <a:t>- Example: Runnable, Callable, Comparator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Using Lambda with Collections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Example:</a:t>
            </a:r>
          </a:p>
          <a:p>
            <a:r>
              <a:t>List&lt;String&gt; list = Arrays.asList("A", "B", "C");</a:t>
            </a:r>
          </a:p>
          <a:p>
            <a:r>
              <a:t>list.forEach(item -&gt; System.out.println(item));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Benefits of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Reduces boilerplate code.</a:t>
            </a:r>
          </a:p>
          <a:p>
            <a:r>
              <a:t>- Improves readability.</a:t>
            </a:r>
          </a:p>
          <a:p>
            <a:r>
              <a:t>- Encourages functional programming style.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Limitations of Lambda Expressions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Limited to functional interfaces.</a:t>
            </a:r>
          </a:p>
          <a:p>
            <a:r>
              <a:t>- Not suitable for complex logic.</a:t>
            </a:r>
          </a:p>
          <a:p>
            <a:r>
              <a:t>- Can make debugging harder.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Quick Recap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Introduced in Java 8.</a:t>
            </a:r>
          </a:p>
          <a:p>
            <a:r>
              <a:t>- Enables passing behavior as a method argument.</a:t>
            </a:r>
          </a:p>
          <a:p>
            <a:r>
              <a:t>- Works with functional interfaces.</a:t>
            </a:r>
          </a:p>
        </p:txBody>
      </p:sp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134770"/>
      </a:dk2>
      <a:lt2>
        <a:srgbClr val="82FFFF"/>
      </a:lt2>
      <a:accent1>
        <a:srgbClr val="9ACD4C"/>
      </a:accent1>
      <a:accent2>
        <a:srgbClr val="FAA93A"/>
      </a:accent2>
      <a:accent3>
        <a:srgbClr val="D35940"/>
      </a:accent3>
      <a:accent4>
        <a:srgbClr val="B258D3"/>
      </a:accent4>
      <a:accent5>
        <a:srgbClr val="63A0CC"/>
      </a:accent5>
      <a:accent6>
        <a:srgbClr val="8AC4A7"/>
      </a:accent6>
      <a:hlink>
        <a:srgbClr val="B8FA56"/>
      </a:hlink>
      <a:folHlink>
        <a:srgbClr val="7AF8CC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5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6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88000"/>
                <a:hueMod val="106000"/>
                <a:satMod val="140000"/>
                <a:lumMod val="54000"/>
              </a:schemeClr>
              <a:schemeClr val="phClr">
                <a:tint val="98000"/>
                <a:hueMod val="90000"/>
                <a:satMod val="150000"/>
                <a:lumMod val="16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0911B802-464C-4241-8DD9-B60FF88E379F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Circuit</Template>
  <TotalTime>1</TotalTime>
  <Words>241</Words>
  <Application>Microsoft Office PowerPoint</Application>
  <PresentationFormat>On-screen Show (4:3)</PresentationFormat>
  <Paragraphs>40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Tw Cen MT</vt:lpstr>
      <vt:lpstr>Circuit</vt:lpstr>
      <vt:lpstr>Java Lambda Expressions</vt:lpstr>
      <vt:lpstr>What is a Lambda Expression?</vt:lpstr>
      <vt:lpstr>Syntax of Lambda Expression</vt:lpstr>
      <vt:lpstr>Example of Lambda Expression</vt:lpstr>
      <vt:lpstr>Functional Interfaces</vt:lpstr>
      <vt:lpstr>Using Lambda with Collections</vt:lpstr>
      <vt:lpstr>Benefits of Lambda Expressions</vt:lpstr>
      <vt:lpstr>Limitations of Lambda Expressions</vt:lpstr>
      <vt:lpstr>Quick Recap</vt:lpstr>
      <vt:lpstr>Q&amp;A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vaishali Sonanis</cp:lastModifiedBy>
  <cp:revision>2</cp:revision>
  <dcterms:created xsi:type="dcterms:W3CDTF">2013-01-27T09:14:16Z</dcterms:created>
  <dcterms:modified xsi:type="dcterms:W3CDTF">2025-07-23T11:10:31Z</dcterms:modified>
  <cp:category/>
</cp:coreProperties>
</file>