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9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43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9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5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70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</a:t>
            </a:r>
            <a:r>
              <a:rPr dirty="0"/>
              <a:t> Statements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statements statements in java(Topic 8)</a:t>
            </a:r>
          </a:p>
          <a:p>
            <a:r>
              <a:rPr lang="en-US" dirty="0"/>
              <a:t>Trainer: Vaishali </a:t>
            </a:r>
            <a:r>
              <a:rPr lang="en-US"/>
              <a:t>Sonanis|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889" y="-120767"/>
            <a:ext cx="7429499" cy="1478570"/>
          </a:xfrm>
        </p:spPr>
        <p:txBody>
          <a:bodyPr/>
          <a:lstStyle/>
          <a:p>
            <a:r>
              <a:rPr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D3379-B0E8-5ACC-9A41-293DFB4E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84" y="1003572"/>
            <a:ext cx="7115537" cy="5734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C885-EE1A-1347-43E8-787AE709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239843"/>
            <a:ext cx="7429500" cy="819019"/>
          </a:xfrm>
        </p:spPr>
        <p:txBody>
          <a:bodyPr/>
          <a:lstStyle/>
          <a:p>
            <a:r>
              <a:rPr lang="en-IN" dirty="0"/>
              <a:t>What Is a Loop?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38A9-BEB1-DFC8-2011-03DB4E6F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364106"/>
            <a:ext cx="7429500" cy="1319134"/>
          </a:xfrm>
        </p:spPr>
        <p:txBody>
          <a:bodyPr/>
          <a:lstStyle/>
          <a:p>
            <a:r>
              <a:rPr lang="en-US" dirty="0"/>
              <a:t>Repeats a block of code until a condition is met—ideal for handling repetitive tasks efficiently, reducing errors and complexity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EB2FF-6D2B-79CC-2735-6A300A56ADBA}"/>
              </a:ext>
            </a:extLst>
          </p:cNvPr>
          <p:cNvSpPr txBox="1"/>
          <p:nvPr/>
        </p:nvSpPr>
        <p:spPr>
          <a:xfrm>
            <a:off x="856058" y="2753406"/>
            <a:ext cx="699878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COMMON LOOP TYPES</a:t>
            </a:r>
          </a:p>
          <a:p>
            <a:endParaRPr lang="en-IN" sz="3600" dirty="0"/>
          </a:p>
          <a:p>
            <a:r>
              <a:rPr lang="en-IN" sz="2000" b="1" dirty="0"/>
              <a:t>While Loop</a:t>
            </a:r>
            <a:r>
              <a:rPr lang="en-IN" sz="2000" dirty="0"/>
              <a:t> (Entry‑controlled)</a:t>
            </a:r>
          </a:p>
          <a:p>
            <a:endParaRPr lang="en-IN" sz="2000" dirty="0"/>
          </a:p>
          <a:p>
            <a:r>
              <a:rPr lang="en-US" sz="2000" b="1" dirty="0"/>
              <a:t>Do‑While Loop</a:t>
            </a:r>
            <a:r>
              <a:rPr lang="en-US" sz="2000" dirty="0"/>
              <a:t> (Exit‑controlled)</a:t>
            </a:r>
          </a:p>
          <a:p>
            <a:endParaRPr lang="en-US" sz="2000" dirty="0"/>
          </a:p>
          <a:p>
            <a:r>
              <a:rPr lang="en-IN" sz="2000" b="1" dirty="0"/>
              <a:t>For Loop</a:t>
            </a:r>
            <a:r>
              <a:rPr lang="en-IN" sz="2000" dirty="0"/>
              <a:t> (Counter-controlled)</a:t>
            </a:r>
          </a:p>
          <a:p>
            <a:endParaRPr lang="en-IN" sz="2000" dirty="0"/>
          </a:p>
          <a:p>
            <a:r>
              <a:rPr lang="en-US" sz="2000" b="1" dirty="0"/>
              <a:t>For‑Each Loop</a:t>
            </a:r>
            <a:r>
              <a:rPr lang="en-US" sz="2000" dirty="0"/>
              <a:t> (Collection‑driven)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94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F19D-10F0-A4D0-0C13-97404139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61" y="215898"/>
            <a:ext cx="7429500" cy="842964"/>
          </a:xfrm>
        </p:spPr>
        <p:txBody>
          <a:bodyPr/>
          <a:lstStyle/>
          <a:p>
            <a:r>
              <a:rPr lang="en-IN" b="1" dirty="0"/>
              <a:t>While Loop</a:t>
            </a:r>
            <a:r>
              <a:rPr lang="en-IN" dirty="0"/>
              <a:t> (Entry‑controlled)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AEC4-377F-0480-C5E6-DC324074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364105"/>
            <a:ext cx="2651640" cy="4435033"/>
          </a:xfrm>
        </p:spPr>
        <p:txBody>
          <a:bodyPr/>
          <a:lstStyle/>
          <a:p>
            <a:r>
              <a:rPr lang="en-US" dirty="0"/>
              <a:t>A while loop repeatedly executes a block of code </a:t>
            </a:r>
            <a:r>
              <a:rPr lang="en-US" b="1" dirty="0"/>
              <a:t>as long as</a:t>
            </a:r>
            <a:r>
              <a:rPr lang="en-US" dirty="0"/>
              <a:t> a specified Boolean condition is true. If the condition is false at the start, the loop body won’t execute even once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9D169-8E79-61C7-BB0D-030386DA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92" y="1135884"/>
            <a:ext cx="3670587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058C-21FD-BADE-7202-C6C793E7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376655"/>
            <a:ext cx="7429500" cy="664406"/>
          </a:xfrm>
        </p:spPr>
        <p:txBody>
          <a:bodyPr/>
          <a:lstStyle/>
          <a:p>
            <a:r>
              <a:rPr lang="en-US" b="1" dirty="0"/>
              <a:t>Do‑While Loop</a:t>
            </a:r>
            <a:r>
              <a:rPr lang="en-US" dirty="0"/>
              <a:t> (Exit‑controlled)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03E9-7795-BCAF-6FFC-6A2D3909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259174"/>
            <a:ext cx="2711601" cy="4539964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do‑while loop</a:t>
            </a:r>
            <a:r>
              <a:rPr lang="en-US" dirty="0"/>
              <a:t> (also known as a </a:t>
            </a:r>
            <a:r>
              <a:rPr lang="en-US" b="1" dirty="0"/>
              <a:t>post‑test loop</a:t>
            </a:r>
            <a:r>
              <a:rPr lang="en-US" dirty="0"/>
              <a:t> or </a:t>
            </a:r>
            <a:r>
              <a:rPr lang="en-US" b="1" dirty="0"/>
              <a:t>exit‑controlled loop</a:t>
            </a:r>
            <a:r>
              <a:rPr lang="en-US" dirty="0"/>
              <a:t>) is a control flow structure that guarantees its loop body is executed </a:t>
            </a:r>
            <a:r>
              <a:rPr lang="en-US" b="1" dirty="0"/>
              <a:t>once before</a:t>
            </a:r>
            <a:r>
              <a:rPr lang="en-US" dirty="0"/>
              <a:t> the loop’s condition is evaluated. After the first run, it continues executing </a:t>
            </a:r>
            <a:r>
              <a:rPr lang="en-US" b="1" dirty="0"/>
              <a:t>as long as</a:t>
            </a:r>
            <a:r>
              <a:rPr lang="en-US" dirty="0"/>
              <a:t> the Boolean condition remains true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4B613-80D4-9172-E19B-23071668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21" y="1079916"/>
            <a:ext cx="412912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D1DB-54CF-0972-9B2D-B65032F1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714" y="10152"/>
            <a:ext cx="7429500" cy="799317"/>
          </a:xfrm>
        </p:spPr>
        <p:txBody>
          <a:bodyPr/>
          <a:lstStyle/>
          <a:p>
            <a:r>
              <a:rPr lang="en-US" dirty="0"/>
              <a:t>For loop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64A8-DACC-E4E8-7310-E95F4365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1199839"/>
            <a:ext cx="3192479" cy="45992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for loop</a:t>
            </a:r>
            <a:r>
              <a:rPr lang="en-US" dirty="0"/>
              <a:t> is an </a:t>
            </a:r>
            <a:r>
              <a:rPr lang="en-US" b="1" dirty="0"/>
              <a:t>entry-controlled control flow statement</a:t>
            </a:r>
            <a:r>
              <a:rPr lang="en-US" dirty="0"/>
              <a:t> that repeatedly executes a block of code until a specified condition is no longer true. It’s typically used when the number of iterations is known in advance and often involves a loop counter managing the repetition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B934B-FD05-61A1-9742-94AC6F29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68" y="809469"/>
            <a:ext cx="3588564" cy="56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7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C60B-B592-35F1-A03B-DC498D8A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384987"/>
            <a:ext cx="7429500" cy="1014411"/>
          </a:xfrm>
        </p:spPr>
        <p:txBody>
          <a:bodyPr/>
          <a:lstStyle/>
          <a:p>
            <a:r>
              <a:rPr lang="en-US" dirty="0"/>
              <a:t>3. What are Jump Statements?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78252-C4E1-6F33-69A5-AFCCF680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960" y="1861042"/>
            <a:ext cx="7429500" cy="3790249"/>
          </a:xfrm>
        </p:spPr>
        <p:txBody>
          <a:bodyPr>
            <a:normAutofit/>
          </a:bodyPr>
          <a:lstStyle/>
          <a:p>
            <a:r>
              <a:rPr lang="en-US" dirty="0"/>
              <a:t>Jump statements allow diversion in the normal flow of program execution by "jumping" to different points. Java includes three main types: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break</a:t>
            </a:r>
            <a:r>
              <a:rPr lang="en-US" dirty="0"/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continue</a:t>
            </a:r>
            <a:r>
              <a:rPr lang="en-US" dirty="0"/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97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87D2-9AEF-D2B5-F4F0-10315CBB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1" y="404816"/>
            <a:ext cx="7429500" cy="1014411"/>
          </a:xfrm>
        </p:spPr>
        <p:txBody>
          <a:bodyPr/>
          <a:lstStyle/>
          <a:p>
            <a:r>
              <a:rPr lang="en-IN" dirty="0"/>
              <a:t>Break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C34DCA-714C-BE8A-1B9B-E0C01C87B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0773" y="1765464"/>
            <a:ext cx="75384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Immediately exits the closest enclosing loop(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cap="none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do-while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block, resuming execution right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cap="none" dirty="0">
                <a:solidFill>
                  <a:schemeClr val="tx1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E.g.…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for (int i = 0; i &lt; 10; i++)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    if (i == 5)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break; // loop stops when i = 5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    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    System.out.println(i);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cap="none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8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0ABC-9F41-45E6-D19F-3CEF0AE1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2" y="514377"/>
            <a:ext cx="7429500" cy="1059589"/>
          </a:xfrm>
        </p:spPr>
        <p:txBody>
          <a:bodyPr>
            <a:normAutofit/>
          </a:bodyPr>
          <a:lstStyle/>
          <a:p>
            <a:r>
              <a:rPr lang="en-IN" dirty="0"/>
              <a:t>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8C1F-43C6-9515-FB90-633629DB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124" y="1906013"/>
            <a:ext cx="6952625" cy="4437609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r>
              <a:rPr lang="en-US" dirty="0"/>
              <a:t>Skips the rest of the current loop iteration and immediately proceeds to the next iteration</a:t>
            </a:r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nn-NO" dirty="0"/>
              <a:t>for (int i = 0; i &lt; 10; i++) {</a:t>
            </a:r>
          </a:p>
          <a:p>
            <a:r>
              <a:rPr lang="nn-NO" dirty="0"/>
              <a:t>    if (i == 5) continue; // skip printing 5</a:t>
            </a:r>
          </a:p>
          <a:p>
            <a:r>
              <a:rPr lang="nn-NO" dirty="0"/>
              <a:t>    System.out.println(i);</a:t>
            </a:r>
          </a:p>
          <a:p>
            <a:r>
              <a:rPr lang="nn-NO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84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8259-68B0-C411-5E8F-CC900D9D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61" y="470008"/>
            <a:ext cx="7429500" cy="949219"/>
          </a:xfrm>
        </p:spPr>
        <p:txBody>
          <a:bodyPr/>
          <a:lstStyle/>
          <a:p>
            <a:r>
              <a:rPr lang="en-IN" dirty="0"/>
              <a:t>Return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6962A8-1BDE-F020-A016-9674E0544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3781" y="1798847"/>
            <a:ext cx="719366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Exits the current method and optionally returns a value to the caller.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methods,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exits without returning anything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cap="none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cap="none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E.g.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cap="none" dirty="0">
                <a:solidFill>
                  <a:schemeClr val="tx1"/>
                </a:solidFill>
                <a:latin typeface="Arial" panose="020B0604020202020204" pitchFamily="34" charset="0"/>
              </a:rPr>
              <a:t>int add(int a, int b)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cap="none" dirty="0">
                <a:solidFill>
                  <a:schemeClr val="tx1"/>
                </a:solidFill>
                <a:latin typeface="Arial" panose="020B0604020202020204" pitchFamily="34" charset="0"/>
              </a:rPr>
              <a:t>    return a + b; // returns sum of two numbers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cap="none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6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412E-FAEC-0A16-064D-95343919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69" y="84585"/>
            <a:ext cx="7429500" cy="1234032"/>
          </a:xfrm>
        </p:spPr>
        <p:txBody>
          <a:bodyPr/>
          <a:lstStyle/>
          <a:p>
            <a:r>
              <a:rPr lang="en-US" dirty="0"/>
              <a:t>Control statements types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4ECFD-CCF9-07E6-E0FB-DFD16020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8740" y="1484025"/>
            <a:ext cx="6366817" cy="5289389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1.Condition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If-else-if(Ladder)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Nested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case</a:t>
            </a:r>
          </a:p>
          <a:p>
            <a:r>
              <a:rPr lang="en-US" sz="2200" b="1" dirty="0"/>
              <a:t>2.Looping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Do-while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loop</a:t>
            </a:r>
          </a:p>
          <a:p>
            <a:r>
              <a:rPr lang="en-US" sz="2200" b="1" dirty="0"/>
              <a:t>3.Jumping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82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Conditional 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Conditional statements allow decision-making based on conditions.</a:t>
            </a:r>
          </a:p>
          <a:p>
            <a:r>
              <a:t>They control the program's flow based on true/false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if Statement</a:t>
            </a:r>
            <a:r>
              <a:rPr lang="en-US" dirty="0"/>
              <a:t>=TRUE</a:t>
            </a:r>
            <a:endParaRPr dirty="0"/>
          </a:p>
          <a:p>
            <a:r>
              <a:rPr dirty="0"/>
              <a:t>2. if-else Statement</a:t>
            </a:r>
            <a:r>
              <a:rPr lang="en-US" dirty="0"/>
              <a:t>=TRUE /FALSE</a:t>
            </a:r>
            <a:endParaRPr dirty="0"/>
          </a:p>
          <a:p>
            <a:r>
              <a:rPr dirty="0"/>
              <a:t>3. if-else-if Ladder</a:t>
            </a:r>
            <a:r>
              <a:rPr lang="en-US" dirty="0"/>
              <a:t>=MULTIPLE CONDITION</a:t>
            </a:r>
            <a:endParaRPr dirty="0"/>
          </a:p>
          <a:p>
            <a:r>
              <a:rPr dirty="0"/>
              <a:t>4. switch Statement</a:t>
            </a:r>
            <a:r>
              <a:rPr lang="en-US" dirty="0"/>
              <a:t>= MULTIPLE CASES AT A TIME</a:t>
            </a:r>
            <a:endParaRPr dirty="0"/>
          </a:p>
          <a:p>
            <a:r>
              <a:rPr dirty="0"/>
              <a:t>5. Nested if Statement</a:t>
            </a:r>
            <a:r>
              <a:rPr lang="en-US" dirty="0"/>
              <a:t>=CONDITION(CONDITION(CONDITION))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Syntax:</a:t>
            </a:r>
          </a:p>
          <a:p>
            <a:r>
              <a:rPr dirty="0"/>
              <a:t>if (condition) {</a:t>
            </a:r>
          </a:p>
          <a:p>
            <a:r>
              <a:rPr dirty="0"/>
              <a:t>    // code if true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if (age &gt;= 18) {</a:t>
            </a:r>
          </a:p>
          <a:p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("Eligible to vote");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977" y="1723869"/>
            <a:ext cx="6726582" cy="4991724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Syntax:</a:t>
            </a:r>
          </a:p>
          <a:p>
            <a:r>
              <a:rPr dirty="0"/>
              <a:t>if (condition) {</a:t>
            </a:r>
          </a:p>
          <a:p>
            <a:r>
              <a:rPr dirty="0"/>
              <a:t>    // if block</a:t>
            </a:r>
          </a:p>
          <a:p>
            <a:r>
              <a:rPr dirty="0"/>
              <a:t>} else {</a:t>
            </a:r>
          </a:p>
          <a:p>
            <a:r>
              <a:rPr dirty="0"/>
              <a:t>    // else block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if (num % 2 == 0)</a:t>
            </a:r>
          </a:p>
          <a:p>
            <a:r>
              <a:rPr dirty="0"/>
              <a:t>    Even</a:t>
            </a:r>
          </a:p>
          <a:p>
            <a:r>
              <a:rPr dirty="0"/>
              <a:t>else</a:t>
            </a:r>
          </a:p>
          <a:p>
            <a:r>
              <a:rPr dirty="0"/>
              <a:t>    Odd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if-else-if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407" y="1858780"/>
            <a:ext cx="5857152" cy="481184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Syntax:</a:t>
            </a:r>
          </a:p>
          <a:p>
            <a:r>
              <a:rPr dirty="0"/>
              <a:t>if (cond1) {</a:t>
            </a:r>
          </a:p>
          <a:p>
            <a:r>
              <a:rPr dirty="0"/>
              <a:t>} else if (cond2) {</a:t>
            </a:r>
          </a:p>
          <a:p>
            <a:r>
              <a:rPr dirty="0"/>
              <a:t>} else {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if (marks &gt;= 90) A</a:t>
            </a:r>
          </a:p>
          <a:p>
            <a:r>
              <a:rPr dirty="0"/>
              <a:t>else if (&gt;= 75) B</a:t>
            </a:r>
          </a:p>
          <a:p>
            <a:r>
              <a:rPr dirty="0"/>
              <a:t>else 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753849"/>
            <a:ext cx="5542359" cy="4946754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Syntax:</a:t>
            </a:r>
          </a:p>
          <a:p>
            <a:r>
              <a:rPr dirty="0"/>
              <a:t>switch (value) {</a:t>
            </a:r>
          </a:p>
          <a:p>
            <a:r>
              <a:rPr dirty="0"/>
              <a:t>    case val1:</a:t>
            </a:r>
          </a:p>
          <a:p>
            <a:r>
              <a:rPr dirty="0"/>
              <a:t>        break;</a:t>
            </a:r>
          </a:p>
          <a:p>
            <a:r>
              <a:rPr dirty="0"/>
              <a:t>    default: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switch(day) {</a:t>
            </a:r>
          </a:p>
          <a:p>
            <a:r>
              <a:rPr dirty="0"/>
              <a:t> case 1: Monday; break;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210" y="1768838"/>
            <a:ext cx="5557349" cy="482683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Example:</a:t>
            </a:r>
          </a:p>
          <a:p>
            <a:r>
              <a:rPr dirty="0"/>
              <a:t>if (age &gt;= 18) {</a:t>
            </a:r>
          </a:p>
          <a:p>
            <a:r>
              <a:rPr dirty="0"/>
              <a:t>    if (</a:t>
            </a:r>
            <a:r>
              <a:rPr dirty="0" err="1"/>
              <a:t>hasID</a:t>
            </a:r>
            <a:r>
              <a:rPr dirty="0"/>
              <a:t>) {</a:t>
            </a:r>
          </a:p>
          <a:p>
            <a:r>
              <a:rPr dirty="0"/>
              <a:t>        Entry allowed</a:t>
            </a:r>
          </a:p>
          <a:p>
            <a:r>
              <a:rPr dirty="0"/>
              <a:t>    } else {</a:t>
            </a:r>
          </a:p>
          <a:p>
            <a:r>
              <a:rPr dirty="0"/>
              <a:t>        ID required</a:t>
            </a:r>
          </a:p>
          <a:p>
            <a:r>
              <a:rPr dirty="0"/>
              <a:t>    }</a:t>
            </a:r>
          </a:p>
          <a:p>
            <a:r>
              <a:rPr dirty="0"/>
              <a:t>} else {</a:t>
            </a:r>
          </a:p>
          <a:p>
            <a:r>
              <a:rPr dirty="0"/>
              <a:t>    Not allowed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482</TotalTime>
  <Words>756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Tw Cen MT</vt:lpstr>
      <vt:lpstr>Wingdings</vt:lpstr>
      <vt:lpstr>Circuit</vt:lpstr>
      <vt:lpstr>Control Statements in Java</vt:lpstr>
      <vt:lpstr>Control statements types</vt:lpstr>
      <vt:lpstr>What are Conditional Statements?</vt:lpstr>
      <vt:lpstr>Types of Conditional Statements</vt:lpstr>
      <vt:lpstr>if Statement</vt:lpstr>
      <vt:lpstr>if-else Statement</vt:lpstr>
      <vt:lpstr>if-else-if Ladder</vt:lpstr>
      <vt:lpstr>switch Statement</vt:lpstr>
      <vt:lpstr>Nested if Statement</vt:lpstr>
      <vt:lpstr>Summary</vt:lpstr>
      <vt:lpstr>What Is a Loop?</vt:lpstr>
      <vt:lpstr>While Loop (Entry‑controlled)</vt:lpstr>
      <vt:lpstr>Do‑While Loop (Exit‑controlled)</vt:lpstr>
      <vt:lpstr>For loop</vt:lpstr>
      <vt:lpstr>3. What are Jump Statements?</vt:lpstr>
      <vt:lpstr>Break statement</vt:lpstr>
      <vt:lpstr>Continue statement</vt:lpstr>
      <vt:lpstr>Return statement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7</cp:revision>
  <dcterms:created xsi:type="dcterms:W3CDTF">2013-01-27T09:14:16Z</dcterms:created>
  <dcterms:modified xsi:type="dcterms:W3CDTF">2025-07-23T10:16:44Z</dcterms:modified>
  <cp:category/>
</cp:coreProperties>
</file>