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3" r:id="rId17"/>
    <p:sldId id="274" r:id="rId18"/>
    <p:sldId id="275" r:id="rId19"/>
  </p:sldIdLst>
  <p:sldSz cx="9144000" cy="6858000" type="screen4x3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1566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6" name="Group 65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67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8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1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6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8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0238" y="1122363"/>
            <a:ext cx="6593681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0238" y="3602038"/>
            <a:ext cx="6593681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01052" y="5410202"/>
            <a:ext cx="20574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00237" y="5410202"/>
            <a:ext cx="3843665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5603" y="5410200"/>
            <a:ext cx="578317" cy="365125"/>
          </a:xfrm>
        </p:spPr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067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4304665"/>
            <a:ext cx="7434266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6058" y="606426"/>
            <a:ext cx="7434266" cy="3299778"/>
          </a:xfrm>
          <a:prstGeom prst="round2DiagRect">
            <a:avLst>
              <a:gd name="adj1" fmla="val 5101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4" y="5124020"/>
            <a:ext cx="7433144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0951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93" y="609600"/>
            <a:ext cx="7429466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419600"/>
            <a:ext cx="7428344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20975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309919"/>
            <a:ext cx="74295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sp>
        <p:nvSpPr>
          <p:cNvPr id="52" name="TextBox 51"/>
          <p:cNvSpPr txBox="1"/>
          <p:nvPr/>
        </p:nvSpPr>
        <p:spPr>
          <a:xfrm>
            <a:off x="696579" y="718458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817473" y="276497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202589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2134042"/>
            <a:ext cx="74295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3" y="4657655"/>
            <a:ext cx="7428379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10076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56060" y="609600"/>
            <a:ext cx="74294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56058" y="2674463"/>
            <a:ext cx="2397674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856059" y="3360263"/>
            <a:ext cx="2396432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6075" y="2677635"/>
            <a:ext cx="238828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86075" y="3363435"/>
            <a:ext cx="238895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332" y="2674463"/>
            <a:ext cx="2396226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89332" y="3360263"/>
            <a:ext cx="2396226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37589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56059" y="609600"/>
            <a:ext cx="74294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856060" y="4404596"/>
            <a:ext cx="239643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56060" y="2666998"/>
            <a:ext cx="239643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856060" y="4980859"/>
            <a:ext cx="239643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66790" y="4404596"/>
            <a:ext cx="24003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66790" y="2666998"/>
            <a:ext cx="2399205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65695" y="4980857"/>
            <a:ext cx="24003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426" y="4404595"/>
            <a:ext cx="2393056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89332" y="2666998"/>
            <a:ext cx="2396227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89332" y="4980855"/>
            <a:ext cx="2396226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cap="all" baseline="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84855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74106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1" y="609600"/>
            <a:ext cx="1503758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6057" y="609600"/>
            <a:ext cx="5811443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3368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8" name="Content Placeholder 2"/>
          <p:cNvSpPr>
            <a:spLocks noGrp="1"/>
          </p:cNvSpPr>
          <p:nvPr>
            <p:ph idx="1"/>
          </p:nvPr>
        </p:nvSpPr>
        <p:spPr>
          <a:xfrm>
            <a:off x="856060" y="2249487"/>
            <a:ext cx="742949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Date Placeholder 3"/>
          <p:cNvSpPr>
            <a:spLocks noGrp="1"/>
          </p:cNvSpPr>
          <p:nvPr>
            <p:ph type="dt" sz="half" idx="10"/>
          </p:nvPr>
        </p:nvSpPr>
        <p:spPr>
          <a:xfrm>
            <a:off x="5592691" y="5883277"/>
            <a:ext cx="20574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5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56059" y="5883276"/>
            <a:ext cx="467948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5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07241" y="5883275"/>
            <a:ext cx="578317" cy="365125"/>
          </a:xfrm>
        </p:spPr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8863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419227"/>
            <a:ext cx="74295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4424362"/>
            <a:ext cx="74295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9603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6058" y="2249486"/>
            <a:ext cx="3658792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2249486"/>
            <a:ext cx="3656408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0613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619127"/>
            <a:ext cx="74295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8902" y="2249486"/>
            <a:ext cx="3435949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058" y="3073398"/>
            <a:ext cx="3658793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1992" y="2249485"/>
            <a:ext cx="3433565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3073398"/>
            <a:ext cx="3656408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9863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6570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9635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029" y="609601"/>
            <a:ext cx="2892028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150" y="592666"/>
            <a:ext cx="4418407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029" y="2249486"/>
            <a:ext cx="2892028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6759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1" y="609600"/>
            <a:ext cx="3753962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32866" y="609600"/>
            <a:ext cx="3452693" cy="5181602"/>
          </a:xfrm>
          <a:prstGeom prst="round2DiagRect">
            <a:avLst>
              <a:gd name="adj1" fmla="val 6074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9" y="2249486"/>
            <a:ext cx="3753964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7667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9041774" cy="6858001"/>
            <a:chOff x="-14288" y="0"/>
            <a:chExt cx="9041774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8352798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60" y="2249487"/>
            <a:ext cx="74294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2691" y="588327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6059" y="5883276"/>
            <a:ext cx="46794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07241" y="5883275"/>
            <a:ext cx="5783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68746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  <p:sldLayoutId id="214748368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1852" y="1367091"/>
            <a:ext cx="7530148" cy="33185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7200" spc="-520" dirty="0">
                <a:latin typeface="Times New Roman"/>
                <a:cs typeface="Times New Roman"/>
              </a:rPr>
              <a:t>I</a:t>
            </a:r>
            <a:r>
              <a:rPr sz="7200" spc="-940" dirty="0">
                <a:latin typeface="Times New Roman"/>
                <a:cs typeface="Times New Roman"/>
              </a:rPr>
              <a:t>N</a:t>
            </a:r>
            <a:r>
              <a:rPr sz="7200" spc="-605" dirty="0">
                <a:latin typeface="Times New Roman"/>
                <a:cs typeface="Times New Roman"/>
              </a:rPr>
              <a:t>T</a:t>
            </a:r>
            <a:r>
              <a:rPr sz="7200" spc="-625" dirty="0">
                <a:latin typeface="Times New Roman"/>
                <a:cs typeface="Times New Roman"/>
              </a:rPr>
              <a:t>R</a:t>
            </a:r>
            <a:r>
              <a:rPr sz="7200" spc="-865" dirty="0">
                <a:latin typeface="Times New Roman"/>
                <a:cs typeface="Times New Roman"/>
              </a:rPr>
              <a:t>ODUCTI</a:t>
            </a:r>
            <a:r>
              <a:rPr sz="7200" spc="-990" dirty="0">
                <a:latin typeface="Times New Roman"/>
                <a:cs typeface="Times New Roman"/>
              </a:rPr>
              <a:t>O</a:t>
            </a:r>
            <a:r>
              <a:rPr sz="7200" spc="-495" dirty="0">
                <a:latin typeface="Times New Roman"/>
                <a:cs typeface="Times New Roman"/>
              </a:rPr>
              <a:t>N  </a:t>
            </a:r>
            <a:r>
              <a:rPr sz="7200" spc="-1090" dirty="0">
                <a:latin typeface="Times New Roman"/>
                <a:cs typeface="Times New Roman"/>
              </a:rPr>
              <a:t>O</a:t>
            </a:r>
            <a:r>
              <a:rPr sz="7200" spc="-430" dirty="0">
                <a:latin typeface="Times New Roman"/>
                <a:cs typeface="Times New Roman"/>
              </a:rPr>
              <a:t>F</a:t>
            </a:r>
            <a:r>
              <a:rPr sz="7200" spc="-5" dirty="0">
                <a:latin typeface="Times New Roman"/>
                <a:cs typeface="Times New Roman"/>
              </a:rPr>
              <a:t> </a:t>
            </a:r>
            <a:r>
              <a:rPr sz="7200" spc="-465" dirty="0">
                <a:latin typeface="Times New Roman"/>
                <a:cs typeface="Times New Roman"/>
              </a:rPr>
              <a:t>S</a:t>
            </a:r>
            <a:r>
              <a:rPr sz="7200" spc="-625" dirty="0">
                <a:latin typeface="Times New Roman"/>
                <a:cs typeface="Times New Roman"/>
              </a:rPr>
              <a:t>O</a:t>
            </a:r>
            <a:r>
              <a:rPr sz="7200" spc="-730" dirty="0">
                <a:latin typeface="Times New Roman"/>
                <a:cs typeface="Times New Roman"/>
              </a:rPr>
              <a:t>FT</a:t>
            </a:r>
            <a:r>
              <a:rPr sz="7200" spc="-1105" dirty="0">
                <a:latin typeface="Times New Roman"/>
                <a:cs typeface="Times New Roman"/>
              </a:rPr>
              <a:t>W</a:t>
            </a:r>
            <a:r>
              <a:rPr sz="7200" spc="-175" dirty="0">
                <a:latin typeface="Times New Roman"/>
                <a:cs typeface="Times New Roman"/>
              </a:rPr>
              <a:t>ARE  </a:t>
            </a:r>
            <a:r>
              <a:rPr sz="7200" spc="-535" dirty="0">
                <a:latin typeface="Times New Roman"/>
                <a:cs typeface="Times New Roman"/>
              </a:rPr>
              <a:t>TESTING</a:t>
            </a:r>
            <a:endParaRPr sz="7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942657" y="1397634"/>
            <a:ext cx="5635625" cy="2739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3535" marR="189865" indent="-343535" algn="r">
              <a:lnSpc>
                <a:spcPct val="100000"/>
              </a:lnSpc>
              <a:spcBef>
                <a:spcPts val="100"/>
              </a:spcBef>
              <a:buClr>
                <a:srgbClr val="90C225"/>
              </a:buClr>
              <a:buFont typeface="Wingdings"/>
              <a:buChar char=""/>
              <a:tabLst>
                <a:tab pos="343535" algn="l"/>
              </a:tabLst>
            </a:pPr>
            <a:r>
              <a:rPr sz="2200" spc="-30" dirty="0">
                <a:latin typeface="Arial MT"/>
                <a:cs typeface="Arial MT"/>
              </a:rPr>
              <a:t>Testing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starts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right</a:t>
            </a:r>
            <a:r>
              <a:rPr sz="2200" dirty="0">
                <a:latin typeface="Arial MT"/>
                <a:cs typeface="Arial MT"/>
              </a:rPr>
              <a:t> from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</a:t>
            </a:r>
            <a:r>
              <a:rPr sz="2200" spc="-5" dirty="0">
                <a:latin typeface="Arial MT"/>
                <a:cs typeface="Arial MT"/>
              </a:rPr>
              <a:t> requirements</a:t>
            </a:r>
            <a:endParaRPr sz="2200">
              <a:latin typeface="Arial MT"/>
              <a:cs typeface="Arial MT"/>
            </a:endParaRPr>
          </a:p>
          <a:p>
            <a:pPr marR="205740" algn="r">
              <a:lnSpc>
                <a:spcPct val="100000"/>
              </a:lnSpc>
            </a:pPr>
            <a:r>
              <a:rPr sz="2200" spc="-5" dirty="0">
                <a:latin typeface="Arial MT"/>
                <a:cs typeface="Arial MT"/>
              </a:rPr>
              <a:t>phase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and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continues</a:t>
            </a:r>
            <a:r>
              <a:rPr sz="2200" spc="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till </a:t>
            </a:r>
            <a:r>
              <a:rPr sz="2200" dirty="0">
                <a:latin typeface="Arial MT"/>
                <a:cs typeface="Arial MT"/>
              </a:rPr>
              <a:t>the</a:t>
            </a:r>
            <a:r>
              <a:rPr sz="2200" spc="-5" dirty="0">
                <a:latin typeface="Arial MT"/>
                <a:cs typeface="Arial MT"/>
              </a:rPr>
              <a:t> release</a:t>
            </a:r>
            <a:r>
              <a:rPr sz="2200" spc="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time.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400">
              <a:latin typeface="Arial MT"/>
              <a:cs typeface="Arial MT"/>
            </a:endParaRPr>
          </a:p>
          <a:p>
            <a:pPr marL="381000">
              <a:lnSpc>
                <a:spcPct val="100000"/>
              </a:lnSpc>
              <a:spcBef>
                <a:spcPts val="1460"/>
              </a:spcBef>
            </a:pPr>
            <a:r>
              <a:rPr sz="2600" b="1" spc="-15" dirty="0">
                <a:solidFill>
                  <a:srgbClr val="006FC0"/>
                </a:solidFill>
                <a:latin typeface="Arial"/>
                <a:cs typeface="Arial"/>
              </a:rPr>
              <a:t>Objective</a:t>
            </a:r>
            <a:r>
              <a:rPr sz="2600" b="1" spc="9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600" b="1" spc="-10" dirty="0">
                <a:solidFill>
                  <a:srgbClr val="006FC0"/>
                </a:solidFill>
                <a:latin typeface="Arial"/>
                <a:cs typeface="Arial"/>
              </a:rPr>
              <a:t>of</a:t>
            </a:r>
            <a:r>
              <a:rPr sz="2600" b="1" spc="-1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600" b="1" spc="-5" dirty="0">
                <a:solidFill>
                  <a:srgbClr val="006FC0"/>
                </a:solidFill>
                <a:latin typeface="Arial"/>
                <a:cs typeface="Arial"/>
              </a:rPr>
              <a:t>starting</a:t>
            </a:r>
            <a:r>
              <a:rPr sz="2600" b="1" spc="1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600" b="1" spc="-10" dirty="0">
                <a:solidFill>
                  <a:srgbClr val="006FC0"/>
                </a:solidFill>
                <a:latin typeface="Arial"/>
                <a:cs typeface="Arial"/>
              </a:rPr>
              <a:t>early:</a:t>
            </a:r>
            <a:endParaRPr sz="2600">
              <a:latin typeface="Arial"/>
              <a:cs typeface="Arial"/>
            </a:endParaRPr>
          </a:p>
          <a:p>
            <a:pPr marL="355600" marR="5080" indent="-343535">
              <a:lnSpc>
                <a:spcPct val="100000"/>
              </a:lnSpc>
              <a:spcBef>
                <a:spcPts val="825"/>
              </a:spcBef>
              <a:buClr>
                <a:srgbClr val="90C225"/>
              </a:buClr>
              <a:buFont typeface="Wingdings"/>
              <a:buChar char=""/>
              <a:tabLst>
                <a:tab pos="434340" algn="l"/>
                <a:tab pos="434975" algn="l"/>
              </a:tabLst>
            </a:pPr>
            <a:r>
              <a:rPr dirty="0"/>
              <a:t>	</a:t>
            </a:r>
            <a:r>
              <a:rPr sz="2200" spc="-5" dirty="0">
                <a:latin typeface="Arial MT"/>
                <a:cs typeface="Arial MT"/>
              </a:rPr>
              <a:t>Requirements</a:t>
            </a:r>
            <a:r>
              <a:rPr sz="2200" spc="2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related </a:t>
            </a:r>
            <a:r>
              <a:rPr sz="2200" dirty="0">
                <a:latin typeface="Arial MT"/>
                <a:cs typeface="Arial MT"/>
              </a:rPr>
              <a:t>defects </a:t>
            </a:r>
            <a:r>
              <a:rPr sz="2200" spc="-5" dirty="0">
                <a:latin typeface="Arial MT"/>
                <a:cs typeface="Arial MT"/>
              </a:rPr>
              <a:t>caught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later </a:t>
            </a:r>
            <a:r>
              <a:rPr sz="2200" spc="-6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in </a:t>
            </a:r>
            <a:r>
              <a:rPr sz="2200" dirty="0">
                <a:latin typeface="Arial MT"/>
                <a:cs typeface="Arial MT"/>
              </a:rPr>
              <a:t>the</a:t>
            </a:r>
            <a:r>
              <a:rPr sz="2200" spc="-5" dirty="0">
                <a:latin typeface="Arial MT"/>
                <a:cs typeface="Arial MT"/>
              </a:rPr>
              <a:t> SDLC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result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in higher</a:t>
            </a:r>
            <a:r>
              <a:rPr sz="2200" spc="2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cost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to </a:t>
            </a:r>
            <a:r>
              <a:rPr sz="2200" spc="-5" dirty="0">
                <a:latin typeface="Arial MT"/>
                <a:cs typeface="Arial MT"/>
              </a:rPr>
              <a:t>fix</a:t>
            </a:r>
            <a:r>
              <a:rPr sz="2200" dirty="0">
                <a:latin typeface="Arial MT"/>
                <a:cs typeface="Arial MT"/>
              </a:rPr>
              <a:t> the 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defect.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B0E2438-D6F8-416C-929F-90F8F3B37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6424" y="-70943"/>
            <a:ext cx="7429499" cy="1478570"/>
          </a:xfrm>
        </p:spPr>
        <p:txBody>
          <a:bodyPr/>
          <a:lstStyle/>
          <a:p>
            <a:r>
              <a:rPr lang="en-US" dirty="0"/>
              <a:t>Start testing-when?</a:t>
            </a:r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2057400"/>
            <a:ext cx="6858000" cy="4800600"/>
            <a:chOff x="0" y="2057400"/>
            <a:chExt cx="6858000" cy="4800600"/>
          </a:xfrm>
        </p:grpSpPr>
        <p:sp>
          <p:nvSpPr>
            <p:cNvPr id="3" name="object 3"/>
            <p:cNvSpPr/>
            <p:nvPr/>
          </p:nvSpPr>
          <p:spPr>
            <a:xfrm>
              <a:off x="762000" y="2133600"/>
              <a:ext cx="5323840" cy="3477260"/>
            </a:xfrm>
            <a:custGeom>
              <a:avLst/>
              <a:gdLst/>
              <a:ahLst/>
              <a:cxnLst/>
              <a:rect l="l" t="t" r="r" b="b"/>
              <a:pathLst>
                <a:path w="5323840" h="3477260">
                  <a:moveTo>
                    <a:pt x="0" y="3477260"/>
                  </a:moveTo>
                  <a:lnTo>
                    <a:pt x="51516" y="3473205"/>
                  </a:lnTo>
                  <a:lnTo>
                    <a:pt x="99395" y="3468929"/>
                  </a:lnTo>
                  <a:lnTo>
                    <a:pt x="144858" y="3464013"/>
                  </a:lnTo>
                  <a:lnTo>
                    <a:pt x="189126" y="3458043"/>
                  </a:lnTo>
                  <a:lnTo>
                    <a:pt x="233423" y="3450601"/>
                  </a:lnTo>
                  <a:lnTo>
                    <a:pt x="278969" y="3441270"/>
                  </a:lnTo>
                  <a:lnTo>
                    <a:pt x="326986" y="3429635"/>
                  </a:lnTo>
                  <a:lnTo>
                    <a:pt x="369494" y="3414752"/>
                  </a:lnTo>
                  <a:lnTo>
                    <a:pt x="408730" y="3396297"/>
                  </a:lnTo>
                  <a:lnTo>
                    <a:pt x="447966" y="3377842"/>
                  </a:lnTo>
                  <a:lnTo>
                    <a:pt x="490474" y="3362960"/>
                  </a:lnTo>
                  <a:lnTo>
                    <a:pt x="530351" y="3337389"/>
                  </a:lnTo>
                  <a:lnTo>
                    <a:pt x="572392" y="3316275"/>
                  </a:lnTo>
                  <a:lnTo>
                    <a:pt x="616226" y="3299001"/>
                  </a:lnTo>
                  <a:lnTo>
                    <a:pt x="661479" y="3284950"/>
                  </a:lnTo>
                  <a:lnTo>
                    <a:pt x="707780" y="3273506"/>
                  </a:lnTo>
                  <a:lnTo>
                    <a:pt x="754757" y="3264054"/>
                  </a:lnTo>
                  <a:lnTo>
                    <a:pt x="802037" y="3255977"/>
                  </a:lnTo>
                  <a:lnTo>
                    <a:pt x="849249" y="3248660"/>
                  </a:lnTo>
                  <a:lnTo>
                    <a:pt x="894749" y="3225553"/>
                  </a:lnTo>
                  <a:lnTo>
                    <a:pt x="940282" y="3201763"/>
                  </a:lnTo>
                  <a:lnTo>
                    <a:pt x="986069" y="3178143"/>
                  </a:lnTo>
                  <a:lnTo>
                    <a:pt x="1032328" y="3155550"/>
                  </a:lnTo>
                  <a:lnTo>
                    <a:pt x="1079281" y="3134839"/>
                  </a:lnTo>
                  <a:lnTo>
                    <a:pt x="1127147" y="3116865"/>
                  </a:lnTo>
                  <a:lnTo>
                    <a:pt x="1176147" y="3102483"/>
                  </a:lnTo>
                  <a:lnTo>
                    <a:pt x="1225278" y="3077065"/>
                  </a:lnTo>
                  <a:lnTo>
                    <a:pt x="1269694" y="3053489"/>
                  </a:lnTo>
                  <a:lnTo>
                    <a:pt x="1312084" y="3032283"/>
                  </a:lnTo>
                  <a:lnTo>
                    <a:pt x="1355141" y="3013978"/>
                  </a:lnTo>
                  <a:lnTo>
                    <a:pt x="1401557" y="2999101"/>
                  </a:lnTo>
                  <a:lnTo>
                    <a:pt x="1454023" y="2988183"/>
                  </a:lnTo>
                  <a:lnTo>
                    <a:pt x="1496942" y="2962402"/>
                  </a:lnTo>
                  <a:lnTo>
                    <a:pt x="1545739" y="2938907"/>
                  </a:lnTo>
                  <a:lnTo>
                    <a:pt x="1597510" y="2918460"/>
                  </a:lnTo>
                  <a:lnTo>
                    <a:pt x="1649355" y="2901822"/>
                  </a:lnTo>
                  <a:lnTo>
                    <a:pt x="1698370" y="2889758"/>
                  </a:lnTo>
                  <a:lnTo>
                    <a:pt x="1728961" y="2869989"/>
                  </a:lnTo>
                  <a:lnTo>
                    <a:pt x="1744375" y="2859775"/>
                  </a:lnTo>
                  <a:lnTo>
                    <a:pt x="1749199" y="2856554"/>
                  </a:lnTo>
                  <a:lnTo>
                    <a:pt x="1748021" y="2857764"/>
                  </a:lnTo>
                  <a:lnTo>
                    <a:pt x="1745428" y="2860843"/>
                  </a:lnTo>
                  <a:lnTo>
                    <a:pt x="1746010" y="2863229"/>
                  </a:lnTo>
                  <a:lnTo>
                    <a:pt x="1754352" y="2862359"/>
                  </a:lnTo>
                  <a:lnTo>
                    <a:pt x="1812670" y="2840609"/>
                  </a:lnTo>
                  <a:lnTo>
                    <a:pt x="1857918" y="2819444"/>
                  </a:lnTo>
                  <a:lnTo>
                    <a:pt x="1902570" y="2796061"/>
                  </a:lnTo>
                  <a:lnTo>
                    <a:pt x="1946825" y="2771349"/>
                  </a:lnTo>
                  <a:lnTo>
                    <a:pt x="1990879" y="2746199"/>
                  </a:lnTo>
                  <a:lnTo>
                    <a:pt x="2034932" y="2721502"/>
                  </a:lnTo>
                  <a:lnTo>
                    <a:pt x="2079179" y="2698150"/>
                  </a:lnTo>
                  <a:lnTo>
                    <a:pt x="2123821" y="2677033"/>
                  </a:lnTo>
                  <a:lnTo>
                    <a:pt x="2172898" y="2665620"/>
                  </a:lnTo>
                  <a:lnTo>
                    <a:pt x="2188845" y="2661158"/>
                  </a:lnTo>
                  <a:lnTo>
                    <a:pt x="2254551" y="2629773"/>
                  </a:lnTo>
                  <a:lnTo>
                    <a:pt x="2319020" y="2596007"/>
                  </a:lnTo>
                  <a:lnTo>
                    <a:pt x="2351595" y="2571432"/>
                  </a:lnTo>
                  <a:lnTo>
                    <a:pt x="2367276" y="2558109"/>
                  </a:lnTo>
                  <a:lnTo>
                    <a:pt x="2426565" y="2525184"/>
                  </a:lnTo>
                  <a:lnTo>
                    <a:pt x="2471401" y="2505670"/>
                  </a:lnTo>
                  <a:lnTo>
                    <a:pt x="2517622" y="2487178"/>
                  </a:lnTo>
                  <a:lnTo>
                    <a:pt x="2564168" y="2468571"/>
                  </a:lnTo>
                  <a:lnTo>
                    <a:pt x="2609984" y="2448710"/>
                  </a:lnTo>
                  <a:lnTo>
                    <a:pt x="2654012" y="2426459"/>
                  </a:lnTo>
                  <a:lnTo>
                    <a:pt x="2695194" y="2400681"/>
                  </a:lnTo>
                  <a:lnTo>
                    <a:pt x="2724019" y="2380243"/>
                  </a:lnTo>
                  <a:lnTo>
                    <a:pt x="2749391" y="2363200"/>
                  </a:lnTo>
                  <a:lnTo>
                    <a:pt x="2776239" y="2348228"/>
                  </a:lnTo>
                  <a:lnTo>
                    <a:pt x="2809494" y="2334006"/>
                  </a:lnTo>
                  <a:lnTo>
                    <a:pt x="2852367" y="2318095"/>
                  </a:lnTo>
                  <a:lnTo>
                    <a:pt x="2896831" y="2301683"/>
                  </a:lnTo>
                  <a:lnTo>
                    <a:pt x="2942380" y="2284658"/>
                  </a:lnTo>
                  <a:lnTo>
                    <a:pt x="2988509" y="2266905"/>
                  </a:lnTo>
                  <a:lnTo>
                    <a:pt x="3034712" y="2248312"/>
                  </a:lnTo>
                  <a:lnTo>
                    <a:pt x="3080485" y="2228767"/>
                  </a:lnTo>
                  <a:lnTo>
                    <a:pt x="3125322" y="2208157"/>
                  </a:lnTo>
                  <a:lnTo>
                    <a:pt x="3168719" y="2186369"/>
                  </a:lnTo>
                  <a:lnTo>
                    <a:pt x="3210169" y="2163289"/>
                  </a:lnTo>
                  <a:lnTo>
                    <a:pt x="3249167" y="2138807"/>
                  </a:lnTo>
                  <a:lnTo>
                    <a:pt x="3289455" y="2112923"/>
                  </a:lnTo>
                  <a:lnTo>
                    <a:pt x="3330948" y="2088345"/>
                  </a:lnTo>
                  <a:lnTo>
                    <a:pt x="3373239" y="2064556"/>
                  </a:lnTo>
                  <a:lnTo>
                    <a:pt x="3415917" y="2041041"/>
                  </a:lnTo>
                  <a:lnTo>
                    <a:pt x="3458575" y="2017283"/>
                  </a:lnTo>
                  <a:lnTo>
                    <a:pt x="3500801" y="1992768"/>
                  </a:lnTo>
                  <a:lnTo>
                    <a:pt x="3542188" y="1966978"/>
                  </a:lnTo>
                  <a:lnTo>
                    <a:pt x="3582326" y="1939398"/>
                  </a:lnTo>
                  <a:lnTo>
                    <a:pt x="3620806" y="1909513"/>
                  </a:lnTo>
                  <a:lnTo>
                    <a:pt x="3657219" y="1876806"/>
                  </a:lnTo>
                  <a:lnTo>
                    <a:pt x="3693616" y="1842990"/>
                  </a:lnTo>
                  <a:lnTo>
                    <a:pt x="3730168" y="1812275"/>
                  </a:lnTo>
                  <a:lnTo>
                    <a:pt x="3767264" y="1783508"/>
                  </a:lnTo>
                  <a:lnTo>
                    <a:pt x="3805291" y="1755535"/>
                  </a:lnTo>
                  <a:lnTo>
                    <a:pt x="3844638" y="1727201"/>
                  </a:lnTo>
                  <a:lnTo>
                    <a:pt x="3885691" y="1697355"/>
                  </a:lnTo>
                  <a:lnTo>
                    <a:pt x="3930935" y="1662477"/>
                  </a:lnTo>
                  <a:lnTo>
                    <a:pt x="3973798" y="1628076"/>
                  </a:lnTo>
                  <a:lnTo>
                    <a:pt x="4017851" y="1595770"/>
                  </a:lnTo>
                  <a:lnTo>
                    <a:pt x="4066666" y="1567180"/>
                  </a:lnTo>
                  <a:lnTo>
                    <a:pt x="4102203" y="1532009"/>
                  </a:lnTo>
                  <a:lnTo>
                    <a:pt x="4137795" y="1497415"/>
                  </a:lnTo>
                  <a:lnTo>
                    <a:pt x="4173421" y="1463270"/>
                  </a:lnTo>
                  <a:lnTo>
                    <a:pt x="4209060" y="1429445"/>
                  </a:lnTo>
                  <a:lnTo>
                    <a:pt x="4244693" y="1395813"/>
                  </a:lnTo>
                  <a:lnTo>
                    <a:pt x="4280298" y="1362245"/>
                  </a:lnTo>
                  <a:lnTo>
                    <a:pt x="4315856" y="1328613"/>
                  </a:lnTo>
                  <a:lnTo>
                    <a:pt x="4351344" y="1294788"/>
                  </a:lnTo>
                  <a:lnTo>
                    <a:pt x="4386743" y="1260643"/>
                  </a:lnTo>
                  <a:lnTo>
                    <a:pt x="4422033" y="1226049"/>
                  </a:lnTo>
                  <a:lnTo>
                    <a:pt x="4457192" y="1190878"/>
                  </a:lnTo>
                  <a:lnTo>
                    <a:pt x="4481909" y="1154678"/>
                  </a:lnTo>
                  <a:lnTo>
                    <a:pt x="4490466" y="1143253"/>
                  </a:lnTo>
                  <a:lnTo>
                    <a:pt x="4519239" y="1113141"/>
                  </a:lnTo>
                  <a:lnTo>
                    <a:pt x="4551584" y="1080944"/>
                  </a:lnTo>
                  <a:lnTo>
                    <a:pt x="4577976" y="1055296"/>
                  </a:lnTo>
                  <a:lnTo>
                    <a:pt x="4588891" y="1044828"/>
                  </a:lnTo>
                  <a:lnTo>
                    <a:pt x="4614144" y="997999"/>
                  </a:lnTo>
                  <a:lnTo>
                    <a:pt x="4640707" y="958802"/>
                  </a:lnTo>
                  <a:lnTo>
                    <a:pt x="4669936" y="921724"/>
                  </a:lnTo>
                  <a:lnTo>
                    <a:pt x="4703191" y="881252"/>
                  </a:lnTo>
                  <a:lnTo>
                    <a:pt x="4735896" y="840145"/>
                  </a:lnTo>
                  <a:lnTo>
                    <a:pt x="4767500" y="797972"/>
                  </a:lnTo>
                  <a:lnTo>
                    <a:pt x="4798247" y="755014"/>
                  </a:lnTo>
                  <a:lnTo>
                    <a:pt x="4828381" y="711549"/>
                  </a:lnTo>
                  <a:lnTo>
                    <a:pt x="4858145" y="667858"/>
                  </a:lnTo>
                  <a:lnTo>
                    <a:pt x="4887785" y="624220"/>
                  </a:lnTo>
                  <a:lnTo>
                    <a:pt x="4917544" y="580916"/>
                  </a:lnTo>
                  <a:lnTo>
                    <a:pt x="4947666" y="538226"/>
                  </a:lnTo>
                  <a:lnTo>
                    <a:pt x="4967878" y="509650"/>
                  </a:lnTo>
                  <a:lnTo>
                    <a:pt x="4988115" y="481075"/>
                  </a:lnTo>
                  <a:lnTo>
                    <a:pt x="5008352" y="452500"/>
                  </a:lnTo>
                  <a:lnTo>
                    <a:pt x="5028565" y="423925"/>
                  </a:lnTo>
                  <a:lnTo>
                    <a:pt x="5042765" y="396708"/>
                  </a:lnTo>
                  <a:lnTo>
                    <a:pt x="5052631" y="366775"/>
                  </a:lnTo>
                  <a:lnTo>
                    <a:pt x="5062783" y="336843"/>
                  </a:lnTo>
                  <a:lnTo>
                    <a:pt x="5077841" y="309625"/>
                  </a:lnTo>
                  <a:lnTo>
                    <a:pt x="5088645" y="299281"/>
                  </a:lnTo>
                  <a:lnTo>
                    <a:pt x="5101224" y="291163"/>
                  </a:lnTo>
                  <a:lnTo>
                    <a:pt x="5114399" y="283926"/>
                  </a:lnTo>
                  <a:lnTo>
                    <a:pt x="5126990" y="276225"/>
                  </a:lnTo>
                  <a:lnTo>
                    <a:pt x="5153163" y="235931"/>
                  </a:lnTo>
                  <a:lnTo>
                    <a:pt x="5178967" y="194526"/>
                  </a:lnTo>
                  <a:lnTo>
                    <a:pt x="5205013" y="152844"/>
                  </a:lnTo>
                  <a:lnTo>
                    <a:pt x="5231913" y="111717"/>
                  </a:lnTo>
                  <a:lnTo>
                    <a:pt x="5260277" y="71979"/>
                  </a:lnTo>
                  <a:lnTo>
                    <a:pt x="5290715" y="34462"/>
                  </a:lnTo>
                  <a:lnTo>
                    <a:pt x="5323840" y="0"/>
                  </a:lnTo>
                </a:path>
              </a:pathLst>
            </a:custGeom>
            <a:ln w="101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09600" y="2057400"/>
              <a:ext cx="6248400" cy="394462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762000" y="2443099"/>
              <a:ext cx="5486400" cy="2987675"/>
            </a:xfrm>
            <a:custGeom>
              <a:avLst/>
              <a:gdLst/>
              <a:ahLst/>
              <a:cxnLst/>
              <a:rect l="l" t="t" r="r" b="b"/>
              <a:pathLst>
                <a:path w="5486400" h="2987675">
                  <a:moveTo>
                    <a:pt x="0" y="0"/>
                  </a:moveTo>
                  <a:lnTo>
                    <a:pt x="34628" y="1205"/>
                  </a:lnTo>
                  <a:lnTo>
                    <a:pt x="78652" y="2119"/>
                  </a:lnTo>
                  <a:lnTo>
                    <a:pt x="129587" y="3513"/>
                  </a:lnTo>
                  <a:lnTo>
                    <a:pt x="184951" y="6158"/>
                  </a:lnTo>
                  <a:lnTo>
                    <a:pt x="242262" y="10826"/>
                  </a:lnTo>
                  <a:lnTo>
                    <a:pt x="299037" y="18287"/>
                  </a:lnTo>
                  <a:lnTo>
                    <a:pt x="352795" y="29315"/>
                  </a:lnTo>
                  <a:lnTo>
                    <a:pt x="401051" y="44678"/>
                  </a:lnTo>
                  <a:lnTo>
                    <a:pt x="441325" y="65150"/>
                  </a:lnTo>
                  <a:lnTo>
                    <a:pt x="477951" y="91771"/>
                  </a:lnTo>
                  <a:lnTo>
                    <a:pt x="516788" y="121689"/>
                  </a:lnTo>
                  <a:lnTo>
                    <a:pt x="556996" y="151314"/>
                  </a:lnTo>
                  <a:lnTo>
                    <a:pt x="597738" y="177057"/>
                  </a:lnTo>
                  <a:lnTo>
                    <a:pt x="638175" y="195325"/>
                  </a:lnTo>
                  <a:lnTo>
                    <a:pt x="666287" y="231445"/>
                  </a:lnTo>
                  <a:lnTo>
                    <a:pt x="690681" y="249375"/>
                  </a:lnTo>
                  <a:lnTo>
                    <a:pt x="715624" y="259087"/>
                  </a:lnTo>
                  <a:lnTo>
                    <a:pt x="745383" y="270554"/>
                  </a:lnTo>
                  <a:lnTo>
                    <a:pt x="784225" y="293750"/>
                  </a:lnTo>
                  <a:lnTo>
                    <a:pt x="797262" y="305645"/>
                  </a:lnTo>
                  <a:lnTo>
                    <a:pt x="808799" y="318896"/>
                  </a:lnTo>
                  <a:lnTo>
                    <a:pt x="820336" y="331862"/>
                  </a:lnTo>
                  <a:lnTo>
                    <a:pt x="833374" y="342900"/>
                  </a:lnTo>
                  <a:lnTo>
                    <a:pt x="844895" y="348291"/>
                  </a:lnTo>
                  <a:lnTo>
                    <a:pt x="857440" y="351456"/>
                  </a:lnTo>
                  <a:lnTo>
                    <a:pt x="870271" y="354312"/>
                  </a:lnTo>
                  <a:lnTo>
                    <a:pt x="882650" y="358775"/>
                  </a:lnTo>
                  <a:lnTo>
                    <a:pt x="934809" y="389344"/>
                  </a:lnTo>
                  <a:lnTo>
                    <a:pt x="971503" y="415878"/>
                  </a:lnTo>
                  <a:lnTo>
                    <a:pt x="1001650" y="443485"/>
                  </a:lnTo>
                  <a:lnTo>
                    <a:pt x="1034168" y="477273"/>
                  </a:lnTo>
                  <a:lnTo>
                    <a:pt x="1077976" y="522350"/>
                  </a:lnTo>
                  <a:lnTo>
                    <a:pt x="1113285" y="556494"/>
                  </a:lnTo>
                  <a:lnTo>
                    <a:pt x="1149953" y="589756"/>
                  </a:lnTo>
                  <a:lnTo>
                    <a:pt x="1187525" y="621827"/>
                  </a:lnTo>
                  <a:lnTo>
                    <a:pt x="1225550" y="652399"/>
                  </a:lnTo>
                  <a:lnTo>
                    <a:pt x="1286668" y="693928"/>
                  </a:lnTo>
                  <a:lnTo>
                    <a:pt x="1323975" y="717550"/>
                  </a:lnTo>
                  <a:lnTo>
                    <a:pt x="1345537" y="752376"/>
                  </a:lnTo>
                  <a:lnTo>
                    <a:pt x="1354186" y="767496"/>
                  </a:lnTo>
                  <a:lnTo>
                    <a:pt x="1355669" y="769628"/>
                  </a:lnTo>
                  <a:lnTo>
                    <a:pt x="1355731" y="765485"/>
                  </a:lnTo>
                  <a:lnTo>
                    <a:pt x="1360121" y="761785"/>
                  </a:lnTo>
                  <a:lnTo>
                    <a:pt x="1404874" y="782574"/>
                  </a:lnTo>
                  <a:lnTo>
                    <a:pt x="1441092" y="819882"/>
                  </a:lnTo>
                  <a:lnTo>
                    <a:pt x="1454150" y="831850"/>
                  </a:lnTo>
                  <a:lnTo>
                    <a:pt x="1494837" y="862093"/>
                  </a:lnTo>
                  <a:lnTo>
                    <a:pt x="1535848" y="891380"/>
                  </a:lnTo>
                  <a:lnTo>
                    <a:pt x="1576958" y="920321"/>
                  </a:lnTo>
                  <a:lnTo>
                    <a:pt x="1617942" y="949527"/>
                  </a:lnTo>
                  <a:lnTo>
                    <a:pt x="1658572" y="979608"/>
                  </a:lnTo>
                  <a:lnTo>
                    <a:pt x="1698625" y="1011174"/>
                  </a:lnTo>
                  <a:lnTo>
                    <a:pt x="1732648" y="1043001"/>
                  </a:lnTo>
                  <a:lnTo>
                    <a:pt x="1762883" y="1078269"/>
                  </a:lnTo>
                  <a:lnTo>
                    <a:pt x="1790444" y="1115954"/>
                  </a:lnTo>
                  <a:lnTo>
                    <a:pt x="1816449" y="1155033"/>
                  </a:lnTo>
                  <a:lnTo>
                    <a:pt x="1842013" y="1194480"/>
                  </a:lnTo>
                  <a:lnTo>
                    <a:pt x="1868253" y="1233273"/>
                  </a:lnTo>
                  <a:lnTo>
                    <a:pt x="1896285" y="1270386"/>
                  </a:lnTo>
                  <a:lnTo>
                    <a:pt x="1927225" y="1304798"/>
                  </a:lnTo>
                  <a:lnTo>
                    <a:pt x="1960399" y="1336553"/>
                  </a:lnTo>
                  <a:lnTo>
                    <a:pt x="1998378" y="1370294"/>
                  </a:lnTo>
                  <a:lnTo>
                    <a:pt x="2039861" y="1404886"/>
                  </a:lnTo>
                  <a:lnTo>
                    <a:pt x="2083546" y="1439195"/>
                  </a:lnTo>
                  <a:lnTo>
                    <a:pt x="2128129" y="1472088"/>
                  </a:lnTo>
                  <a:lnTo>
                    <a:pt x="2172309" y="1502429"/>
                  </a:lnTo>
                  <a:lnTo>
                    <a:pt x="2214783" y="1529086"/>
                  </a:lnTo>
                  <a:lnTo>
                    <a:pt x="2254250" y="1550924"/>
                  </a:lnTo>
                  <a:lnTo>
                    <a:pt x="2275812" y="1585750"/>
                  </a:lnTo>
                  <a:lnTo>
                    <a:pt x="2284461" y="1600870"/>
                  </a:lnTo>
                  <a:lnTo>
                    <a:pt x="2285944" y="1603002"/>
                  </a:lnTo>
                  <a:lnTo>
                    <a:pt x="2286006" y="1598859"/>
                  </a:lnTo>
                  <a:lnTo>
                    <a:pt x="2290396" y="1595159"/>
                  </a:lnTo>
                  <a:lnTo>
                    <a:pt x="2335149" y="1615948"/>
                  </a:lnTo>
                  <a:lnTo>
                    <a:pt x="2371367" y="1653256"/>
                  </a:lnTo>
                  <a:lnTo>
                    <a:pt x="2384425" y="1665224"/>
                  </a:lnTo>
                  <a:lnTo>
                    <a:pt x="2408733" y="1682063"/>
                  </a:lnTo>
                  <a:lnTo>
                    <a:pt x="2433637" y="1697736"/>
                  </a:lnTo>
                  <a:lnTo>
                    <a:pt x="2458541" y="1713408"/>
                  </a:lnTo>
                  <a:lnTo>
                    <a:pt x="2482850" y="1730248"/>
                  </a:lnTo>
                  <a:lnTo>
                    <a:pt x="2512480" y="1752611"/>
                  </a:lnTo>
                  <a:lnTo>
                    <a:pt x="2534332" y="1769050"/>
                  </a:lnTo>
                  <a:lnTo>
                    <a:pt x="2526157" y="1766209"/>
                  </a:lnTo>
                  <a:lnTo>
                    <a:pt x="2526898" y="1768100"/>
                  </a:lnTo>
                  <a:lnTo>
                    <a:pt x="2558384" y="1797671"/>
                  </a:lnTo>
                  <a:lnTo>
                    <a:pt x="2613025" y="1844548"/>
                  </a:lnTo>
                  <a:lnTo>
                    <a:pt x="2652387" y="1874426"/>
                  </a:lnTo>
                  <a:lnTo>
                    <a:pt x="2694749" y="1901650"/>
                  </a:lnTo>
                  <a:lnTo>
                    <a:pt x="2737111" y="1928897"/>
                  </a:lnTo>
                  <a:lnTo>
                    <a:pt x="2776474" y="1958848"/>
                  </a:lnTo>
                  <a:lnTo>
                    <a:pt x="2812413" y="1992048"/>
                  </a:lnTo>
                  <a:lnTo>
                    <a:pt x="2829418" y="2010838"/>
                  </a:lnTo>
                  <a:lnTo>
                    <a:pt x="2836624" y="2020109"/>
                  </a:lnTo>
                  <a:lnTo>
                    <a:pt x="2843163" y="2024756"/>
                  </a:lnTo>
                  <a:lnTo>
                    <a:pt x="2858168" y="2029671"/>
                  </a:lnTo>
                  <a:lnTo>
                    <a:pt x="2890774" y="2039746"/>
                  </a:lnTo>
                  <a:lnTo>
                    <a:pt x="2912289" y="2072321"/>
                  </a:lnTo>
                  <a:lnTo>
                    <a:pt x="2922400" y="2088574"/>
                  </a:lnTo>
                  <a:lnTo>
                    <a:pt x="2925184" y="2093177"/>
                  </a:lnTo>
                  <a:lnTo>
                    <a:pt x="2924714" y="2090801"/>
                  </a:lnTo>
                  <a:lnTo>
                    <a:pt x="2925066" y="2086114"/>
                  </a:lnTo>
                  <a:lnTo>
                    <a:pt x="2930314" y="2083788"/>
                  </a:lnTo>
                  <a:lnTo>
                    <a:pt x="2944534" y="2088492"/>
                  </a:lnTo>
                  <a:lnTo>
                    <a:pt x="2971800" y="2104898"/>
                  </a:lnTo>
                  <a:lnTo>
                    <a:pt x="2985069" y="2115935"/>
                  </a:lnTo>
                  <a:lnTo>
                    <a:pt x="2996993" y="2128901"/>
                  </a:lnTo>
                  <a:lnTo>
                    <a:pt x="3008608" y="2142152"/>
                  </a:lnTo>
                  <a:lnTo>
                    <a:pt x="3020949" y="2154047"/>
                  </a:lnTo>
                  <a:lnTo>
                    <a:pt x="3059920" y="2181713"/>
                  </a:lnTo>
                  <a:lnTo>
                    <a:pt x="3101546" y="2205069"/>
                  </a:lnTo>
                  <a:lnTo>
                    <a:pt x="3143767" y="2227520"/>
                  </a:lnTo>
                  <a:lnTo>
                    <a:pt x="3184525" y="2252472"/>
                  </a:lnTo>
                  <a:lnTo>
                    <a:pt x="3218840" y="2292520"/>
                  </a:lnTo>
                  <a:lnTo>
                    <a:pt x="3259404" y="2323657"/>
                  </a:lnTo>
                  <a:lnTo>
                    <a:pt x="3304082" y="2349526"/>
                  </a:lnTo>
                  <a:lnTo>
                    <a:pt x="3350742" y="2373774"/>
                  </a:lnTo>
                  <a:lnTo>
                    <a:pt x="3397250" y="2400046"/>
                  </a:lnTo>
                  <a:lnTo>
                    <a:pt x="3434497" y="2423400"/>
                  </a:lnTo>
                  <a:lnTo>
                    <a:pt x="3455093" y="2437079"/>
                  </a:lnTo>
                  <a:lnTo>
                    <a:pt x="3463544" y="2443879"/>
                  </a:lnTo>
                  <a:lnTo>
                    <a:pt x="3464356" y="2446600"/>
                  </a:lnTo>
                  <a:lnTo>
                    <a:pt x="3462035" y="2448040"/>
                  </a:lnTo>
                  <a:lnTo>
                    <a:pt x="3461088" y="2450996"/>
                  </a:lnTo>
                  <a:lnTo>
                    <a:pt x="3511550" y="2496947"/>
                  </a:lnTo>
                  <a:lnTo>
                    <a:pt x="3551427" y="2526207"/>
                  </a:lnTo>
                  <a:lnTo>
                    <a:pt x="3593468" y="2554220"/>
                  </a:lnTo>
                  <a:lnTo>
                    <a:pt x="3637302" y="2580631"/>
                  </a:lnTo>
                  <a:lnTo>
                    <a:pt x="3682555" y="2605087"/>
                  </a:lnTo>
                  <a:lnTo>
                    <a:pt x="3728856" y="2627233"/>
                  </a:lnTo>
                  <a:lnTo>
                    <a:pt x="3775833" y="2646715"/>
                  </a:lnTo>
                  <a:lnTo>
                    <a:pt x="3823113" y="2663179"/>
                  </a:lnTo>
                  <a:lnTo>
                    <a:pt x="3870325" y="2676271"/>
                  </a:lnTo>
                  <a:lnTo>
                    <a:pt x="3915991" y="2697808"/>
                  </a:lnTo>
                  <a:lnTo>
                    <a:pt x="3964108" y="2716930"/>
                  </a:lnTo>
                  <a:lnTo>
                    <a:pt x="4014172" y="2733977"/>
                  </a:lnTo>
                  <a:lnTo>
                    <a:pt x="4065677" y="2749292"/>
                  </a:lnTo>
                  <a:lnTo>
                    <a:pt x="4118117" y="2763218"/>
                  </a:lnTo>
                  <a:lnTo>
                    <a:pt x="4170988" y="2776096"/>
                  </a:lnTo>
                  <a:lnTo>
                    <a:pt x="4223785" y="2788268"/>
                  </a:lnTo>
                  <a:lnTo>
                    <a:pt x="4276001" y="2800076"/>
                  </a:lnTo>
                  <a:lnTo>
                    <a:pt x="4327132" y="2811863"/>
                  </a:lnTo>
                  <a:lnTo>
                    <a:pt x="4376674" y="2823972"/>
                  </a:lnTo>
                  <a:lnTo>
                    <a:pt x="4425543" y="2836394"/>
                  </a:lnTo>
                  <a:lnTo>
                    <a:pt x="4474704" y="2848532"/>
                  </a:lnTo>
                  <a:lnTo>
                    <a:pt x="4524136" y="2860355"/>
                  </a:lnTo>
                  <a:lnTo>
                    <a:pt x="4573817" y="2871837"/>
                  </a:lnTo>
                  <a:lnTo>
                    <a:pt x="4623726" y="2882947"/>
                  </a:lnTo>
                  <a:lnTo>
                    <a:pt x="4673841" y="2893658"/>
                  </a:lnTo>
                  <a:lnTo>
                    <a:pt x="4724143" y="2903942"/>
                  </a:lnTo>
                  <a:lnTo>
                    <a:pt x="4774608" y="2913768"/>
                  </a:lnTo>
                  <a:lnTo>
                    <a:pt x="4825216" y="2923110"/>
                  </a:lnTo>
                  <a:lnTo>
                    <a:pt x="4875945" y="2931938"/>
                  </a:lnTo>
                  <a:lnTo>
                    <a:pt x="4926774" y="2940224"/>
                  </a:lnTo>
                  <a:lnTo>
                    <a:pt x="4977682" y="2947939"/>
                  </a:lnTo>
                  <a:lnTo>
                    <a:pt x="5028647" y="2955055"/>
                  </a:lnTo>
                  <a:lnTo>
                    <a:pt x="5079649" y="2961543"/>
                  </a:lnTo>
                  <a:lnTo>
                    <a:pt x="5130665" y="2967375"/>
                  </a:lnTo>
                  <a:lnTo>
                    <a:pt x="5181674" y="2972522"/>
                  </a:lnTo>
                  <a:lnTo>
                    <a:pt x="5232656" y="2976955"/>
                  </a:lnTo>
                  <a:lnTo>
                    <a:pt x="5283589" y="2980647"/>
                  </a:lnTo>
                  <a:lnTo>
                    <a:pt x="5334450" y="2983567"/>
                  </a:lnTo>
                  <a:lnTo>
                    <a:pt x="5385220" y="2985689"/>
                  </a:lnTo>
                  <a:lnTo>
                    <a:pt x="5435877" y="2986983"/>
                  </a:lnTo>
                  <a:lnTo>
                    <a:pt x="5486400" y="2987421"/>
                  </a:lnTo>
                </a:path>
              </a:pathLst>
            </a:custGeom>
            <a:ln w="101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973704" y="5809297"/>
            <a:ext cx="1981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158617" y="5821873"/>
            <a:ext cx="782955" cy="306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000" spc="5" dirty="0">
                <a:solidFill>
                  <a:srgbClr val="FFFFFF"/>
                </a:solidFill>
                <a:latin typeface="Tahoma"/>
                <a:cs typeface="Tahoma"/>
              </a:rPr>
              <a:t>u</a:t>
            </a:r>
            <a:r>
              <a:rPr sz="2000" spc="-45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2000" spc="-10" dirty="0">
                <a:solidFill>
                  <a:srgbClr val="FFFFFF"/>
                </a:solidFill>
                <a:latin typeface="Tahoma"/>
                <a:cs typeface="Tahoma"/>
              </a:rPr>
              <a:t>at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ion</a:t>
            </a:r>
            <a:endParaRPr sz="2000">
              <a:latin typeface="Tahoma"/>
              <a:cs typeface="Tahoma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520697" y="2509647"/>
            <a:ext cx="4883150" cy="3817620"/>
            <a:chOff x="1520697" y="2509647"/>
            <a:chExt cx="4883150" cy="3817620"/>
          </a:xfrm>
        </p:grpSpPr>
        <p:sp>
          <p:nvSpPr>
            <p:cNvPr id="11" name="object 11"/>
            <p:cNvSpPr/>
            <p:nvPr/>
          </p:nvSpPr>
          <p:spPr>
            <a:xfrm>
              <a:off x="1520698" y="2509646"/>
              <a:ext cx="4883150" cy="1910080"/>
            </a:xfrm>
            <a:custGeom>
              <a:avLst/>
              <a:gdLst/>
              <a:ahLst/>
              <a:cxnLst/>
              <a:rect l="l" t="t" r="r" b="b"/>
              <a:pathLst>
                <a:path w="4883150" h="1910079">
                  <a:moveTo>
                    <a:pt x="387477" y="764413"/>
                  </a:moveTo>
                  <a:lnTo>
                    <a:pt x="302514" y="770636"/>
                  </a:lnTo>
                  <a:lnTo>
                    <a:pt x="318770" y="797966"/>
                  </a:lnTo>
                  <a:lnTo>
                    <a:pt x="0" y="987552"/>
                  </a:lnTo>
                  <a:lnTo>
                    <a:pt x="6604" y="998474"/>
                  </a:lnTo>
                  <a:lnTo>
                    <a:pt x="325259" y="808875"/>
                  </a:lnTo>
                  <a:lnTo>
                    <a:pt x="341503" y="836168"/>
                  </a:lnTo>
                  <a:lnTo>
                    <a:pt x="370141" y="791464"/>
                  </a:lnTo>
                  <a:lnTo>
                    <a:pt x="387477" y="764413"/>
                  </a:lnTo>
                  <a:close/>
                </a:path>
                <a:path w="4883150" h="1910079">
                  <a:moveTo>
                    <a:pt x="2143252" y="767334"/>
                  </a:moveTo>
                  <a:lnTo>
                    <a:pt x="2130552" y="766572"/>
                  </a:lnTo>
                  <a:lnTo>
                    <a:pt x="2061768" y="1833537"/>
                  </a:lnTo>
                  <a:lnTo>
                    <a:pt x="2030095" y="1831467"/>
                  </a:lnTo>
                  <a:lnTo>
                    <a:pt x="2063242" y="1909953"/>
                  </a:lnTo>
                  <a:lnTo>
                    <a:pt x="2100008" y="1846961"/>
                  </a:lnTo>
                  <a:lnTo>
                    <a:pt x="2106168" y="1836420"/>
                  </a:lnTo>
                  <a:lnTo>
                    <a:pt x="2074456" y="1834362"/>
                  </a:lnTo>
                  <a:lnTo>
                    <a:pt x="2143252" y="767334"/>
                  </a:lnTo>
                  <a:close/>
                </a:path>
                <a:path w="4883150" h="1910079">
                  <a:moveTo>
                    <a:pt x="4882642" y="227711"/>
                  </a:moveTo>
                  <a:lnTo>
                    <a:pt x="4419244" y="29159"/>
                  </a:lnTo>
                  <a:lnTo>
                    <a:pt x="4421403" y="24130"/>
                  </a:lnTo>
                  <a:lnTo>
                    <a:pt x="4431792" y="0"/>
                  </a:lnTo>
                  <a:lnTo>
                    <a:pt x="4346702" y="4953"/>
                  </a:lnTo>
                  <a:lnTo>
                    <a:pt x="4401693" y="69977"/>
                  </a:lnTo>
                  <a:lnTo>
                    <a:pt x="4414228" y="40817"/>
                  </a:lnTo>
                  <a:lnTo>
                    <a:pt x="4877562" y="239395"/>
                  </a:lnTo>
                  <a:lnTo>
                    <a:pt x="4882642" y="22771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048000" y="5928360"/>
              <a:ext cx="1676400" cy="398780"/>
            </a:xfrm>
            <a:custGeom>
              <a:avLst/>
              <a:gdLst/>
              <a:ahLst/>
              <a:cxnLst/>
              <a:rect l="l" t="t" r="r" b="b"/>
              <a:pathLst>
                <a:path w="1676400" h="398779">
                  <a:moveTo>
                    <a:pt x="1676400" y="0"/>
                  </a:moveTo>
                  <a:lnTo>
                    <a:pt x="0" y="0"/>
                  </a:lnTo>
                  <a:lnTo>
                    <a:pt x="0" y="398779"/>
                  </a:lnTo>
                  <a:lnTo>
                    <a:pt x="1676400" y="398779"/>
                  </a:lnTo>
                  <a:lnTo>
                    <a:pt x="1676400" y="0"/>
                  </a:lnTo>
                  <a:close/>
                </a:path>
              </a:pathLst>
            </a:custGeom>
            <a:solidFill>
              <a:srgbClr val="001F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3395979" y="5961697"/>
            <a:ext cx="98044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2000" spc="5" dirty="0">
                <a:solidFill>
                  <a:srgbClr val="FFFFFF"/>
                </a:solidFill>
                <a:latin typeface="Tahoma"/>
                <a:cs typeface="Tahoma"/>
              </a:rPr>
              <a:t>u</a:t>
            </a:r>
            <a:r>
              <a:rPr sz="2000" spc="-45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2000" spc="-10" dirty="0">
                <a:solidFill>
                  <a:srgbClr val="FFFFFF"/>
                </a:solidFill>
                <a:latin typeface="Tahoma"/>
                <a:cs typeface="Tahoma"/>
              </a:rPr>
              <a:t>at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ion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04800" y="3276600"/>
            <a:ext cx="368300" cy="1143000"/>
          </a:xfrm>
          <a:custGeom>
            <a:avLst/>
            <a:gdLst/>
            <a:ahLst/>
            <a:cxnLst/>
            <a:rect l="l" t="t" r="r" b="b"/>
            <a:pathLst>
              <a:path w="368300" h="1143000">
                <a:moveTo>
                  <a:pt x="368300" y="0"/>
                </a:moveTo>
                <a:lnTo>
                  <a:pt x="0" y="0"/>
                </a:lnTo>
                <a:lnTo>
                  <a:pt x="0" y="1143000"/>
                </a:lnTo>
                <a:lnTo>
                  <a:pt x="368300" y="1143000"/>
                </a:lnTo>
                <a:lnTo>
                  <a:pt x="368300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38978" y="3464956"/>
            <a:ext cx="301625" cy="879475"/>
          </a:xfrm>
          <a:prstGeom prst="rect">
            <a:avLst/>
          </a:prstGeom>
        </p:spPr>
        <p:txBody>
          <a:bodyPr vert="vert270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" dirty="0">
                <a:solidFill>
                  <a:srgbClr val="FFFFFF"/>
                </a:solidFill>
                <a:latin typeface="Tahoma"/>
                <a:cs typeface="Tahoma"/>
              </a:rPr>
              <a:t>Q</a:t>
            </a:r>
            <a:r>
              <a:rPr sz="1800" dirty="0">
                <a:solidFill>
                  <a:srgbClr val="FFFFFF"/>
                </a:solidFill>
                <a:latin typeface="Tahoma"/>
                <a:cs typeface="Tahoma"/>
              </a:rPr>
              <a:t>ua</a:t>
            </a:r>
            <a:r>
              <a:rPr sz="1800" spc="-5" dirty="0">
                <a:solidFill>
                  <a:srgbClr val="FFFFFF"/>
                </a:solidFill>
                <a:latin typeface="Tahoma"/>
                <a:cs typeface="Tahoma"/>
              </a:rPr>
              <a:t>nt</a:t>
            </a:r>
            <a:r>
              <a:rPr sz="1800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800" spc="-2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800" dirty="0">
                <a:solidFill>
                  <a:srgbClr val="FFFFFF"/>
                </a:solidFill>
                <a:latin typeface="Tahoma"/>
                <a:cs typeface="Tahoma"/>
              </a:rPr>
              <a:t>y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90600" y="3733800"/>
            <a:ext cx="1371600" cy="642620"/>
          </a:xfrm>
          <a:prstGeom prst="rect">
            <a:avLst/>
          </a:prstGeom>
          <a:solidFill>
            <a:srgbClr val="001F5F"/>
          </a:solidFill>
        </p:spPr>
        <p:txBody>
          <a:bodyPr vert="horz" wrap="square" lIns="0" tIns="482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80"/>
              </a:spcBef>
            </a:pPr>
            <a:r>
              <a:rPr sz="1800" spc="-5" dirty="0">
                <a:solidFill>
                  <a:srgbClr val="FFFFFF"/>
                </a:solidFill>
                <a:latin typeface="Tahoma"/>
                <a:cs typeface="Tahoma"/>
              </a:rPr>
              <a:t>Number</a:t>
            </a:r>
            <a:r>
              <a:rPr sz="1800" spc="-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FFFFFF"/>
                </a:solidFill>
                <a:latin typeface="Tahoma"/>
                <a:cs typeface="Tahoma"/>
              </a:rPr>
              <a:t>of</a:t>
            </a:r>
            <a:endParaRPr sz="180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Tahoma"/>
                <a:cs typeface="Tahoma"/>
              </a:rPr>
              <a:t>defects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595755" y="2819399"/>
            <a:ext cx="4733925" cy="1524000"/>
          </a:xfrm>
          <a:custGeom>
            <a:avLst/>
            <a:gdLst/>
            <a:ahLst/>
            <a:cxnLst/>
            <a:rect l="l" t="t" r="r" b="b"/>
            <a:pathLst>
              <a:path w="4733925" h="1524000">
                <a:moveTo>
                  <a:pt x="385445" y="381000"/>
                </a:moveTo>
                <a:lnTo>
                  <a:pt x="304673" y="407924"/>
                </a:lnTo>
                <a:lnTo>
                  <a:pt x="327088" y="430352"/>
                </a:lnTo>
                <a:lnTo>
                  <a:pt x="0" y="757555"/>
                </a:lnTo>
                <a:lnTo>
                  <a:pt x="8890" y="766457"/>
                </a:lnTo>
                <a:lnTo>
                  <a:pt x="336092" y="439356"/>
                </a:lnTo>
                <a:lnTo>
                  <a:pt x="358521" y="461772"/>
                </a:lnTo>
                <a:lnTo>
                  <a:pt x="371983" y="421386"/>
                </a:lnTo>
                <a:lnTo>
                  <a:pt x="385445" y="381000"/>
                </a:lnTo>
                <a:close/>
              </a:path>
              <a:path w="4733925" h="1524000">
                <a:moveTo>
                  <a:pt x="2372995" y="686435"/>
                </a:moveTo>
                <a:lnTo>
                  <a:pt x="2360295" y="685165"/>
                </a:lnTo>
                <a:lnTo>
                  <a:pt x="2290965" y="1447533"/>
                </a:lnTo>
                <a:lnTo>
                  <a:pt x="2259457" y="1444625"/>
                </a:lnTo>
                <a:lnTo>
                  <a:pt x="2290445" y="1524000"/>
                </a:lnTo>
                <a:lnTo>
                  <a:pt x="2329218" y="1461389"/>
                </a:lnTo>
                <a:lnTo>
                  <a:pt x="2335276" y="1451610"/>
                </a:lnTo>
                <a:lnTo>
                  <a:pt x="2303653" y="1448701"/>
                </a:lnTo>
                <a:lnTo>
                  <a:pt x="2372995" y="686435"/>
                </a:lnTo>
                <a:close/>
              </a:path>
              <a:path w="4733925" h="1524000">
                <a:moveTo>
                  <a:pt x="4733671" y="453136"/>
                </a:moveTo>
                <a:lnTo>
                  <a:pt x="4401490" y="54533"/>
                </a:lnTo>
                <a:lnTo>
                  <a:pt x="4413288" y="44704"/>
                </a:lnTo>
                <a:lnTo>
                  <a:pt x="4425950" y="34163"/>
                </a:lnTo>
                <a:lnTo>
                  <a:pt x="4347845" y="0"/>
                </a:lnTo>
                <a:lnTo>
                  <a:pt x="4367403" y="82931"/>
                </a:lnTo>
                <a:lnTo>
                  <a:pt x="4391799" y="62611"/>
                </a:lnTo>
                <a:lnTo>
                  <a:pt x="4724019" y="461264"/>
                </a:lnTo>
                <a:lnTo>
                  <a:pt x="4733671" y="4531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5715000" y="3352800"/>
            <a:ext cx="1295400" cy="642620"/>
          </a:xfrm>
          <a:prstGeom prst="rect">
            <a:avLst/>
          </a:prstGeom>
          <a:solidFill>
            <a:srgbClr val="001F5F"/>
          </a:solidFill>
        </p:spPr>
        <p:txBody>
          <a:bodyPr vert="horz" wrap="square" lIns="0" tIns="48260" rIns="0" bIns="0" rtlCol="0">
            <a:spAutoFit/>
          </a:bodyPr>
          <a:lstStyle/>
          <a:p>
            <a:pPr marL="226695" marR="216535" indent="20320">
              <a:lnSpc>
                <a:spcPct val="100000"/>
              </a:lnSpc>
              <a:spcBef>
                <a:spcPts val="380"/>
              </a:spcBef>
            </a:pPr>
            <a:r>
              <a:rPr sz="1800" b="1" spc="-5" dirty="0">
                <a:solidFill>
                  <a:srgbClr val="FFFFFF"/>
                </a:solidFill>
                <a:latin typeface="Tahoma"/>
                <a:cs typeface="Tahoma"/>
              </a:rPr>
              <a:t>Cost </a:t>
            </a:r>
            <a:r>
              <a:rPr sz="1800" b="1" dirty="0">
                <a:solidFill>
                  <a:srgbClr val="FFFFFF"/>
                </a:solidFill>
                <a:latin typeface="Tahoma"/>
                <a:cs typeface="Tahoma"/>
              </a:rPr>
              <a:t>of </a:t>
            </a:r>
            <a:r>
              <a:rPr sz="1800" b="1" spc="-5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800" b="1" spc="-1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800" b="1" spc="-10" dirty="0">
                <a:solidFill>
                  <a:srgbClr val="FFFFFF"/>
                </a:solidFill>
                <a:latin typeface="Tahoma"/>
                <a:cs typeface="Tahoma"/>
              </a:rPr>
              <a:t>st</a:t>
            </a:r>
            <a:r>
              <a:rPr sz="1800" b="1" dirty="0">
                <a:solidFill>
                  <a:srgbClr val="FFFFFF"/>
                </a:solidFill>
                <a:latin typeface="Tahoma"/>
                <a:cs typeface="Tahoma"/>
              </a:rPr>
              <a:t>ing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066800" y="4648200"/>
            <a:ext cx="1371600" cy="309880"/>
          </a:xfrm>
          <a:prstGeom prst="rect">
            <a:avLst/>
          </a:prstGeom>
          <a:solidFill>
            <a:srgbClr val="001F5F"/>
          </a:solidFill>
        </p:spPr>
        <p:txBody>
          <a:bodyPr vert="horz" wrap="square" lIns="0" tIns="48260" rIns="0" bIns="0" rtlCol="0">
            <a:spAutoFit/>
          </a:bodyPr>
          <a:lstStyle/>
          <a:p>
            <a:pPr marL="158750">
              <a:lnSpc>
                <a:spcPct val="100000"/>
              </a:lnSpc>
              <a:spcBef>
                <a:spcPts val="380"/>
              </a:spcBef>
            </a:pPr>
            <a:r>
              <a:rPr sz="1400" spc="-5" dirty="0">
                <a:solidFill>
                  <a:srgbClr val="FFFFCC"/>
                </a:solidFill>
                <a:latin typeface="Tahoma"/>
                <a:cs typeface="Tahoma"/>
              </a:rPr>
              <a:t>Under</a:t>
            </a:r>
            <a:r>
              <a:rPr sz="1400" spc="-60" dirty="0">
                <a:solidFill>
                  <a:srgbClr val="FFFFCC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FFFFCC"/>
                </a:solidFill>
                <a:latin typeface="Tahoma"/>
                <a:cs typeface="Tahoma"/>
              </a:rPr>
              <a:t>testing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876800" y="4572000"/>
            <a:ext cx="1905000" cy="309880"/>
          </a:xfrm>
          <a:prstGeom prst="rect">
            <a:avLst/>
          </a:prstGeom>
          <a:solidFill>
            <a:srgbClr val="001F5F"/>
          </a:solidFill>
        </p:spPr>
        <p:txBody>
          <a:bodyPr vert="horz" wrap="square" lIns="0" tIns="48260" rIns="0" bIns="0" rtlCol="0">
            <a:spAutoFit/>
          </a:bodyPr>
          <a:lstStyle/>
          <a:p>
            <a:pPr marL="462280">
              <a:lnSpc>
                <a:spcPct val="100000"/>
              </a:lnSpc>
              <a:spcBef>
                <a:spcPts val="380"/>
              </a:spcBef>
            </a:pPr>
            <a:r>
              <a:rPr sz="1400" spc="-5" dirty="0">
                <a:solidFill>
                  <a:srgbClr val="FFFFCC"/>
                </a:solidFill>
                <a:latin typeface="Tahoma"/>
                <a:cs typeface="Tahoma"/>
              </a:rPr>
              <a:t>Over</a:t>
            </a:r>
            <a:r>
              <a:rPr sz="1400" spc="-50" dirty="0">
                <a:solidFill>
                  <a:srgbClr val="FFFFCC"/>
                </a:solidFill>
                <a:latin typeface="Tahoma"/>
                <a:cs typeface="Tahoma"/>
              </a:rPr>
              <a:t> </a:t>
            </a:r>
            <a:r>
              <a:rPr sz="1400" spc="-25" dirty="0">
                <a:solidFill>
                  <a:srgbClr val="FFFFCC"/>
                </a:solidFill>
                <a:latin typeface="Tahoma"/>
                <a:cs typeface="Tahoma"/>
              </a:rPr>
              <a:t>Testing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070860" y="3093720"/>
            <a:ext cx="1935480" cy="368300"/>
          </a:xfrm>
          <a:prstGeom prst="rect">
            <a:avLst/>
          </a:prstGeom>
          <a:solidFill>
            <a:srgbClr val="001F5F"/>
          </a:solidFill>
        </p:spPr>
        <p:txBody>
          <a:bodyPr vert="horz" wrap="square" lIns="0" tIns="45720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360"/>
              </a:spcBef>
            </a:pPr>
            <a:r>
              <a:rPr sz="1800" b="1" spc="-5" dirty="0">
                <a:solidFill>
                  <a:srgbClr val="FFFFFF"/>
                </a:solidFill>
                <a:latin typeface="Tahoma"/>
                <a:cs typeface="Tahoma"/>
              </a:rPr>
              <a:t>Optimum</a:t>
            </a:r>
            <a:r>
              <a:rPr sz="1800" b="1" spc="-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Tahoma"/>
                <a:cs typeface="Tahoma"/>
              </a:rPr>
              <a:t>Point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22" name="Title 21">
            <a:extLst>
              <a:ext uri="{FF2B5EF4-FFF2-40B4-BE49-F238E27FC236}">
                <a16:creationId xmlns:a16="http://schemas.microsoft.com/office/drawing/2014/main" id="{75CFD417-628F-E152-CDCD-57B5CA480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Stop testing(economics of testing)</a:t>
            </a:r>
            <a:endParaRPr lang="en-I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8600" y="1371600"/>
            <a:ext cx="8610600" cy="533400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95FA9E51-09F7-3E3D-FD08-47BDCB83F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116174"/>
            <a:ext cx="7429499" cy="1478570"/>
          </a:xfrm>
        </p:spPr>
        <p:txBody>
          <a:bodyPr/>
          <a:lstStyle/>
          <a:p>
            <a:r>
              <a:rPr lang="en-US" dirty="0"/>
              <a:t>Stop testing-When?</a:t>
            </a:r>
            <a:endParaRPr lang="en-IN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6757" y="1255395"/>
            <a:ext cx="5727700" cy="47364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0"/>
              </a:spcBef>
              <a:buClr>
                <a:srgbClr val="90C225"/>
              </a:buClr>
              <a:buFont typeface="Wingdings"/>
              <a:buChar char=""/>
              <a:tabLst>
                <a:tab pos="469265" algn="l"/>
                <a:tab pos="469900" algn="l"/>
              </a:tabLst>
            </a:pPr>
            <a:r>
              <a:rPr sz="2200" b="1" spc="5" dirty="0">
                <a:latin typeface="Arial"/>
                <a:cs typeface="Arial"/>
              </a:rPr>
              <a:t>Following</a:t>
            </a:r>
            <a:r>
              <a:rPr sz="2200" b="1" spc="-3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factors are</a:t>
            </a:r>
            <a:r>
              <a:rPr sz="2200" b="1" spc="-2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considered: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90C225"/>
              </a:buClr>
              <a:buFont typeface="Wingdings"/>
              <a:buChar char=""/>
            </a:pPr>
            <a:endParaRPr sz="3050">
              <a:latin typeface="Arial"/>
              <a:cs typeface="Arial"/>
            </a:endParaRPr>
          </a:p>
          <a:p>
            <a:pPr marL="586740" marR="262255" lvl="1" indent="-343535">
              <a:lnSpc>
                <a:spcPct val="79500"/>
              </a:lnSpc>
              <a:buClr>
                <a:srgbClr val="90C225"/>
              </a:buClr>
              <a:buFont typeface="Wingdings"/>
              <a:buChar char=""/>
              <a:tabLst>
                <a:tab pos="587375" algn="l"/>
              </a:tabLst>
            </a:pPr>
            <a:r>
              <a:rPr sz="2200" b="1" i="1" spc="-25" dirty="0">
                <a:solidFill>
                  <a:srgbClr val="74330C"/>
                </a:solidFill>
                <a:latin typeface="Arial"/>
                <a:cs typeface="Arial"/>
              </a:rPr>
              <a:t>Test</a:t>
            </a:r>
            <a:r>
              <a:rPr sz="2200" b="1" i="1" spc="-5" dirty="0">
                <a:solidFill>
                  <a:srgbClr val="74330C"/>
                </a:solidFill>
                <a:latin typeface="Arial"/>
                <a:cs typeface="Arial"/>
              </a:rPr>
              <a:t> cases</a:t>
            </a:r>
            <a:r>
              <a:rPr sz="2200" b="1" i="1" spc="15" dirty="0">
                <a:solidFill>
                  <a:srgbClr val="74330C"/>
                </a:solidFill>
                <a:latin typeface="Arial"/>
                <a:cs typeface="Arial"/>
              </a:rPr>
              <a:t> </a:t>
            </a:r>
            <a:r>
              <a:rPr sz="2200" b="1" i="1" spc="-5" dirty="0">
                <a:solidFill>
                  <a:srgbClr val="74330C"/>
                </a:solidFill>
                <a:latin typeface="Arial"/>
                <a:cs typeface="Arial"/>
              </a:rPr>
              <a:t>executed</a:t>
            </a:r>
            <a:r>
              <a:rPr sz="2200" b="1" i="1" spc="35" dirty="0">
                <a:solidFill>
                  <a:srgbClr val="74330C"/>
                </a:solidFill>
                <a:latin typeface="Arial"/>
                <a:cs typeface="Arial"/>
              </a:rPr>
              <a:t> </a:t>
            </a:r>
            <a:r>
              <a:rPr sz="2200" b="1" i="1" dirty="0">
                <a:solidFill>
                  <a:srgbClr val="74330C"/>
                </a:solidFill>
                <a:latin typeface="Arial"/>
                <a:cs typeface="Arial"/>
              </a:rPr>
              <a:t>with</a:t>
            </a:r>
            <a:r>
              <a:rPr sz="2200" b="1" i="1" spc="-20" dirty="0">
                <a:solidFill>
                  <a:srgbClr val="74330C"/>
                </a:solidFill>
                <a:latin typeface="Arial"/>
                <a:cs typeface="Arial"/>
              </a:rPr>
              <a:t> </a:t>
            </a:r>
            <a:r>
              <a:rPr sz="2200" b="1" i="1" spc="-5" dirty="0">
                <a:solidFill>
                  <a:srgbClr val="74330C"/>
                </a:solidFill>
                <a:latin typeface="Arial"/>
                <a:cs typeface="Arial"/>
              </a:rPr>
              <a:t>acceptable </a:t>
            </a:r>
            <a:r>
              <a:rPr sz="2200" b="1" i="1" spc="-595" dirty="0">
                <a:solidFill>
                  <a:srgbClr val="74330C"/>
                </a:solidFill>
                <a:latin typeface="Arial"/>
                <a:cs typeface="Arial"/>
              </a:rPr>
              <a:t> </a:t>
            </a:r>
            <a:r>
              <a:rPr sz="2200" b="1" i="1" spc="-5" dirty="0">
                <a:solidFill>
                  <a:srgbClr val="74330C"/>
                </a:solidFill>
                <a:latin typeface="Arial"/>
                <a:cs typeface="Arial"/>
              </a:rPr>
              <a:t>percentage</a:t>
            </a:r>
            <a:r>
              <a:rPr sz="2200" b="1" i="1" spc="30" dirty="0">
                <a:solidFill>
                  <a:srgbClr val="74330C"/>
                </a:solidFill>
                <a:latin typeface="Arial"/>
                <a:cs typeface="Arial"/>
              </a:rPr>
              <a:t> </a:t>
            </a:r>
            <a:r>
              <a:rPr sz="2200" b="1" i="1" dirty="0">
                <a:solidFill>
                  <a:srgbClr val="74330C"/>
                </a:solidFill>
                <a:latin typeface="Arial"/>
                <a:cs typeface="Arial"/>
              </a:rPr>
              <a:t>of</a:t>
            </a:r>
            <a:r>
              <a:rPr sz="2200" b="1" i="1" spc="5" dirty="0">
                <a:solidFill>
                  <a:srgbClr val="74330C"/>
                </a:solidFill>
                <a:latin typeface="Arial"/>
                <a:cs typeface="Arial"/>
              </a:rPr>
              <a:t> </a:t>
            </a:r>
            <a:r>
              <a:rPr sz="2200" b="1" i="1" spc="-5" dirty="0">
                <a:solidFill>
                  <a:srgbClr val="74330C"/>
                </a:solidFill>
                <a:latin typeface="Arial"/>
                <a:cs typeface="Arial"/>
              </a:rPr>
              <a:t>defects</a:t>
            </a:r>
            <a:endParaRPr sz="22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Clr>
                <a:srgbClr val="90C225"/>
              </a:buClr>
              <a:buFont typeface="Wingdings"/>
              <a:buChar char=""/>
            </a:pPr>
            <a:endParaRPr sz="3050">
              <a:latin typeface="Arial"/>
              <a:cs typeface="Arial"/>
            </a:endParaRPr>
          </a:p>
          <a:p>
            <a:pPr marL="586740" marR="57150" lvl="1" indent="-343535">
              <a:lnSpc>
                <a:spcPct val="79500"/>
              </a:lnSpc>
              <a:buClr>
                <a:srgbClr val="90C225"/>
              </a:buClr>
              <a:buFont typeface="Wingdings"/>
              <a:buChar char=""/>
              <a:tabLst>
                <a:tab pos="587375" algn="l"/>
              </a:tabLst>
            </a:pPr>
            <a:r>
              <a:rPr sz="2200" spc="-5" dirty="0">
                <a:latin typeface="Arial MT"/>
                <a:cs typeface="Arial MT"/>
              </a:rPr>
              <a:t>Project Deadlines</a:t>
            </a:r>
            <a:r>
              <a:rPr sz="2200" spc="2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e.g. </a:t>
            </a:r>
            <a:r>
              <a:rPr sz="2200" spc="-5" dirty="0">
                <a:latin typeface="Arial MT"/>
                <a:cs typeface="Arial MT"/>
              </a:rPr>
              <a:t>release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deadlines, </a:t>
            </a:r>
            <a:r>
              <a:rPr sz="2200" spc="-59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testing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deadlines</a:t>
            </a:r>
            <a:endParaRPr sz="22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50"/>
              </a:spcBef>
              <a:buClr>
                <a:srgbClr val="90C225"/>
              </a:buClr>
              <a:buFont typeface="Wingdings"/>
              <a:buChar char=""/>
            </a:pPr>
            <a:endParaRPr sz="2550">
              <a:latin typeface="Arial MT"/>
              <a:cs typeface="Arial MT"/>
            </a:endParaRPr>
          </a:p>
          <a:p>
            <a:pPr marL="586740" lvl="1" indent="-344170">
              <a:lnSpc>
                <a:spcPct val="100000"/>
              </a:lnSpc>
              <a:buClr>
                <a:srgbClr val="90C225"/>
              </a:buClr>
              <a:buFont typeface="Wingdings"/>
              <a:buChar char=""/>
              <a:tabLst>
                <a:tab pos="587375" algn="l"/>
              </a:tabLst>
            </a:pPr>
            <a:r>
              <a:rPr sz="2200" spc="-55" dirty="0">
                <a:latin typeface="Arial MT"/>
                <a:cs typeface="Arial MT"/>
              </a:rPr>
              <a:t>Test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budget has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run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out.</a:t>
            </a:r>
            <a:endParaRPr sz="22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Clr>
                <a:srgbClr val="90C225"/>
              </a:buClr>
              <a:buFont typeface="Wingdings"/>
              <a:buChar char=""/>
            </a:pPr>
            <a:endParaRPr sz="3050">
              <a:latin typeface="Arial MT"/>
              <a:cs typeface="Arial MT"/>
            </a:endParaRPr>
          </a:p>
          <a:p>
            <a:pPr marL="586740" marR="5080" lvl="1" indent="-343535">
              <a:lnSpc>
                <a:spcPct val="79500"/>
              </a:lnSpc>
              <a:spcBef>
                <a:spcPts val="5"/>
              </a:spcBef>
              <a:buClr>
                <a:srgbClr val="90C225"/>
              </a:buClr>
              <a:buFont typeface="Wingdings"/>
              <a:buChar char=""/>
              <a:tabLst>
                <a:tab pos="587375" algn="l"/>
              </a:tabLst>
            </a:pPr>
            <a:r>
              <a:rPr sz="2200" b="1" i="1" spc="-5" dirty="0">
                <a:solidFill>
                  <a:srgbClr val="74330C"/>
                </a:solidFill>
                <a:latin typeface="Arial"/>
                <a:cs typeface="Arial"/>
              </a:rPr>
              <a:t>Coverage</a:t>
            </a:r>
            <a:r>
              <a:rPr sz="2200" b="1" i="1" spc="30" dirty="0">
                <a:solidFill>
                  <a:srgbClr val="74330C"/>
                </a:solidFill>
                <a:latin typeface="Arial"/>
                <a:cs typeface="Arial"/>
              </a:rPr>
              <a:t> </a:t>
            </a:r>
            <a:r>
              <a:rPr sz="2200" b="1" i="1" dirty="0">
                <a:solidFill>
                  <a:srgbClr val="74330C"/>
                </a:solidFill>
                <a:latin typeface="Arial"/>
                <a:cs typeface="Arial"/>
              </a:rPr>
              <a:t>of</a:t>
            </a:r>
            <a:r>
              <a:rPr sz="2200" b="1" i="1" spc="5" dirty="0">
                <a:solidFill>
                  <a:srgbClr val="74330C"/>
                </a:solidFill>
                <a:latin typeface="Arial"/>
                <a:cs typeface="Arial"/>
              </a:rPr>
              <a:t> </a:t>
            </a:r>
            <a:r>
              <a:rPr sz="2200" b="1" i="1" spc="-5" dirty="0">
                <a:solidFill>
                  <a:srgbClr val="74330C"/>
                </a:solidFill>
                <a:latin typeface="Arial"/>
                <a:cs typeface="Arial"/>
              </a:rPr>
              <a:t>code,</a:t>
            </a:r>
            <a:r>
              <a:rPr sz="2200" b="1" i="1" spc="10" dirty="0">
                <a:solidFill>
                  <a:srgbClr val="74330C"/>
                </a:solidFill>
                <a:latin typeface="Arial"/>
                <a:cs typeface="Arial"/>
              </a:rPr>
              <a:t> </a:t>
            </a:r>
            <a:r>
              <a:rPr sz="2200" b="1" i="1" spc="-5" dirty="0">
                <a:solidFill>
                  <a:srgbClr val="74330C"/>
                </a:solidFill>
                <a:latin typeface="Arial"/>
                <a:cs typeface="Arial"/>
              </a:rPr>
              <a:t>functionality</a:t>
            </a:r>
            <a:r>
              <a:rPr sz="2200" b="1" i="1" spc="20" dirty="0">
                <a:solidFill>
                  <a:srgbClr val="74330C"/>
                </a:solidFill>
                <a:latin typeface="Arial"/>
                <a:cs typeface="Arial"/>
              </a:rPr>
              <a:t> </a:t>
            </a:r>
            <a:r>
              <a:rPr sz="2200" b="1" i="1" spc="-5" dirty="0">
                <a:solidFill>
                  <a:srgbClr val="74330C"/>
                </a:solidFill>
                <a:latin typeface="Arial"/>
                <a:cs typeface="Arial"/>
              </a:rPr>
              <a:t>or </a:t>
            </a:r>
            <a:r>
              <a:rPr sz="2200" b="1" i="1" dirty="0">
                <a:solidFill>
                  <a:srgbClr val="74330C"/>
                </a:solidFill>
                <a:latin typeface="Arial"/>
                <a:cs typeface="Arial"/>
              </a:rPr>
              <a:t> </a:t>
            </a:r>
            <a:r>
              <a:rPr sz="2200" b="1" i="1" spc="-5" dirty="0">
                <a:solidFill>
                  <a:srgbClr val="74330C"/>
                </a:solidFill>
                <a:latin typeface="Arial"/>
                <a:cs typeface="Arial"/>
              </a:rPr>
              <a:t>requirements</a:t>
            </a:r>
            <a:r>
              <a:rPr sz="2200" b="1" i="1" spc="5" dirty="0">
                <a:solidFill>
                  <a:srgbClr val="74330C"/>
                </a:solidFill>
                <a:latin typeface="Arial"/>
                <a:cs typeface="Arial"/>
              </a:rPr>
              <a:t> </a:t>
            </a:r>
            <a:r>
              <a:rPr sz="2200" b="1" i="1" spc="-5" dirty="0">
                <a:solidFill>
                  <a:srgbClr val="74330C"/>
                </a:solidFill>
                <a:latin typeface="Arial"/>
                <a:cs typeface="Arial"/>
              </a:rPr>
              <a:t>reaches</a:t>
            </a:r>
            <a:r>
              <a:rPr sz="2200" b="1" i="1" spc="25" dirty="0">
                <a:solidFill>
                  <a:srgbClr val="74330C"/>
                </a:solidFill>
                <a:latin typeface="Arial"/>
                <a:cs typeface="Arial"/>
              </a:rPr>
              <a:t> </a:t>
            </a:r>
            <a:r>
              <a:rPr sz="2200" b="1" i="1" dirty="0">
                <a:solidFill>
                  <a:srgbClr val="74330C"/>
                </a:solidFill>
                <a:latin typeface="Arial"/>
                <a:cs typeface="Arial"/>
              </a:rPr>
              <a:t>to</a:t>
            </a:r>
            <a:r>
              <a:rPr sz="2200" b="1" i="1" spc="5" dirty="0">
                <a:solidFill>
                  <a:srgbClr val="74330C"/>
                </a:solidFill>
                <a:latin typeface="Arial"/>
                <a:cs typeface="Arial"/>
              </a:rPr>
              <a:t> </a:t>
            </a:r>
            <a:r>
              <a:rPr sz="2200" b="1" i="1" spc="-5" dirty="0">
                <a:solidFill>
                  <a:srgbClr val="74330C"/>
                </a:solidFill>
                <a:latin typeface="Arial"/>
                <a:cs typeface="Arial"/>
              </a:rPr>
              <a:t>specific</a:t>
            </a:r>
            <a:r>
              <a:rPr sz="2200" b="1" i="1" dirty="0">
                <a:solidFill>
                  <a:srgbClr val="74330C"/>
                </a:solidFill>
                <a:latin typeface="Arial"/>
                <a:cs typeface="Arial"/>
              </a:rPr>
              <a:t> point</a:t>
            </a:r>
            <a:endParaRPr sz="22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50"/>
              </a:spcBef>
              <a:buClr>
                <a:srgbClr val="90C225"/>
              </a:buClr>
              <a:buFont typeface="Wingdings"/>
              <a:buChar char=""/>
            </a:pPr>
            <a:endParaRPr sz="2550">
              <a:latin typeface="Arial"/>
              <a:cs typeface="Arial"/>
            </a:endParaRPr>
          </a:p>
          <a:p>
            <a:pPr marL="586740" lvl="1" indent="-344170">
              <a:lnSpc>
                <a:spcPct val="100000"/>
              </a:lnSpc>
              <a:buClr>
                <a:srgbClr val="90C225"/>
              </a:buClr>
              <a:buFont typeface="Wingdings"/>
              <a:buChar char=""/>
              <a:tabLst>
                <a:tab pos="587375" algn="l"/>
              </a:tabLst>
            </a:pPr>
            <a:r>
              <a:rPr sz="2200" b="1" i="1" spc="-5" dirty="0">
                <a:solidFill>
                  <a:srgbClr val="74330C"/>
                </a:solidFill>
                <a:latin typeface="Arial"/>
                <a:cs typeface="Arial"/>
              </a:rPr>
              <a:t>Bug</a:t>
            </a:r>
            <a:r>
              <a:rPr sz="2200" b="1" i="1" spc="10" dirty="0">
                <a:solidFill>
                  <a:srgbClr val="74330C"/>
                </a:solidFill>
                <a:latin typeface="Arial"/>
                <a:cs typeface="Arial"/>
              </a:rPr>
              <a:t> </a:t>
            </a:r>
            <a:r>
              <a:rPr sz="2200" b="1" i="1" dirty="0">
                <a:solidFill>
                  <a:srgbClr val="74330C"/>
                </a:solidFill>
                <a:latin typeface="Arial"/>
                <a:cs typeface="Arial"/>
              </a:rPr>
              <a:t>rate falls</a:t>
            </a:r>
            <a:r>
              <a:rPr sz="2200" b="1" i="1" spc="-15" dirty="0">
                <a:solidFill>
                  <a:srgbClr val="74330C"/>
                </a:solidFill>
                <a:latin typeface="Arial"/>
                <a:cs typeface="Arial"/>
              </a:rPr>
              <a:t> </a:t>
            </a:r>
            <a:r>
              <a:rPr sz="2200" b="1" i="1" spc="-5" dirty="0">
                <a:solidFill>
                  <a:srgbClr val="74330C"/>
                </a:solidFill>
                <a:latin typeface="Arial"/>
                <a:cs typeface="Arial"/>
              </a:rPr>
              <a:t>below</a:t>
            </a:r>
            <a:r>
              <a:rPr sz="2200" b="1" i="1" spc="5" dirty="0">
                <a:solidFill>
                  <a:srgbClr val="74330C"/>
                </a:solidFill>
                <a:latin typeface="Arial"/>
                <a:cs typeface="Arial"/>
              </a:rPr>
              <a:t> </a:t>
            </a:r>
            <a:r>
              <a:rPr sz="2200" b="1" i="1" spc="-5" dirty="0">
                <a:solidFill>
                  <a:srgbClr val="74330C"/>
                </a:solidFill>
                <a:latin typeface="Arial"/>
                <a:cs typeface="Arial"/>
              </a:rPr>
              <a:t>acceptable</a:t>
            </a:r>
            <a:r>
              <a:rPr sz="2200" b="1" i="1" spc="40" dirty="0">
                <a:solidFill>
                  <a:srgbClr val="74330C"/>
                </a:solidFill>
                <a:latin typeface="Arial"/>
                <a:cs typeface="Arial"/>
              </a:rPr>
              <a:t> </a:t>
            </a:r>
            <a:r>
              <a:rPr sz="2200" b="1" i="1" spc="-5" dirty="0">
                <a:solidFill>
                  <a:srgbClr val="74330C"/>
                </a:solidFill>
                <a:latin typeface="Arial"/>
                <a:cs typeface="Arial"/>
              </a:rPr>
              <a:t>level</a:t>
            </a:r>
            <a:endParaRPr sz="2200">
              <a:latin typeface="Arial"/>
              <a:cs typeface="Arial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7C2992F-3F77-0211-5265-B8172E390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744" y="0"/>
            <a:ext cx="7429499" cy="1478570"/>
          </a:xfrm>
        </p:spPr>
        <p:txBody>
          <a:bodyPr/>
          <a:lstStyle/>
          <a:p>
            <a:r>
              <a:rPr lang="en-US" dirty="0"/>
              <a:t>Stop testing-When?</a:t>
            </a:r>
            <a:endParaRPr lang="en-IN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176337" y="1473834"/>
            <a:ext cx="1640205" cy="38569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100"/>
              </a:spcBef>
              <a:buClr>
                <a:srgbClr val="90C225"/>
              </a:buClr>
              <a:buFont typeface="Wingdings"/>
              <a:buChar char=""/>
              <a:tabLst>
                <a:tab pos="355600" algn="l"/>
              </a:tabLst>
            </a:pPr>
            <a:r>
              <a:rPr sz="2200" spc="-5" dirty="0">
                <a:latin typeface="Arial MT"/>
                <a:cs typeface="Arial MT"/>
              </a:rPr>
              <a:t>Customer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buClr>
                <a:srgbClr val="90C225"/>
              </a:buClr>
              <a:buFont typeface="Wingdings"/>
              <a:buChar char=""/>
            </a:pPr>
            <a:endParaRPr sz="2400">
              <a:latin typeface="Arial MT"/>
              <a:cs typeface="Arial MT"/>
            </a:endParaRPr>
          </a:p>
          <a:p>
            <a:pPr marL="354965" indent="-342900">
              <a:lnSpc>
                <a:spcPct val="100000"/>
              </a:lnSpc>
              <a:spcBef>
                <a:spcPts val="1480"/>
              </a:spcBef>
              <a:buClr>
                <a:srgbClr val="90C225"/>
              </a:buClr>
              <a:buFont typeface="Wingdings"/>
              <a:buChar char=""/>
              <a:tabLst>
                <a:tab pos="355600" algn="l"/>
              </a:tabLst>
            </a:pPr>
            <a:r>
              <a:rPr sz="2200" spc="-5" dirty="0">
                <a:latin typeface="Arial MT"/>
                <a:cs typeface="Arial MT"/>
              </a:rPr>
              <a:t>User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buClr>
                <a:srgbClr val="90C225"/>
              </a:buClr>
              <a:buFont typeface="Wingdings"/>
              <a:buChar char=""/>
            </a:pPr>
            <a:endParaRPr sz="2400">
              <a:latin typeface="Arial MT"/>
              <a:cs typeface="Arial MT"/>
            </a:endParaRPr>
          </a:p>
          <a:p>
            <a:pPr marL="354965" indent="-342900">
              <a:lnSpc>
                <a:spcPct val="100000"/>
              </a:lnSpc>
              <a:spcBef>
                <a:spcPts val="1485"/>
              </a:spcBef>
              <a:buClr>
                <a:srgbClr val="90C225"/>
              </a:buClr>
              <a:buFont typeface="Wingdings"/>
              <a:buChar char=""/>
              <a:tabLst>
                <a:tab pos="355600" algn="l"/>
              </a:tabLst>
            </a:pPr>
            <a:r>
              <a:rPr sz="2200" spc="-5" dirty="0">
                <a:latin typeface="Arial MT"/>
                <a:cs typeface="Arial MT"/>
              </a:rPr>
              <a:t>D</a:t>
            </a:r>
            <a:r>
              <a:rPr sz="2200" spc="-15" dirty="0">
                <a:latin typeface="Arial MT"/>
                <a:cs typeface="Arial MT"/>
              </a:rPr>
              <a:t>e</a:t>
            </a:r>
            <a:r>
              <a:rPr sz="2200" spc="-5" dirty="0">
                <a:latin typeface="Arial MT"/>
                <a:cs typeface="Arial MT"/>
              </a:rPr>
              <a:t>vel</a:t>
            </a:r>
            <a:r>
              <a:rPr sz="2200" spc="-15" dirty="0">
                <a:latin typeface="Arial MT"/>
                <a:cs typeface="Arial MT"/>
              </a:rPr>
              <a:t>o</a:t>
            </a:r>
            <a:r>
              <a:rPr sz="2200" spc="-5" dirty="0">
                <a:latin typeface="Arial MT"/>
                <a:cs typeface="Arial MT"/>
              </a:rPr>
              <a:t>per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buClr>
                <a:srgbClr val="90C225"/>
              </a:buClr>
              <a:buFont typeface="Wingdings"/>
              <a:buChar char=""/>
            </a:pPr>
            <a:endParaRPr sz="2400">
              <a:latin typeface="Arial MT"/>
              <a:cs typeface="Arial MT"/>
            </a:endParaRPr>
          </a:p>
          <a:p>
            <a:pPr marL="354965" indent="-342900">
              <a:lnSpc>
                <a:spcPct val="100000"/>
              </a:lnSpc>
              <a:spcBef>
                <a:spcPts val="1480"/>
              </a:spcBef>
              <a:buClr>
                <a:srgbClr val="90C225"/>
              </a:buClr>
              <a:buFont typeface="Wingdings"/>
              <a:buChar char=""/>
              <a:tabLst>
                <a:tab pos="355600" algn="l"/>
              </a:tabLst>
            </a:pPr>
            <a:r>
              <a:rPr sz="2200" spc="-35" dirty="0">
                <a:latin typeface="Arial MT"/>
                <a:cs typeface="Arial MT"/>
              </a:rPr>
              <a:t>Tester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buClr>
                <a:srgbClr val="90C225"/>
              </a:buClr>
              <a:buFont typeface="Wingdings"/>
              <a:buChar char=""/>
            </a:pPr>
            <a:endParaRPr sz="2400">
              <a:latin typeface="Arial MT"/>
              <a:cs typeface="Arial MT"/>
            </a:endParaRPr>
          </a:p>
          <a:p>
            <a:pPr marL="354965" indent="-342900">
              <a:lnSpc>
                <a:spcPct val="100000"/>
              </a:lnSpc>
              <a:spcBef>
                <a:spcPts val="1485"/>
              </a:spcBef>
              <a:buClr>
                <a:srgbClr val="90C225"/>
              </a:buClr>
              <a:buFont typeface="Wingdings"/>
              <a:buChar char=""/>
              <a:tabLst>
                <a:tab pos="355600" algn="l"/>
              </a:tabLst>
            </a:pPr>
            <a:r>
              <a:rPr sz="2200" spc="-5" dirty="0">
                <a:latin typeface="Arial MT"/>
                <a:cs typeface="Arial MT"/>
              </a:rPr>
              <a:t>Auditor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FD80513-7E39-7F0D-4359-968464BAB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7250" y="73590"/>
            <a:ext cx="7429499" cy="1478570"/>
          </a:xfrm>
        </p:spPr>
        <p:txBody>
          <a:bodyPr/>
          <a:lstStyle/>
          <a:p>
            <a:r>
              <a:rPr lang="en-US" dirty="0"/>
              <a:t>Participants in testing</a:t>
            </a:r>
            <a:endParaRPr lang="en-IN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657" y="1136015"/>
            <a:ext cx="5535930" cy="49980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7980" indent="-335280">
              <a:lnSpc>
                <a:spcPct val="100000"/>
              </a:lnSpc>
              <a:spcBef>
                <a:spcPts val="100"/>
              </a:spcBef>
              <a:buClr>
                <a:srgbClr val="90C225"/>
              </a:buClr>
              <a:buFont typeface="Wingdings"/>
              <a:buChar char=""/>
              <a:tabLst>
                <a:tab pos="347980" algn="l"/>
              </a:tabLst>
            </a:pPr>
            <a:r>
              <a:rPr sz="2200" spc="-55" dirty="0">
                <a:latin typeface="Arial MT"/>
                <a:cs typeface="Arial MT"/>
              </a:rPr>
              <a:t>Test </a:t>
            </a:r>
            <a:r>
              <a:rPr sz="2200" spc="-10" dirty="0">
                <a:latin typeface="Arial MT"/>
                <a:cs typeface="Arial MT"/>
              </a:rPr>
              <a:t>Planning</a:t>
            </a:r>
            <a:endParaRPr sz="22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90C225"/>
              </a:buClr>
              <a:buFont typeface="Wingdings"/>
              <a:buChar char=""/>
            </a:pPr>
            <a:endParaRPr sz="3200" dirty="0">
              <a:latin typeface="Arial MT"/>
              <a:cs typeface="Arial MT"/>
            </a:endParaRPr>
          </a:p>
          <a:p>
            <a:pPr marL="426720" indent="-414020">
              <a:lnSpc>
                <a:spcPct val="100000"/>
              </a:lnSpc>
              <a:buClr>
                <a:srgbClr val="90C225"/>
              </a:buClr>
              <a:buFont typeface="Wingdings"/>
              <a:buChar char=""/>
              <a:tabLst>
                <a:tab pos="426084" algn="l"/>
                <a:tab pos="426720" algn="l"/>
              </a:tabLst>
            </a:pPr>
            <a:r>
              <a:rPr sz="2200" spc="-5" dirty="0">
                <a:latin typeface="Arial MT"/>
                <a:cs typeface="Arial MT"/>
              </a:rPr>
              <a:t>Code</a:t>
            </a:r>
            <a:r>
              <a:rPr sz="2200" spc="-65" dirty="0">
                <a:latin typeface="Arial MT"/>
                <a:cs typeface="Arial MT"/>
              </a:rPr>
              <a:t> </a:t>
            </a:r>
            <a:r>
              <a:rPr sz="2200" spc="-25" dirty="0">
                <a:latin typeface="Arial MT"/>
                <a:cs typeface="Arial MT"/>
              </a:rPr>
              <a:t>Testability</a:t>
            </a:r>
            <a:endParaRPr sz="22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90C225"/>
              </a:buClr>
              <a:buFont typeface="Wingdings"/>
              <a:buChar char=""/>
            </a:pPr>
            <a:endParaRPr sz="3200" dirty="0">
              <a:latin typeface="Arial MT"/>
              <a:cs typeface="Arial MT"/>
            </a:endParaRPr>
          </a:p>
          <a:p>
            <a:pPr marL="347980" indent="-335280">
              <a:lnSpc>
                <a:spcPct val="100000"/>
              </a:lnSpc>
              <a:buClr>
                <a:srgbClr val="90C225"/>
              </a:buClr>
              <a:buFont typeface="Wingdings"/>
              <a:buChar char=""/>
              <a:tabLst>
                <a:tab pos="347980" algn="l"/>
              </a:tabLst>
            </a:pPr>
            <a:r>
              <a:rPr sz="2200" spc="-204" dirty="0">
                <a:latin typeface="Arial MT"/>
                <a:cs typeface="Arial MT"/>
              </a:rPr>
              <a:t>T</a:t>
            </a:r>
            <a:r>
              <a:rPr sz="2200" dirty="0">
                <a:latin typeface="Arial MT"/>
                <a:cs typeface="Arial MT"/>
              </a:rPr>
              <a:t>est</a:t>
            </a:r>
            <a:r>
              <a:rPr sz="2200" spc="-3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of</a:t>
            </a:r>
            <a:r>
              <a:rPr sz="2200" spc="10" dirty="0">
                <a:latin typeface="Arial MT"/>
                <a:cs typeface="Arial MT"/>
              </a:rPr>
              <a:t>t</a:t>
            </a:r>
            <a:r>
              <a:rPr sz="2200" spc="-5" dirty="0">
                <a:latin typeface="Arial MT"/>
                <a:cs typeface="Arial MT"/>
              </a:rPr>
              <a:t>en</a:t>
            </a:r>
            <a:endParaRPr sz="22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90C225"/>
              </a:buClr>
              <a:buFont typeface="Wingdings"/>
              <a:buChar char=""/>
            </a:pPr>
            <a:endParaRPr sz="3200" dirty="0">
              <a:latin typeface="Arial MT"/>
              <a:cs typeface="Arial MT"/>
            </a:endParaRPr>
          </a:p>
          <a:p>
            <a:pPr marL="347980" indent="-335280">
              <a:lnSpc>
                <a:spcPct val="100000"/>
              </a:lnSpc>
              <a:buClr>
                <a:srgbClr val="90C225"/>
              </a:buClr>
              <a:buFont typeface="Wingdings"/>
              <a:buChar char=""/>
              <a:tabLst>
                <a:tab pos="347980" algn="l"/>
              </a:tabLst>
            </a:pPr>
            <a:r>
              <a:rPr sz="2200" spc="-204" dirty="0">
                <a:latin typeface="Arial MT"/>
                <a:cs typeface="Arial MT"/>
              </a:rPr>
              <a:t>T</a:t>
            </a:r>
            <a:r>
              <a:rPr sz="2200" dirty="0">
                <a:latin typeface="Arial MT"/>
                <a:cs typeface="Arial MT"/>
              </a:rPr>
              <a:t>est</a:t>
            </a:r>
            <a:r>
              <a:rPr sz="2200" spc="-3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ear</a:t>
            </a:r>
            <a:r>
              <a:rPr sz="2200" spc="-15" dirty="0">
                <a:latin typeface="Arial MT"/>
                <a:cs typeface="Arial MT"/>
              </a:rPr>
              <a:t>l</a:t>
            </a:r>
            <a:r>
              <a:rPr sz="2200" dirty="0">
                <a:latin typeface="Arial MT"/>
                <a:cs typeface="Arial MT"/>
              </a:rPr>
              <a:t>y</a:t>
            </a: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90C225"/>
              </a:buClr>
              <a:buFont typeface="Wingdings"/>
              <a:buChar char=""/>
            </a:pPr>
            <a:endParaRPr sz="3200" dirty="0">
              <a:latin typeface="Arial MT"/>
              <a:cs typeface="Arial MT"/>
            </a:endParaRPr>
          </a:p>
          <a:p>
            <a:pPr marL="347980" indent="-335280">
              <a:lnSpc>
                <a:spcPts val="2510"/>
              </a:lnSpc>
              <a:buClr>
                <a:srgbClr val="90C225"/>
              </a:buClr>
              <a:buFont typeface="Wingdings"/>
              <a:buChar char=""/>
              <a:tabLst>
                <a:tab pos="347980" algn="l"/>
              </a:tabLst>
            </a:pPr>
            <a:r>
              <a:rPr sz="2200" spc="-5" dirty="0">
                <a:latin typeface="Arial MT"/>
                <a:cs typeface="Arial MT"/>
              </a:rPr>
              <a:t>Measure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test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costs,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coverage,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results </a:t>
            </a:r>
            <a:r>
              <a:rPr sz="2200" dirty="0">
                <a:latin typeface="Arial MT"/>
                <a:cs typeface="Arial MT"/>
              </a:rPr>
              <a:t>and</a:t>
            </a:r>
          </a:p>
          <a:p>
            <a:pPr marL="347980">
              <a:lnSpc>
                <a:spcPts val="2510"/>
              </a:lnSpc>
            </a:pPr>
            <a:r>
              <a:rPr sz="2200" spc="-5" dirty="0">
                <a:latin typeface="Arial MT"/>
                <a:cs typeface="Arial MT"/>
              </a:rPr>
              <a:t>effectiveness.</a:t>
            </a:r>
            <a:endParaRPr sz="22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500" dirty="0">
              <a:latin typeface="Arial MT"/>
              <a:cs typeface="Arial MT"/>
            </a:endParaRPr>
          </a:p>
          <a:p>
            <a:pPr marL="347980" marR="530860" indent="-335280">
              <a:lnSpc>
                <a:spcPts val="2360"/>
              </a:lnSpc>
              <a:buClr>
                <a:srgbClr val="90C225"/>
              </a:buClr>
              <a:buFont typeface="Wingdings"/>
              <a:buChar char=""/>
              <a:tabLst>
                <a:tab pos="347980" algn="l"/>
              </a:tabLst>
            </a:pPr>
            <a:r>
              <a:rPr sz="2200" spc="-5" dirty="0">
                <a:latin typeface="Arial MT"/>
                <a:cs typeface="Arial MT"/>
              </a:rPr>
              <a:t>Negative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spc="-30" dirty="0">
                <a:latin typeface="Arial MT"/>
                <a:cs typeface="Arial MT"/>
              </a:rPr>
              <a:t>Testing: </a:t>
            </a:r>
            <a:r>
              <a:rPr sz="2200" spc="-5" dirty="0">
                <a:latin typeface="Arial MT"/>
                <a:cs typeface="Arial MT"/>
              </a:rPr>
              <a:t>Needs</a:t>
            </a:r>
            <a:r>
              <a:rPr sz="2200" spc="2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Kick</a:t>
            </a:r>
            <a:r>
              <a:rPr sz="2200" dirty="0">
                <a:latin typeface="Arial MT"/>
                <a:cs typeface="Arial MT"/>
              </a:rPr>
              <a:t> the </a:t>
            </a:r>
            <a:r>
              <a:rPr sz="2200" spc="-20" dirty="0">
                <a:latin typeface="Arial MT"/>
                <a:cs typeface="Arial MT"/>
              </a:rPr>
              <a:t>wall </a:t>
            </a:r>
            <a:r>
              <a:rPr sz="2200" spc="-6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approach</a:t>
            </a:r>
            <a:endParaRPr sz="2200" dirty="0">
              <a:latin typeface="Arial MT"/>
              <a:cs typeface="Arial MT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957A17A-454E-F7C5-0455-B991DED4E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7250" y="0"/>
            <a:ext cx="7429499" cy="1478570"/>
          </a:xfrm>
        </p:spPr>
        <p:txBody>
          <a:bodyPr/>
          <a:lstStyle/>
          <a:p>
            <a:r>
              <a:rPr lang="en-US" dirty="0"/>
              <a:t>Best practice in testing</a:t>
            </a:r>
            <a:endParaRPr lang="en-IN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57" y="335216"/>
            <a:ext cx="268033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720" dirty="0"/>
              <a:t>Misconceptions</a:t>
            </a:r>
            <a:endParaRPr sz="4000" dirty="0"/>
          </a:p>
        </p:txBody>
      </p:sp>
      <p:sp>
        <p:nvSpPr>
          <p:cNvPr id="3" name="object 3"/>
          <p:cNvSpPr txBox="1"/>
          <p:nvPr/>
        </p:nvSpPr>
        <p:spPr>
          <a:xfrm>
            <a:off x="894397" y="1550034"/>
            <a:ext cx="5739765" cy="30645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4800" marR="5080" indent="-292100">
              <a:lnSpc>
                <a:spcPct val="100000"/>
              </a:lnSpc>
              <a:spcBef>
                <a:spcPts val="100"/>
              </a:spcBef>
              <a:buClr>
                <a:srgbClr val="90C225"/>
              </a:buClr>
              <a:buFont typeface="Wingdings"/>
              <a:buChar char=""/>
              <a:tabLst>
                <a:tab pos="304800" algn="l"/>
              </a:tabLst>
            </a:pPr>
            <a:r>
              <a:rPr sz="2200" spc="-10" dirty="0">
                <a:latin typeface="Arial MT"/>
                <a:cs typeface="Arial MT"/>
              </a:rPr>
              <a:t>Anyone</a:t>
            </a:r>
            <a:r>
              <a:rPr sz="2200" spc="5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can</a:t>
            </a:r>
            <a:r>
              <a:rPr sz="2200" dirty="0">
                <a:latin typeface="Arial MT"/>
                <a:cs typeface="Arial MT"/>
              </a:rPr>
              <a:t> test </a:t>
            </a:r>
            <a:r>
              <a:rPr sz="2200" spc="-10" dirty="0">
                <a:latin typeface="Arial MT"/>
                <a:cs typeface="Arial MT"/>
              </a:rPr>
              <a:t>software:</a:t>
            </a:r>
            <a:r>
              <a:rPr sz="2200" spc="5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No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particular</a:t>
            </a:r>
            <a:r>
              <a:rPr sz="2200" spc="3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skill </a:t>
            </a:r>
            <a:r>
              <a:rPr sz="2200" spc="-59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is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required.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90C225"/>
              </a:buClr>
              <a:buFont typeface="Wingdings"/>
              <a:buChar char=""/>
            </a:pPr>
            <a:endParaRPr sz="3500">
              <a:latin typeface="Arial MT"/>
              <a:cs typeface="Arial MT"/>
            </a:endParaRPr>
          </a:p>
          <a:p>
            <a:pPr marL="304800" marR="14604" indent="-292100">
              <a:lnSpc>
                <a:spcPct val="100000"/>
              </a:lnSpc>
              <a:buClr>
                <a:srgbClr val="90C225"/>
              </a:buClr>
              <a:buFont typeface="Wingdings"/>
              <a:buChar char=""/>
              <a:tabLst>
                <a:tab pos="304800" algn="l"/>
              </a:tabLst>
            </a:pPr>
            <a:r>
              <a:rPr sz="2200" spc="-30" dirty="0">
                <a:latin typeface="Arial MT"/>
                <a:cs typeface="Arial MT"/>
              </a:rPr>
              <a:t>Testers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can</a:t>
            </a:r>
            <a:r>
              <a:rPr sz="2200" dirty="0">
                <a:latin typeface="Arial MT"/>
                <a:cs typeface="Arial MT"/>
              </a:rPr>
              <a:t> test</a:t>
            </a:r>
            <a:r>
              <a:rPr sz="2200" spc="-5" dirty="0">
                <a:latin typeface="Arial MT"/>
                <a:cs typeface="Arial MT"/>
              </a:rPr>
              <a:t> the quality</a:t>
            </a:r>
            <a:r>
              <a:rPr sz="2200" spc="2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at</a:t>
            </a:r>
            <a:r>
              <a:rPr sz="2200" spc="-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 </a:t>
            </a:r>
            <a:r>
              <a:rPr sz="2200" spc="-5" dirty="0">
                <a:latin typeface="Arial MT"/>
                <a:cs typeface="Arial MT"/>
              </a:rPr>
              <a:t>end </a:t>
            </a:r>
            <a:r>
              <a:rPr sz="2200" dirty="0">
                <a:latin typeface="Arial MT"/>
                <a:cs typeface="Arial MT"/>
              </a:rPr>
              <a:t>of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 </a:t>
            </a:r>
            <a:r>
              <a:rPr sz="2200" spc="-59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project!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90C225"/>
              </a:buClr>
              <a:buFont typeface="Wingdings"/>
              <a:buChar char=""/>
            </a:pPr>
            <a:endParaRPr sz="3500">
              <a:latin typeface="Arial MT"/>
              <a:cs typeface="Arial MT"/>
            </a:endParaRPr>
          </a:p>
          <a:p>
            <a:pPr marL="304800" indent="-292100">
              <a:lnSpc>
                <a:spcPts val="2640"/>
              </a:lnSpc>
              <a:buClr>
                <a:srgbClr val="90C225"/>
              </a:buClr>
              <a:buFont typeface="Wingdings"/>
              <a:buChar char=""/>
              <a:tabLst>
                <a:tab pos="304800" algn="l"/>
              </a:tabLst>
            </a:pPr>
            <a:r>
              <a:rPr sz="2200" spc="-5" dirty="0">
                <a:latin typeface="Arial MT"/>
                <a:cs typeface="Arial MT"/>
              </a:rPr>
              <a:t>Defects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found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means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blaming</a:t>
            </a:r>
            <a:r>
              <a:rPr sz="2200" spc="3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to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</a:t>
            </a:r>
            <a:endParaRPr sz="2200">
              <a:latin typeface="Arial MT"/>
              <a:cs typeface="Arial MT"/>
            </a:endParaRPr>
          </a:p>
          <a:p>
            <a:pPr marL="304800">
              <a:lnSpc>
                <a:spcPct val="100000"/>
              </a:lnSpc>
            </a:pPr>
            <a:r>
              <a:rPr sz="2200" spc="-5" dirty="0">
                <a:latin typeface="Arial MT"/>
                <a:cs typeface="Arial MT"/>
              </a:rPr>
              <a:t>developers.</a:t>
            </a:r>
            <a:endParaRPr sz="2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724217" y="1245234"/>
            <a:ext cx="5445125" cy="3135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2580" indent="-309880">
              <a:lnSpc>
                <a:spcPct val="100000"/>
              </a:lnSpc>
              <a:spcBef>
                <a:spcPts val="100"/>
              </a:spcBef>
              <a:buClr>
                <a:srgbClr val="90C225"/>
              </a:buClr>
              <a:buSzPct val="79545"/>
              <a:buFont typeface="Wingdings"/>
              <a:buChar char=""/>
              <a:tabLst>
                <a:tab pos="321945" algn="l"/>
                <a:tab pos="322580" algn="l"/>
              </a:tabLst>
            </a:pPr>
            <a:r>
              <a:rPr sz="2200" spc="10" dirty="0">
                <a:latin typeface="Arial MT"/>
                <a:cs typeface="Arial MT"/>
              </a:rPr>
              <a:t>What</a:t>
            </a:r>
            <a:r>
              <a:rPr sz="2200" spc="-6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is</a:t>
            </a:r>
            <a:r>
              <a:rPr sz="2200" spc="-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Software</a:t>
            </a:r>
            <a:r>
              <a:rPr sz="2200" spc="-5" dirty="0">
                <a:latin typeface="Arial MT"/>
                <a:cs typeface="Arial MT"/>
              </a:rPr>
              <a:t> </a:t>
            </a:r>
            <a:r>
              <a:rPr sz="2200" spc="-30" dirty="0">
                <a:latin typeface="Arial MT"/>
                <a:cs typeface="Arial MT"/>
              </a:rPr>
              <a:t>Testing?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buClr>
                <a:srgbClr val="90C225"/>
              </a:buClr>
              <a:buFont typeface="Wingdings"/>
              <a:buChar char=""/>
            </a:pPr>
            <a:endParaRPr sz="2400">
              <a:latin typeface="Arial MT"/>
              <a:cs typeface="Arial MT"/>
            </a:endParaRPr>
          </a:p>
          <a:p>
            <a:pPr marL="243840" indent="-231140">
              <a:lnSpc>
                <a:spcPct val="100000"/>
              </a:lnSpc>
              <a:spcBef>
                <a:spcPts val="1880"/>
              </a:spcBef>
              <a:buClr>
                <a:srgbClr val="90C225"/>
              </a:buClr>
              <a:buSzPct val="79545"/>
              <a:buFont typeface="Wingdings"/>
              <a:buChar char=""/>
              <a:tabLst>
                <a:tab pos="243840" algn="l"/>
              </a:tabLst>
            </a:pPr>
            <a:r>
              <a:rPr sz="2200" dirty="0">
                <a:latin typeface="Arial MT"/>
                <a:cs typeface="Arial MT"/>
              </a:rPr>
              <a:t>Justify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importance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of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Software</a:t>
            </a:r>
            <a:r>
              <a:rPr sz="2200" spc="4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testing.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buClr>
                <a:srgbClr val="90C225"/>
              </a:buClr>
              <a:buFont typeface="Wingdings"/>
              <a:buChar char=""/>
            </a:pPr>
            <a:endParaRPr sz="2400">
              <a:latin typeface="Arial MT"/>
              <a:cs typeface="Arial MT"/>
            </a:endParaRPr>
          </a:p>
          <a:p>
            <a:pPr marL="243840" indent="-231140">
              <a:lnSpc>
                <a:spcPct val="100000"/>
              </a:lnSpc>
              <a:spcBef>
                <a:spcPts val="1885"/>
              </a:spcBef>
              <a:buClr>
                <a:srgbClr val="90C225"/>
              </a:buClr>
              <a:buSzPct val="79545"/>
              <a:buFont typeface="Wingdings"/>
              <a:buChar char=""/>
              <a:tabLst>
                <a:tab pos="243840" algn="l"/>
              </a:tabLst>
            </a:pPr>
            <a:r>
              <a:rPr sz="2200" spc="10" dirty="0">
                <a:latin typeface="Arial MT"/>
                <a:cs typeface="Arial MT"/>
              </a:rPr>
              <a:t>What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are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skills</a:t>
            </a:r>
            <a:r>
              <a:rPr sz="2200" spc="2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required</a:t>
            </a:r>
            <a:r>
              <a:rPr sz="2200" spc="2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for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spc="-30" dirty="0">
                <a:latin typeface="Arial MT"/>
                <a:cs typeface="Arial MT"/>
              </a:rPr>
              <a:t>Testing?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buClr>
                <a:srgbClr val="90C225"/>
              </a:buClr>
              <a:buFont typeface="Wingdings"/>
              <a:buChar char=""/>
            </a:pPr>
            <a:endParaRPr sz="2400">
              <a:latin typeface="Arial MT"/>
              <a:cs typeface="Arial MT"/>
            </a:endParaRPr>
          </a:p>
          <a:p>
            <a:pPr marL="243840" indent="-231140">
              <a:lnSpc>
                <a:spcPct val="100000"/>
              </a:lnSpc>
              <a:spcBef>
                <a:spcPts val="1880"/>
              </a:spcBef>
              <a:buClr>
                <a:srgbClr val="90C225"/>
              </a:buClr>
              <a:buSzPct val="79545"/>
              <a:buFont typeface="Wingdings"/>
              <a:buChar char=""/>
              <a:tabLst>
                <a:tab pos="243840" algn="l"/>
              </a:tabLst>
            </a:pPr>
            <a:r>
              <a:rPr sz="2200" spc="10" dirty="0">
                <a:latin typeface="Arial MT"/>
                <a:cs typeface="Arial MT"/>
              </a:rPr>
              <a:t>What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are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objectives</a:t>
            </a:r>
            <a:r>
              <a:rPr sz="2200" spc="2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of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Early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spc="-30" dirty="0">
                <a:latin typeface="Arial MT"/>
                <a:cs typeface="Arial MT"/>
              </a:rPr>
              <a:t>Testing?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F77F15A-AA27-5695-2BC6-59EC99AB1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4217" y="0"/>
            <a:ext cx="7429499" cy="1478570"/>
          </a:xfrm>
        </p:spPr>
        <p:txBody>
          <a:bodyPr/>
          <a:lstStyle/>
          <a:p>
            <a:r>
              <a:rPr lang="en-US" dirty="0"/>
              <a:t>Interview questions</a:t>
            </a:r>
            <a:endParaRPr lang="en-IN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08971" y="1656834"/>
            <a:ext cx="2664579" cy="4073946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C73F9C45-FF9F-CA24-320E-6DA5C793D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7250" y="387935"/>
            <a:ext cx="7429499" cy="1478570"/>
          </a:xfrm>
        </p:spPr>
        <p:txBody>
          <a:bodyPr/>
          <a:lstStyle/>
          <a:p>
            <a:r>
              <a:rPr lang="en-US" dirty="0"/>
              <a:t>Any questions?</a:t>
            </a:r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952817" y="1395095"/>
            <a:ext cx="4541520" cy="3839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357245" algn="l"/>
              </a:tabLst>
            </a:pPr>
            <a:r>
              <a:rPr sz="2600" b="1" spc="-10" dirty="0">
                <a:latin typeface="Arial"/>
                <a:cs typeface="Arial"/>
              </a:rPr>
              <a:t>Learning</a:t>
            </a:r>
            <a:r>
              <a:rPr sz="2600" b="1" spc="55" dirty="0">
                <a:latin typeface="Arial"/>
                <a:cs typeface="Arial"/>
              </a:rPr>
              <a:t> </a:t>
            </a:r>
            <a:r>
              <a:rPr sz="2600" b="1" spc="-10" dirty="0">
                <a:latin typeface="Arial"/>
                <a:cs typeface="Arial"/>
              </a:rPr>
              <a:t>Objectives	</a:t>
            </a:r>
            <a:r>
              <a:rPr sz="2600" b="1" dirty="0">
                <a:latin typeface="Arial"/>
                <a:cs typeface="Arial"/>
              </a:rPr>
              <a:t>:</a:t>
            </a:r>
            <a:endParaRPr sz="2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700">
              <a:latin typeface="Arial"/>
              <a:cs typeface="Arial"/>
            </a:endParaRPr>
          </a:p>
          <a:p>
            <a:pPr marL="535305" indent="-353695">
              <a:lnSpc>
                <a:spcPct val="100000"/>
              </a:lnSpc>
              <a:buClr>
                <a:srgbClr val="90C225"/>
              </a:buClr>
              <a:buFont typeface="Wingdings"/>
              <a:buChar char=""/>
              <a:tabLst>
                <a:tab pos="535305" algn="l"/>
                <a:tab pos="535940" algn="l"/>
              </a:tabLst>
            </a:pPr>
            <a:r>
              <a:rPr sz="2200" spc="-5" dirty="0">
                <a:latin typeface="Arial MT"/>
                <a:cs typeface="Arial MT"/>
              </a:rPr>
              <a:t>Introduction</a:t>
            </a:r>
            <a:r>
              <a:rPr sz="2200" dirty="0">
                <a:latin typeface="Arial MT"/>
                <a:cs typeface="Arial MT"/>
              </a:rPr>
              <a:t> of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Software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30" dirty="0">
                <a:latin typeface="Arial MT"/>
                <a:cs typeface="Arial MT"/>
              </a:rPr>
              <a:t>Testing.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buClr>
                <a:srgbClr val="90C225"/>
              </a:buClr>
              <a:buFont typeface="Wingdings"/>
              <a:buChar char=""/>
            </a:pPr>
            <a:endParaRPr sz="2300">
              <a:latin typeface="Arial MT"/>
              <a:cs typeface="Arial MT"/>
            </a:endParaRPr>
          </a:p>
          <a:p>
            <a:pPr marL="535305" indent="-353695">
              <a:lnSpc>
                <a:spcPct val="100000"/>
              </a:lnSpc>
              <a:buClr>
                <a:srgbClr val="90C225"/>
              </a:buClr>
              <a:buFont typeface="Wingdings"/>
              <a:buChar char=""/>
              <a:tabLst>
                <a:tab pos="535305" algn="l"/>
                <a:tab pos="535940" algn="l"/>
              </a:tabLst>
            </a:pPr>
            <a:r>
              <a:rPr sz="2200" spc="10" dirty="0">
                <a:latin typeface="Arial MT"/>
                <a:cs typeface="Arial MT"/>
              </a:rPr>
              <a:t>Why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is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spc="-30" dirty="0">
                <a:latin typeface="Arial MT"/>
                <a:cs typeface="Arial MT"/>
              </a:rPr>
              <a:t>Testing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necessary?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90C225"/>
              </a:buClr>
              <a:buFont typeface="Wingdings"/>
              <a:buChar char=""/>
            </a:pPr>
            <a:endParaRPr sz="2250">
              <a:latin typeface="Arial MT"/>
              <a:cs typeface="Arial MT"/>
            </a:endParaRPr>
          </a:p>
          <a:p>
            <a:pPr marL="535305" indent="-353695">
              <a:lnSpc>
                <a:spcPct val="100000"/>
              </a:lnSpc>
              <a:buClr>
                <a:srgbClr val="90C225"/>
              </a:buClr>
              <a:buFont typeface="Wingdings"/>
              <a:buChar char=""/>
              <a:tabLst>
                <a:tab pos="535305" algn="l"/>
                <a:tab pos="535940" algn="l"/>
              </a:tabLst>
            </a:pPr>
            <a:r>
              <a:rPr sz="2200" spc="-5" dirty="0">
                <a:latin typeface="Arial MT"/>
                <a:cs typeface="Arial MT"/>
              </a:rPr>
              <a:t>Participants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in</a:t>
            </a:r>
            <a:r>
              <a:rPr sz="2200" spc="-60" dirty="0">
                <a:latin typeface="Arial MT"/>
                <a:cs typeface="Arial MT"/>
              </a:rPr>
              <a:t> </a:t>
            </a:r>
            <a:r>
              <a:rPr sz="2200" spc="-30" dirty="0">
                <a:latin typeface="Arial MT"/>
                <a:cs typeface="Arial MT"/>
              </a:rPr>
              <a:t>Testing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buClr>
                <a:srgbClr val="90C225"/>
              </a:buClr>
              <a:buFont typeface="Wingdings"/>
              <a:buChar char=""/>
            </a:pPr>
            <a:endParaRPr sz="2300">
              <a:latin typeface="Arial MT"/>
              <a:cs typeface="Arial MT"/>
            </a:endParaRPr>
          </a:p>
          <a:p>
            <a:pPr marL="535305" indent="-353695">
              <a:lnSpc>
                <a:spcPct val="100000"/>
              </a:lnSpc>
              <a:buClr>
                <a:srgbClr val="90C225"/>
              </a:buClr>
              <a:buFont typeface="Wingdings"/>
              <a:buChar char=""/>
              <a:tabLst>
                <a:tab pos="535305" algn="l"/>
                <a:tab pos="535940" algn="l"/>
              </a:tabLst>
            </a:pPr>
            <a:r>
              <a:rPr sz="2200" spc="-5" dirty="0">
                <a:latin typeface="Arial MT"/>
                <a:cs typeface="Arial MT"/>
              </a:rPr>
              <a:t>Best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Practices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in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spc="-30" dirty="0">
                <a:latin typeface="Arial MT"/>
                <a:cs typeface="Arial MT"/>
              </a:rPr>
              <a:t>Testing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90C225"/>
              </a:buClr>
              <a:buFont typeface="Wingdings"/>
              <a:buChar char=""/>
            </a:pPr>
            <a:endParaRPr sz="2250">
              <a:latin typeface="Arial MT"/>
              <a:cs typeface="Arial MT"/>
            </a:endParaRPr>
          </a:p>
          <a:p>
            <a:pPr marL="535305" indent="-353695">
              <a:lnSpc>
                <a:spcPct val="100000"/>
              </a:lnSpc>
              <a:buClr>
                <a:srgbClr val="90C225"/>
              </a:buClr>
              <a:buFont typeface="Wingdings"/>
              <a:buChar char=""/>
              <a:tabLst>
                <a:tab pos="535305" algn="l"/>
                <a:tab pos="535940" algn="l"/>
              </a:tabLst>
            </a:pPr>
            <a:r>
              <a:rPr sz="2200" spc="-10" dirty="0">
                <a:latin typeface="Arial MT"/>
                <a:cs typeface="Arial MT"/>
              </a:rPr>
              <a:t>Skills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required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for</a:t>
            </a:r>
            <a:r>
              <a:rPr sz="2200" spc="-60" dirty="0">
                <a:latin typeface="Arial MT"/>
                <a:cs typeface="Arial MT"/>
              </a:rPr>
              <a:t> </a:t>
            </a:r>
            <a:r>
              <a:rPr sz="2200" spc="-30" dirty="0">
                <a:latin typeface="Arial MT"/>
                <a:cs typeface="Arial MT"/>
              </a:rPr>
              <a:t>Testing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67AFE03-1FC3-388E-DA79-660E671BD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630" y="140128"/>
            <a:ext cx="7830740" cy="1478570"/>
          </a:xfrm>
        </p:spPr>
        <p:txBody>
          <a:bodyPr/>
          <a:lstStyle/>
          <a:p>
            <a:r>
              <a:rPr lang="en-US" dirty="0"/>
              <a:t>Introduction of software testing</a:t>
            </a:r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19200" y="1219200"/>
            <a:ext cx="6268720" cy="468376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9E181B3E-71BE-F51C-DA87-B273062FF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7250" y="-152400"/>
            <a:ext cx="7429499" cy="1478570"/>
          </a:xfrm>
        </p:spPr>
        <p:txBody>
          <a:bodyPr/>
          <a:lstStyle/>
          <a:p>
            <a:r>
              <a:rPr lang="en-US" dirty="0"/>
              <a:t>Software Testing</a:t>
            </a:r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764857" y="1473834"/>
            <a:ext cx="6021070" cy="25514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7980" marR="40640" indent="-335280">
              <a:lnSpc>
                <a:spcPct val="100000"/>
              </a:lnSpc>
              <a:spcBef>
                <a:spcPts val="100"/>
              </a:spcBef>
              <a:buClr>
                <a:srgbClr val="3E7818"/>
              </a:buClr>
              <a:buSzPct val="70454"/>
              <a:buFont typeface="Wingdings"/>
              <a:buChar char=""/>
              <a:tabLst>
                <a:tab pos="347345" algn="l"/>
                <a:tab pos="347980" algn="l"/>
                <a:tab pos="2876550" algn="l"/>
              </a:tabLst>
            </a:pPr>
            <a:r>
              <a:rPr sz="2200" dirty="0">
                <a:latin typeface="Arial MT"/>
                <a:cs typeface="Arial MT"/>
              </a:rPr>
              <a:t>In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Software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spc="-30" dirty="0">
                <a:latin typeface="Arial MT"/>
                <a:cs typeface="Arial MT"/>
              </a:rPr>
              <a:t>Testing	</a:t>
            </a:r>
            <a:r>
              <a:rPr sz="2200" spc="-5" dirty="0">
                <a:latin typeface="Arial MT"/>
                <a:cs typeface="Arial MT"/>
              </a:rPr>
              <a:t>it</a:t>
            </a:r>
            <a:r>
              <a:rPr sz="2200" spc="-10" dirty="0">
                <a:latin typeface="Arial MT"/>
                <a:cs typeface="Arial MT"/>
              </a:rPr>
              <a:t> is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not </a:t>
            </a:r>
            <a:r>
              <a:rPr sz="2200" spc="-10" dirty="0">
                <a:latin typeface="Arial MT"/>
                <a:cs typeface="Arial MT"/>
              </a:rPr>
              <a:t>sufficient</a:t>
            </a:r>
            <a:r>
              <a:rPr sz="2200" dirty="0">
                <a:latin typeface="Arial MT"/>
                <a:cs typeface="Arial MT"/>
              </a:rPr>
              <a:t> to 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demonstrate</a:t>
            </a:r>
            <a:r>
              <a:rPr sz="2200" spc="-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that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software</a:t>
            </a:r>
            <a:r>
              <a:rPr sz="2200" spc="3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is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doing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spc="-20" dirty="0">
                <a:latin typeface="Arial MT"/>
                <a:cs typeface="Arial MT"/>
              </a:rPr>
              <a:t>what</a:t>
            </a:r>
            <a:r>
              <a:rPr sz="2200" spc="5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it </a:t>
            </a:r>
            <a:r>
              <a:rPr sz="2200" spc="-60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is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supposed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to do.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3E7818"/>
              </a:buClr>
              <a:buFont typeface="Wingdings"/>
              <a:buChar char=""/>
            </a:pPr>
            <a:endParaRPr sz="3500">
              <a:latin typeface="Arial MT"/>
              <a:cs typeface="Arial MT"/>
            </a:endParaRPr>
          </a:p>
          <a:p>
            <a:pPr marL="347980" marR="5080" indent="-335280" algn="just">
              <a:lnSpc>
                <a:spcPct val="100000"/>
              </a:lnSpc>
              <a:buClr>
                <a:srgbClr val="3E7818"/>
              </a:buClr>
              <a:buSzPct val="70454"/>
              <a:buFont typeface="Wingdings"/>
              <a:buChar char=""/>
              <a:tabLst>
                <a:tab pos="347980" algn="l"/>
              </a:tabLst>
            </a:pPr>
            <a:r>
              <a:rPr sz="2200" b="1" i="1" dirty="0">
                <a:solidFill>
                  <a:srgbClr val="922212"/>
                </a:solidFill>
                <a:latin typeface="Arial"/>
                <a:cs typeface="Arial"/>
              </a:rPr>
              <a:t>In </a:t>
            </a:r>
            <a:r>
              <a:rPr sz="2200" b="1" i="1" spc="-5" dirty="0">
                <a:solidFill>
                  <a:srgbClr val="922212"/>
                </a:solidFill>
                <a:latin typeface="Arial"/>
                <a:cs typeface="Arial"/>
              </a:rPr>
              <a:t>Software </a:t>
            </a:r>
            <a:r>
              <a:rPr sz="2200" b="1" i="1" spc="-15" dirty="0">
                <a:solidFill>
                  <a:srgbClr val="922212"/>
                </a:solidFill>
                <a:latin typeface="Arial"/>
                <a:cs typeface="Arial"/>
              </a:rPr>
              <a:t>Testing </a:t>
            </a:r>
            <a:r>
              <a:rPr sz="2200" b="1" i="1" dirty="0">
                <a:solidFill>
                  <a:srgbClr val="922212"/>
                </a:solidFill>
                <a:latin typeface="Arial"/>
                <a:cs typeface="Arial"/>
              </a:rPr>
              <a:t>it is </a:t>
            </a:r>
            <a:r>
              <a:rPr sz="2200" b="1" i="1" spc="-5" dirty="0">
                <a:solidFill>
                  <a:srgbClr val="922212"/>
                </a:solidFill>
                <a:latin typeface="Arial"/>
                <a:cs typeface="Arial"/>
              </a:rPr>
              <a:t>more important </a:t>
            </a:r>
            <a:r>
              <a:rPr sz="2200" b="1" i="1" dirty="0">
                <a:solidFill>
                  <a:srgbClr val="922212"/>
                </a:solidFill>
                <a:latin typeface="Arial"/>
                <a:cs typeface="Arial"/>
              </a:rPr>
              <a:t>to </a:t>
            </a:r>
            <a:r>
              <a:rPr sz="2200" b="1" i="1" spc="-600" dirty="0">
                <a:solidFill>
                  <a:srgbClr val="922212"/>
                </a:solidFill>
                <a:latin typeface="Arial"/>
                <a:cs typeface="Arial"/>
              </a:rPr>
              <a:t> </a:t>
            </a:r>
            <a:r>
              <a:rPr sz="2200" b="1" i="1" spc="-5" dirty="0">
                <a:solidFill>
                  <a:srgbClr val="922212"/>
                </a:solidFill>
                <a:latin typeface="Arial"/>
                <a:cs typeface="Arial"/>
              </a:rPr>
              <a:t>demonstrate </a:t>
            </a:r>
            <a:r>
              <a:rPr sz="2200" b="1" i="1" dirty="0">
                <a:solidFill>
                  <a:srgbClr val="922212"/>
                </a:solidFill>
                <a:latin typeface="Arial"/>
                <a:cs typeface="Arial"/>
              </a:rPr>
              <a:t>that the software is </a:t>
            </a:r>
            <a:r>
              <a:rPr sz="2200" b="1" i="1" spc="-5" dirty="0">
                <a:solidFill>
                  <a:srgbClr val="922212"/>
                </a:solidFill>
                <a:latin typeface="Arial"/>
                <a:cs typeface="Arial"/>
              </a:rPr>
              <a:t>not doing </a:t>
            </a:r>
            <a:r>
              <a:rPr sz="2200" b="1" i="1" spc="-600" dirty="0">
                <a:solidFill>
                  <a:srgbClr val="922212"/>
                </a:solidFill>
                <a:latin typeface="Arial"/>
                <a:cs typeface="Arial"/>
              </a:rPr>
              <a:t> </a:t>
            </a:r>
            <a:r>
              <a:rPr sz="2200" b="1" i="1" spc="-5" dirty="0">
                <a:solidFill>
                  <a:srgbClr val="922212"/>
                </a:solidFill>
                <a:latin typeface="Arial"/>
                <a:cs typeface="Arial"/>
              </a:rPr>
              <a:t>what</a:t>
            </a:r>
            <a:r>
              <a:rPr sz="2200" b="1" i="1" spc="5" dirty="0">
                <a:solidFill>
                  <a:srgbClr val="922212"/>
                </a:solidFill>
                <a:latin typeface="Arial"/>
                <a:cs typeface="Arial"/>
              </a:rPr>
              <a:t> </a:t>
            </a:r>
            <a:r>
              <a:rPr sz="2200" b="1" i="1" dirty="0">
                <a:solidFill>
                  <a:srgbClr val="922212"/>
                </a:solidFill>
                <a:latin typeface="Arial"/>
                <a:cs typeface="Arial"/>
              </a:rPr>
              <a:t>it</a:t>
            </a:r>
            <a:r>
              <a:rPr sz="2200" b="1" i="1" spc="-10" dirty="0">
                <a:solidFill>
                  <a:srgbClr val="922212"/>
                </a:solidFill>
                <a:latin typeface="Arial"/>
                <a:cs typeface="Arial"/>
              </a:rPr>
              <a:t> </a:t>
            </a:r>
            <a:r>
              <a:rPr sz="2200" b="1" i="1" dirty="0">
                <a:solidFill>
                  <a:srgbClr val="922212"/>
                </a:solidFill>
                <a:latin typeface="Arial"/>
                <a:cs typeface="Arial"/>
              </a:rPr>
              <a:t>is</a:t>
            </a:r>
            <a:r>
              <a:rPr sz="2200" b="1" i="1" spc="-5" dirty="0">
                <a:solidFill>
                  <a:srgbClr val="922212"/>
                </a:solidFill>
                <a:latin typeface="Arial"/>
                <a:cs typeface="Arial"/>
              </a:rPr>
              <a:t> </a:t>
            </a:r>
            <a:r>
              <a:rPr sz="2200" b="1" i="1" dirty="0">
                <a:solidFill>
                  <a:srgbClr val="922212"/>
                </a:solidFill>
                <a:latin typeface="Arial"/>
                <a:cs typeface="Arial"/>
              </a:rPr>
              <a:t>not</a:t>
            </a:r>
            <a:r>
              <a:rPr sz="2200" b="1" i="1" spc="10" dirty="0">
                <a:solidFill>
                  <a:srgbClr val="922212"/>
                </a:solidFill>
                <a:latin typeface="Arial"/>
                <a:cs typeface="Arial"/>
              </a:rPr>
              <a:t> </a:t>
            </a:r>
            <a:r>
              <a:rPr sz="2200" b="1" i="1" spc="-5" dirty="0">
                <a:solidFill>
                  <a:srgbClr val="922212"/>
                </a:solidFill>
                <a:latin typeface="Arial"/>
                <a:cs typeface="Arial"/>
              </a:rPr>
              <a:t>supposed</a:t>
            </a:r>
            <a:r>
              <a:rPr sz="2200" b="1" i="1" spc="50" dirty="0">
                <a:solidFill>
                  <a:srgbClr val="922212"/>
                </a:solidFill>
                <a:latin typeface="Arial"/>
                <a:cs typeface="Arial"/>
              </a:rPr>
              <a:t> </a:t>
            </a:r>
            <a:r>
              <a:rPr sz="2200" b="1" i="1" dirty="0">
                <a:solidFill>
                  <a:srgbClr val="922212"/>
                </a:solidFill>
                <a:latin typeface="Arial"/>
                <a:cs typeface="Arial"/>
              </a:rPr>
              <a:t>to do.</a:t>
            </a:r>
            <a:endParaRPr sz="2200">
              <a:latin typeface="Arial"/>
              <a:cs typeface="Arial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512E628-911E-0BAC-8803-91303498C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7250" y="152400"/>
            <a:ext cx="7429499" cy="1478570"/>
          </a:xfrm>
        </p:spPr>
        <p:txBody>
          <a:bodyPr/>
          <a:lstStyle/>
          <a:p>
            <a:r>
              <a:rPr lang="en-US" dirty="0"/>
              <a:t>What is Software Testing</a:t>
            </a: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711517" y="939736"/>
            <a:ext cx="5558155" cy="530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lr>
                <a:srgbClr val="90C225"/>
              </a:buClr>
              <a:buSzPct val="70454"/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2200" spc="-10" dirty="0">
                <a:latin typeface="Arial MT"/>
                <a:cs typeface="Arial MT"/>
              </a:rPr>
              <a:t>Software</a:t>
            </a:r>
            <a:r>
              <a:rPr sz="2200" spc="3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testing </a:t>
            </a:r>
            <a:r>
              <a:rPr sz="2200" dirty="0">
                <a:latin typeface="Arial MT"/>
                <a:cs typeface="Arial MT"/>
              </a:rPr>
              <a:t>can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also</a:t>
            </a:r>
            <a:r>
              <a:rPr sz="2200" spc="2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be</a:t>
            </a:r>
            <a:r>
              <a:rPr sz="2200" spc="-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stated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as the </a:t>
            </a:r>
            <a:r>
              <a:rPr sz="2200" spc="-59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process</a:t>
            </a:r>
            <a:r>
              <a:rPr sz="2200" dirty="0">
                <a:latin typeface="Arial MT"/>
                <a:cs typeface="Arial MT"/>
              </a:rPr>
              <a:t> of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validating</a:t>
            </a:r>
            <a:r>
              <a:rPr sz="2200" spc="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and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verifying</a:t>
            </a:r>
            <a:r>
              <a:rPr sz="2200" spc="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that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 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software</a:t>
            </a:r>
            <a:r>
              <a:rPr sz="2200" spc="4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program/application/product: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har char=""/>
            </a:pPr>
            <a:endParaRPr sz="33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buClr>
                <a:srgbClr val="90C225"/>
              </a:buClr>
              <a:buFont typeface="Wingdings"/>
              <a:buChar char=""/>
              <a:tabLst>
                <a:tab pos="355600" algn="l"/>
              </a:tabLst>
            </a:pPr>
            <a:r>
              <a:rPr sz="2200" dirty="0">
                <a:latin typeface="Arial MT"/>
                <a:cs typeface="Arial MT"/>
              </a:rPr>
              <a:t>Works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as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expected</a:t>
            </a:r>
            <a:r>
              <a:rPr sz="2200" spc="3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according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to</a:t>
            </a:r>
            <a:r>
              <a:rPr sz="2200" spc="-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</a:t>
            </a:r>
            <a:endParaRPr sz="2200">
              <a:latin typeface="Arial MT"/>
              <a:cs typeface="Arial MT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2200" spc="-5" dirty="0">
                <a:latin typeface="Arial MT"/>
                <a:cs typeface="Arial MT"/>
              </a:rPr>
              <a:t>business</a:t>
            </a:r>
            <a:r>
              <a:rPr sz="2200" spc="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and technical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requirements.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3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buClr>
                <a:srgbClr val="90C225"/>
              </a:buClr>
              <a:buFont typeface="Wingdings"/>
              <a:buChar char=""/>
              <a:tabLst>
                <a:tab pos="355600" algn="l"/>
              </a:tabLst>
            </a:pPr>
            <a:r>
              <a:rPr sz="2200" dirty="0">
                <a:latin typeface="Arial MT"/>
                <a:cs typeface="Arial MT"/>
              </a:rPr>
              <a:t>Works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consistently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and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20" dirty="0">
                <a:latin typeface="Arial MT"/>
                <a:cs typeface="Arial MT"/>
              </a:rPr>
              <a:t>predictably.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har char=""/>
            </a:pPr>
            <a:endParaRPr sz="3400">
              <a:latin typeface="Arial MT"/>
              <a:cs typeface="Arial MT"/>
            </a:endParaRPr>
          </a:p>
          <a:p>
            <a:pPr marL="355600" marR="409575" indent="-342900">
              <a:lnSpc>
                <a:spcPct val="80000"/>
              </a:lnSpc>
              <a:buClr>
                <a:srgbClr val="90C225"/>
              </a:buClr>
              <a:buSzPct val="70454"/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2200" spc="-5" dirty="0">
                <a:latin typeface="Arial MT"/>
                <a:cs typeface="Arial MT"/>
              </a:rPr>
              <a:t>Process</a:t>
            </a:r>
            <a:r>
              <a:rPr sz="2200" dirty="0">
                <a:latin typeface="Arial MT"/>
                <a:cs typeface="Arial MT"/>
              </a:rPr>
              <a:t> of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finding</a:t>
            </a:r>
            <a:r>
              <a:rPr sz="2200" spc="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defects i.e.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variance </a:t>
            </a:r>
            <a:r>
              <a:rPr sz="2200" spc="-59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between </a:t>
            </a:r>
            <a:r>
              <a:rPr sz="2200" spc="-5" dirty="0">
                <a:latin typeface="Arial MT"/>
                <a:cs typeface="Arial MT"/>
              </a:rPr>
              <a:t>Expected results and Actual 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results.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har char=""/>
            </a:pPr>
            <a:endParaRPr sz="2550">
              <a:latin typeface="Arial MT"/>
              <a:cs typeface="Arial MT"/>
            </a:endParaRPr>
          </a:p>
          <a:p>
            <a:pPr marL="342265" marR="102235" indent="-342265">
              <a:lnSpc>
                <a:spcPts val="2380"/>
              </a:lnSpc>
              <a:buClr>
                <a:srgbClr val="90C225"/>
              </a:buClr>
              <a:buSzPct val="70454"/>
              <a:buFont typeface="Wingdings"/>
              <a:buChar char=""/>
              <a:tabLst>
                <a:tab pos="342265" algn="l"/>
                <a:tab pos="355600" algn="l"/>
              </a:tabLst>
            </a:pPr>
            <a:r>
              <a:rPr sz="2200" spc="-5" dirty="0">
                <a:latin typeface="Arial MT"/>
                <a:cs typeface="Arial MT"/>
              </a:rPr>
              <a:t>Process</a:t>
            </a:r>
            <a:r>
              <a:rPr sz="2200" dirty="0">
                <a:latin typeface="Arial MT"/>
                <a:cs typeface="Arial MT"/>
              </a:rPr>
              <a:t> of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executing</a:t>
            </a:r>
            <a:r>
              <a:rPr sz="2200" spc="4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software</a:t>
            </a:r>
            <a:r>
              <a:rPr sz="2200" spc="5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program</a:t>
            </a:r>
            <a:endParaRPr sz="2200">
              <a:latin typeface="Arial MT"/>
              <a:cs typeface="Arial MT"/>
            </a:endParaRPr>
          </a:p>
          <a:p>
            <a:pPr marR="66675" algn="ctr">
              <a:lnSpc>
                <a:spcPts val="2380"/>
              </a:lnSpc>
            </a:pPr>
            <a:r>
              <a:rPr sz="2200" spc="-5" dirty="0">
                <a:latin typeface="Arial MT"/>
                <a:cs typeface="Arial MT"/>
              </a:rPr>
              <a:t>application</a:t>
            </a:r>
            <a:r>
              <a:rPr sz="2200" spc="30" dirty="0">
                <a:latin typeface="Arial MT"/>
                <a:cs typeface="Arial MT"/>
              </a:rPr>
              <a:t> </a:t>
            </a:r>
            <a:r>
              <a:rPr sz="2200" spc="-20" dirty="0">
                <a:latin typeface="Arial MT"/>
                <a:cs typeface="Arial MT"/>
              </a:rPr>
              <a:t>with</a:t>
            </a:r>
            <a:r>
              <a:rPr sz="2200" spc="4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intent</a:t>
            </a:r>
            <a:r>
              <a:rPr sz="2200" dirty="0">
                <a:latin typeface="Arial MT"/>
                <a:cs typeface="Arial MT"/>
              </a:rPr>
              <a:t> of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finding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errors.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2548BA8-EF3C-7FDB-B181-88AD4990E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7250" y="-124541"/>
            <a:ext cx="7429499" cy="1478570"/>
          </a:xfrm>
        </p:spPr>
        <p:txBody>
          <a:bodyPr/>
          <a:lstStyle/>
          <a:p>
            <a:r>
              <a:rPr lang="en-US" dirty="0"/>
              <a:t>What is software testing</a:t>
            </a:r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58824" y="1691004"/>
            <a:ext cx="2855595" cy="2261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90C225"/>
              </a:buClr>
              <a:buSzPct val="70454"/>
              <a:buFont typeface="Wingdings"/>
              <a:buChar char=""/>
              <a:tabLst>
                <a:tab pos="354965" algn="l"/>
                <a:tab pos="355600" algn="l"/>
                <a:tab pos="1068705" algn="l"/>
                <a:tab pos="1457960" algn="l"/>
              </a:tabLst>
            </a:pPr>
            <a:r>
              <a:rPr sz="2200" spc="10" dirty="0">
                <a:latin typeface="Arial MT"/>
                <a:cs typeface="Arial MT"/>
              </a:rPr>
              <a:t>Why	</a:t>
            </a:r>
            <a:r>
              <a:rPr sz="2200" dirty="0">
                <a:latin typeface="Arial MT"/>
                <a:cs typeface="Arial MT"/>
              </a:rPr>
              <a:t>to	test?</a:t>
            </a: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90C225"/>
              </a:buClr>
              <a:buFont typeface="Wingdings"/>
              <a:buChar char=""/>
            </a:pPr>
            <a:endParaRPr sz="2000" dirty="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buClr>
                <a:srgbClr val="90C225"/>
              </a:buClr>
              <a:buSzPct val="70454"/>
              <a:buFont typeface="Wingdings"/>
              <a:buChar char=""/>
              <a:tabLst>
                <a:tab pos="354965" algn="l"/>
                <a:tab pos="355600" algn="l"/>
                <a:tab pos="1164590" algn="l"/>
                <a:tab pos="1551940" algn="l"/>
              </a:tabLst>
            </a:pPr>
            <a:r>
              <a:rPr sz="2200" spc="5" dirty="0">
                <a:latin typeface="Arial MT"/>
                <a:cs typeface="Arial MT"/>
              </a:rPr>
              <a:t>What	</a:t>
            </a:r>
            <a:r>
              <a:rPr sz="2200" dirty="0">
                <a:latin typeface="Arial MT"/>
                <a:cs typeface="Arial MT"/>
              </a:rPr>
              <a:t>to	test?</a:t>
            </a: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90C225"/>
              </a:buClr>
              <a:buFont typeface="Wingdings"/>
              <a:buChar char=""/>
            </a:pPr>
            <a:endParaRPr sz="2000" dirty="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buClr>
                <a:srgbClr val="90C225"/>
              </a:buClr>
              <a:buSzPct val="70454"/>
              <a:buFont typeface="Wingdings"/>
              <a:buChar char=""/>
              <a:tabLst>
                <a:tab pos="354965" algn="l"/>
                <a:tab pos="355600" algn="l"/>
                <a:tab pos="1068705" algn="l"/>
                <a:tab pos="1847214" algn="l"/>
                <a:tab pos="2235200" algn="l"/>
              </a:tabLst>
            </a:pPr>
            <a:r>
              <a:rPr sz="2200" spc="-15" dirty="0">
                <a:latin typeface="Arial MT"/>
                <a:cs typeface="Arial MT"/>
              </a:rPr>
              <a:t>H</a:t>
            </a:r>
            <a:r>
              <a:rPr sz="2200" dirty="0">
                <a:latin typeface="Arial MT"/>
                <a:cs typeface="Arial MT"/>
              </a:rPr>
              <a:t>ow	of</a:t>
            </a:r>
            <a:r>
              <a:rPr sz="2200" spc="5" dirty="0">
                <a:latin typeface="Arial MT"/>
                <a:cs typeface="Arial MT"/>
              </a:rPr>
              <a:t>t</a:t>
            </a:r>
            <a:r>
              <a:rPr sz="2200" dirty="0">
                <a:latin typeface="Arial MT"/>
                <a:cs typeface="Arial MT"/>
              </a:rPr>
              <a:t>en	to	test?</a:t>
            </a: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90C225"/>
              </a:buClr>
              <a:buFont typeface="Wingdings"/>
              <a:buChar char=""/>
            </a:pPr>
            <a:endParaRPr sz="2050" dirty="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buClr>
                <a:srgbClr val="90C225"/>
              </a:buClr>
              <a:buSzPct val="70454"/>
              <a:buFont typeface="Wingdings"/>
              <a:buChar char=""/>
              <a:tabLst>
                <a:tab pos="354965" algn="l"/>
                <a:tab pos="355600" algn="l"/>
                <a:tab pos="1086485" algn="l"/>
              </a:tabLst>
            </a:pPr>
            <a:r>
              <a:rPr sz="2200" spc="10" dirty="0">
                <a:latin typeface="Arial MT"/>
                <a:cs typeface="Arial MT"/>
              </a:rPr>
              <a:t>Who	</a:t>
            </a:r>
            <a:r>
              <a:rPr sz="2200" dirty="0">
                <a:latin typeface="Arial MT"/>
                <a:cs typeface="Arial MT"/>
              </a:rPr>
              <a:t>tests?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EFADE54-254F-BD0E-1E66-2B331EA0A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Why-what-how-who?</a:t>
            </a: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741997" y="1517015"/>
            <a:ext cx="5883910" cy="4063365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365125" marR="176530" indent="-353060">
              <a:lnSpc>
                <a:spcPct val="89800"/>
              </a:lnSpc>
              <a:spcBef>
                <a:spcPts val="370"/>
              </a:spcBef>
              <a:buClr>
                <a:srgbClr val="90C225"/>
              </a:buClr>
              <a:buFont typeface="Wingdings"/>
              <a:buChar char=""/>
              <a:tabLst>
                <a:tab pos="365125" algn="l"/>
                <a:tab pos="365760" algn="l"/>
              </a:tabLst>
            </a:pPr>
            <a:r>
              <a:rPr sz="2200" b="1" i="1" spc="-5" dirty="0">
                <a:solidFill>
                  <a:srgbClr val="922212"/>
                </a:solidFill>
                <a:latin typeface="Arial"/>
                <a:cs typeface="Arial"/>
              </a:rPr>
              <a:t>Software </a:t>
            </a:r>
            <a:r>
              <a:rPr sz="2200" b="1" i="1" spc="-15" dirty="0">
                <a:solidFill>
                  <a:srgbClr val="922212"/>
                </a:solidFill>
                <a:latin typeface="Arial"/>
                <a:cs typeface="Arial"/>
              </a:rPr>
              <a:t>Testing</a:t>
            </a:r>
            <a:r>
              <a:rPr sz="2200" b="1" i="1" spc="15" dirty="0">
                <a:solidFill>
                  <a:srgbClr val="922212"/>
                </a:solidFill>
                <a:latin typeface="Arial"/>
                <a:cs typeface="Arial"/>
              </a:rPr>
              <a:t> </a:t>
            </a:r>
            <a:r>
              <a:rPr sz="2200" b="1" i="1" dirty="0">
                <a:solidFill>
                  <a:srgbClr val="922212"/>
                </a:solidFill>
                <a:latin typeface="Arial"/>
                <a:cs typeface="Arial"/>
              </a:rPr>
              <a:t>is</a:t>
            </a:r>
            <a:r>
              <a:rPr sz="2200" b="1" i="1" spc="-15" dirty="0">
                <a:solidFill>
                  <a:srgbClr val="922212"/>
                </a:solidFill>
                <a:latin typeface="Arial"/>
                <a:cs typeface="Arial"/>
              </a:rPr>
              <a:t> </a:t>
            </a:r>
            <a:r>
              <a:rPr sz="2200" b="1" i="1" spc="-5" dirty="0">
                <a:solidFill>
                  <a:srgbClr val="922212"/>
                </a:solidFill>
                <a:latin typeface="Arial"/>
                <a:cs typeface="Arial"/>
              </a:rPr>
              <a:t>necessary</a:t>
            </a:r>
            <a:r>
              <a:rPr sz="2200" b="1" i="1" spc="40" dirty="0">
                <a:solidFill>
                  <a:srgbClr val="922212"/>
                </a:solidFill>
                <a:latin typeface="Arial"/>
                <a:cs typeface="Arial"/>
              </a:rPr>
              <a:t> </a:t>
            </a:r>
            <a:r>
              <a:rPr sz="2200" b="1" i="1" dirty="0">
                <a:solidFill>
                  <a:srgbClr val="922212"/>
                </a:solidFill>
                <a:latin typeface="Arial"/>
                <a:cs typeface="Arial"/>
              </a:rPr>
              <a:t>to make </a:t>
            </a:r>
            <a:r>
              <a:rPr sz="2200" b="1" i="1" spc="5" dirty="0">
                <a:solidFill>
                  <a:srgbClr val="922212"/>
                </a:solidFill>
                <a:latin typeface="Arial"/>
                <a:cs typeface="Arial"/>
              </a:rPr>
              <a:t> </a:t>
            </a:r>
            <a:r>
              <a:rPr sz="2200" b="1" i="1" spc="-5" dirty="0">
                <a:solidFill>
                  <a:srgbClr val="922212"/>
                </a:solidFill>
                <a:latin typeface="Arial"/>
                <a:cs typeface="Arial"/>
              </a:rPr>
              <a:t>sure </a:t>
            </a:r>
            <a:r>
              <a:rPr sz="2200" b="1" i="1" dirty="0">
                <a:solidFill>
                  <a:srgbClr val="922212"/>
                </a:solidFill>
                <a:latin typeface="Arial"/>
                <a:cs typeface="Arial"/>
              </a:rPr>
              <a:t>the</a:t>
            </a:r>
            <a:r>
              <a:rPr sz="2200" b="1" i="1" spc="-15" dirty="0">
                <a:solidFill>
                  <a:srgbClr val="922212"/>
                </a:solidFill>
                <a:latin typeface="Arial"/>
                <a:cs typeface="Arial"/>
              </a:rPr>
              <a:t> </a:t>
            </a:r>
            <a:r>
              <a:rPr sz="2200" b="1" i="1" spc="-5" dirty="0">
                <a:solidFill>
                  <a:srgbClr val="922212"/>
                </a:solidFill>
                <a:latin typeface="Arial"/>
                <a:cs typeface="Arial"/>
              </a:rPr>
              <a:t>product</a:t>
            </a:r>
            <a:r>
              <a:rPr sz="2200" b="1" i="1" spc="40" dirty="0">
                <a:solidFill>
                  <a:srgbClr val="922212"/>
                </a:solidFill>
                <a:latin typeface="Arial"/>
                <a:cs typeface="Arial"/>
              </a:rPr>
              <a:t> </a:t>
            </a:r>
            <a:r>
              <a:rPr sz="2200" b="1" i="1" dirty="0">
                <a:solidFill>
                  <a:srgbClr val="922212"/>
                </a:solidFill>
                <a:latin typeface="Arial"/>
                <a:cs typeface="Arial"/>
              </a:rPr>
              <a:t>or</a:t>
            </a:r>
            <a:r>
              <a:rPr sz="2200" b="1" i="1" spc="-20" dirty="0">
                <a:solidFill>
                  <a:srgbClr val="922212"/>
                </a:solidFill>
                <a:latin typeface="Arial"/>
                <a:cs typeface="Arial"/>
              </a:rPr>
              <a:t> </a:t>
            </a:r>
            <a:r>
              <a:rPr sz="2200" b="1" i="1" dirty="0">
                <a:solidFill>
                  <a:srgbClr val="922212"/>
                </a:solidFill>
                <a:latin typeface="Arial"/>
                <a:cs typeface="Arial"/>
              </a:rPr>
              <a:t>application</a:t>
            </a:r>
            <a:r>
              <a:rPr sz="2200" b="1" i="1" spc="10" dirty="0">
                <a:solidFill>
                  <a:srgbClr val="922212"/>
                </a:solidFill>
                <a:latin typeface="Arial"/>
                <a:cs typeface="Arial"/>
              </a:rPr>
              <a:t> </a:t>
            </a:r>
            <a:r>
              <a:rPr sz="2200" b="1" i="1" dirty="0">
                <a:solidFill>
                  <a:srgbClr val="922212"/>
                </a:solidFill>
                <a:latin typeface="Arial"/>
                <a:cs typeface="Arial"/>
              </a:rPr>
              <a:t>is</a:t>
            </a:r>
            <a:r>
              <a:rPr sz="2200" b="1" i="1" spc="-5" dirty="0">
                <a:solidFill>
                  <a:srgbClr val="922212"/>
                </a:solidFill>
                <a:latin typeface="Arial"/>
                <a:cs typeface="Arial"/>
              </a:rPr>
              <a:t> defect </a:t>
            </a:r>
            <a:r>
              <a:rPr sz="2200" b="1" i="1" spc="-595" dirty="0">
                <a:solidFill>
                  <a:srgbClr val="922212"/>
                </a:solidFill>
                <a:latin typeface="Arial"/>
                <a:cs typeface="Arial"/>
              </a:rPr>
              <a:t> </a:t>
            </a:r>
            <a:r>
              <a:rPr sz="2200" b="1" i="1" spc="-5" dirty="0">
                <a:solidFill>
                  <a:srgbClr val="922212"/>
                </a:solidFill>
                <a:latin typeface="Arial"/>
                <a:cs typeface="Arial"/>
              </a:rPr>
              <a:t>free,</a:t>
            </a:r>
            <a:r>
              <a:rPr sz="2200" b="1" i="1" dirty="0">
                <a:solidFill>
                  <a:srgbClr val="922212"/>
                </a:solidFill>
                <a:latin typeface="Arial"/>
                <a:cs typeface="Arial"/>
              </a:rPr>
              <a:t> </a:t>
            </a:r>
            <a:r>
              <a:rPr sz="2200" b="1" i="1" spc="-10" dirty="0">
                <a:solidFill>
                  <a:srgbClr val="922212"/>
                </a:solidFill>
                <a:latin typeface="Arial"/>
                <a:cs typeface="Arial"/>
              </a:rPr>
              <a:t>as</a:t>
            </a:r>
            <a:r>
              <a:rPr sz="2200" b="1" i="1" spc="5" dirty="0">
                <a:solidFill>
                  <a:srgbClr val="922212"/>
                </a:solidFill>
                <a:latin typeface="Arial"/>
                <a:cs typeface="Arial"/>
              </a:rPr>
              <a:t> </a:t>
            </a:r>
            <a:r>
              <a:rPr sz="2200" b="1" i="1" spc="-5" dirty="0">
                <a:solidFill>
                  <a:srgbClr val="922212"/>
                </a:solidFill>
                <a:latin typeface="Arial"/>
                <a:cs typeface="Arial"/>
              </a:rPr>
              <a:t>per</a:t>
            </a:r>
            <a:r>
              <a:rPr sz="2200" b="1" i="1" spc="10" dirty="0">
                <a:solidFill>
                  <a:srgbClr val="922212"/>
                </a:solidFill>
                <a:latin typeface="Arial"/>
                <a:cs typeface="Arial"/>
              </a:rPr>
              <a:t> </a:t>
            </a:r>
            <a:r>
              <a:rPr sz="2200" b="1" i="1" spc="-5" dirty="0">
                <a:solidFill>
                  <a:srgbClr val="922212"/>
                </a:solidFill>
                <a:latin typeface="Arial"/>
                <a:cs typeface="Arial"/>
              </a:rPr>
              <a:t>customer</a:t>
            </a:r>
            <a:r>
              <a:rPr sz="2200" b="1" i="1" spc="15" dirty="0">
                <a:solidFill>
                  <a:srgbClr val="922212"/>
                </a:solidFill>
                <a:latin typeface="Arial"/>
                <a:cs typeface="Arial"/>
              </a:rPr>
              <a:t> </a:t>
            </a:r>
            <a:r>
              <a:rPr sz="2200" b="1" i="1" spc="-5" dirty="0">
                <a:solidFill>
                  <a:srgbClr val="922212"/>
                </a:solidFill>
                <a:latin typeface="Arial"/>
                <a:cs typeface="Arial"/>
              </a:rPr>
              <a:t>specifications.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90C225"/>
              </a:buClr>
              <a:buFont typeface="Wingdings"/>
              <a:buChar char=""/>
            </a:pPr>
            <a:endParaRPr sz="3100">
              <a:latin typeface="Arial"/>
              <a:cs typeface="Arial"/>
            </a:endParaRPr>
          </a:p>
          <a:p>
            <a:pPr marL="365125" marR="210185" indent="-353060">
              <a:lnSpc>
                <a:spcPts val="2380"/>
              </a:lnSpc>
              <a:buClr>
                <a:srgbClr val="90C225"/>
              </a:buClr>
              <a:buFont typeface="Wingdings"/>
              <a:buChar char=""/>
              <a:tabLst>
                <a:tab pos="365125" algn="l"/>
                <a:tab pos="365760" algn="l"/>
              </a:tabLst>
            </a:pPr>
            <a:r>
              <a:rPr sz="2200" b="1" dirty="0">
                <a:latin typeface="Arial"/>
                <a:cs typeface="Arial"/>
              </a:rPr>
              <a:t>Software </a:t>
            </a:r>
            <a:r>
              <a:rPr sz="2200" spc="-30" dirty="0">
                <a:latin typeface="Arial MT"/>
                <a:cs typeface="Arial MT"/>
              </a:rPr>
              <a:t>Testing </a:t>
            </a:r>
            <a:r>
              <a:rPr sz="2200" spc="-5" dirty="0">
                <a:latin typeface="Arial MT"/>
                <a:cs typeface="Arial MT"/>
              </a:rPr>
              <a:t>identifies faults </a:t>
            </a:r>
            <a:r>
              <a:rPr sz="2200" spc="-15" dirty="0">
                <a:latin typeface="Arial MT"/>
                <a:cs typeface="Arial MT"/>
              </a:rPr>
              <a:t>whose 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removal</a:t>
            </a:r>
            <a:r>
              <a:rPr sz="2200" spc="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increases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software</a:t>
            </a:r>
            <a:r>
              <a:rPr sz="2200" spc="5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quality</a:t>
            </a:r>
            <a:r>
              <a:rPr sz="2200" spc="3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and </a:t>
            </a:r>
            <a:r>
              <a:rPr sz="2200" spc="-59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increases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</a:t>
            </a:r>
            <a:r>
              <a:rPr sz="2200" spc="-5" dirty="0">
                <a:latin typeface="Arial MT"/>
                <a:cs typeface="Arial MT"/>
              </a:rPr>
              <a:t> software's</a:t>
            </a:r>
            <a:r>
              <a:rPr sz="2200" spc="40" dirty="0">
                <a:latin typeface="Arial MT"/>
                <a:cs typeface="Arial MT"/>
              </a:rPr>
              <a:t> </a:t>
            </a:r>
            <a:r>
              <a:rPr sz="2200" spc="-25" dirty="0">
                <a:latin typeface="Arial MT"/>
                <a:cs typeface="Arial MT"/>
              </a:rPr>
              <a:t>reliability.</a:t>
            </a:r>
            <a:endParaRPr sz="2200">
              <a:latin typeface="Arial MT"/>
              <a:cs typeface="Arial MT"/>
            </a:endParaRPr>
          </a:p>
          <a:p>
            <a:pPr marL="365760" indent="-353060">
              <a:lnSpc>
                <a:spcPts val="2510"/>
              </a:lnSpc>
              <a:spcBef>
                <a:spcPts val="290"/>
              </a:spcBef>
              <a:buClr>
                <a:srgbClr val="90C225"/>
              </a:buClr>
              <a:buFont typeface="Wingdings"/>
              <a:buChar char=""/>
              <a:tabLst>
                <a:tab pos="365125" algn="l"/>
                <a:tab pos="365760" algn="l"/>
              </a:tabLst>
            </a:pPr>
            <a:r>
              <a:rPr sz="2200" spc="-5" dirty="0">
                <a:latin typeface="Arial MT"/>
                <a:cs typeface="Arial MT"/>
              </a:rPr>
              <a:t>More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complex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program,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more</a:t>
            </a:r>
            <a:r>
              <a:rPr sz="2200" dirty="0">
                <a:latin typeface="Arial MT"/>
                <a:cs typeface="Arial MT"/>
              </a:rPr>
              <a:t> the</a:t>
            </a:r>
            <a:r>
              <a:rPr sz="2200" spc="-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testing</a:t>
            </a:r>
            <a:endParaRPr sz="2200">
              <a:latin typeface="Arial MT"/>
              <a:cs typeface="Arial MT"/>
            </a:endParaRPr>
          </a:p>
          <a:p>
            <a:pPr marL="365125">
              <a:lnSpc>
                <a:spcPts val="2510"/>
              </a:lnSpc>
            </a:pPr>
            <a:r>
              <a:rPr sz="2200" spc="-10" dirty="0">
                <a:latin typeface="Arial MT"/>
                <a:cs typeface="Arial MT"/>
              </a:rPr>
              <a:t>effort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is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required.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850">
              <a:latin typeface="Arial MT"/>
              <a:cs typeface="Arial MT"/>
            </a:endParaRPr>
          </a:p>
          <a:p>
            <a:pPr marL="365760" indent="-353060">
              <a:lnSpc>
                <a:spcPts val="2510"/>
              </a:lnSpc>
              <a:spcBef>
                <a:spcPts val="5"/>
              </a:spcBef>
              <a:buClr>
                <a:srgbClr val="90C225"/>
              </a:buClr>
              <a:buFont typeface="Wingdings"/>
              <a:buChar char=""/>
              <a:tabLst>
                <a:tab pos="365125" algn="l"/>
                <a:tab pos="365760" algn="l"/>
              </a:tabLst>
            </a:pPr>
            <a:r>
              <a:rPr sz="2200" spc="-30" dirty="0">
                <a:latin typeface="Arial MT"/>
                <a:cs typeface="Arial MT"/>
              </a:rPr>
              <a:t>Testing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effort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is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directly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proportional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to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</a:t>
            </a:r>
            <a:endParaRPr sz="2200">
              <a:latin typeface="Arial MT"/>
              <a:cs typeface="Arial MT"/>
            </a:endParaRPr>
          </a:p>
          <a:p>
            <a:pPr marL="365125">
              <a:lnSpc>
                <a:spcPts val="2510"/>
              </a:lnSpc>
            </a:pPr>
            <a:r>
              <a:rPr sz="2200" spc="-5" dirty="0">
                <a:latin typeface="Arial MT"/>
                <a:cs typeface="Arial MT"/>
              </a:rPr>
              <a:t>complexity</a:t>
            </a:r>
            <a:r>
              <a:rPr sz="2200" spc="3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of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program.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1B2AEFF-7ACF-6A86-6520-378FD2D4B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476" y="48438"/>
            <a:ext cx="7429499" cy="1478570"/>
          </a:xfrm>
        </p:spPr>
        <p:txBody>
          <a:bodyPr/>
          <a:lstStyle/>
          <a:p>
            <a:r>
              <a:rPr lang="en-US" dirty="0"/>
              <a:t>Why testing is necessary?</a:t>
            </a:r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100137" y="1433195"/>
            <a:ext cx="6280150" cy="37249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indent="-457200">
              <a:lnSpc>
                <a:spcPct val="100000"/>
              </a:lnSpc>
              <a:spcBef>
                <a:spcPts val="100"/>
              </a:spcBef>
              <a:buClr>
                <a:srgbClr val="90C225"/>
              </a:buClr>
              <a:buSzPct val="69230"/>
              <a:buFont typeface="Wingdings"/>
              <a:buChar char=""/>
              <a:tabLst>
                <a:tab pos="469265" algn="l"/>
                <a:tab pos="469900" algn="l"/>
              </a:tabLst>
            </a:pPr>
            <a:r>
              <a:rPr sz="2600" b="1" spc="5" dirty="0">
                <a:latin typeface="Arial"/>
                <a:cs typeface="Arial"/>
              </a:rPr>
              <a:t>Software</a:t>
            </a:r>
            <a:r>
              <a:rPr sz="2600" b="1" spc="-45" dirty="0">
                <a:latin typeface="Arial"/>
                <a:cs typeface="Arial"/>
              </a:rPr>
              <a:t> </a:t>
            </a:r>
            <a:r>
              <a:rPr sz="2600" b="1" spc="-10" dirty="0">
                <a:latin typeface="Arial"/>
                <a:cs typeface="Arial"/>
              </a:rPr>
              <a:t>should</a:t>
            </a:r>
            <a:r>
              <a:rPr sz="2600" b="1" spc="15" dirty="0">
                <a:latin typeface="Arial"/>
                <a:cs typeface="Arial"/>
              </a:rPr>
              <a:t> </a:t>
            </a:r>
            <a:r>
              <a:rPr sz="2600" b="1" spc="-10" dirty="0">
                <a:latin typeface="Arial"/>
                <a:cs typeface="Arial"/>
              </a:rPr>
              <a:t>be:</a:t>
            </a:r>
            <a:endParaRPr sz="2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har char=""/>
            </a:pPr>
            <a:endParaRPr sz="3300">
              <a:latin typeface="Arial"/>
              <a:cs typeface="Arial"/>
            </a:endParaRPr>
          </a:p>
          <a:p>
            <a:pPr marL="479425" indent="-462280">
              <a:lnSpc>
                <a:spcPct val="100000"/>
              </a:lnSpc>
              <a:buClr>
                <a:srgbClr val="90C225"/>
              </a:buClr>
              <a:buSzPct val="79545"/>
              <a:buFont typeface="Wingdings"/>
              <a:buChar char=""/>
              <a:tabLst>
                <a:tab pos="479425" algn="l"/>
                <a:tab pos="480059" algn="l"/>
              </a:tabLst>
            </a:pPr>
            <a:r>
              <a:rPr sz="2200" dirty="0">
                <a:latin typeface="Arial MT"/>
                <a:cs typeface="Arial MT"/>
              </a:rPr>
              <a:t>Error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Free</a:t>
            </a:r>
            <a:endParaRPr sz="2200">
              <a:latin typeface="Arial MT"/>
              <a:cs typeface="Arial MT"/>
            </a:endParaRPr>
          </a:p>
          <a:p>
            <a:pPr marL="479425" indent="-462280">
              <a:lnSpc>
                <a:spcPct val="100000"/>
              </a:lnSpc>
              <a:spcBef>
                <a:spcPts val="445"/>
              </a:spcBef>
              <a:buClr>
                <a:srgbClr val="90C225"/>
              </a:buClr>
              <a:buSzPct val="79545"/>
              <a:buFont typeface="Wingdings"/>
              <a:buChar char=""/>
              <a:tabLst>
                <a:tab pos="479425" algn="l"/>
                <a:tab pos="480059" algn="l"/>
              </a:tabLst>
            </a:pPr>
            <a:r>
              <a:rPr sz="2200" spc="-10" dirty="0">
                <a:latin typeface="Arial MT"/>
                <a:cs typeface="Arial MT"/>
              </a:rPr>
              <a:t>Efficient</a:t>
            </a:r>
            <a:endParaRPr sz="2200">
              <a:latin typeface="Arial MT"/>
              <a:cs typeface="Arial MT"/>
            </a:endParaRPr>
          </a:p>
          <a:p>
            <a:pPr marL="479425" indent="-462280">
              <a:lnSpc>
                <a:spcPct val="100000"/>
              </a:lnSpc>
              <a:spcBef>
                <a:spcPts val="420"/>
              </a:spcBef>
              <a:buClr>
                <a:srgbClr val="90C225"/>
              </a:buClr>
              <a:buSzPct val="79545"/>
              <a:buFont typeface="Wingdings"/>
              <a:buChar char=""/>
              <a:tabLst>
                <a:tab pos="479425" algn="l"/>
                <a:tab pos="480059" algn="l"/>
              </a:tabLst>
            </a:pPr>
            <a:r>
              <a:rPr sz="2200" spc="-5" dirty="0">
                <a:latin typeface="Arial MT"/>
                <a:cs typeface="Arial MT"/>
              </a:rPr>
              <a:t>Secured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har char=""/>
            </a:pPr>
            <a:endParaRPr sz="3350">
              <a:latin typeface="Arial MT"/>
              <a:cs typeface="Arial MT"/>
            </a:endParaRPr>
          </a:p>
          <a:p>
            <a:pPr marL="363220" marR="5080" indent="-343535">
              <a:lnSpc>
                <a:spcPct val="89900"/>
              </a:lnSpc>
              <a:buClr>
                <a:srgbClr val="90C225"/>
              </a:buClr>
              <a:buSzPct val="70454"/>
              <a:buFont typeface="Wingdings"/>
              <a:buChar char=""/>
              <a:tabLst>
                <a:tab pos="363220" algn="l"/>
                <a:tab pos="363855" algn="l"/>
              </a:tabLst>
            </a:pPr>
            <a:r>
              <a:rPr sz="2200" b="1" i="1" spc="-5" dirty="0">
                <a:solidFill>
                  <a:srgbClr val="922212"/>
                </a:solidFill>
                <a:latin typeface="Arial"/>
                <a:cs typeface="Arial"/>
              </a:rPr>
              <a:t>Software</a:t>
            </a:r>
            <a:r>
              <a:rPr sz="2200" b="1" i="1" dirty="0">
                <a:solidFill>
                  <a:srgbClr val="922212"/>
                </a:solidFill>
                <a:latin typeface="Arial"/>
                <a:cs typeface="Arial"/>
              </a:rPr>
              <a:t> </a:t>
            </a:r>
            <a:r>
              <a:rPr sz="2200" b="1" i="1" spc="-15" dirty="0">
                <a:solidFill>
                  <a:srgbClr val="922212"/>
                </a:solidFill>
                <a:latin typeface="Arial"/>
                <a:cs typeface="Arial"/>
              </a:rPr>
              <a:t>Testing</a:t>
            </a:r>
            <a:r>
              <a:rPr sz="2200" b="1" i="1" spc="15" dirty="0">
                <a:solidFill>
                  <a:srgbClr val="922212"/>
                </a:solidFill>
                <a:latin typeface="Arial"/>
                <a:cs typeface="Arial"/>
              </a:rPr>
              <a:t> </a:t>
            </a:r>
            <a:r>
              <a:rPr sz="2200" b="1" i="1" dirty="0">
                <a:solidFill>
                  <a:srgbClr val="922212"/>
                </a:solidFill>
                <a:latin typeface="Arial"/>
                <a:cs typeface="Arial"/>
              </a:rPr>
              <a:t>is</a:t>
            </a:r>
            <a:r>
              <a:rPr sz="2200" b="1" i="1" spc="-10" dirty="0">
                <a:solidFill>
                  <a:srgbClr val="922212"/>
                </a:solidFill>
                <a:latin typeface="Arial"/>
                <a:cs typeface="Arial"/>
              </a:rPr>
              <a:t> </a:t>
            </a:r>
            <a:r>
              <a:rPr sz="2200" b="1" i="1" spc="-5" dirty="0">
                <a:solidFill>
                  <a:srgbClr val="922212"/>
                </a:solidFill>
                <a:latin typeface="Arial"/>
                <a:cs typeface="Arial"/>
              </a:rPr>
              <a:t>important</a:t>
            </a:r>
            <a:r>
              <a:rPr sz="2200" b="1" i="1" spc="10" dirty="0">
                <a:solidFill>
                  <a:srgbClr val="922212"/>
                </a:solidFill>
                <a:latin typeface="Arial"/>
                <a:cs typeface="Arial"/>
              </a:rPr>
              <a:t> </a:t>
            </a:r>
            <a:r>
              <a:rPr sz="2200" b="1" i="1" spc="-5" dirty="0">
                <a:solidFill>
                  <a:srgbClr val="922212"/>
                </a:solidFill>
                <a:latin typeface="Arial"/>
                <a:cs typeface="Arial"/>
              </a:rPr>
              <a:t>as</a:t>
            </a:r>
            <a:r>
              <a:rPr sz="2200" b="1" i="1" spc="5" dirty="0">
                <a:solidFill>
                  <a:srgbClr val="922212"/>
                </a:solidFill>
                <a:latin typeface="Arial"/>
                <a:cs typeface="Arial"/>
              </a:rPr>
              <a:t> </a:t>
            </a:r>
            <a:r>
              <a:rPr sz="2200" b="1" i="1" dirty="0">
                <a:solidFill>
                  <a:srgbClr val="922212"/>
                </a:solidFill>
                <a:latin typeface="Arial"/>
                <a:cs typeface="Arial"/>
              </a:rPr>
              <a:t>it</a:t>
            </a:r>
            <a:r>
              <a:rPr sz="2200" b="1" i="1" spc="-10" dirty="0">
                <a:solidFill>
                  <a:srgbClr val="922212"/>
                </a:solidFill>
                <a:latin typeface="Arial"/>
                <a:cs typeface="Arial"/>
              </a:rPr>
              <a:t> </a:t>
            </a:r>
            <a:r>
              <a:rPr sz="2200" b="1" i="1" spc="-5" dirty="0">
                <a:solidFill>
                  <a:srgbClr val="922212"/>
                </a:solidFill>
                <a:latin typeface="Arial"/>
                <a:cs typeface="Arial"/>
              </a:rPr>
              <a:t>may </a:t>
            </a:r>
            <a:r>
              <a:rPr sz="2200" b="1" i="1" dirty="0">
                <a:solidFill>
                  <a:srgbClr val="922212"/>
                </a:solidFill>
                <a:latin typeface="Arial"/>
                <a:cs typeface="Arial"/>
              </a:rPr>
              <a:t> </a:t>
            </a:r>
            <a:r>
              <a:rPr sz="2200" b="1" i="1" spc="-5" dirty="0">
                <a:solidFill>
                  <a:srgbClr val="922212"/>
                </a:solidFill>
                <a:latin typeface="Arial"/>
                <a:cs typeface="Arial"/>
              </a:rPr>
              <a:t>cause </a:t>
            </a:r>
            <a:r>
              <a:rPr sz="2200" b="1" i="1" dirty="0">
                <a:solidFill>
                  <a:srgbClr val="922212"/>
                </a:solidFill>
                <a:latin typeface="Arial"/>
                <a:cs typeface="Arial"/>
              </a:rPr>
              <a:t>mission failure, </a:t>
            </a:r>
            <a:r>
              <a:rPr sz="2200" b="1" i="1" spc="-5" dirty="0">
                <a:solidFill>
                  <a:srgbClr val="922212"/>
                </a:solidFill>
                <a:latin typeface="Arial"/>
                <a:cs typeface="Arial"/>
              </a:rPr>
              <a:t>impact </a:t>
            </a:r>
            <a:r>
              <a:rPr sz="2200" b="1" i="1" dirty="0">
                <a:solidFill>
                  <a:srgbClr val="922212"/>
                </a:solidFill>
                <a:latin typeface="Arial"/>
                <a:cs typeface="Arial"/>
              </a:rPr>
              <a:t>on </a:t>
            </a:r>
            <a:r>
              <a:rPr sz="2200" b="1" i="1" spc="-5" dirty="0">
                <a:solidFill>
                  <a:srgbClr val="922212"/>
                </a:solidFill>
                <a:latin typeface="Arial"/>
                <a:cs typeface="Arial"/>
              </a:rPr>
              <a:t>operational </a:t>
            </a:r>
            <a:r>
              <a:rPr sz="2200" b="1" i="1" spc="-600" dirty="0">
                <a:solidFill>
                  <a:srgbClr val="922212"/>
                </a:solidFill>
                <a:latin typeface="Arial"/>
                <a:cs typeface="Arial"/>
              </a:rPr>
              <a:t> </a:t>
            </a:r>
            <a:r>
              <a:rPr sz="2200" b="1" i="1" spc="-5" dirty="0">
                <a:solidFill>
                  <a:srgbClr val="922212"/>
                </a:solidFill>
                <a:latin typeface="Arial"/>
                <a:cs typeface="Arial"/>
              </a:rPr>
              <a:t>performance</a:t>
            </a:r>
            <a:r>
              <a:rPr sz="2200" b="1" i="1" spc="15" dirty="0">
                <a:solidFill>
                  <a:srgbClr val="922212"/>
                </a:solidFill>
                <a:latin typeface="Arial"/>
                <a:cs typeface="Arial"/>
              </a:rPr>
              <a:t> </a:t>
            </a:r>
            <a:r>
              <a:rPr sz="2200" b="1" i="1" spc="-5" dirty="0">
                <a:solidFill>
                  <a:srgbClr val="922212"/>
                </a:solidFill>
                <a:latin typeface="Arial"/>
                <a:cs typeface="Arial"/>
              </a:rPr>
              <a:t>and</a:t>
            </a:r>
            <a:r>
              <a:rPr sz="2200" b="1" i="1" dirty="0">
                <a:solidFill>
                  <a:srgbClr val="922212"/>
                </a:solidFill>
                <a:latin typeface="Arial"/>
                <a:cs typeface="Arial"/>
              </a:rPr>
              <a:t> unreliable</a:t>
            </a:r>
            <a:r>
              <a:rPr sz="2200" b="1" i="1" spc="15" dirty="0">
                <a:solidFill>
                  <a:srgbClr val="922212"/>
                </a:solidFill>
                <a:latin typeface="Arial"/>
                <a:cs typeface="Arial"/>
              </a:rPr>
              <a:t> </a:t>
            </a:r>
            <a:r>
              <a:rPr sz="2200" b="1" i="1" dirty="0">
                <a:solidFill>
                  <a:srgbClr val="922212"/>
                </a:solidFill>
                <a:latin typeface="Arial"/>
                <a:cs typeface="Arial"/>
              </a:rPr>
              <a:t>if</a:t>
            </a:r>
            <a:r>
              <a:rPr sz="2200" b="1" i="1" spc="-10" dirty="0">
                <a:solidFill>
                  <a:srgbClr val="922212"/>
                </a:solidFill>
                <a:latin typeface="Arial"/>
                <a:cs typeface="Arial"/>
              </a:rPr>
              <a:t> </a:t>
            </a:r>
            <a:r>
              <a:rPr sz="2200" b="1" i="1" spc="-5" dirty="0">
                <a:solidFill>
                  <a:srgbClr val="922212"/>
                </a:solidFill>
                <a:latin typeface="Arial"/>
                <a:cs typeface="Arial"/>
              </a:rPr>
              <a:t>not</a:t>
            </a:r>
            <a:r>
              <a:rPr sz="2200" b="1" i="1" spc="5" dirty="0">
                <a:solidFill>
                  <a:srgbClr val="922212"/>
                </a:solidFill>
                <a:latin typeface="Arial"/>
                <a:cs typeface="Arial"/>
              </a:rPr>
              <a:t> </a:t>
            </a:r>
            <a:r>
              <a:rPr sz="2200" b="1" i="1" spc="-5" dirty="0">
                <a:solidFill>
                  <a:srgbClr val="922212"/>
                </a:solidFill>
                <a:latin typeface="Arial"/>
                <a:cs typeface="Arial"/>
              </a:rPr>
              <a:t>done </a:t>
            </a:r>
            <a:r>
              <a:rPr sz="2200" b="1" i="1" dirty="0">
                <a:solidFill>
                  <a:srgbClr val="922212"/>
                </a:solidFill>
                <a:latin typeface="Arial"/>
                <a:cs typeface="Arial"/>
              </a:rPr>
              <a:t> </a:t>
            </a:r>
            <a:r>
              <a:rPr sz="2200" b="1" i="1" spc="-5" dirty="0">
                <a:solidFill>
                  <a:srgbClr val="922212"/>
                </a:solidFill>
                <a:latin typeface="Arial"/>
                <a:cs typeface="Arial"/>
              </a:rPr>
              <a:t>properly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Title 4">
            <a:extLst>
              <a:ext uri="{FF2B5EF4-FFF2-40B4-BE49-F238E27FC236}">
                <a16:creationId xmlns:a16="http://schemas.microsoft.com/office/drawing/2014/main" id="{94DED8DD-97C1-06FA-E32F-A64357F34083}"/>
              </a:ext>
            </a:extLst>
          </p:cNvPr>
          <p:cNvSpPr txBox="1">
            <a:spLocks/>
          </p:cNvSpPr>
          <p:nvPr/>
        </p:nvSpPr>
        <p:spPr>
          <a:xfrm>
            <a:off x="857250" y="-45375"/>
            <a:ext cx="7429499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Why testing is necessary?</a:t>
            </a:r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" y="1066800"/>
            <a:ext cx="8077200" cy="563880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0B5EEEB4-DB60-4275-1B67-84554130C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7250" y="0"/>
            <a:ext cx="7429499" cy="1478570"/>
          </a:xfrm>
        </p:spPr>
        <p:txBody>
          <a:bodyPr/>
          <a:lstStyle/>
          <a:p>
            <a:r>
              <a:rPr lang="en-US" dirty="0"/>
              <a:t>Start testing when?</a:t>
            </a:r>
            <a:endParaRPr lang="en-IN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86</TotalTime>
  <Words>503</Words>
  <Application>Microsoft Office PowerPoint</Application>
  <PresentationFormat>On-screen Show (4:3)</PresentationFormat>
  <Paragraphs>125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Arial MT</vt:lpstr>
      <vt:lpstr>Tahoma</vt:lpstr>
      <vt:lpstr>Times New Roman</vt:lpstr>
      <vt:lpstr>Tw Cen MT</vt:lpstr>
      <vt:lpstr>Wingdings</vt:lpstr>
      <vt:lpstr>Circuit</vt:lpstr>
      <vt:lpstr>INTRODUCTION  OF SOFTWARE  TESTING</vt:lpstr>
      <vt:lpstr>Introduction of software testing</vt:lpstr>
      <vt:lpstr>Software Testing</vt:lpstr>
      <vt:lpstr>What is Software Testing</vt:lpstr>
      <vt:lpstr>What is software testing</vt:lpstr>
      <vt:lpstr>Why-what-how-who?</vt:lpstr>
      <vt:lpstr>Why testing is necessary?</vt:lpstr>
      <vt:lpstr>PowerPoint Presentation</vt:lpstr>
      <vt:lpstr>Start testing when?</vt:lpstr>
      <vt:lpstr>Start testing-when?</vt:lpstr>
      <vt:lpstr>Stop testing(economics of testing)</vt:lpstr>
      <vt:lpstr>Stop testing-When?</vt:lpstr>
      <vt:lpstr>Stop testing-When?</vt:lpstr>
      <vt:lpstr>Participants in testing</vt:lpstr>
      <vt:lpstr>Best practice in testing</vt:lpstr>
      <vt:lpstr>Misconceptions</vt:lpstr>
      <vt:lpstr>Interview questions</vt:lpstr>
      <vt:lpstr>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vaishali Sonanis</cp:lastModifiedBy>
  <cp:revision>7</cp:revision>
  <dcterms:created xsi:type="dcterms:W3CDTF">2022-10-06T06:19:14Z</dcterms:created>
  <dcterms:modified xsi:type="dcterms:W3CDTF">2025-08-04T12:07:14Z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2017-04-12T00:00:00Z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2022-10-06T00:00:00Z</vt:filetime>
  </property>
</Properties>
</file>