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65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5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01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0602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06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2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6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8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5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18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6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7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3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7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5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010" y="1824291"/>
            <a:ext cx="491617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7700">
              <a:lnSpc>
                <a:spcPct val="100000"/>
              </a:lnSpc>
              <a:spcBef>
                <a:spcPts val="100"/>
              </a:spcBef>
            </a:pPr>
            <a:r>
              <a:rPr sz="7200" spc="-530" dirty="0">
                <a:latin typeface="Times New Roman"/>
                <a:cs typeface="Times New Roman"/>
              </a:rPr>
              <a:t>TESTING </a:t>
            </a:r>
            <a:r>
              <a:rPr sz="7200" spc="-525" dirty="0">
                <a:latin typeface="Times New Roman"/>
                <a:cs typeface="Times New Roman"/>
              </a:rPr>
              <a:t> </a:t>
            </a:r>
            <a:r>
              <a:rPr sz="7200" spc="-130" dirty="0">
                <a:latin typeface="Times New Roman"/>
                <a:cs typeface="Times New Roman"/>
              </a:rPr>
              <a:t>P</a:t>
            </a:r>
            <a:r>
              <a:rPr sz="7200" spc="-610" dirty="0">
                <a:latin typeface="Times New Roman"/>
                <a:cs typeface="Times New Roman"/>
              </a:rPr>
              <a:t>R</a:t>
            </a:r>
            <a:r>
              <a:rPr sz="7200" spc="-665" dirty="0">
                <a:latin typeface="Times New Roman"/>
                <a:cs typeface="Times New Roman"/>
              </a:rPr>
              <a:t>INCIP</a:t>
            </a:r>
            <a:r>
              <a:rPr sz="7200" spc="-750" dirty="0">
                <a:latin typeface="Times New Roman"/>
                <a:cs typeface="Times New Roman"/>
              </a:rPr>
              <a:t>L</a:t>
            </a:r>
            <a:r>
              <a:rPr sz="7200" spc="-170" dirty="0">
                <a:latin typeface="Times New Roman"/>
                <a:cs typeface="Times New Roman"/>
              </a:rPr>
              <a:t>ES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137" y="1029334"/>
            <a:ext cx="6252845" cy="516572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b="1" spc="-30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r>
              <a:rPr sz="2200" b="1" spc="2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1170D"/>
                </a:solidFill>
                <a:latin typeface="Arial"/>
                <a:cs typeface="Arial"/>
              </a:rPr>
              <a:t>is</a:t>
            </a:r>
            <a:r>
              <a:rPr sz="2200" b="1" spc="-2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context</a:t>
            </a:r>
            <a:r>
              <a:rPr sz="2200" b="1" spc="4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dependent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done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differently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contexts.</a:t>
            </a:r>
            <a:endParaRPr sz="2200" dirty="0">
              <a:latin typeface="Arial MT"/>
              <a:cs typeface="Arial MT"/>
            </a:endParaRPr>
          </a:p>
          <a:p>
            <a:pPr marL="355600" marR="838835" indent="-342900">
              <a:lnSpc>
                <a:spcPct val="100000"/>
              </a:lnSpc>
              <a:spcBef>
                <a:spcPts val="5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433705" algn="l"/>
                <a:tab pos="434340" algn="l"/>
              </a:tabLst>
            </a:pPr>
            <a:r>
              <a:rPr dirty="0"/>
              <a:t>	</a:t>
            </a: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e.g.</a:t>
            </a:r>
            <a:r>
              <a:rPr sz="2200" spc="-5" dirty="0">
                <a:latin typeface="Arial MT"/>
                <a:cs typeface="Arial MT"/>
              </a:rPr>
              <a:t> Safety-critical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tested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differently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e-commerce site.</a:t>
            </a:r>
          </a:p>
          <a:p>
            <a:pPr marL="355600" indent="-342900">
              <a:lnSpc>
                <a:spcPct val="100000"/>
              </a:lnSpc>
              <a:spcBef>
                <a:spcPts val="5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Exhaustive</a:t>
            </a:r>
            <a:r>
              <a:rPr sz="2200" b="1" spc="5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r>
              <a:rPr sz="2200" b="1" spc="-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1170D"/>
                </a:solidFill>
                <a:latin typeface="Arial"/>
                <a:cs typeface="Arial"/>
              </a:rPr>
              <a:t>is</a:t>
            </a:r>
            <a:r>
              <a:rPr sz="2200" b="1" spc="-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impossible</a:t>
            </a:r>
            <a:endParaRPr sz="2200" dirty="0">
              <a:latin typeface="Arial"/>
              <a:cs typeface="Arial"/>
            </a:endParaRPr>
          </a:p>
          <a:p>
            <a:pPr marL="355600" marR="219075" indent="-342900">
              <a:lnSpc>
                <a:spcPct val="100000"/>
              </a:lnSpc>
              <a:spcBef>
                <a:spcPts val="50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everything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(all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combinations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preconditions)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feasible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except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trivial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cases.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Instead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exhaustive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we 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risks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priorities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focus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5" dirty="0">
                <a:latin typeface="Arial MT"/>
                <a:cs typeface="Arial MT"/>
              </a:rPr>
              <a:t> efforts.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05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Early</a:t>
            </a:r>
            <a:r>
              <a:rPr sz="2200" b="1" spc="-5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00"/>
              </a:spcBef>
              <a:buClr>
                <a:srgbClr val="90C225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30" dirty="0">
                <a:latin typeface="Arial MT"/>
                <a:cs typeface="Arial MT"/>
              </a:rPr>
              <a:t>Testing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activities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should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early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possible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cycle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should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focused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defined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objectives.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56" y="177736"/>
            <a:ext cx="55597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30" dirty="0">
                <a:latin typeface="Times New Roman"/>
                <a:cs typeface="Times New Roman"/>
              </a:rPr>
              <a:t>TESTING </a:t>
            </a:r>
            <a:r>
              <a:rPr lang="en-IN" spc="-525" dirty="0">
                <a:latin typeface="Times New Roman"/>
                <a:cs typeface="Times New Roman"/>
              </a:rPr>
              <a:t> </a:t>
            </a:r>
            <a:r>
              <a:rPr lang="en-IN" spc="-130" dirty="0">
                <a:latin typeface="Times New Roman"/>
                <a:cs typeface="Times New Roman"/>
              </a:rPr>
              <a:t>P</a:t>
            </a:r>
            <a:r>
              <a:rPr lang="en-IN" spc="-610" dirty="0">
                <a:latin typeface="Times New Roman"/>
                <a:cs typeface="Times New Roman"/>
              </a:rPr>
              <a:t>R</a:t>
            </a:r>
            <a:r>
              <a:rPr lang="en-IN" spc="-665" dirty="0">
                <a:latin typeface="Times New Roman"/>
                <a:cs typeface="Times New Roman"/>
              </a:rPr>
              <a:t>INCIP</a:t>
            </a:r>
            <a:r>
              <a:rPr lang="en-IN" spc="-750" dirty="0">
                <a:latin typeface="Times New Roman"/>
                <a:cs typeface="Times New Roman"/>
              </a:rPr>
              <a:t>L</a:t>
            </a:r>
            <a:r>
              <a:rPr lang="en-IN" spc="-170" dirty="0">
                <a:latin typeface="Times New Roman"/>
                <a:cs typeface="Times New Roman"/>
              </a:rPr>
              <a:t>ES</a:t>
            </a:r>
            <a:endParaRPr spc="-560" dirty="0">
              <a:latin typeface="Algerian" panose="04020705040A02060702" pitchFamily="82" charset="0"/>
              <a:cs typeface="Simplified Arabic Fixed" panose="02070309020205020404" pitchFamily="49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477" y="1105923"/>
            <a:ext cx="5937885" cy="48298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5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Defect </a:t>
            </a:r>
            <a:r>
              <a:rPr sz="2200" b="1" dirty="0">
                <a:solidFill>
                  <a:srgbClr val="61170D"/>
                </a:solidFill>
                <a:latin typeface="Arial"/>
                <a:cs typeface="Arial"/>
              </a:rPr>
              <a:t>clustering</a:t>
            </a:r>
            <a:endParaRPr sz="2200">
              <a:latin typeface="Arial"/>
              <a:cs typeface="Arial"/>
            </a:endParaRPr>
          </a:p>
          <a:p>
            <a:pPr marL="355600" marR="27305" indent="-342900">
              <a:lnSpc>
                <a:spcPct val="100000"/>
              </a:lnSpc>
              <a:spcBef>
                <a:spcPts val="50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small number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modules contain </a:t>
            </a:r>
            <a:r>
              <a:rPr sz="2200" dirty="0">
                <a:latin typeface="Arial MT"/>
                <a:cs typeface="Arial MT"/>
              </a:rPr>
              <a:t>most of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discovered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 </a:t>
            </a:r>
            <a:r>
              <a:rPr sz="2200" dirty="0">
                <a:latin typeface="Arial MT"/>
                <a:cs typeface="Arial MT"/>
              </a:rPr>
              <a:t>pre-release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show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most </a:t>
            </a:r>
            <a:r>
              <a:rPr sz="2200" spc="-5" dirty="0">
                <a:latin typeface="Arial MT"/>
                <a:cs typeface="Arial MT"/>
              </a:rPr>
              <a:t>operational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failures.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D050"/>
              </a:buClr>
              <a:buFont typeface="Wingdings"/>
              <a:buChar char=""/>
            </a:pPr>
            <a:endParaRPr sz="31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Pesticide</a:t>
            </a:r>
            <a:r>
              <a:rPr sz="2200" b="1" spc="-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paradox</a:t>
            </a:r>
            <a:endParaRPr sz="2200">
              <a:latin typeface="Arial"/>
              <a:cs typeface="Arial"/>
            </a:endParaRPr>
          </a:p>
          <a:p>
            <a:pPr marL="355600" marR="149860" indent="-342900" algn="just">
              <a:lnSpc>
                <a:spcPct val="100000"/>
              </a:lnSpc>
              <a:spcBef>
                <a:spcPts val="50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If the same test are </a:t>
            </a:r>
            <a:r>
              <a:rPr sz="2200" spc="-5" dirty="0">
                <a:latin typeface="Arial MT"/>
                <a:cs typeface="Arial MT"/>
              </a:rPr>
              <a:t>repeated over and over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again, eventually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same </a:t>
            </a:r>
            <a:r>
              <a:rPr sz="2200" dirty="0">
                <a:latin typeface="Arial MT"/>
                <a:cs typeface="Arial MT"/>
              </a:rPr>
              <a:t>set </a:t>
            </a:r>
            <a:r>
              <a:rPr sz="2200" spc="-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cases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longer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D050"/>
              </a:buClr>
              <a:buFont typeface="Wingdings"/>
              <a:buChar char=""/>
            </a:pPr>
            <a:endParaRPr sz="315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5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overcome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‘pesticide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paradox’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,the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case needs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regularly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reviewed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revised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potentially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defects.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256" y="376868"/>
            <a:ext cx="647414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30" dirty="0">
                <a:latin typeface="Times New Roman"/>
                <a:cs typeface="Times New Roman"/>
              </a:rPr>
              <a:t>TESTING </a:t>
            </a:r>
            <a:r>
              <a:rPr lang="en-IN" spc="-525" dirty="0">
                <a:latin typeface="Times New Roman"/>
                <a:cs typeface="Times New Roman"/>
              </a:rPr>
              <a:t> </a:t>
            </a:r>
            <a:r>
              <a:rPr lang="en-IN" spc="-130" dirty="0">
                <a:latin typeface="Times New Roman"/>
                <a:cs typeface="Times New Roman"/>
              </a:rPr>
              <a:t>P</a:t>
            </a:r>
            <a:r>
              <a:rPr lang="en-IN" spc="-610" dirty="0">
                <a:latin typeface="Times New Roman"/>
                <a:cs typeface="Times New Roman"/>
              </a:rPr>
              <a:t>R</a:t>
            </a:r>
            <a:r>
              <a:rPr lang="en-IN" spc="-665" dirty="0">
                <a:latin typeface="Times New Roman"/>
                <a:cs typeface="Times New Roman"/>
              </a:rPr>
              <a:t>INCIP</a:t>
            </a:r>
            <a:r>
              <a:rPr lang="en-IN" spc="-750" dirty="0">
                <a:latin typeface="Times New Roman"/>
                <a:cs typeface="Times New Roman"/>
              </a:rPr>
              <a:t>L</a:t>
            </a:r>
            <a:r>
              <a:rPr lang="en-IN" spc="-170" dirty="0">
                <a:latin typeface="Times New Roman"/>
                <a:cs typeface="Times New Roman"/>
              </a:rPr>
              <a:t>ES</a:t>
            </a:r>
            <a:endParaRPr spc="-56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897" y="1182123"/>
            <a:ext cx="5371465" cy="36969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95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b="1" spc="-30" dirty="0">
                <a:solidFill>
                  <a:srgbClr val="61170D"/>
                </a:solidFill>
                <a:latin typeface="Arial"/>
                <a:cs typeface="Arial"/>
              </a:rPr>
              <a:t>Testing</a:t>
            </a:r>
            <a:r>
              <a:rPr sz="2200" b="1" spc="3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61170D"/>
                </a:solidFill>
                <a:latin typeface="Arial"/>
                <a:cs typeface="Arial"/>
              </a:rPr>
              <a:t>shows</a:t>
            </a:r>
            <a:r>
              <a:rPr sz="2200" b="1" spc="-2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presence</a:t>
            </a:r>
            <a:r>
              <a:rPr sz="2200" b="1" spc="1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1170D"/>
                </a:solidFill>
                <a:latin typeface="Arial"/>
                <a:cs typeface="Arial"/>
              </a:rPr>
              <a:t>of </a:t>
            </a: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defects</a:t>
            </a:r>
            <a:endParaRPr sz="2200">
              <a:latin typeface="Arial"/>
              <a:cs typeface="Arial"/>
            </a:endParaRPr>
          </a:p>
          <a:p>
            <a:pPr marL="355600" marR="93345" indent="-343535">
              <a:lnSpc>
                <a:spcPct val="100000"/>
              </a:lnSpc>
              <a:spcBef>
                <a:spcPts val="50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-30" dirty="0">
                <a:latin typeface="Arial MT"/>
                <a:cs typeface="Arial MT"/>
              </a:rPr>
              <a:t>Testing </a:t>
            </a:r>
            <a:r>
              <a:rPr sz="2200" dirty="0">
                <a:latin typeface="Arial MT"/>
                <a:cs typeface="Arial MT"/>
              </a:rPr>
              <a:t>can </a:t>
            </a:r>
            <a:r>
              <a:rPr sz="2200" spc="-5" dirty="0">
                <a:latin typeface="Arial MT"/>
                <a:cs typeface="Arial MT"/>
              </a:rPr>
              <a:t>show that defects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present,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cannot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prove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 </a:t>
            </a:r>
            <a:r>
              <a:rPr sz="2200" dirty="0">
                <a:latin typeface="Arial MT"/>
                <a:cs typeface="Arial MT"/>
              </a:rPr>
              <a:t>defects.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D050"/>
              </a:buClr>
              <a:buFont typeface="Wingdings"/>
              <a:buChar char=""/>
            </a:pPr>
            <a:endParaRPr sz="315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b="1" spc="-15" dirty="0">
                <a:solidFill>
                  <a:srgbClr val="61170D"/>
                </a:solidFill>
                <a:latin typeface="Arial"/>
                <a:cs typeface="Arial"/>
              </a:rPr>
              <a:t>Absence</a:t>
            </a:r>
            <a:r>
              <a:rPr sz="2200" b="1" spc="65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1170D"/>
                </a:solidFill>
                <a:latin typeface="Arial"/>
                <a:cs typeface="Arial"/>
              </a:rPr>
              <a:t>of</a:t>
            </a:r>
            <a:r>
              <a:rPr sz="2200" b="1" spc="-5" dirty="0">
                <a:solidFill>
                  <a:srgbClr val="61170D"/>
                </a:solidFill>
                <a:latin typeface="Arial"/>
                <a:cs typeface="Arial"/>
              </a:rPr>
              <a:t> error</a:t>
            </a:r>
            <a:r>
              <a:rPr sz="2200" b="1" spc="-10" dirty="0">
                <a:solidFill>
                  <a:srgbClr val="61170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61170D"/>
                </a:solidFill>
                <a:latin typeface="Arial"/>
                <a:cs typeface="Arial"/>
              </a:rPr>
              <a:t>fallacy</a:t>
            </a:r>
            <a:endParaRPr sz="22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50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433705" algn="l"/>
                <a:tab pos="434340" algn="l"/>
              </a:tabLst>
            </a:pPr>
            <a:r>
              <a:rPr dirty="0"/>
              <a:t>	</a:t>
            </a:r>
            <a:r>
              <a:rPr sz="2200" spc="-5" dirty="0">
                <a:latin typeface="Arial MT"/>
                <a:cs typeface="Arial MT"/>
              </a:rPr>
              <a:t>Finding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fixing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does not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help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built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unusable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does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fulfill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expectation.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456" y="330136"/>
            <a:ext cx="624554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30" dirty="0">
                <a:latin typeface="Times New Roman"/>
                <a:cs typeface="Times New Roman"/>
              </a:rPr>
              <a:t>TESTING </a:t>
            </a:r>
            <a:r>
              <a:rPr lang="en-IN" spc="-525" dirty="0">
                <a:latin typeface="Times New Roman"/>
                <a:cs typeface="Times New Roman"/>
              </a:rPr>
              <a:t> </a:t>
            </a:r>
            <a:r>
              <a:rPr lang="en-IN" spc="-130" dirty="0">
                <a:latin typeface="Times New Roman"/>
                <a:cs typeface="Times New Roman"/>
              </a:rPr>
              <a:t>P</a:t>
            </a:r>
            <a:r>
              <a:rPr lang="en-IN" spc="-610" dirty="0">
                <a:latin typeface="Times New Roman"/>
                <a:cs typeface="Times New Roman"/>
              </a:rPr>
              <a:t>R</a:t>
            </a:r>
            <a:r>
              <a:rPr lang="en-IN" spc="-665" dirty="0">
                <a:latin typeface="Times New Roman"/>
                <a:cs typeface="Times New Roman"/>
              </a:rPr>
              <a:t>INCIP</a:t>
            </a:r>
            <a:r>
              <a:rPr lang="en-IN" spc="-750" dirty="0">
                <a:latin typeface="Times New Roman"/>
                <a:cs typeface="Times New Roman"/>
              </a:rPr>
              <a:t>L</a:t>
            </a:r>
            <a:r>
              <a:rPr lang="en-IN" spc="-170" dirty="0">
                <a:latin typeface="Times New Roman"/>
                <a:cs typeface="Times New Roman"/>
              </a:rPr>
              <a:t>ES</a:t>
            </a:r>
            <a:endParaRPr spc="-5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457" y="1092834"/>
            <a:ext cx="5735320" cy="565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principles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testing?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4965" marR="304165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  <a:tab pos="4970780" algn="l"/>
              </a:tabLst>
            </a:pPr>
            <a:r>
              <a:rPr sz="2200" spc="40" dirty="0">
                <a:latin typeface="Arial MT"/>
                <a:cs typeface="Arial MT"/>
              </a:rPr>
              <a:t>W</a:t>
            </a:r>
            <a:r>
              <a:rPr sz="2200" spc="-5" dirty="0">
                <a:latin typeface="Arial MT"/>
                <a:cs typeface="Arial MT"/>
              </a:rPr>
              <a:t>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ben</a:t>
            </a:r>
            <a:r>
              <a:rPr sz="2200" spc="-1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f</a:t>
            </a:r>
            <a:r>
              <a:rPr sz="2200" spc="-15" dirty="0">
                <a:latin typeface="Arial MT"/>
                <a:cs typeface="Arial MT"/>
              </a:rPr>
              <a:t>i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</a:t>
            </a:r>
            <a:r>
              <a:rPr sz="2200" spc="-2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gn</a:t>
            </a:r>
            <a:r>
              <a:rPr sz="2200" spc="-25" dirty="0">
                <a:latin typeface="Arial MT"/>
                <a:cs typeface="Arial MT"/>
              </a:rPr>
              <a:t>i</a:t>
            </a:r>
            <a:r>
              <a:rPr sz="2200" spc="-5" dirty="0">
                <a:latin typeface="Arial MT"/>
                <a:cs typeface="Arial MT"/>
              </a:rPr>
              <a:t>ng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5" dirty="0">
                <a:latin typeface="Arial MT"/>
                <a:cs typeface="Arial MT"/>
              </a:rPr>
              <a:t>t</a:t>
            </a:r>
            <a:r>
              <a:rPr sz="2200" dirty="0">
                <a:latin typeface="Arial MT"/>
                <a:cs typeface="Arial MT"/>
              </a:rPr>
              <a:t>est  </a:t>
            </a:r>
            <a:r>
              <a:rPr sz="2200" spc="-5" dirty="0">
                <a:latin typeface="Arial MT"/>
                <a:cs typeface="Arial MT"/>
              </a:rPr>
              <a:t>cases </a:t>
            </a:r>
            <a:r>
              <a:rPr sz="2200" spc="-10" dirty="0">
                <a:latin typeface="Arial MT"/>
                <a:cs typeface="Arial MT"/>
              </a:rPr>
              <a:t>early?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80/20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Rule?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434340" indent="-42164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433705" algn="l"/>
                <a:tab pos="434340" algn="l"/>
              </a:tabLst>
            </a:pPr>
            <a:r>
              <a:rPr sz="2200" spc="-10" dirty="0">
                <a:latin typeface="Arial MT"/>
                <a:cs typeface="Arial MT"/>
              </a:rPr>
              <a:t>Explain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principle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"Exhaustive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Testing"?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steps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taken</a:t>
            </a:r>
            <a:r>
              <a:rPr sz="2200" dirty="0">
                <a:latin typeface="Arial MT"/>
                <a:cs typeface="Arial MT"/>
              </a:rPr>
              <a:t> 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overcome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pesticide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paradox?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Explain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principle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"absence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error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fallacy"?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322A3-92C8-0E41-7E53-1CA340A0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971" y="1656834"/>
            <a:ext cx="2664579" cy="40739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090BE65-38C5-96A4-6618-F41C1515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</TotalTime>
  <Words>276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Algerian</vt:lpstr>
      <vt:lpstr>Arial</vt:lpstr>
      <vt:lpstr>Arial MT</vt:lpstr>
      <vt:lpstr>Times New Roman</vt:lpstr>
      <vt:lpstr>Tw Cen MT</vt:lpstr>
      <vt:lpstr>Wingdings</vt:lpstr>
      <vt:lpstr>Circuit</vt:lpstr>
      <vt:lpstr>TESTING  PRINCIPLES</vt:lpstr>
      <vt:lpstr>TESTING  PRINCIPLES</vt:lpstr>
      <vt:lpstr>TESTING  PRINCIPLES</vt:lpstr>
      <vt:lpstr>TESTING  PRINCIPLES</vt:lpstr>
      <vt:lpstr>Interview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 Integration (CMMI)</dc:title>
  <dc:creator>h</dc:creator>
  <cp:lastModifiedBy>vaishali Sonanis</cp:lastModifiedBy>
  <cp:revision>4</cp:revision>
  <dcterms:created xsi:type="dcterms:W3CDTF">2022-10-06T06:19:39Z</dcterms:created>
  <dcterms:modified xsi:type="dcterms:W3CDTF">2025-08-04T12:03:03Z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2022-10-06T00:00:00Z</vt:filetime>
  </property>
</Properties>
</file>