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299" r:id="rId42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484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854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989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6965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115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2036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84003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3393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2167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rgbClr val="006FC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039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5467" y="335216"/>
            <a:ext cx="8013064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0630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8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53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579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562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083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39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0115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331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25571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  <p:sldLayoutId id="2147483685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0772" y="1138237"/>
            <a:ext cx="6221095" cy="4543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347345" algn="ctr">
              <a:lnSpc>
                <a:spcPct val="100000"/>
              </a:lnSpc>
              <a:spcBef>
                <a:spcPts val="100"/>
              </a:spcBef>
            </a:pPr>
            <a:r>
              <a:rPr sz="7200" b="1" spc="-545" dirty="0">
                <a:solidFill>
                  <a:srgbClr val="006FC0"/>
                </a:solidFill>
                <a:latin typeface="Times New Roman"/>
                <a:cs typeface="Times New Roman"/>
              </a:rPr>
              <a:t>SOFTWARE </a:t>
            </a:r>
            <a:r>
              <a:rPr sz="7200" b="1" spc="-54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7200" b="1" spc="-615" dirty="0">
                <a:solidFill>
                  <a:srgbClr val="006FC0"/>
                </a:solidFill>
                <a:latin typeface="Times New Roman"/>
                <a:cs typeface="Times New Roman"/>
              </a:rPr>
              <a:t>D</a:t>
            </a:r>
            <a:r>
              <a:rPr sz="7200" b="1" spc="-545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7200" b="1" spc="-650" dirty="0">
                <a:solidFill>
                  <a:srgbClr val="006FC0"/>
                </a:solidFill>
                <a:latin typeface="Times New Roman"/>
                <a:cs typeface="Times New Roman"/>
              </a:rPr>
              <a:t>VE</a:t>
            </a:r>
            <a:r>
              <a:rPr sz="7200" b="1" spc="-590" dirty="0">
                <a:solidFill>
                  <a:srgbClr val="006FC0"/>
                </a:solidFill>
                <a:latin typeface="Times New Roman"/>
                <a:cs typeface="Times New Roman"/>
              </a:rPr>
              <a:t>L</a:t>
            </a:r>
            <a:r>
              <a:rPr sz="7200" b="1" spc="-810" dirty="0">
                <a:solidFill>
                  <a:srgbClr val="006FC0"/>
                </a:solidFill>
                <a:latin typeface="Times New Roman"/>
                <a:cs typeface="Times New Roman"/>
              </a:rPr>
              <a:t>OPME</a:t>
            </a:r>
            <a:r>
              <a:rPr sz="7200" b="1" spc="-765" dirty="0">
                <a:solidFill>
                  <a:srgbClr val="006FC0"/>
                </a:solidFill>
                <a:latin typeface="Times New Roman"/>
                <a:cs typeface="Times New Roman"/>
              </a:rPr>
              <a:t>N</a:t>
            </a:r>
            <a:r>
              <a:rPr sz="7200" b="1" spc="-375" dirty="0">
                <a:solidFill>
                  <a:srgbClr val="006FC0"/>
                </a:solidFill>
                <a:latin typeface="Times New Roman"/>
                <a:cs typeface="Times New Roman"/>
              </a:rPr>
              <a:t>T  </a:t>
            </a:r>
            <a:r>
              <a:rPr sz="7200" b="1" spc="-930" dirty="0">
                <a:solidFill>
                  <a:srgbClr val="006FC0"/>
                </a:solidFill>
                <a:latin typeface="Times New Roman"/>
                <a:cs typeface="Times New Roman"/>
              </a:rPr>
              <a:t>L</a:t>
            </a:r>
            <a:r>
              <a:rPr sz="7200" b="1" spc="-515" dirty="0">
                <a:solidFill>
                  <a:srgbClr val="006FC0"/>
                </a:solidFill>
                <a:latin typeface="Times New Roman"/>
                <a:cs typeface="Times New Roman"/>
              </a:rPr>
              <a:t>I</a:t>
            </a:r>
            <a:r>
              <a:rPr sz="7200" b="1" spc="-365" dirty="0">
                <a:solidFill>
                  <a:srgbClr val="006FC0"/>
                </a:solidFill>
                <a:latin typeface="Times New Roman"/>
                <a:cs typeface="Times New Roman"/>
              </a:rPr>
              <a:t>F</a:t>
            </a:r>
            <a:r>
              <a:rPr sz="7200" b="1" spc="-395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7200" b="1" spc="-4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7200" b="1" spc="-990" dirty="0">
                <a:solidFill>
                  <a:srgbClr val="006FC0"/>
                </a:solidFill>
                <a:latin typeface="Times New Roman"/>
                <a:cs typeface="Times New Roman"/>
              </a:rPr>
              <a:t>C</a:t>
            </a:r>
            <a:r>
              <a:rPr sz="7200" b="1" spc="-795" dirty="0">
                <a:solidFill>
                  <a:srgbClr val="006FC0"/>
                </a:solidFill>
                <a:latin typeface="Times New Roman"/>
                <a:cs typeface="Times New Roman"/>
              </a:rPr>
              <a:t>Y</a:t>
            </a:r>
            <a:r>
              <a:rPr sz="7200" b="1" spc="-760" dirty="0">
                <a:solidFill>
                  <a:srgbClr val="006FC0"/>
                </a:solidFill>
                <a:latin typeface="Times New Roman"/>
                <a:cs typeface="Times New Roman"/>
              </a:rPr>
              <a:t>C</a:t>
            </a:r>
            <a:r>
              <a:rPr sz="7200" b="1" spc="-600" dirty="0">
                <a:solidFill>
                  <a:srgbClr val="006FC0"/>
                </a:solidFill>
                <a:latin typeface="Times New Roman"/>
                <a:cs typeface="Times New Roman"/>
              </a:rPr>
              <a:t>LE</a:t>
            </a:r>
            <a:endParaRPr sz="7200" dirty="0">
              <a:latin typeface="Times New Roman"/>
              <a:cs typeface="Times New Roman"/>
            </a:endParaRPr>
          </a:p>
          <a:p>
            <a:pPr marR="337185" algn="ctr">
              <a:lnSpc>
                <a:spcPct val="100000"/>
              </a:lnSpc>
              <a:spcBef>
                <a:spcPts val="1010"/>
              </a:spcBef>
            </a:pPr>
            <a:r>
              <a:rPr sz="7200" b="1" spc="-185" dirty="0">
                <a:solidFill>
                  <a:srgbClr val="006FC0"/>
                </a:solidFill>
                <a:latin typeface="Times New Roman"/>
                <a:cs typeface="Times New Roman"/>
              </a:rPr>
              <a:t>(SDLC)</a:t>
            </a:r>
            <a:endParaRPr sz="72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257" y="1181036"/>
            <a:ext cx="5974715" cy="5247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72870" algn="l"/>
              </a:tabLst>
            </a:pPr>
            <a:r>
              <a:rPr sz="2600" b="1" spc="-5" dirty="0">
                <a:latin typeface="Arial"/>
                <a:cs typeface="Arial"/>
              </a:rPr>
              <a:t>Stage</a:t>
            </a:r>
            <a:r>
              <a:rPr sz="2600" b="1" spc="2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3	: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Implementation</a:t>
            </a:r>
            <a:r>
              <a:rPr sz="2600" b="1" spc="4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&amp;</a:t>
            </a:r>
            <a:r>
              <a:rPr sz="2600" b="1" spc="-15" dirty="0">
                <a:latin typeface="Arial"/>
                <a:cs typeface="Arial"/>
              </a:rPr>
              <a:t> </a:t>
            </a:r>
            <a:r>
              <a:rPr sz="2600" b="1" spc="-10" dirty="0">
                <a:latin typeface="Arial"/>
                <a:cs typeface="Arial"/>
              </a:rPr>
              <a:t>Coding</a:t>
            </a:r>
            <a:endParaRPr sz="2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50" dirty="0">
              <a:latin typeface="Arial"/>
              <a:cs typeface="Arial"/>
            </a:endParaRPr>
          </a:p>
          <a:p>
            <a:pPr marL="354965" marR="5080" indent="-342900">
              <a:lnSpc>
                <a:spcPct val="100000"/>
              </a:lnSpc>
              <a:buClr>
                <a:srgbClr val="90C225"/>
              </a:buClr>
              <a:buSzPct val="7954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dirty="0">
                <a:latin typeface="Arial MT"/>
                <a:cs typeface="Arial MT"/>
              </a:rPr>
              <a:t>In </a:t>
            </a:r>
            <a:r>
              <a:rPr sz="2200" spc="-5" dirty="0">
                <a:latin typeface="Arial MT"/>
                <a:cs typeface="Arial MT"/>
              </a:rPr>
              <a:t>this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stage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SDLC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actual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development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starts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-5" dirty="0">
                <a:latin typeface="Arial MT"/>
                <a:cs typeface="Arial MT"/>
              </a:rPr>
              <a:t>product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built.</a:t>
            </a:r>
            <a:endParaRPr sz="2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Wingdings"/>
              <a:buChar char=""/>
            </a:pPr>
            <a:endParaRPr sz="2300" dirty="0">
              <a:latin typeface="Arial MT"/>
              <a:cs typeface="Arial MT"/>
            </a:endParaRPr>
          </a:p>
          <a:p>
            <a:pPr marL="354965" indent="-342900">
              <a:lnSpc>
                <a:spcPct val="100000"/>
              </a:lnSpc>
              <a:buClr>
                <a:srgbClr val="90C225"/>
              </a:buClr>
              <a:buSzPct val="7954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spc="10" dirty="0">
                <a:latin typeface="Arial MT"/>
                <a:cs typeface="Arial MT"/>
              </a:rPr>
              <a:t>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programming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code</a:t>
            </a:r>
            <a:r>
              <a:rPr sz="2200" dirty="0">
                <a:latin typeface="Arial MT"/>
                <a:cs typeface="Arial MT"/>
              </a:rPr>
              <a:t> is </a:t>
            </a:r>
            <a:r>
              <a:rPr sz="2200" spc="-5" dirty="0">
                <a:latin typeface="Arial MT"/>
                <a:cs typeface="Arial MT"/>
              </a:rPr>
              <a:t>generated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as </a:t>
            </a:r>
            <a:r>
              <a:rPr sz="2200" spc="-5" dirty="0">
                <a:latin typeface="Arial MT"/>
                <a:cs typeface="Arial MT"/>
              </a:rPr>
              <a:t>per</a:t>
            </a:r>
            <a:endParaRPr sz="2200" dirty="0">
              <a:latin typeface="Arial MT"/>
              <a:cs typeface="Arial MT"/>
            </a:endParaRPr>
          </a:p>
          <a:p>
            <a:pPr marL="354965">
              <a:lnSpc>
                <a:spcPct val="100000"/>
              </a:lnSpc>
            </a:pPr>
            <a:r>
              <a:rPr sz="2200" spc="-10" dirty="0">
                <a:latin typeface="Arial MT"/>
                <a:cs typeface="Arial MT"/>
              </a:rPr>
              <a:t>DDS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during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this stage.</a:t>
            </a:r>
            <a:endParaRPr sz="2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250" dirty="0">
              <a:latin typeface="Arial MT"/>
              <a:cs typeface="Arial MT"/>
            </a:endParaRPr>
          </a:p>
          <a:p>
            <a:pPr marL="354965" marR="195580" indent="-342900" algn="just">
              <a:lnSpc>
                <a:spcPct val="100000"/>
              </a:lnSpc>
              <a:buClr>
                <a:srgbClr val="90C225"/>
              </a:buClr>
              <a:buSzPct val="79545"/>
              <a:buFont typeface="Wingdings"/>
              <a:buChar char=""/>
              <a:tabLst>
                <a:tab pos="355600" algn="l"/>
              </a:tabLst>
            </a:pPr>
            <a:r>
              <a:rPr sz="2200" spc="-10" dirty="0">
                <a:latin typeface="Arial MT"/>
                <a:cs typeface="Arial MT"/>
              </a:rPr>
              <a:t>Different </a:t>
            </a:r>
            <a:r>
              <a:rPr sz="2200" spc="-5" dirty="0">
                <a:latin typeface="Arial MT"/>
                <a:cs typeface="Arial MT"/>
              </a:rPr>
              <a:t>high level programming languages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such as C, C++, Pascal, </a:t>
            </a:r>
            <a:r>
              <a:rPr sz="2200" dirty="0">
                <a:latin typeface="Arial MT"/>
                <a:cs typeface="Arial MT"/>
              </a:rPr>
              <a:t>Java, </a:t>
            </a:r>
            <a:r>
              <a:rPr sz="2200" spc="-5" dirty="0">
                <a:latin typeface="Arial MT"/>
                <a:cs typeface="Arial MT"/>
              </a:rPr>
              <a:t>and </a:t>
            </a:r>
            <a:r>
              <a:rPr sz="2200" spc="-10" dirty="0">
                <a:latin typeface="Arial MT"/>
                <a:cs typeface="Arial MT"/>
              </a:rPr>
              <a:t>PHP </a:t>
            </a:r>
            <a:r>
              <a:rPr sz="2200" spc="-5" dirty="0">
                <a:latin typeface="Arial MT"/>
                <a:cs typeface="Arial MT"/>
              </a:rPr>
              <a:t>are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used </a:t>
            </a:r>
            <a:r>
              <a:rPr sz="2200" dirty="0">
                <a:latin typeface="Arial MT"/>
                <a:cs typeface="Arial MT"/>
              </a:rPr>
              <a:t>for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coding.</a:t>
            </a:r>
            <a:endParaRPr sz="2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Wingdings"/>
              <a:buChar char=""/>
            </a:pPr>
            <a:endParaRPr sz="2300" dirty="0">
              <a:latin typeface="Arial MT"/>
              <a:cs typeface="Arial MT"/>
            </a:endParaRPr>
          </a:p>
          <a:p>
            <a:pPr marL="354965" marR="347980" indent="-342900">
              <a:lnSpc>
                <a:spcPct val="100000"/>
              </a:lnSpc>
              <a:buClr>
                <a:srgbClr val="90C225"/>
              </a:buClr>
              <a:buSzPct val="7954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spc="5" dirty="0">
                <a:latin typeface="Arial MT"/>
                <a:cs typeface="Arial MT"/>
              </a:rPr>
              <a:t>The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programming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language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chosen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with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respect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type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10" dirty="0">
                <a:latin typeface="Arial MT"/>
                <a:cs typeface="Arial MT"/>
              </a:rPr>
              <a:t> software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being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developed.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E7B9E2B-81FA-3441-F201-42C2CF6C3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4997"/>
            <a:ext cx="7429499" cy="1478570"/>
          </a:xfrm>
        </p:spPr>
        <p:txBody>
          <a:bodyPr/>
          <a:lstStyle/>
          <a:p>
            <a:r>
              <a:rPr lang="en-US" dirty="0"/>
              <a:t>Phases in sdlc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057" y="1206246"/>
            <a:ext cx="6506845" cy="4255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73505" algn="l"/>
              </a:tabLst>
            </a:pPr>
            <a:r>
              <a:rPr sz="2600" b="1" spc="-5" dirty="0">
                <a:latin typeface="Arial"/>
                <a:cs typeface="Arial"/>
              </a:rPr>
              <a:t>Stage</a:t>
            </a:r>
            <a:r>
              <a:rPr sz="2600" b="1" spc="2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4	</a:t>
            </a:r>
            <a:r>
              <a:rPr sz="2600" b="1" dirty="0">
                <a:latin typeface="Arial"/>
                <a:cs typeface="Arial"/>
              </a:rPr>
              <a:t>:</a:t>
            </a:r>
            <a:r>
              <a:rPr sz="2600" b="1" spc="-5" dirty="0">
                <a:latin typeface="Arial"/>
                <a:cs typeface="Arial"/>
              </a:rPr>
              <a:t> </a:t>
            </a:r>
            <a:r>
              <a:rPr sz="2600" b="1" spc="-10" dirty="0">
                <a:latin typeface="Arial"/>
                <a:cs typeface="Arial"/>
              </a:rPr>
              <a:t>Integration</a:t>
            </a:r>
            <a:r>
              <a:rPr sz="2600" b="1" spc="4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&amp; </a:t>
            </a:r>
            <a:r>
              <a:rPr sz="2600" b="1" spc="-40" dirty="0">
                <a:latin typeface="Arial"/>
                <a:cs typeface="Arial"/>
              </a:rPr>
              <a:t>Testing</a:t>
            </a:r>
            <a:endParaRPr sz="2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00" dirty="0">
              <a:latin typeface="Arial"/>
              <a:cs typeface="Arial"/>
            </a:endParaRPr>
          </a:p>
          <a:p>
            <a:pPr marL="358140" marR="812800" indent="-287020" algn="just">
              <a:lnSpc>
                <a:spcPct val="100000"/>
              </a:lnSpc>
              <a:buClr>
                <a:srgbClr val="90C225"/>
              </a:buClr>
              <a:buSzPct val="79545"/>
              <a:buFont typeface="Wingdings"/>
              <a:buChar char=""/>
              <a:tabLst>
                <a:tab pos="358140" algn="l"/>
              </a:tabLst>
            </a:pPr>
            <a:r>
              <a:rPr sz="2200" dirty="0">
                <a:latin typeface="Arial MT"/>
                <a:cs typeface="Arial MT"/>
              </a:rPr>
              <a:t>After the </a:t>
            </a:r>
            <a:r>
              <a:rPr sz="2200" spc="-5" dirty="0">
                <a:latin typeface="Arial MT"/>
                <a:cs typeface="Arial MT"/>
              </a:rPr>
              <a:t>code </a:t>
            </a:r>
            <a:r>
              <a:rPr sz="2200" spc="-10" dirty="0">
                <a:latin typeface="Arial MT"/>
                <a:cs typeface="Arial MT"/>
              </a:rPr>
              <a:t>is </a:t>
            </a:r>
            <a:r>
              <a:rPr sz="2200" spc="-5" dirty="0">
                <a:latin typeface="Arial MT"/>
                <a:cs typeface="Arial MT"/>
              </a:rPr>
              <a:t>developed </a:t>
            </a:r>
            <a:r>
              <a:rPr sz="2200" spc="-10" dirty="0">
                <a:latin typeface="Arial MT"/>
                <a:cs typeface="Arial MT"/>
              </a:rPr>
              <a:t>individually </a:t>
            </a:r>
            <a:r>
              <a:rPr sz="2200" spc="-5" dirty="0">
                <a:latin typeface="Arial MT"/>
                <a:cs typeface="Arial MT"/>
              </a:rPr>
              <a:t>it </a:t>
            </a:r>
            <a:r>
              <a:rPr sz="2200" spc="-10" dirty="0">
                <a:latin typeface="Arial MT"/>
                <a:cs typeface="Arial MT"/>
              </a:rPr>
              <a:t>is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integrated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into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one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project/product</a:t>
            </a:r>
            <a:endParaRPr sz="2200" dirty="0">
              <a:latin typeface="Arial MT"/>
              <a:cs typeface="Arial MT"/>
            </a:endParaRPr>
          </a:p>
          <a:p>
            <a:pPr marL="358140" marR="16510" indent="-287020" algn="just">
              <a:lnSpc>
                <a:spcPct val="100000"/>
              </a:lnSpc>
              <a:spcBef>
                <a:spcPts val="1005"/>
              </a:spcBef>
              <a:buClr>
                <a:srgbClr val="90C225"/>
              </a:buClr>
              <a:buSzPct val="79545"/>
              <a:buFont typeface="Wingdings"/>
              <a:buChar char=""/>
              <a:tabLst>
                <a:tab pos="358140" algn="l"/>
              </a:tabLst>
            </a:pPr>
            <a:r>
              <a:rPr sz="2200" dirty="0">
                <a:latin typeface="Arial MT"/>
                <a:cs typeface="Arial MT"/>
              </a:rPr>
              <a:t>It </a:t>
            </a:r>
            <a:r>
              <a:rPr sz="2200" spc="-10" dirty="0">
                <a:latin typeface="Arial MT"/>
                <a:cs typeface="Arial MT"/>
              </a:rPr>
              <a:t>is </a:t>
            </a:r>
            <a:r>
              <a:rPr sz="2200" dirty="0">
                <a:latin typeface="Arial MT"/>
                <a:cs typeface="Arial MT"/>
              </a:rPr>
              <a:t>then tested </a:t>
            </a:r>
            <a:r>
              <a:rPr sz="2200" spc="-5" dirty="0">
                <a:latin typeface="Arial MT"/>
                <a:cs typeface="Arial MT"/>
              </a:rPr>
              <a:t>against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-5" dirty="0">
                <a:latin typeface="Arial MT"/>
                <a:cs typeface="Arial MT"/>
              </a:rPr>
              <a:t>requirements </a:t>
            </a:r>
            <a:r>
              <a:rPr sz="2200" dirty="0">
                <a:latin typeface="Arial MT"/>
                <a:cs typeface="Arial MT"/>
              </a:rPr>
              <a:t>to </a:t>
            </a:r>
            <a:r>
              <a:rPr sz="2200" spc="-5" dirty="0">
                <a:latin typeface="Arial MT"/>
                <a:cs typeface="Arial MT"/>
              </a:rPr>
              <a:t>make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sure </a:t>
            </a:r>
            <a:r>
              <a:rPr sz="2200" dirty="0">
                <a:latin typeface="Arial MT"/>
                <a:cs typeface="Arial MT"/>
              </a:rPr>
              <a:t>that the </a:t>
            </a:r>
            <a:r>
              <a:rPr sz="2200" spc="-5" dirty="0">
                <a:latin typeface="Arial MT"/>
                <a:cs typeface="Arial MT"/>
              </a:rPr>
              <a:t>product </a:t>
            </a:r>
            <a:r>
              <a:rPr sz="2200" spc="-10" dirty="0">
                <a:latin typeface="Arial MT"/>
                <a:cs typeface="Arial MT"/>
              </a:rPr>
              <a:t>is </a:t>
            </a:r>
            <a:r>
              <a:rPr sz="2200" spc="-5" dirty="0">
                <a:latin typeface="Arial MT"/>
                <a:cs typeface="Arial MT"/>
              </a:rPr>
              <a:t>actually solving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-5" dirty="0">
                <a:latin typeface="Arial MT"/>
                <a:cs typeface="Arial MT"/>
              </a:rPr>
              <a:t>needs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addressed and gathered during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-5" dirty="0">
                <a:latin typeface="Arial MT"/>
                <a:cs typeface="Arial MT"/>
              </a:rPr>
              <a:t>requirements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phase.</a:t>
            </a:r>
            <a:endParaRPr sz="2200" dirty="0">
              <a:latin typeface="Arial MT"/>
              <a:cs typeface="Arial MT"/>
            </a:endParaRPr>
          </a:p>
          <a:p>
            <a:pPr marL="358140" marR="5080" indent="-28702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79545"/>
              <a:buFont typeface="Wingdings"/>
              <a:buChar char=""/>
              <a:tabLst>
                <a:tab pos="358140" algn="l"/>
              </a:tabLst>
            </a:pPr>
            <a:r>
              <a:rPr sz="2200" dirty="0">
                <a:latin typeface="Arial MT"/>
                <a:cs typeface="Arial MT"/>
              </a:rPr>
              <a:t>In </a:t>
            </a:r>
            <a:r>
              <a:rPr sz="2200" spc="-5" dirty="0">
                <a:latin typeface="Arial MT"/>
                <a:cs typeface="Arial MT"/>
              </a:rPr>
              <a:t>this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stage </a:t>
            </a:r>
            <a:r>
              <a:rPr sz="2200" spc="-5" dirty="0">
                <a:latin typeface="Arial MT"/>
                <a:cs typeface="Arial MT"/>
              </a:rPr>
              <a:t>products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defects </a:t>
            </a:r>
            <a:r>
              <a:rPr sz="2200" dirty="0">
                <a:latin typeface="Arial MT"/>
                <a:cs typeface="Arial MT"/>
              </a:rPr>
              <a:t>are </a:t>
            </a:r>
            <a:r>
              <a:rPr sz="2200" spc="-5" dirty="0">
                <a:latin typeface="Arial MT"/>
                <a:cs typeface="Arial MT"/>
              </a:rPr>
              <a:t>reported,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tracked,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fixed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 </a:t>
            </a:r>
            <a:r>
              <a:rPr sz="2200" dirty="0">
                <a:latin typeface="Arial MT"/>
                <a:cs typeface="Arial MT"/>
              </a:rPr>
              <a:t>retested,</a:t>
            </a:r>
            <a:r>
              <a:rPr sz="2200" spc="-5" dirty="0">
                <a:latin typeface="Arial MT"/>
                <a:cs typeface="Arial MT"/>
              </a:rPr>
              <a:t> until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product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reaches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quality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standards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defined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in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SRS.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622CDF-912C-6D41-B68B-9CB1E8A7D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444" y="-102573"/>
            <a:ext cx="7429499" cy="1478570"/>
          </a:xfrm>
        </p:spPr>
        <p:txBody>
          <a:bodyPr/>
          <a:lstStyle/>
          <a:p>
            <a:r>
              <a:rPr lang="en-US" dirty="0"/>
              <a:t>Phases in sdlc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057" y="1206246"/>
            <a:ext cx="6355080" cy="43827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74140" algn="l"/>
              </a:tabLst>
            </a:pPr>
            <a:r>
              <a:rPr sz="2600" b="1" spc="-5" dirty="0">
                <a:latin typeface="Arial"/>
                <a:cs typeface="Arial"/>
              </a:rPr>
              <a:t>Stage</a:t>
            </a:r>
            <a:r>
              <a:rPr sz="2600" b="1" spc="3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5	</a:t>
            </a:r>
            <a:r>
              <a:rPr sz="2600" b="1" dirty="0">
                <a:latin typeface="Arial"/>
                <a:cs typeface="Arial"/>
              </a:rPr>
              <a:t>:</a:t>
            </a:r>
            <a:r>
              <a:rPr sz="2600" b="1" spc="-40" dirty="0">
                <a:latin typeface="Arial"/>
                <a:cs typeface="Arial"/>
              </a:rPr>
              <a:t> </a:t>
            </a:r>
            <a:r>
              <a:rPr sz="2600" b="1" spc="-10" dirty="0">
                <a:latin typeface="Arial"/>
                <a:cs typeface="Arial"/>
              </a:rPr>
              <a:t>Deployment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00">
              <a:latin typeface="Arial"/>
              <a:cs typeface="Arial"/>
            </a:endParaRPr>
          </a:p>
          <a:p>
            <a:pPr marL="358140" marR="5080" indent="-287020">
              <a:lnSpc>
                <a:spcPct val="100000"/>
              </a:lnSpc>
              <a:buClr>
                <a:srgbClr val="90C225"/>
              </a:buClr>
              <a:buSzPct val="79545"/>
              <a:buFont typeface="Wingdings"/>
              <a:buChar char=""/>
              <a:tabLst>
                <a:tab pos="358140" algn="l"/>
              </a:tabLst>
            </a:pPr>
            <a:r>
              <a:rPr sz="2200" dirty="0">
                <a:latin typeface="Arial MT"/>
                <a:cs typeface="Arial MT"/>
              </a:rPr>
              <a:t>After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it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passes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 testing</a:t>
            </a:r>
            <a:r>
              <a:rPr sz="2200" spc="-5" dirty="0">
                <a:latin typeface="Arial MT"/>
                <a:cs typeface="Arial MT"/>
              </a:rPr>
              <a:t> phase,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-5" dirty="0">
                <a:latin typeface="Arial MT"/>
                <a:cs typeface="Arial MT"/>
              </a:rPr>
              <a:t>product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is 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delivered/deployed</a:t>
            </a:r>
            <a:r>
              <a:rPr sz="2200" spc="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customer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</a:t>
            </a:r>
            <a:r>
              <a:rPr sz="2200" spc="-5" dirty="0">
                <a:latin typeface="Arial MT"/>
                <a:cs typeface="Arial MT"/>
              </a:rPr>
              <a:t> their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use.</a:t>
            </a:r>
            <a:endParaRPr sz="2200">
              <a:latin typeface="Arial MT"/>
              <a:cs typeface="Arial MT"/>
            </a:endParaRPr>
          </a:p>
          <a:p>
            <a:pPr marL="358140" marR="448309" indent="-287020">
              <a:lnSpc>
                <a:spcPct val="100000"/>
              </a:lnSpc>
              <a:spcBef>
                <a:spcPts val="1005"/>
              </a:spcBef>
              <a:buClr>
                <a:srgbClr val="90C225"/>
              </a:buClr>
              <a:buSzPct val="79545"/>
              <a:buFont typeface="Wingdings"/>
              <a:buChar char=""/>
              <a:tabLst>
                <a:tab pos="358140" algn="l"/>
              </a:tabLst>
            </a:pPr>
            <a:r>
              <a:rPr sz="2200" spc="-5" dirty="0">
                <a:latin typeface="Arial MT"/>
                <a:cs typeface="Arial MT"/>
              </a:rPr>
              <a:t>As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soon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it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delivered,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customers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first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perform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beta </a:t>
            </a:r>
            <a:r>
              <a:rPr sz="2200" dirty="0">
                <a:latin typeface="Arial MT"/>
                <a:cs typeface="Arial MT"/>
              </a:rPr>
              <a:t>testing</a:t>
            </a:r>
            <a:r>
              <a:rPr sz="2200" spc="-5" dirty="0">
                <a:latin typeface="Arial MT"/>
                <a:cs typeface="Arial MT"/>
              </a:rPr>
              <a:t> on </a:t>
            </a:r>
            <a:r>
              <a:rPr sz="2200" dirty="0">
                <a:latin typeface="Arial MT"/>
                <a:cs typeface="Arial MT"/>
              </a:rPr>
              <a:t>the product.</a:t>
            </a:r>
            <a:endParaRPr sz="2200">
              <a:latin typeface="Arial MT"/>
              <a:cs typeface="Arial MT"/>
            </a:endParaRPr>
          </a:p>
          <a:p>
            <a:pPr marL="358140" marR="345440" indent="-28702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79545"/>
              <a:buFont typeface="Wingdings"/>
              <a:buChar char=""/>
              <a:tabLst>
                <a:tab pos="358140" algn="l"/>
              </a:tabLst>
            </a:pPr>
            <a:r>
              <a:rPr sz="2200" dirty="0">
                <a:latin typeface="Arial MT"/>
                <a:cs typeface="Arial MT"/>
              </a:rPr>
              <a:t>If</a:t>
            </a:r>
            <a:r>
              <a:rPr sz="2200" spc="-5" dirty="0">
                <a:latin typeface="Arial MT"/>
                <a:cs typeface="Arial MT"/>
              </a:rPr>
              <a:t> any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changes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are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required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or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if any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bugs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are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caught,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then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they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report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it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 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engineering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team.</a:t>
            </a:r>
            <a:endParaRPr sz="2200">
              <a:latin typeface="Arial MT"/>
              <a:cs typeface="Arial MT"/>
            </a:endParaRPr>
          </a:p>
          <a:p>
            <a:pPr marL="358140" indent="-287020">
              <a:lnSpc>
                <a:spcPct val="100000"/>
              </a:lnSpc>
              <a:spcBef>
                <a:spcPts val="1005"/>
              </a:spcBef>
              <a:buClr>
                <a:srgbClr val="90C225"/>
              </a:buClr>
              <a:buSzPct val="79545"/>
              <a:buFont typeface="Wingdings"/>
              <a:buChar char=""/>
              <a:tabLst>
                <a:tab pos="358140" algn="l"/>
              </a:tabLst>
            </a:pPr>
            <a:r>
              <a:rPr sz="2200" dirty="0">
                <a:latin typeface="Arial MT"/>
                <a:cs typeface="Arial MT"/>
              </a:rPr>
              <a:t>Once those</a:t>
            </a:r>
            <a:r>
              <a:rPr sz="2200" spc="-5" dirty="0">
                <a:latin typeface="Arial MT"/>
                <a:cs typeface="Arial MT"/>
              </a:rPr>
              <a:t> changes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are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made or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bugs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are</a:t>
            </a:r>
            <a:endParaRPr sz="2200">
              <a:latin typeface="Arial MT"/>
              <a:cs typeface="Arial MT"/>
            </a:endParaRPr>
          </a:p>
          <a:p>
            <a:pPr marL="358140">
              <a:lnSpc>
                <a:spcPct val="100000"/>
              </a:lnSpc>
            </a:pPr>
            <a:r>
              <a:rPr sz="2200" spc="-10" dirty="0">
                <a:latin typeface="Arial MT"/>
                <a:cs typeface="Arial MT"/>
              </a:rPr>
              <a:t>fixed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then</a:t>
            </a:r>
            <a:r>
              <a:rPr sz="2200" dirty="0">
                <a:latin typeface="Arial MT"/>
                <a:cs typeface="Arial MT"/>
              </a:rPr>
              <a:t> the</a:t>
            </a:r>
            <a:r>
              <a:rPr sz="2200" spc="-5" dirty="0">
                <a:latin typeface="Arial MT"/>
                <a:cs typeface="Arial MT"/>
              </a:rPr>
              <a:t> final </a:t>
            </a:r>
            <a:r>
              <a:rPr sz="2200" spc="-10" dirty="0">
                <a:latin typeface="Arial MT"/>
                <a:cs typeface="Arial MT"/>
              </a:rPr>
              <a:t>deployment</a:t>
            </a:r>
            <a:r>
              <a:rPr sz="2200" spc="1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happens.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CAE5EAB-86A2-C2D3-BA6B-879F5E091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-21236"/>
            <a:ext cx="7429499" cy="1478570"/>
          </a:xfrm>
        </p:spPr>
        <p:txBody>
          <a:bodyPr/>
          <a:lstStyle/>
          <a:p>
            <a:r>
              <a:rPr lang="en-US" dirty="0"/>
              <a:t>Phases in sdlc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2457" y="1242695"/>
            <a:ext cx="6569075" cy="358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74140" algn="l"/>
                <a:tab pos="1666239" algn="l"/>
              </a:tabLst>
            </a:pPr>
            <a:r>
              <a:rPr sz="2600" b="1" spc="-5" dirty="0">
                <a:latin typeface="Arial"/>
                <a:cs typeface="Arial"/>
              </a:rPr>
              <a:t>Stage</a:t>
            </a:r>
            <a:r>
              <a:rPr sz="2600" b="1" spc="30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6	</a:t>
            </a:r>
            <a:r>
              <a:rPr sz="2600" b="1" dirty="0">
                <a:latin typeface="Arial"/>
                <a:cs typeface="Arial"/>
              </a:rPr>
              <a:t>:	</a:t>
            </a:r>
            <a:r>
              <a:rPr sz="2600" b="1" spc="-10" dirty="0">
                <a:latin typeface="Arial"/>
                <a:cs typeface="Arial"/>
              </a:rPr>
              <a:t>Maintenance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800">
              <a:latin typeface="Arial"/>
              <a:cs typeface="Arial"/>
            </a:endParaRPr>
          </a:p>
          <a:p>
            <a:pPr marL="416559" marR="5080" indent="-403860">
              <a:lnSpc>
                <a:spcPct val="100000"/>
              </a:lnSpc>
              <a:buClr>
                <a:srgbClr val="90C225"/>
              </a:buClr>
              <a:buSzPct val="79545"/>
              <a:buFont typeface="Wingdings"/>
              <a:buChar char=""/>
              <a:tabLst>
                <a:tab pos="415925" algn="l"/>
                <a:tab pos="416559" algn="l"/>
              </a:tabLst>
            </a:pPr>
            <a:r>
              <a:rPr sz="2200" spc="5" dirty="0">
                <a:latin typeface="Arial MT"/>
                <a:cs typeface="Arial MT"/>
              </a:rPr>
              <a:t>The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software</a:t>
            </a:r>
            <a:r>
              <a:rPr sz="2200" spc="5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maintained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timely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by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updating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code according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" dirty="0">
                <a:latin typeface="Arial MT"/>
                <a:cs typeface="Arial MT"/>
              </a:rPr>
              <a:t> changes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taking place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user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end environment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or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technology.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Wingdings"/>
              <a:buChar char=""/>
            </a:pPr>
            <a:endParaRPr sz="2400">
              <a:latin typeface="Arial MT"/>
              <a:cs typeface="Arial MT"/>
            </a:endParaRPr>
          </a:p>
          <a:p>
            <a:pPr marL="416559" marR="439420" indent="-403860">
              <a:lnSpc>
                <a:spcPct val="100000"/>
              </a:lnSpc>
              <a:spcBef>
                <a:spcPts val="1885"/>
              </a:spcBef>
              <a:buClr>
                <a:srgbClr val="90C225"/>
              </a:buClr>
              <a:buSzPct val="79545"/>
              <a:buFont typeface="Wingdings"/>
              <a:buChar char=""/>
              <a:tabLst>
                <a:tab pos="415925" algn="l"/>
                <a:tab pos="416559" algn="l"/>
              </a:tabLst>
            </a:pPr>
            <a:r>
              <a:rPr sz="2200" spc="-5" dirty="0">
                <a:latin typeface="Arial MT"/>
                <a:cs typeface="Arial MT"/>
              </a:rPr>
              <a:t>Maintenance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phase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may </a:t>
            </a:r>
            <a:r>
              <a:rPr sz="2200" dirty="0">
                <a:latin typeface="Arial MT"/>
                <a:cs typeface="Arial MT"/>
              </a:rPr>
              <a:t>face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challenges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from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hidden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bugs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 </a:t>
            </a:r>
            <a:r>
              <a:rPr sz="2200" spc="-10" dirty="0">
                <a:latin typeface="Arial MT"/>
                <a:cs typeface="Arial MT"/>
              </a:rPr>
              <a:t>real-world</a:t>
            </a:r>
            <a:r>
              <a:rPr sz="2200" spc="6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unidentified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problems.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F9DF189-2293-2FE2-2DE0-9EDFE32A7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8744"/>
            <a:ext cx="7429499" cy="1478570"/>
          </a:xfrm>
        </p:spPr>
        <p:txBody>
          <a:bodyPr/>
          <a:lstStyle/>
          <a:p>
            <a:r>
              <a:rPr lang="en-US" dirty="0"/>
              <a:t>Phases in sdlc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981200" y="1473114"/>
            <a:ext cx="4610735" cy="411162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 marR="5080" indent="2540">
              <a:lnSpc>
                <a:spcPts val="2600"/>
              </a:lnSpc>
              <a:spcBef>
                <a:spcPts val="420"/>
              </a:spcBef>
            </a:pPr>
            <a:r>
              <a:rPr sz="2400" b="1" spc="-5" dirty="0">
                <a:latin typeface="Arial"/>
                <a:cs typeface="Arial"/>
              </a:rPr>
              <a:t>Following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are </a:t>
            </a:r>
            <a:r>
              <a:rPr sz="2400" b="1" spc="-5" dirty="0">
                <a:latin typeface="Arial"/>
                <a:cs typeface="Arial"/>
              </a:rPr>
              <a:t>the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-15" dirty="0">
                <a:latin typeface="Arial"/>
                <a:cs typeface="Arial"/>
              </a:rPr>
              <a:t>various</a:t>
            </a:r>
            <a:r>
              <a:rPr sz="2400" b="1" spc="5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SDLC </a:t>
            </a:r>
            <a:r>
              <a:rPr sz="2400" b="1" spc="-65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Models </a:t>
            </a:r>
            <a:r>
              <a:rPr sz="2400" b="1" dirty="0"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250" dirty="0">
              <a:latin typeface="Arial"/>
              <a:cs typeface="Arial"/>
            </a:endParaRPr>
          </a:p>
          <a:p>
            <a:pPr marL="358140" indent="-345440">
              <a:lnSpc>
                <a:spcPct val="100000"/>
              </a:lnSpc>
              <a:buClr>
                <a:srgbClr val="90C225"/>
              </a:buClr>
              <a:buSzPct val="79545"/>
              <a:buFont typeface="Wingdings"/>
              <a:buChar char=""/>
              <a:tabLst>
                <a:tab pos="357505" algn="l"/>
                <a:tab pos="358140" algn="l"/>
              </a:tabLst>
            </a:pPr>
            <a:r>
              <a:rPr sz="2200" spc="-10" dirty="0">
                <a:latin typeface="Arial MT"/>
                <a:cs typeface="Arial MT"/>
              </a:rPr>
              <a:t>Waterfall</a:t>
            </a:r>
            <a:r>
              <a:rPr sz="2200" spc="-5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Model</a:t>
            </a:r>
            <a:endParaRPr sz="2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90C225"/>
              </a:buClr>
              <a:buFont typeface="Wingdings"/>
              <a:buChar char=""/>
            </a:pPr>
            <a:endParaRPr sz="3550" dirty="0">
              <a:latin typeface="Arial MT"/>
              <a:cs typeface="Arial MT"/>
            </a:endParaRPr>
          </a:p>
          <a:p>
            <a:pPr marL="358140" indent="-345440">
              <a:lnSpc>
                <a:spcPct val="100000"/>
              </a:lnSpc>
              <a:buClr>
                <a:srgbClr val="90C225"/>
              </a:buClr>
              <a:buSzPct val="79545"/>
              <a:buFont typeface="Wingdings"/>
              <a:buChar char=""/>
              <a:tabLst>
                <a:tab pos="357505" algn="l"/>
                <a:tab pos="358140" algn="l"/>
              </a:tabLst>
            </a:pPr>
            <a:r>
              <a:rPr sz="2200" dirty="0">
                <a:latin typeface="Arial MT"/>
                <a:cs typeface="Arial MT"/>
              </a:rPr>
              <a:t>Incremental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Model</a:t>
            </a:r>
            <a:endParaRPr sz="2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90C225"/>
              </a:buClr>
              <a:buFont typeface="Wingdings"/>
              <a:buChar char=""/>
            </a:pPr>
            <a:endParaRPr sz="3550" dirty="0">
              <a:latin typeface="Arial MT"/>
              <a:cs typeface="Arial MT"/>
            </a:endParaRPr>
          </a:p>
          <a:p>
            <a:pPr marL="358140" indent="-345440">
              <a:lnSpc>
                <a:spcPct val="100000"/>
              </a:lnSpc>
              <a:buClr>
                <a:srgbClr val="90C225"/>
              </a:buClr>
              <a:buSzPct val="79545"/>
              <a:buFont typeface="Wingdings"/>
              <a:buChar char=""/>
              <a:tabLst>
                <a:tab pos="357505" algn="l"/>
                <a:tab pos="358140" algn="l"/>
              </a:tabLst>
            </a:pPr>
            <a:r>
              <a:rPr sz="2200" spc="-5" dirty="0">
                <a:latin typeface="Arial MT"/>
                <a:cs typeface="Arial MT"/>
              </a:rPr>
              <a:t>Spiral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Model</a:t>
            </a:r>
            <a:endParaRPr sz="2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90C225"/>
              </a:buClr>
              <a:buFont typeface="Wingdings"/>
              <a:buChar char=""/>
            </a:pPr>
            <a:endParaRPr sz="3550" dirty="0">
              <a:latin typeface="Arial MT"/>
              <a:cs typeface="Arial MT"/>
            </a:endParaRPr>
          </a:p>
          <a:p>
            <a:pPr marL="358140" indent="-345440">
              <a:lnSpc>
                <a:spcPct val="100000"/>
              </a:lnSpc>
              <a:buClr>
                <a:srgbClr val="90C225"/>
              </a:buClr>
              <a:buSzPct val="79545"/>
              <a:buFont typeface="Wingdings"/>
              <a:buChar char=""/>
              <a:tabLst>
                <a:tab pos="357505" algn="l"/>
                <a:tab pos="358140" algn="l"/>
              </a:tabLst>
            </a:pPr>
            <a:r>
              <a:rPr sz="2200" spc="-10" dirty="0">
                <a:latin typeface="Arial MT"/>
                <a:cs typeface="Arial MT"/>
              </a:rPr>
              <a:t>Agile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Model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2ED32BD-F800-85AC-A0A2-845272985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331" y="0"/>
            <a:ext cx="7429499" cy="1478570"/>
          </a:xfrm>
        </p:spPr>
        <p:txBody>
          <a:bodyPr/>
          <a:lstStyle/>
          <a:p>
            <a:r>
              <a:rPr lang="en-US" dirty="0"/>
              <a:t>Models in sdlc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64857" y="1321434"/>
            <a:ext cx="6274435" cy="4477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954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spc="5" dirty="0">
                <a:latin typeface="Arial MT"/>
                <a:cs typeface="Arial MT"/>
              </a:rPr>
              <a:t>The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Waterfall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Model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was</a:t>
            </a:r>
            <a:r>
              <a:rPr sz="2200" spc="5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first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Process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Model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</a:p>
          <a:p>
            <a:pPr marL="354965">
              <a:lnSpc>
                <a:spcPct val="100000"/>
              </a:lnSpc>
            </a:pPr>
            <a:r>
              <a:rPr sz="2200" dirty="0">
                <a:latin typeface="Arial MT"/>
                <a:cs typeface="Arial MT"/>
              </a:rPr>
              <a:t>be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introduced.</a:t>
            </a:r>
            <a:endParaRPr sz="2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4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880"/>
              </a:spcBef>
              <a:buClr>
                <a:srgbClr val="90C225"/>
              </a:buClr>
              <a:buSzPct val="7954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spc="-5" dirty="0">
                <a:latin typeface="Arial MT"/>
                <a:cs typeface="Arial MT"/>
              </a:rPr>
              <a:t>Waterfall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model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dirty="0">
                <a:latin typeface="Arial MT"/>
                <a:cs typeface="Arial MT"/>
              </a:rPr>
              <a:t> 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earliest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SDLC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approach</a:t>
            </a:r>
            <a:endParaRPr sz="2200" dirty="0">
              <a:latin typeface="Arial MT"/>
              <a:cs typeface="Arial MT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latin typeface="Arial MT"/>
                <a:cs typeface="Arial MT"/>
              </a:rPr>
              <a:t>that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was</a:t>
            </a:r>
            <a:r>
              <a:rPr sz="2200" spc="6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used </a:t>
            </a:r>
            <a:r>
              <a:rPr sz="2200" dirty="0">
                <a:latin typeface="Arial MT"/>
                <a:cs typeface="Arial MT"/>
              </a:rPr>
              <a:t>for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software</a:t>
            </a:r>
            <a:r>
              <a:rPr sz="2200" spc="4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development</a:t>
            </a:r>
            <a:r>
              <a:rPr sz="2200" spc="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.</a:t>
            </a:r>
          </a:p>
          <a:p>
            <a:pPr>
              <a:lnSpc>
                <a:spcPct val="100000"/>
              </a:lnSpc>
            </a:pPr>
            <a:endParaRPr sz="2400" dirty="0">
              <a:latin typeface="Arial MT"/>
              <a:cs typeface="Arial MT"/>
            </a:endParaRPr>
          </a:p>
          <a:p>
            <a:pPr marL="354965" marR="5080" indent="-342900">
              <a:lnSpc>
                <a:spcPct val="100000"/>
              </a:lnSpc>
              <a:spcBef>
                <a:spcPts val="1880"/>
              </a:spcBef>
              <a:buClr>
                <a:srgbClr val="90C225"/>
              </a:buClr>
              <a:buSzPct val="7954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dirty="0">
                <a:latin typeface="Arial MT"/>
                <a:cs typeface="Arial MT"/>
              </a:rPr>
              <a:t>In 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spc="-10" dirty="0">
                <a:latin typeface="Arial MT"/>
                <a:cs typeface="Arial MT"/>
              </a:rPr>
              <a:t> waterfall</a:t>
            </a:r>
            <a:r>
              <a:rPr sz="2200" spc="5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model,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each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phase</a:t>
            </a:r>
            <a:r>
              <a:rPr sz="2200" dirty="0">
                <a:latin typeface="Arial MT"/>
                <a:cs typeface="Arial MT"/>
              </a:rPr>
              <a:t> must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completed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before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-10" dirty="0">
                <a:latin typeface="Arial MT"/>
                <a:cs typeface="Arial MT"/>
              </a:rPr>
              <a:t>next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phase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can</a:t>
            </a:r>
            <a:r>
              <a:rPr sz="2200" spc="-5" dirty="0">
                <a:latin typeface="Arial MT"/>
                <a:cs typeface="Arial MT"/>
              </a:rPr>
              <a:t> begin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there</a:t>
            </a:r>
            <a:r>
              <a:rPr sz="2200" spc="-5" dirty="0">
                <a:latin typeface="Arial MT"/>
                <a:cs typeface="Arial MT"/>
              </a:rPr>
              <a:t> is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no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overlapping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in</a:t>
            </a:r>
            <a:r>
              <a:rPr sz="2200" dirty="0">
                <a:latin typeface="Arial MT"/>
                <a:cs typeface="Arial MT"/>
              </a:rPr>
              <a:t> the </a:t>
            </a:r>
            <a:r>
              <a:rPr sz="2200" spc="-5" dirty="0">
                <a:latin typeface="Arial MT"/>
                <a:cs typeface="Arial MT"/>
              </a:rPr>
              <a:t>phases.</a:t>
            </a:r>
            <a:endParaRPr sz="2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Wingdings"/>
              <a:buChar char=""/>
            </a:pPr>
            <a:endParaRPr sz="24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885"/>
              </a:spcBef>
              <a:buClr>
                <a:srgbClr val="90C225"/>
              </a:buClr>
              <a:buSzPct val="7954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dirty="0">
                <a:latin typeface="Arial MT"/>
                <a:cs typeface="Arial MT"/>
              </a:rPr>
              <a:t>In </a:t>
            </a:r>
            <a:r>
              <a:rPr sz="2200" spc="-10" dirty="0">
                <a:latin typeface="Arial MT"/>
                <a:cs typeface="Arial MT"/>
              </a:rPr>
              <a:t>waterfall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model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,phases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do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not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overlap.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0F040A6-8331-A7A7-6991-B53FB2877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644" y="-157136"/>
            <a:ext cx="7429499" cy="1478570"/>
          </a:xfrm>
        </p:spPr>
        <p:txBody>
          <a:bodyPr/>
          <a:lstStyle/>
          <a:p>
            <a:r>
              <a:rPr lang="en-US" dirty="0"/>
              <a:t>Waterfall model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371600"/>
            <a:ext cx="8305800" cy="52578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EF284A2-22BC-6997-6C96-F1604150C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0"/>
            <a:ext cx="7429499" cy="753082"/>
          </a:xfrm>
        </p:spPr>
        <p:txBody>
          <a:bodyPr/>
          <a:lstStyle/>
          <a:p>
            <a:r>
              <a:rPr lang="en-US" dirty="0"/>
              <a:t>Waterfall model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64857" y="1115568"/>
            <a:ext cx="6272530" cy="5148580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2200" b="1" spc="-5" dirty="0">
                <a:latin typeface="Arial"/>
                <a:cs typeface="Arial"/>
              </a:rPr>
              <a:t>Requirement</a:t>
            </a:r>
            <a:r>
              <a:rPr sz="2200" b="1" spc="-75" dirty="0">
                <a:latin typeface="Arial"/>
                <a:cs typeface="Arial"/>
              </a:rPr>
              <a:t> </a:t>
            </a:r>
            <a:r>
              <a:rPr sz="2200" b="1" spc="-15" dirty="0">
                <a:latin typeface="Arial"/>
                <a:cs typeface="Arial"/>
              </a:rPr>
              <a:t>Analysis</a:t>
            </a:r>
            <a:endParaRPr sz="2200">
              <a:latin typeface="Arial"/>
              <a:cs typeface="Arial"/>
            </a:endParaRPr>
          </a:p>
          <a:p>
            <a:pPr marL="354965" marR="233679" indent="-342900">
              <a:lnSpc>
                <a:spcPct val="100000"/>
              </a:lnSpc>
              <a:spcBef>
                <a:spcPts val="1005"/>
              </a:spcBef>
              <a:buClr>
                <a:srgbClr val="90C225"/>
              </a:buClr>
              <a:buSzPct val="7954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spc="-5" dirty="0">
                <a:latin typeface="Arial MT"/>
                <a:cs typeface="Arial MT"/>
              </a:rPr>
              <a:t>Requirements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are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dirty="0">
                <a:latin typeface="Arial MT"/>
                <a:cs typeface="Arial MT"/>
              </a:rPr>
              <a:t> set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 </a:t>
            </a:r>
            <a:r>
              <a:rPr sz="2200" spc="-5" dirty="0">
                <a:latin typeface="Arial MT"/>
                <a:cs typeface="Arial MT"/>
              </a:rPr>
              <a:t>functions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constraints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that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end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user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expects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from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system.</a:t>
            </a:r>
            <a:endParaRPr sz="2200">
              <a:latin typeface="Arial MT"/>
              <a:cs typeface="Arial MT"/>
            </a:endParaRPr>
          </a:p>
          <a:p>
            <a:pPr marL="354965" marR="110489" indent="-34290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7954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spc="5" dirty="0">
                <a:latin typeface="Arial MT"/>
                <a:cs typeface="Arial MT"/>
              </a:rPr>
              <a:t>The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requirements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are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gathered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from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-5" dirty="0">
                <a:latin typeface="Arial MT"/>
                <a:cs typeface="Arial MT"/>
              </a:rPr>
              <a:t>end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user,</a:t>
            </a:r>
            <a:r>
              <a:rPr sz="2200" spc="-5" dirty="0">
                <a:latin typeface="Arial MT"/>
                <a:cs typeface="Arial MT"/>
              </a:rPr>
              <a:t> and </a:t>
            </a:r>
            <a:r>
              <a:rPr sz="2200" dirty="0">
                <a:latin typeface="Arial MT"/>
                <a:cs typeface="Arial MT"/>
              </a:rPr>
              <a:t>are </a:t>
            </a:r>
            <a:r>
              <a:rPr sz="2200" spc="-10" dirty="0">
                <a:latin typeface="Arial MT"/>
                <a:cs typeface="Arial MT"/>
              </a:rPr>
              <a:t>analyzed</a:t>
            </a:r>
            <a:r>
              <a:rPr sz="2200" spc="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 </a:t>
            </a:r>
            <a:r>
              <a:rPr sz="2200" spc="-5" dirty="0">
                <a:latin typeface="Arial MT"/>
                <a:cs typeface="Arial MT"/>
              </a:rPr>
              <a:t>their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validity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possibility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 </a:t>
            </a:r>
            <a:r>
              <a:rPr sz="2200" spc="-5" dirty="0">
                <a:latin typeface="Arial MT"/>
                <a:cs typeface="Arial MT"/>
              </a:rPr>
              <a:t>incorporating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them.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200" b="1" spc="-5" dirty="0">
                <a:latin typeface="Arial"/>
                <a:cs typeface="Arial"/>
              </a:rPr>
              <a:t>Design</a:t>
            </a:r>
            <a:endParaRPr sz="2200">
              <a:latin typeface="Arial"/>
              <a:cs typeface="Arial"/>
            </a:endParaRPr>
          </a:p>
          <a:p>
            <a:pPr marL="354965" marR="5080" indent="-34290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7954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spc="5" dirty="0">
                <a:latin typeface="Arial MT"/>
                <a:cs typeface="Arial MT"/>
              </a:rPr>
              <a:t>The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design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helps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specifying</a:t>
            </a:r>
            <a:r>
              <a:rPr sz="2200" spc="5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hardware</a:t>
            </a:r>
            <a:r>
              <a:rPr sz="2200" spc="6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system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requirements,</a:t>
            </a:r>
            <a:r>
              <a:rPr sz="2200" spc="4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 also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helps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defining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-5" dirty="0">
                <a:latin typeface="Arial MT"/>
                <a:cs typeface="Arial MT"/>
              </a:rPr>
              <a:t>overall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system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architecture.</a:t>
            </a:r>
            <a:endParaRPr sz="2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005"/>
              </a:spcBef>
              <a:buClr>
                <a:srgbClr val="90C225"/>
              </a:buClr>
              <a:buSzPct val="7954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spc="5" dirty="0">
                <a:latin typeface="Arial MT"/>
                <a:cs typeface="Arial MT"/>
              </a:rPr>
              <a:t>The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system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design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specifications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serve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</a:t>
            </a:r>
            <a:endParaRPr sz="2200">
              <a:latin typeface="Arial MT"/>
              <a:cs typeface="Arial MT"/>
            </a:endParaRPr>
          </a:p>
          <a:p>
            <a:pPr marL="354965">
              <a:lnSpc>
                <a:spcPct val="100000"/>
              </a:lnSpc>
            </a:pPr>
            <a:r>
              <a:rPr sz="2200" spc="-5" dirty="0">
                <a:latin typeface="Arial MT"/>
                <a:cs typeface="Arial MT"/>
              </a:rPr>
              <a:t>input</a:t>
            </a:r>
            <a:r>
              <a:rPr sz="2200" dirty="0">
                <a:latin typeface="Arial MT"/>
                <a:cs typeface="Arial MT"/>
              </a:rPr>
              <a:t> for the</a:t>
            </a:r>
            <a:r>
              <a:rPr sz="2200" spc="-10" dirty="0">
                <a:latin typeface="Arial MT"/>
                <a:cs typeface="Arial MT"/>
              </a:rPr>
              <a:t> next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phase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model.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15CD75A-A81C-2AF3-D648-2D120029F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857" y="-145433"/>
            <a:ext cx="7429499" cy="1478570"/>
          </a:xfrm>
        </p:spPr>
        <p:txBody>
          <a:bodyPr/>
          <a:lstStyle/>
          <a:p>
            <a:r>
              <a:rPr lang="en-US" dirty="0"/>
              <a:t>Phases in waterfall model</a:t>
            </a: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7734" y="838200"/>
            <a:ext cx="7083743" cy="6112571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105"/>
              </a:spcBef>
              <a:buClr>
                <a:srgbClr val="90C225"/>
              </a:buClr>
              <a:buSzPct val="79545"/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2200" b="1" dirty="0">
                <a:latin typeface="Arial"/>
                <a:cs typeface="Arial"/>
              </a:rPr>
              <a:t>Implementation</a:t>
            </a:r>
            <a:endParaRPr sz="2200" dirty="0">
              <a:latin typeface="Arial"/>
              <a:cs typeface="Arial"/>
            </a:endParaRPr>
          </a:p>
          <a:p>
            <a:pPr marL="342900" marR="53340" indent="-342900">
              <a:lnSpc>
                <a:spcPct val="100000"/>
              </a:lnSpc>
              <a:spcBef>
                <a:spcPts val="1005"/>
              </a:spcBef>
              <a:buClr>
                <a:srgbClr val="90C225"/>
              </a:buClr>
              <a:buSzPct val="79545"/>
              <a:buFont typeface="Wingdings"/>
              <a:buChar char=""/>
              <a:tabLst>
                <a:tab pos="342900" algn="l"/>
                <a:tab pos="356235" algn="l"/>
              </a:tabLst>
            </a:pPr>
            <a:r>
              <a:rPr sz="2200" dirty="0">
                <a:latin typeface="Arial MT"/>
                <a:cs typeface="Arial MT"/>
              </a:rPr>
              <a:t>On </a:t>
            </a:r>
            <a:r>
              <a:rPr sz="2200" spc="-5" dirty="0">
                <a:latin typeface="Arial MT"/>
                <a:cs typeface="Arial MT"/>
              </a:rPr>
              <a:t>receiving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system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design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documents,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-15" dirty="0">
                <a:latin typeface="Arial MT"/>
                <a:cs typeface="Arial MT"/>
              </a:rPr>
              <a:t>work</a:t>
            </a:r>
            <a:r>
              <a:rPr sz="2200" spc="5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is</a:t>
            </a:r>
            <a:endParaRPr sz="2200" dirty="0">
              <a:latin typeface="Arial MT"/>
              <a:cs typeface="Arial MT"/>
            </a:endParaRPr>
          </a:p>
          <a:p>
            <a:pPr marL="4445" algn="ctr">
              <a:lnSpc>
                <a:spcPct val="100000"/>
              </a:lnSpc>
            </a:pPr>
            <a:r>
              <a:rPr sz="2200" spc="-5" dirty="0">
                <a:latin typeface="Arial MT"/>
                <a:cs typeface="Arial MT"/>
              </a:rPr>
              <a:t>divided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modules/units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 </a:t>
            </a:r>
            <a:r>
              <a:rPr sz="2200" dirty="0">
                <a:latin typeface="Arial MT"/>
                <a:cs typeface="Arial MT"/>
              </a:rPr>
              <a:t>actual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coding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starts.</a:t>
            </a:r>
          </a:p>
          <a:p>
            <a:pPr marL="342900" marR="254635" indent="-34290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79545"/>
              <a:buFont typeface="Wingdings"/>
              <a:buChar char=""/>
              <a:tabLst>
                <a:tab pos="342900" algn="l"/>
                <a:tab pos="356235" algn="l"/>
              </a:tabLst>
            </a:pPr>
            <a:r>
              <a:rPr sz="2200" spc="5" dirty="0">
                <a:latin typeface="Arial MT"/>
                <a:cs typeface="Arial MT"/>
              </a:rPr>
              <a:t>The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system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first elaborated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into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small </a:t>
            </a:r>
            <a:r>
              <a:rPr sz="2200" dirty="0">
                <a:latin typeface="Arial MT"/>
                <a:cs typeface="Arial MT"/>
              </a:rPr>
              <a:t>programs</a:t>
            </a:r>
          </a:p>
          <a:p>
            <a:pPr marL="264160" algn="ctr">
              <a:lnSpc>
                <a:spcPct val="100000"/>
              </a:lnSpc>
            </a:pPr>
            <a:r>
              <a:rPr sz="2200" spc="-5" dirty="0">
                <a:latin typeface="Arial MT"/>
                <a:cs typeface="Arial MT"/>
              </a:rPr>
              <a:t>called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units,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which</a:t>
            </a:r>
            <a:r>
              <a:rPr sz="2200" spc="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 </a:t>
            </a:r>
            <a:r>
              <a:rPr sz="2200" spc="-5" dirty="0">
                <a:latin typeface="Arial MT"/>
                <a:cs typeface="Arial MT"/>
              </a:rPr>
              <a:t>integrated in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next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phase.</a:t>
            </a:r>
            <a:endParaRPr sz="2200" dirty="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1005"/>
              </a:spcBef>
              <a:buClr>
                <a:srgbClr val="90C225"/>
              </a:buClr>
              <a:buSzPct val="79545"/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2200" b="1" spc="-20" dirty="0">
                <a:latin typeface="Arial"/>
                <a:cs typeface="Arial"/>
              </a:rPr>
              <a:t>Verification/Testing</a:t>
            </a:r>
            <a:endParaRPr sz="2200" dirty="0">
              <a:latin typeface="Arial"/>
              <a:cs typeface="Arial"/>
            </a:endParaRPr>
          </a:p>
          <a:p>
            <a:pPr marL="355600" marR="842644" indent="-343535">
              <a:lnSpc>
                <a:spcPct val="100000"/>
              </a:lnSpc>
              <a:buClr>
                <a:srgbClr val="90C225"/>
              </a:buClr>
              <a:buSzPct val="79545"/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2200" spc="-5" dirty="0">
                <a:latin typeface="Arial MT"/>
                <a:cs typeface="Arial MT"/>
              </a:rPr>
              <a:t>Each unit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developed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tested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its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functionality;</a:t>
            </a:r>
            <a:r>
              <a:rPr sz="2200" spc="7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this </a:t>
            </a:r>
            <a:r>
              <a:rPr sz="2200" spc="-10" dirty="0">
                <a:latin typeface="Arial MT"/>
                <a:cs typeface="Arial MT"/>
              </a:rPr>
              <a:t>is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referred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as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unit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testing.</a:t>
            </a:r>
            <a:endParaRPr sz="2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90C225"/>
              </a:buClr>
              <a:buFont typeface="Wingdings"/>
              <a:buChar char=""/>
            </a:pPr>
            <a:endParaRPr sz="2250" dirty="0">
              <a:latin typeface="Arial MT"/>
              <a:cs typeface="Arial MT"/>
            </a:endParaRPr>
          </a:p>
          <a:p>
            <a:pPr marL="342900" indent="-342900"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SzPct val="79545"/>
              <a:buFont typeface="Wingdings"/>
              <a:buChar char=""/>
              <a:tabLst>
                <a:tab pos="342900" algn="l"/>
                <a:tab pos="356235" algn="l"/>
              </a:tabLst>
            </a:pPr>
            <a:r>
              <a:rPr sz="2200" spc="-10" dirty="0">
                <a:latin typeface="Arial MT"/>
                <a:cs typeface="Arial MT"/>
              </a:rPr>
              <a:t>Unit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testing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mainly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verifies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if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-5" dirty="0">
                <a:latin typeface="Arial MT"/>
                <a:cs typeface="Arial MT"/>
              </a:rPr>
              <a:t>modules/units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meet</a:t>
            </a:r>
          </a:p>
          <a:p>
            <a:pPr marL="355600">
              <a:lnSpc>
                <a:spcPct val="100000"/>
              </a:lnSpc>
            </a:pPr>
            <a:r>
              <a:rPr sz="2200" spc="-5" dirty="0">
                <a:latin typeface="Arial MT"/>
                <a:cs typeface="Arial MT"/>
              </a:rPr>
              <a:t>their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specifications.</a:t>
            </a:r>
            <a:endParaRPr sz="2200" dirty="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79545"/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2200" b="1" spc="-5" dirty="0">
                <a:latin typeface="Arial"/>
                <a:cs typeface="Arial"/>
              </a:rPr>
              <a:t>Maintenance</a:t>
            </a:r>
            <a:endParaRPr sz="220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SzPct val="79545"/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2200" dirty="0">
                <a:latin typeface="Arial MT"/>
                <a:cs typeface="Arial MT"/>
              </a:rPr>
              <a:t>This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phase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model </a:t>
            </a:r>
            <a:r>
              <a:rPr sz="2200" spc="-10" dirty="0">
                <a:latin typeface="Arial MT"/>
                <a:cs typeface="Arial MT"/>
              </a:rPr>
              <a:t>is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virtually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never-ending.</a:t>
            </a:r>
            <a:endParaRPr sz="2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90C225"/>
              </a:buClr>
              <a:buFont typeface="Wingdings"/>
              <a:buChar char=""/>
            </a:pPr>
            <a:endParaRPr sz="2250" dirty="0">
              <a:latin typeface="Arial MT"/>
              <a:cs typeface="Arial MT"/>
            </a:endParaRPr>
          </a:p>
          <a:p>
            <a:pPr marL="342900" marR="179705" indent="-342900" algn="r">
              <a:lnSpc>
                <a:spcPct val="100000"/>
              </a:lnSpc>
              <a:buClr>
                <a:srgbClr val="90C225"/>
              </a:buClr>
              <a:buSzPct val="79545"/>
              <a:buFont typeface="Wingdings"/>
              <a:buChar char=""/>
              <a:tabLst>
                <a:tab pos="342900" algn="l"/>
                <a:tab pos="356235" algn="l"/>
              </a:tabLst>
            </a:pPr>
            <a:r>
              <a:rPr sz="2200" spc="10" dirty="0">
                <a:latin typeface="Arial MT"/>
                <a:cs typeface="Arial MT"/>
              </a:rPr>
              <a:t>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problems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do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not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come </a:t>
            </a:r>
            <a:r>
              <a:rPr sz="2200" spc="-5" dirty="0">
                <a:latin typeface="Arial MT"/>
                <a:cs typeface="Arial MT"/>
              </a:rPr>
              <a:t>into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picture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25" dirty="0">
                <a:latin typeface="Arial MT"/>
                <a:cs typeface="Arial MT"/>
              </a:rPr>
              <a:t>directly,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but</a:t>
            </a:r>
            <a:endParaRPr sz="2200" dirty="0">
              <a:latin typeface="Arial MT"/>
              <a:cs typeface="Arial MT"/>
            </a:endParaRPr>
          </a:p>
          <a:p>
            <a:pPr marR="158750" algn="r">
              <a:lnSpc>
                <a:spcPct val="100000"/>
              </a:lnSpc>
              <a:spcBef>
                <a:spcPts val="5"/>
              </a:spcBef>
            </a:pPr>
            <a:r>
              <a:rPr sz="2200" dirty="0">
                <a:latin typeface="Arial MT"/>
                <a:cs typeface="Arial MT"/>
              </a:rPr>
              <a:t>they </a:t>
            </a:r>
            <a:r>
              <a:rPr sz="2200" spc="-5" dirty="0">
                <a:latin typeface="Arial MT"/>
                <a:cs typeface="Arial MT"/>
              </a:rPr>
              <a:t>arise</a:t>
            </a:r>
            <a:r>
              <a:rPr sz="2200" dirty="0">
                <a:latin typeface="Arial MT"/>
                <a:cs typeface="Arial MT"/>
              </a:rPr>
              <a:t> from</a:t>
            </a:r>
            <a:r>
              <a:rPr sz="2200" spc="-5" dirty="0">
                <a:latin typeface="Arial MT"/>
                <a:cs typeface="Arial MT"/>
              </a:rPr>
              <a:t> time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5" dirty="0">
                <a:latin typeface="Arial MT"/>
                <a:cs typeface="Arial MT"/>
              </a:rPr>
              <a:t>to </a:t>
            </a:r>
            <a:r>
              <a:rPr sz="2200" spc="-5" dirty="0">
                <a:latin typeface="Arial MT"/>
                <a:cs typeface="Arial MT"/>
              </a:rPr>
              <a:t>time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need</a:t>
            </a:r>
            <a:r>
              <a:rPr sz="2200" spc="5" dirty="0">
                <a:latin typeface="Arial MT"/>
                <a:cs typeface="Arial MT"/>
              </a:rPr>
              <a:t> to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solved.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03BB9A65-EBB3-73FD-2288-E7FCCB504D03}"/>
              </a:ext>
            </a:extLst>
          </p:cNvPr>
          <p:cNvSpPr txBox="1">
            <a:spLocks/>
          </p:cNvSpPr>
          <p:nvPr/>
        </p:nvSpPr>
        <p:spPr>
          <a:xfrm>
            <a:off x="764857" y="-145433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Phases in waterfall model</a:t>
            </a:r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62977" y="1522986"/>
            <a:ext cx="1529715" cy="1241425"/>
          </a:xfrm>
          <a:prstGeom prst="rect">
            <a:avLst/>
          </a:prstGeom>
        </p:spPr>
        <p:txBody>
          <a:bodyPr vert="horz" wrap="square" lIns="0" tIns="110489" rIns="0" bIns="0" rtlCol="0">
            <a:spAutoFit/>
          </a:bodyPr>
          <a:lstStyle/>
          <a:p>
            <a:pPr marL="233045">
              <a:lnSpc>
                <a:spcPct val="100000"/>
              </a:lnSpc>
              <a:spcBef>
                <a:spcPts val="869"/>
              </a:spcBef>
            </a:pPr>
            <a:r>
              <a:rPr sz="2600" b="1" spc="-5" dirty="0">
                <a:latin typeface="Arial"/>
                <a:cs typeface="Arial"/>
              </a:rPr>
              <a:t>Phase</a:t>
            </a:r>
            <a:endParaRPr sz="2600">
              <a:latin typeface="Arial"/>
              <a:cs typeface="Arial"/>
            </a:endParaRPr>
          </a:p>
          <a:p>
            <a:pPr marL="25400" marR="5080" indent="-12700">
              <a:lnSpc>
                <a:spcPct val="124500"/>
              </a:lnSpc>
              <a:spcBef>
                <a:spcPts val="5"/>
              </a:spcBef>
            </a:pPr>
            <a:r>
              <a:rPr sz="1900" dirty="0">
                <a:latin typeface="Arial MT"/>
                <a:cs typeface="Arial MT"/>
              </a:rPr>
              <a:t>R</a:t>
            </a:r>
            <a:r>
              <a:rPr sz="1900" spc="-5" dirty="0">
                <a:latin typeface="Arial MT"/>
                <a:cs typeface="Arial MT"/>
              </a:rPr>
              <a:t>e</a:t>
            </a:r>
            <a:r>
              <a:rPr sz="1900" dirty="0">
                <a:latin typeface="Arial MT"/>
                <a:cs typeface="Arial MT"/>
              </a:rPr>
              <a:t>q</a:t>
            </a:r>
            <a:r>
              <a:rPr sz="1900" spc="-5" dirty="0">
                <a:latin typeface="Arial MT"/>
                <a:cs typeface="Arial MT"/>
              </a:rPr>
              <a:t>ui</a:t>
            </a:r>
            <a:r>
              <a:rPr sz="1900" dirty="0">
                <a:latin typeface="Arial MT"/>
                <a:cs typeface="Arial MT"/>
              </a:rPr>
              <a:t>r</a:t>
            </a:r>
            <a:r>
              <a:rPr sz="1900" spc="-5" dirty="0">
                <a:latin typeface="Arial MT"/>
                <a:cs typeface="Arial MT"/>
              </a:rPr>
              <a:t>eme</a:t>
            </a:r>
            <a:r>
              <a:rPr sz="1900" dirty="0">
                <a:latin typeface="Arial MT"/>
                <a:cs typeface="Arial MT"/>
              </a:rPr>
              <a:t>n</a:t>
            </a:r>
            <a:r>
              <a:rPr sz="1900" spc="-10" dirty="0">
                <a:latin typeface="Arial MT"/>
                <a:cs typeface="Arial MT"/>
              </a:rPr>
              <a:t>t</a:t>
            </a:r>
            <a:r>
              <a:rPr sz="1900" dirty="0">
                <a:latin typeface="Arial MT"/>
                <a:cs typeface="Arial MT"/>
              </a:rPr>
              <a:t>s  </a:t>
            </a:r>
            <a:r>
              <a:rPr sz="1900" spc="-10" dirty="0">
                <a:latin typeface="Arial MT"/>
                <a:cs typeface="Arial MT"/>
              </a:rPr>
              <a:t>analysis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4557" y="3755770"/>
            <a:ext cx="1675764" cy="2215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382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latin typeface="Arial MT"/>
                <a:cs typeface="Arial MT"/>
              </a:rPr>
              <a:t>Design</a:t>
            </a:r>
            <a:endParaRPr sz="1900">
              <a:latin typeface="Arial MT"/>
              <a:cs typeface="Arial MT"/>
            </a:endParaRPr>
          </a:p>
          <a:p>
            <a:pPr marL="12700" marR="5080" indent="2540">
              <a:lnSpc>
                <a:spcPct val="328200"/>
              </a:lnSpc>
            </a:pPr>
            <a:r>
              <a:rPr sz="1900" spc="-10" dirty="0">
                <a:latin typeface="Arial MT"/>
                <a:cs typeface="Arial MT"/>
              </a:rPr>
              <a:t>I</a:t>
            </a:r>
            <a:r>
              <a:rPr sz="1900" spc="-5" dirty="0">
                <a:latin typeface="Arial MT"/>
                <a:cs typeface="Arial MT"/>
              </a:rPr>
              <a:t>mpleme</a:t>
            </a:r>
            <a:r>
              <a:rPr sz="1900" dirty="0">
                <a:latin typeface="Arial MT"/>
                <a:cs typeface="Arial MT"/>
              </a:rPr>
              <a:t>n</a:t>
            </a:r>
            <a:r>
              <a:rPr sz="1900" spc="-10" dirty="0">
                <a:latin typeface="Arial MT"/>
                <a:cs typeface="Arial MT"/>
              </a:rPr>
              <a:t>t</a:t>
            </a:r>
            <a:r>
              <a:rPr sz="1900" spc="-5" dirty="0">
                <a:latin typeface="Arial MT"/>
                <a:cs typeface="Arial MT"/>
              </a:rPr>
              <a:t>at</a:t>
            </a:r>
            <a:r>
              <a:rPr sz="1900" spc="-15" dirty="0">
                <a:latin typeface="Arial MT"/>
                <a:cs typeface="Arial MT"/>
              </a:rPr>
              <a:t>i</a:t>
            </a:r>
            <a:r>
              <a:rPr sz="1900" spc="-5" dirty="0">
                <a:latin typeface="Arial MT"/>
                <a:cs typeface="Arial MT"/>
              </a:rPr>
              <a:t>on  </a:t>
            </a:r>
            <a:r>
              <a:rPr sz="1900" spc="-50" dirty="0">
                <a:latin typeface="Arial MT"/>
                <a:cs typeface="Arial MT"/>
              </a:rPr>
              <a:t>Test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79950" y="1445681"/>
            <a:ext cx="2550160" cy="2594610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1500"/>
              </a:spcBef>
            </a:pPr>
            <a:r>
              <a:rPr sz="2600" b="1" spc="-10" dirty="0">
                <a:latin typeface="Arial"/>
                <a:cs typeface="Arial"/>
              </a:rPr>
              <a:t>Output</a:t>
            </a:r>
            <a:endParaRPr sz="2600">
              <a:latin typeface="Arial"/>
              <a:cs typeface="Arial"/>
            </a:endParaRPr>
          </a:p>
          <a:p>
            <a:pPr marL="22860" marR="5080" indent="-10160">
              <a:lnSpc>
                <a:spcPct val="100000"/>
              </a:lnSpc>
              <a:spcBef>
                <a:spcPts val="1019"/>
              </a:spcBef>
            </a:pPr>
            <a:r>
              <a:rPr sz="1900" spc="-10" dirty="0">
                <a:latin typeface="Arial MT"/>
                <a:cs typeface="Arial MT"/>
              </a:rPr>
              <a:t>Software </a:t>
            </a:r>
            <a:r>
              <a:rPr sz="1900" dirty="0">
                <a:latin typeface="Arial MT"/>
                <a:cs typeface="Arial MT"/>
              </a:rPr>
              <a:t>Requirements </a:t>
            </a:r>
            <a:r>
              <a:rPr sz="1900" spc="-515" dirty="0">
                <a:latin typeface="Arial MT"/>
                <a:cs typeface="Arial MT"/>
              </a:rPr>
              <a:t> </a:t>
            </a:r>
            <a:r>
              <a:rPr sz="1900" spc="-5" dirty="0">
                <a:latin typeface="Arial MT"/>
                <a:cs typeface="Arial MT"/>
              </a:rPr>
              <a:t>Specification (SRS), </a:t>
            </a:r>
            <a:r>
              <a:rPr sz="1900" dirty="0">
                <a:latin typeface="Arial MT"/>
                <a:cs typeface="Arial MT"/>
              </a:rPr>
              <a:t> Use</a:t>
            </a:r>
            <a:r>
              <a:rPr sz="1900" spc="-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Cases</a:t>
            </a:r>
            <a:endParaRPr sz="1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50">
              <a:latin typeface="Arial MT"/>
              <a:cs typeface="Arial MT"/>
            </a:endParaRPr>
          </a:p>
          <a:p>
            <a:pPr marL="80645">
              <a:lnSpc>
                <a:spcPct val="100000"/>
              </a:lnSpc>
              <a:spcBef>
                <a:spcPts val="5"/>
              </a:spcBef>
            </a:pPr>
            <a:r>
              <a:rPr sz="1900" dirty="0">
                <a:latin typeface="Arial MT"/>
                <a:cs typeface="Arial MT"/>
              </a:rPr>
              <a:t>Design</a:t>
            </a:r>
            <a:r>
              <a:rPr sz="1900" spc="-50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Document,</a:t>
            </a:r>
            <a:endParaRPr sz="1900">
              <a:latin typeface="Arial MT"/>
              <a:cs typeface="Arial MT"/>
            </a:endParaRPr>
          </a:p>
          <a:p>
            <a:pPr marL="80645">
              <a:lnSpc>
                <a:spcPct val="100000"/>
              </a:lnSpc>
            </a:pPr>
            <a:r>
              <a:rPr sz="1900" dirty="0">
                <a:latin typeface="Arial MT"/>
                <a:cs typeface="Arial MT"/>
              </a:rPr>
              <a:t>Design</a:t>
            </a:r>
            <a:r>
              <a:rPr sz="1900" spc="-3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Classes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48529" y="4558665"/>
            <a:ext cx="60388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dirty="0">
                <a:latin typeface="Arial MT"/>
                <a:cs typeface="Arial MT"/>
              </a:rPr>
              <a:t>C</a:t>
            </a:r>
            <a:r>
              <a:rPr sz="1900" spc="-5" dirty="0">
                <a:latin typeface="Arial MT"/>
                <a:cs typeface="Arial MT"/>
              </a:rPr>
              <a:t>o</a:t>
            </a:r>
            <a:r>
              <a:rPr sz="1900" dirty="0">
                <a:latin typeface="Arial MT"/>
                <a:cs typeface="Arial MT"/>
              </a:rPr>
              <a:t>d</a:t>
            </a:r>
            <a:r>
              <a:rPr sz="1900" spc="-5" dirty="0">
                <a:latin typeface="Arial MT"/>
                <a:cs typeface="Arial MT"/>
              </a:rPr>
              <a:t>e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56150" y="5427662"/>
            <a:ext cx="1963420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3340">
              <a:lnSpc>
                <a:spcPct val="100000"/>
              </a:lnSpc>
              <a:spcBef>
                <a:spcPts val="100"/>
              </a:spcBef>
            </a:pPr>
            <a:r>
              <a:rPr sz="1900" spc="-50" dirty="0">
                <a:latin typeface="Arial MT"/>
                <a:cs typeface="Arial MT"/>
              </a:rPr>
              <a:t>Test</a:t>
            </a:r>
            <a:r>
              <a:rPr sz="1900" spc="-2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Report, </a:t>
            </a:r>
            <a:r>
              <a:rPr sz="1900" spc="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Change</a:t>
            </a:r>
            <a:r>
              <a:rPr sz="1900" spc="-65" dirty="0">
                <a:latin typeface="Arial MT"/>
                <a:cs typeface="Arial MT"/>
              </a:rPr>
              <a:t> </a:t>
            </a:r>
            <a:r>
              <a:rPr sz="1900" dirty="0">
                <a:latin typeface="Arial MT"/>
                <a:cs typeface="Arial MT"/>
              </a:rPr>
              <a:t>Requests</a:t>
            </a:r>
            <a:endParaRPr sz="190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347720" y="2052320"/>
            <a:ext cx="850900" cy="393700"/>
            <a:chOff x="3347720" y="2052320"/>
            <a:chExt cx="850900" cy="393700"/>
          </a:xfrm>
        </p:grpSpPr>
        <p:sp>
          <p:nvSpPr>
            <p:cNvPr id="9" name="object 9"/>
            <p:cNvSpPr/>
            <p:nvPr/>
          </p:nvSpPr>
          <p:spPr>
            <a:xfrm>
              <a:off x="3354070" y="2058670"/>
              <a:ext cx="838200" cy="381000"/>
            </a:xfrm>
            <a:custGeom>
              <a:avLst/>
              <a:gdLst/>
              <a:ahLst/>
              <a:cxnLst/>
              <a:rect l="l" t="t" r="r" b="b"/>
              <a:pathLst>
                <a:path w="838200" h="381000">
                  <a:moveTo>
                    <a:pt x="628650" y="0"/>
                  </a:moveTo>
                  <a:lnTo>
                    <a:pt x="628650" y="95250"/>
                  </a:lnTo>
                  <a:lnTo>
                    <a:pt x="0" y="95250"/>
                  </a:lnTo>
                  <a:lnTo>
                    <a:pt x="0" y="285750"/>
                  </a:lnTo>
                  <a:lnTo>
                    <a:pt x="628650" y="285750"/>
                  </a:lnTo>
                  <a:lnTo>
                    <a:pt x="628650" y="381000"/>
                  </a:lnTo>
                  <a:lnTo>
                    <a:pt x="838200" y="1905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539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54070" y="2058670"/>
              <a:ext cx="838200" cy="381000"/>
            </a:xfrm>
            <a:custGeom>
              <a:avLst/>
              <a:gdLst/>
              <a:ahLst/>
              <a:cxnLst/>
              <a:rect l="l" t="t" r="r" b="b"/>
              <a:pathLst>
                <a:path w="838200" h="381000">
                  <a:moveTo>
                    <a:pt x="0" y="95250"/>
                  </a:moveTo>
                  <a:lnTo>
                    <a:pt x="628650" y="95250"/>
                  </a:lnTo>
                  <a:lnTo>
                    <a:pt x="628650" y="0"/>
                  </a:lnTo>
                  <a:lnTo>
                    <a:pt x="838200" y="190500"/>
                  </a:lnTo>
                  <a:lnTo>
                    <a:pt x="628650" y="381000"/>
                  </a:lnTo>
                  <a:lnTo>
                    <a:pt x="628650" y="285750"/>
                  </a:lnTo>
                  <a:lnTo>
                    <a:pt x="0" y="285750"/>
                  </a:lnTo>
                  <a:lnTo>
                    <a:pt x="0" y="952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3423920" y="3423920"/>
            <a:ext cx="850900" cy="393700"/>
            <a:chOff x="3423920" y="3423920"/>
            <a:chExt cx="850900" cy="393700"/>
          </a:xfrm>
        </p:grpSpPr>
        <p:sp>
          <p:nvSpPr>
            <p:cNvPr id="12" name="object 12"/>
            <p:cNvSpPr/>
            <p:nvPr/>
          </p:nvSpPr>
          <p:spPr>
            <a:xfrm>
              <a:off x="3430270" y="3430270"/>
              <a:ext cx="838200" cy="381000"/>
            </a:xfrm>
            <a:custGeom>
              <a:avLst/>
              <a:gdLst/>
              <a:ahLst/>
              <a:cxnLst/>
              <a:rect l="l" t="t" r="r" b="b"/>
              <a:pathLst>
                <a:path w="838200" h="381000">
                  <a:moveTo>
                    <a:pt x="628650" y="0"/>
                  </a:moveTo>
                  <a:lnTo>
                    <a:pt x="628650" y="95250"/>
                  </a:lnTo>
                  <a:lnTo>
                    <a:pt x="0" y="95250"/>
                  </a:lnTo>
                  <a:lnTo>
                    <a:pt x="0" y="285749"/>
                  </a:lnTo>
                  <a:lnTo>
                    <a:pt x="628650" y="285749"/>
                  </a:lnTo>
                  <a:lnTo>
                    <a:pt x="628650" y="380999"/>
                  </a:lnTo>
                  <a:lnTo>
                    <a:pt x="838200" y="190499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539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30270" y="3430270"/>
              <a:ext cx="838200" cy="381000"/>
            </a:xfrm>
            <a:custGeom>
              <a:avLst/>
              <a:gdLst/>
              <a:ahLst/>
              <a:cxnLst/>
              <a:rect l="l" t="t" r="r" b="b"/>
              <a:pathLst>
                <a:path w="838200" h="381000">
                  <a:moveTo>
                    <a:pt x="0" y="95250"/>
                  </a:moveTo>
                  <a:lnTo>
                    <a:pt x="628650" y="95250"/>
                  </a:lnTo>
                  <a:lnTo>
                    <a:pt x="628650" y="0"/>
                  </a:lnTo>
                  <a:lnTo>
                    <a:pt x="838200" y="190499"/>
                  </a:lnTo>
                  <a:lnTo>
                    <a:pt x="628650" y="380999"/>
                  </a:lnTo>
                  <a:lnTo>
                    <a:pt x="628650" y="285749"/>
                  </a:lnTo>
                  <a:lnTo>
                    <a:pt x="0" y="285749"/>
                  </a:lnTo>
                  <a:lnTo>
                    <a:pt x="0" y="9525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347720" y="4414520"/>
            <a:ext cx="927100" cy="393700"/>
            <a:chOff x="3347720" y="4414520"/>
            <a:chExt cx="927100" cy="393700"/>
          </a:xfrm>
        </p:grpSpPr>
        <p:sp>
          <p:nvSpPr>
            <p:cNvPr id="15" name="object 15"/>
            <p:cNvSpPr/>
            <p:nvPr/>
          </p:nvSpPr>
          <p:spPr>
            <a:xfrm>
              <a:off x="3354070" y="4420870"/>
              <a:ext cx="914400" cy="381000"/>
            </a:xfrm>
            <a:custGeom>
              <a:avLst/>
              <a:gdLst/>
              <a:ahLst/>
              <a:cxnLst/>
              <a:rect l="l" t="t" r="r" b="b"/>
              <a:pathLst>
                <a:path w="914400" h="381000">
                  <a:moveTo>
                    <a:pt x="704850" y="0"/>
                  </a:moveTo>
                  <a:lnTo>
                    <a:pt x="704850" y="95249"/>
                  </a:lnTo>
                  <a:lnTo>
                    <a:pt x="0" y="95249"/>
                  </a:lnTo>
                  <a:lnTo>
                    <a:pt x="0" y="285749"/>
                  </a:lnTo>
                  <a:lnTo>
                    <a:pt x="704850" y="285749"/>
                  </a:lnTo>
                  <a:lnTo>
                    <a:pt x="704850" y="380999"/>
                  </a:lnTo>
                  <a:lnTo>
                    <a:pt x="914400" y="190499"/>
                  </a:lnTo>
                  <a:lnTo>
                    <a:pt x="704850" y="0"/>
                  </a:lnTo>
                  <a:close/>
                </a:path>
              </a:pathLst>
            </a:custGeom>
            <a:solidFill>
              <a:srgbClr val="539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54070" y="4420870"/>
              <a:ext cx="914400" cy="381000"/>
            </a:xfrm>
            <a:custGeom>
              <a:avLst/>
              <a:gdLst/>
              <a:ahLst/>
              <a:cxnLst/>
              <a:rect l="l" t="t" r="r" b="b"/>
              <a:pathLst>
                <a:path w="914400" h="381000">
                  <a:moveTo>
                    <a:pt x="0" y="95249"/>
                  </a:moveTo>
                  <a:lnTo>
                    <a:pt x="704850" y="95249"/>
                  </a:lnTo>
                  <a:lnTo>
                    <a:pt x="704850" y="0"/>
                  </a:lnTo>
                  <a:lnTo>
                    <a:pt x="914400" y="190499"/>
                  </a:lnTo>
                  <a:lnTo>
                    <a:pt x="704850" y="380999"/>
                  </a:lnTo>
                  <a:lnTo>
                    <a:pt x="704850" y="285749"/>
                  </a:lnTo>
                  <a:lnTo>
                    <a:pt x="0" y="285749"/>
                  </a:lnTo>
                  <a:lnTo>
                    <a:pt x="0" y="9524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3423920" y="5633720"/>
            <a:ext cx="850900" cy="393700"/>
            <a:chOff x="3423920" y="5633720"/>
            <a:chExt cx="850900" cy="393700"/>
          </a:xfrm>
        </p:grpSpPr>
        <p:sp>
          <p:nvSpPr>
            <p:cNvPr id="18" name="object 18"/>
            <p:cNvSpPr/>
            <p:nvPr/>
          </p:nvSpPr>
          <p:spPr>
            <a:xfrm>
              <a:off x="3430270" y="5640070"/>
              <a:ext cx="838200" cy="381000"/>
            </a:xfrm>
            <a:custGeom>
              <a:avLst/>
              <a:gdLst/>
              <a:ahLst/>
              <a:cxnLst/>
              <a:rect l="l" t="t" r="r" b="b"/>
              <a:pathLst>
                <a:path w="838200" h="381000">
                  <a:moveTo>
                    <a:pt x="628650" y="0"/>
                  </a:moveTo>
                  <a:lnTo>
                    <a:pt x="628650" y="95249"/>
                  </a:lnTo>
                  <a:lnTo>
                    <a:pt x="0" y="95249"/>
                  </a:lnTo>
                  <a:lnTo>
                    <a:pt x="0" y="285749"/>
                  </a:lnTo>
                  <a:lnTo>
                    <a:pt x="628650" y="285749"/>
                  </a:lnTo>
                  <a:lnTo>
                    <a:pt x="628650" y="380999"/>
                  </a:lnTo>
                  <a:lnTo>
                    <a:pt x="838200" y="190499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539F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430270" y="5640070"/>
              <a:ext cx="838200" cy="381000"/>
            </a:xfrm>
            <a:custGeom>
              <a:avLst/>
              <a:gdLst/>
              <a:ahLst/>
              <a:cxnLst/>
              <a:rect l="l" t="t" r="r" b="b"/>
              <a:pathLst>
                <a:path w="838200" h="381000">
                  <a:moveTo>
                    <a:pt x="0" y="95249"/>
                  </a:moveTo>
                  <a:lnTo>
                    <a:pt x="628650" y="95249"/>
                  </a:lnTo>
                  <a:lnTo>
                    <a:pt x="628650" y="0"/>
                  </a:lnTo>
                  <a:lnTo>
                    <a:pt x="838200" y="190499"/>
                  </a:lnTo>
                  <a:lnTo>
                    <a:pt x="628650" y="380999"/>
                  </a:lnTo>
                  <a:lnTo>
                    <a:pt x="628650" y="285749"/>
                  </a:lnTo>
                  <a:lnTo>
                    <a:pt x="0" y="285749"/>
                  </a:lnTo>
                  <a:lnTo>
                    <a:pt x="0" y="9524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Title 20">
            <a:extLst>
              <a:ext uri="{FF2B5EF4-FFF2-40B4-BE49-F238E27FC236}">
                <a16:creationId xmlns:a16="http://schemas.microsoft.com/office/drawing/2014/main" id="{39F20987-43A6-D93F-236A-1BFE0EC70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0"/>
            <a:ext cx="7429499" cy="1478570"/>
          </a:xfrm>
        </p:spPr>
        <p:txBody>
          <a:bodyPr/>
          <a:lstStyle/>
          <a:p>
            <a:r>
              <a:rPr lang="en-US" dirty="0"/>
              <a:t>Each phase is an output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00200" y="1295400"/>
            <a:ext cx="4809490" cy="39865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10" dirty="0">
                <a:latin typeface="Arial"/>
                <a:cs typeface="Arial"/>
              </a:rPr>
              <a:t>Learning</a:t>
            </a:r>
            <a:r>
              <a:rPr sz="2600" b="1" spc="15" dirty="0">
                <a:latin typeface="Arial"/>
                <a:cs typeface="Arial"/>
              </a:rPr>
              <a:t> </a:t>
            </a:r>
            <a:r>
              <a:rPr sz="2600" b="1" spc="-10" dirty="0">
                <a:latin typeface="Arial"/>
                <a:cs typeface="Arial"/>
              </a:rPr>
              <a:t>Objectives:</a:t>
            </a:r>
            <a:endParaRPr sz="2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250" dirty="0">
              <a:latin typeface="Arial"/>
              <a:cs typeface="Arial"/>
            </a:endParaRPr>
          </a:p>
          <a:p>
            <a:pPr marL="756285" indent="-287020">
              <a:lnSpc>
                <a:spcPct val="100000"/>
              </a:lnSpc>
              <a:buClr>
                <a:srgbClr val="90C225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spc="-5" dirty="0">
                <a:latin typeface="Arial MT"/>
                <a:cs typeface="Arial MT"/>
              </a:rPr>
              <a:t>Introduction</a:t>
            </a:r>
            <a:r>
              <a:rPr sz="2200" dirty="0">
                <a:latin typeface="Arial MT"/>
                <a:cs typeface="Arial MT"/>
              </a:rPr>
              <a:t> of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Software</a:t>
            </a:r>
            <a:r>
              <a:rPr sz="2200" spc="5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Process</a:t>
            </a:r>
            <a:endParaRPr sz="2200" dirty="0">
              <a:latin typeface="Arial MT"/>
              <a:cs typeface="Arial MT"/>
            </a:endParaRPr>
          </a:p>
          <a:p>
            <a:pPr marL="756285" indent="-28702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spc="-10" dirty="0">
                <a:latin typeface="Arial MT"/>
                <a:cs typeface="Arial MT"/>
              </a:rPr>
              <a:t>PDCA</a:t>
            </a:r>
            <a:r>
              <a:rPr sz="2200" spc="-140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Cycle</a:t>
            </a:r>
            <a:endParaRPr sz="2200" dirty="0">
              <a:latin typeface="Arial MT"/>
              <a:cs typeface="Arial MT"/>
            </a:endParaRPr>
          </a:p>
          <a:p>
            <a:pPr marL="756285" indent="-28702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spc="-5" dirty="0">
                <a:latin typeface="Arial MT"/>
                <a:cs typeface="Arial MT"/>
              </a:rPr>
              <a:t>Phases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in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SDLC</a:t>
            </a:r>
            <a:endParaRPr sz="2200" dirty="0">
              <a:latin typeface="Arial MT"/>
              <a:cs typeface="Arial MT"/>
            </a:endParaRPr>
          </a:p>
          <a:p>
            <a:pPr marL="756285" indent="-287020">
              <a:lnSpc>
                <a:spcPct val="100000"/>
              </a:lnSpc>
              <a:spcBef>
                <a:spcPts val="1005"/>
              </a:spcBef>
              <a:buClr>
                <a:srgbClr val="90C225"/>
              </a:buClr>
              <a:buSzPct val="79545"/>
              <a:buFont typeface="Wingdings"/>
              <a:buChar char=""/>
              <a:tabLst>
                <a:tab pos="756920" algn="l"/>
              </a:tabLst>
            </a:pPr>
            <a:r>
              <a:rPr sz="2200" spc="-10" dirty="0">
                <a:latin typeface="Arial MT"/>
                <a:cs typeface="Arial MT"/>
              </a:rPr>
              <a:t>SDLC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Models</a:t>
            </a:r>
            <a:endParaRPr sz="2200" dirty="0">
              <a:latin typeface="Arial MT"/>
              <a:cs typeface="Arial MT"/>
            </a:endParaRPr>
          </a:p>
          <a:p>
            <a:pPr marL="1214120" lvl="1" indent="-287655">
              <a:lnSpc>
                <a:spcPct val="100000"/>
              </a:lnSpc>
              <a:buClr>
                <a:srgbClr val="90C225"/>
              </a:buClr>
              <a:buSzPct val="80000"/>
              <a:buFont typeface="Wingdings"/>
              <a:buChar char=""/>
              <a:tabLst>
                <a:tab pos="1214755" algn="l"/>
              </a:tabLst>
            </a:pPr>
            <a:r>
              <a:rPr sz="2000" spc="-5" dirty="0">
                <a:latin typeface="Arial MT"/>
                <a:cs typeface="Arial MT"/>
              </a:rPr>
              <a:t>Waterfall</a:t>
            </a:r>
            <a:r>
              <a:rPr sz="2000" spc="-10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Model</a:t>
            </a:r>
          </a:p>
          <a:p>
            <a:pPr marL="1214120" lvl="1" indent="-287655">
              <a:lnSpc>
                <a:spcPct val="100000"/>
              </a:lnSpc>
              <a:buClr>
                <a:srgbClr val="90C225"/>
              </a:buClr>
              <a:buSzPct val="80000"/>
              <a:buFont typeface="Wingdings"/>
              <a:buChar char=""/>
              <a:tabLst>
                <a:tab pos="1214755" algn="l"/>
              </a:tabLst>
            </a:pPr>
            <a:r>
              <a:rPr sz="2000" dirty="0">
                <a:latin typeface="Arial MT"/>
                <a:cs typeface="Arial MT"/>
              </a:rPr>
              <a:t>Incremental</a:t>
            </a:r>
            <a:r>
              <a:rPr sz="2000" spc="-1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Model</a:t>
            </a:r>
            <a:endParaRPr sz="2000" dirty="0">
              <a:latin typeface="Arial MT"/>
              <a:cs typeface="Arial MT"/>
            </a:endParaRPr>
          </a:p>
          <a:p>
            <a:pPr marL="1214120" lvl="1" indent="-287655">
              <a:lnSpc>
                <a:spcPct val="100000"/>
              </a:lnSpc>
              <a:buClr>
                <a:srgbClr val="90C225"/>
              </a:buClr>
              <a:buSzPct val="80000"/>
              <a:buFont typeface="Wingdings"/>
              <a:buChar char=""/>
              <a:tabLst>
                <a:tab pos="1214755" algn="l"/>
              </a:tabLst>
            </a:pPr>
            <a:r>
              <a:rPr sz="2000" dirty="0">
                <a:latin typeface="Arial MT"/>
                <a:cs typeface="Arial MT"/>
              </a:rPr>
              <a:t>Spiral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Model</a:t>
            </a:r>
          </a:p>
          <a:p>
            <a:pPr marL="1214120" lvl="1" indent="-287655">
              <a:lnSpc>
                <a:spcPct val="100000"/>
              </a:lnSpc>
              <a:buClr>
                <a:srgbClr val="90C225"/>
              </a:buClr>
              <a:buSzPct val="80000"/>
              <a:buFont typeface="Wingdings"/>
              <a:buChar char=""/>
              <a:tabLst>
                <a:tab pos="1214755" algn="l"/>
              </a:tabLst>
            </a:pPr>
            <a:r>
              <a:rPr sz="2000" spc="-5" dirty="0">
                <a:latin typeface="Arial MT"/>
                <a:cs typeface="Arial MT"/>
              </a:rPr>
              <a:t>Agile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Model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602DA93-B269-F8A8-EDEE-6C0D07AF2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0"/>
            <a:ext cx="7429499" cy="1478570"/>
          </a:xfrm>
        </p:spPr>
        <p:txBody>
          <a:bodyPr/>
          <a:lstStyle/>
          <a:p>
            <a:r>
              <a:rPr lang="en-US" dirty="0"/>
              <a:t>Introduction of SDLC</a:t>
            </a:r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88657" y="1625917"/>
            <a:ext cx="6694170" cy="3425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954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dirty="0">
                <a:latin typeface="Arial MT"/>
                <a:cs typeface="Arial MT"/>
              </a:rPr>
              <a:t>This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model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simple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easy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understand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endParaRPr sz="2200">
              <a:latin typeface="Arial MT"/>
              <a:cs typeface="Arial MT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2200" spc="-5" dirty="0">
                <a:latin typeface="Arial MT"/>
                <a:cs typeface="Arial MT"/>
              </a:rPr>
              <a:t>use.</a:t>
            </a:r>
            <a:endParaRPr sz="2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7954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dirty="0">
                <a:latin typeface="Arial MT"/>
                <a:cs typeface="Arial MT"/>
              </a:rPr>
              <a:t>It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dirty="0">
                <a:latin typeface="Arial MT"/>
                <a:cs typeface="Arial MT"/>
              </a:rPr>
              <a:t> easy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 </a:t>
            </a:r>
            <a:r>
              <a:rPr sz="2200" spc="-5" dirty="0">
                <a:latin typeface="Arial MT"/>
                <a:cs typeface="Arial MT"/>
              </a:rPr>
              <a:t>manage</a:t>
            </a:r>
            <a:r>
              <a:rPr sz="2200" dirty="0">
                <a:latin typeface="Arial MT"/>
                <a:cs typeface="Arial MT"/>
              </a:rPr>
              <a:t> due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rigidity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model</a:t>
            </a:r>
            <a:endParaRPr sz="2200">
              <a:latin typeface="Arial MT"/>
              <a:cs typeface="Arial MT"/>
            </a:endParaRPr>
          </a:p>
          <a:p>
            <a:pPr marL="354965" marR="765810">
              <a:lnSpc>
                <a:spcPct val="100000"/>
              </a:lnSpc>
            </a:pPr>
            <a:r>
              <a:rPr sz="2200" dirty="0">
                <a:latin typeface="Arial MT"/>
                <a:cs typeface="Arial MT"/>
              </a:rPr>
              <a:t>–</a:t>
            </a:r>
            <a:r>
              <a:rPr sz="2200" spc="-5" dirty="0">
                <a:latin typeface="Arial MT"/>
                <a:cs typeface="Arial MT"/>
              </a:rPr>
              <a:t> each phase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has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specific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deliverables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 a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review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process.</a:t>
            </a:r>
            <a:endParaRPr sz="2200">
              <a:latin typeface="Arial MT"/>
              <a:cs typeface="Arial MT"/>
            </a:endParaRPr>
          </a:p>
          <a:p>
            <a:pPr marL="354965" marR="5080" indent="-342900">
              <a:lnSpc>
                <a:spcPct val="100000"/>
              </a:lnSpc>
              <a:spcBef>
                <a:spcPts val="1005"/>
              </a:spcBef>
              <a:buClr>
                <a:srgbClr val="90C225"/>
              </a:buClr>
              <a:buSzPct val="7954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dirty="0">
                <a:latin typeface="Arial MT"/>
                <a:cs typeface="Arial MT"/>
              </a:rPr>
              <a:t>In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this model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phases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are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processed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completed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one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at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dirty="0">
                <a:latin typeface="Arial MT"/>
                <a:cs typeface="Arial MT"/>
              </a:rPr>
              <a:t> time.</a:t>
            </a:r>
            <a:r>
              <a:rPr sz="2200" spc="-5" dirty="0">
                <a:latin typeface="Arial MT"/>
                <a:cs typeface="Arial MT"/>
              </a:rPr>
              <a:t> Phases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do</a:t>
            </a:r>
            <a:r>
              <a:rPr sz="2200" dirty="0">
                <a:latin typeface="Arial MT"/>
                <a:cs typeface="Arial MT"/>
              </a:rPr>
              <a:t> not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overlap.</a:t>
            </a:r>
            <a:endParaRPr sz="22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7954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spc="-5" dirty="0">
                <a:latin typeface="Arial MT"/>
                <a:cs typeface="Arial MT"/>
              </a:rPr>
              <a:t>Waterfall</a:t>
            </a:r>
            <a:r>
              <a:rPr sz="2200" spc="-4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model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works</a:t>
            </a:r>
            <a:r>
              <a:rPr sz="2200" spc="4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well</a:t>
            </a:r>
            <a:r>
              <a:rPr sz="2200" spc="5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smaller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projects</a:t>
            </a:r>
            <a:endParaRPr sz="2200">
              <a:latin typeface="Arial MT"/>
              <a:cs typeface="Arial MT"/>
            </a:endParaRPr>
          </a:p>
          <a:p>
            <a:pPr marL="354965">
              <a:lnSpc>
                <a:spcPct val="100000"/>
              </a:lnSpc>
            </a:pPr>
            <a:r>
              <a:rPr sz="2200" spc="-15" dirty="0">
                <a:latin typeface="Arial MT"/>
                <a:cs typeface="Arial MT"/>
              </a:rPr>
              <a:t>where</a:t>
            </a:r>
            <a:r>
              <a:rPr sz="2200" spc="6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requirements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are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very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well</a:t>
            </a:r>
            <a:r>
              <a:rPr sz="2200" spc="6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understood.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B736945-2684-44B9-B32A-93E7DCD43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657" y="0"/>
            <a:ext cx="7429499" cy="1478570"/>
          </a:xfrm>
        </p:spPr>
        <p:txBody>
          <a:bodyPr/>
          <a:lstStyle/>
          <a:p>
            <a:r>
              <a:rPr lang="en-US" dirty="0"/>
              <a:t>Advantages of waterfall model</a:t>
            </a:r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93457" y="1437259"/>
            <a:ext cx="6263005" cy="4904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8580" indent="-343535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80000"/>
              <a:buFont typeface="Wingdings"/>
              <a:buChar char=""/>
              <a:tabLst>
                <a:tab pos="355600" algn="l"/>
                <a:tab pos="356235" algn="l"/>
                <a:tab pos="4498975" algn="l"/>
              </a:tabLst>
            </a:pPr>
            <a:r>
              <a:rPr sz="2000" dirty="0">
                <a:latin typeface="Arial MT"/>
                <a:cs typeface="Arial MT"/>
              </a:rPr>
              <a:t>Once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 application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</a:t>
            </a:r>
            <a:r>
              <a:rPr sz="2000" spc="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testing	stage,</a:t>
            </a:r>
            <a:r>
              <a:rPr sz="2000" spc="-6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it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very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difficult to </a:t>
            </a:r>
            <a:r>
              <a:rPr sz="2000" spc="-10" dirty="0">
                <a:latin typeface="Arial MT"/>
                <a:cs typeface="Arial MT"/>
              </a:rPr>
              <a:t>go </a:t>
            </a:r>
            <a:r>
              <a:rPr sz="2000" dirty="0">
                <a:latin typeface="Arial MT"/>
                <a:cs typeface="Arial MT"/>
              </a:rPr>
              <a:t>back and </a:t>
            </a:r>
            <a:r>
              <a:rPr sz="2000" spc="-5" dirty="0">
                <a:latin typeface="Arial MT"/>
                <a:cs typeface="Arial MT"/>
              </a:rPr>
              <a:t>change </a:t>
            </a:r>
            <a:r>
              <a:rPr sz="2000" dirty="0">
                <a:latin typeface="Arial MT"/>
                <a:cs typeface="Arial MT"/>
              </a:rPr>
              <a:t>something that </a:t>
            </a:r>
            <a:r>
              <a:rPr sz="2000" spc="-10" dirty="0">
                <a:latin typeface="Arial MT"/>
                <a:cs typeface="Arial MT"/>
              </a:rPr>
              <a:t>was 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not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well-thought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out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concept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stage.</a:t>
            </a: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90C225"/>
              </a:buClr>
              <a:buFont typeface="Wingdings"/>
              <a:buChar char=""/>
            </a:pPr>
            <a:endParaRPr sz="2050" dirty="0">
              <a:latin typeface="Arial MT"/>
              <a:cs typeface="Arial MT"/>
            </a:endParaRPr>
          </a:p>
          <a:p>
            <a:pPr marL="355600" marR="5080" indent="-343535">
              <a:lnSpc>
                <a:spcPct val="100000"/>
              </a:lnSpc>
              <a:buClr>
                <a:srgbClr val="90C225"/>
              </a:buClr>
              <a:buSzPct val="80000"/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2000" spc="-5" dirty="0">
                <a:latin typeface="Arial MT"/>
                <a:cs typeface="Arial MT"/>
              </a:rPr>
              <a:t>No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working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software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</a:t>
            </a:r>
            <a:r>
              <a:rPr sz="2000" dirty="0">
                <a:latin typeface="Arial MT"/>
                <a:cs typeface="Arial MT"/>
              </a:rPr>
              <a:t> produced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until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late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during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life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cycle.</a:t>
            </a:r>
            <a:endParaRPr sz="20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90C225"/>
              </a:buClr>
              <a:buFont typeface="Wingdings"/>
              <a:buChar char=""/>
            </a:pPr>
            <a:endParaRPr sz="2050" dirty="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buClr>
                <a:srgbClr val="90C225"/>
              </a:buClr>
              <a:buSzPct val="80000"/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2000" spc="-10" dirty="0">
                <a:latin typeface="Arial MT"/>
                <a:cs typeface="Arial MT"/>
              </a:rPr>
              <a:t>High</a:t>
            </a:r>
            <a:r>
              <a:rPr sz="2000" spc="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amounts</a:t>
            </a:r>
            <a:r>
              <a:rPr sz="2000" spc="-7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risk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15" dirty="0">
                <a:latin typeface="Arial MT"/>
                <a:cs typeface="Arial MT"/>
              </a:rPr>
              <a:t> uncertainty.</a:t>
            </a:r>
            <a:endParaRPr sz="20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90C225"/>
              </a:buClr>
              <a:buFont typeface="Wingdings"/>
              <a:buChar char=""/>
            </a:pPr>
            <a:endParaRPr sz="2050" dirty="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buClr>
                <a:srgbClr val="90C225"/>
              </a:buClr>
              <a:buSzPct val="80000"/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2000" dirty="0">
                <a:latin typeface="Arial MT"/>
                <a:cs typeface="Arial MT"/>
              </a:rPr>
              <a:t>Not</a:t>
            </a:r>
            <a:r>
              <a:rPr sz="2000" spc="-5" dirty="0">
                <a:latin typeface="Arial MT"/>
                <a:cs typeface="Arial MT"/>
              </a:rPr>
              <a:t> a good </a:t>
            </a:r>
            <a:r>
              <a:rPr sz="2000" dirty="0">
                <a:latin typeface="Arial MT"/>
                <a:cs typeface="Arial MT"/>
              </a:rPr>
              <a:t>model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for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complex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object-oriented</a:t>
            </a:r>
          </a:p>
          <a:p>
            <a:pPr marL="355600">
              <a:lnSpc>
                <a:spcPct val="100000"/>
              </a:lnSpc>
            </a:pPr>
            <a:r>
              <a:rPr sz="2000" spc="-5" dirty="0">
                <a:latin typeface="Arial MT"/>
                <a:cs typeface="Arial MT"/>
              </a:rPr>
              <a:t>projects.</a:t>
            </a:r>
            <a:endParaRPr sz="20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050" dirty="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buClr>
                <a:srgbClr val="90C225"/>
              </a:buClr>
              <a:buSzPct val="80000"/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2000" dirty="0">
                <a:latin typeface="Arial MT"/>
                <a:cs typeface="Arial MT"/>
              </a:rPr>
              <a:t>Poor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model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for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long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5" dirty="0">
                <a:latin typeface="Arial MT"/>
                <a:cs typeface="Arial MT"/>
              </a:rPr>
              <a:t> ongoing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projects.</a:t>
            </a: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90C225"/>
              </a:buClr>
              <a:buFont typeface="Wingdings"/>
              <a:buChar char=""/>
            </a:pPr>
            <a:endParaRPr sz="2050" dirty="0">
              <a:latin typeface="Arial MT"/>
              <a:cs typeface="Arial MT"/>
            </a:endParaRPr>
          </a:p>
          <a:p>
            <a:pPr marL="355600" marR="64769" indent="-343535">
              <a:lnSpc>
                <a:spcPct val="100000"/>
              </a:lnSpc>
              <a:buClr>
                <a:srgbClr val="90C225"/>
              </a:buClr>
              <a:buSzPct val="80000"/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2000" dirty="0">
                <a:latin typeface="Arial MT"/>
                <a:cs typeface="Arial MT"/>
              </a:rPr>
              <a:t>Not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suitable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for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projects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where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requirements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are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moderate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high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risk</a:t>
            </a:r>
            <a:r>
              <a:rPr sz="2000" dirty="0">
                <a:latin typeface="Arial MT"/>
                <a:cs typeface="Arial MT"/>
              </a:rPr>
              <a:t> of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changing.</a:t>
            </a:r>
            <a:endParaRPr sz="2000" dirty="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E2B9677-D8F4-9E27-EB46-2E2E160FB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76200"/>
            <a:ext cx="7429499" cy="1478570"/>
          </a:xfrm>
        </p:spPr>
        <p:txBody>
          <a:bodyPr/>
          <a:lstStyle/>
          <a:p>
            <a:r>
              <a:rPr lang="en-US" dirty="0"/>
              <a:t>Disadvantages of waterfall model</a:t>
            </a:r>
            <a:endParaRPr lang="en-IN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447800"/>
            <a:ext cx="7429498" cy="51816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14400" y="1600200"/>
            <a:ext cx="1524000" cy="457200"/>
          </a:xfrm>
          <a:prstGeom prst="rect">
            <a:avLst/>
          </a:prstGeom>
          <a:solidFill>
            <a:srgbClr val="D9D9D9"/>
          </a:solidFill>
          <a:ln w="20320">
            <a:solidFill>
              <a:srgbClr val="000000"/>
            </a:solidFill>
          </a:ln>
        </p:spPr>
        <p:txBody>
          <a:bodyPr vert="horz" wrap="square" lIns="0" tIns="86995" rIns="0" bIns="0" rtlCol="0">
            <a:spAutoFit/>
          </a:bodyPr>
          <a:lstStyle/>
          <a:p>
            <a:pPr marL="280035">
              <a:lnSpc>
                <a:spcPct val="100000"/>
              </a:lnSpc>
              <a:spcBef>
                <a:spcPts val="685"/>
              </a:spcBef>
            </a:pPr>
            <a:r>
              <a:rPr sz="1800" b="1" dirty="0">
                <a:latin typeface="Arial"/>
                <a:cs typeface="Arial"/>
              </a:rPr>
              <a:t>Planning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57800" y="1600200"/>
            <a:ext cx="1752600" cy="457200"/>
          </a:xfrm>
          <a:prstGeom prst="rect">
            <a:avLst/>
          </a:prstGeom>
          <a:solidFill>
            <a:srgbClr val="D9D9D9"/>
          </a:solidFill>
          <a:ln w="20319">
            <a:solidFill>
              <a:srgbClr val="000000"/>
            </a:solidFill>
          </a:ln>
        </p:spPr>
        <p:txBody>
          <a:bodyPr vert="horz" wrap="square" lIns="0" tIns="86995" rIns="0" bIns="0" rtlCol="0">
            <a:spAutoFit/>
          </a:bodyPr>
          <a:lstStyle/>
          <a:p>
            <a:pPr marL="144145">
              <a:lnSpc>
                <a:spcPct val="100000"/>
              </a:lnSpc>
              <a:spcBef>
                <a:spcPts val="685"/>
              </a:spcBef>
            </a:pPr>
            <a:r>
              <a:rPr sz="1800" b="1" dirty="0">
                <a:latin typeface="Arial"/>
                <a:cs typeface="Arial"/>
              </a:rPr>
              <a:t>Risk</a:t>
            </a:r>
            <a:r>
              <a:rPr sz="1800" b="1" spc="-105" dirty="0">
                <a:latin typeface="Arial"/>
                <a:cs typeface="Arial"/>
              </a:rPr>
              <a:t> </a:t>
            </a:r>
            <a:r>
              <a:rPr sz="1800" b="1" spc="-15" dirty="0">
                <a:latin typeface="Arial"/>
                <a:cs typeface="Arial"/>
              </a:rPr>
              <a:t>Analysis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400" y="5029200"/>
            <a:ext cx="1524000" cy="457200"/>
          </a:xfrm>
          <a:prstGeom prst="rect">
            <a:avLst/>
          </a:prstGeom>
          <a:solidFill>
            <a:srgbClr val="D9D9D9"/>
          </a:solidFill>
          <a:ln w="20320">
            <a:solidFill>
              <a:srgbClr val="000000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marL="183515">
              <a:lnSpc>
                <a:spcPct val="100000"/>
              </a:lnSpc>
              <a:spcBef>
                <a:spcPts val="695"/>
              </a:spcBef>
            </a:pPr>
            <a:r>
              <a:rPr sz="1800" b="1" spc="-5" dirty="0">
                <a:latin typeface="Arial"/>
                <a:cs typeface="Arial"/>
              </a:rPr>
              <a:t>Evaluation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57800" y="5029200"/>
            <a:ext cx="1752600" cy="457200"/>
          </a:xfrm>
          <a:prstGeom prst="rect">
            <a:avLst/>
          </a:prstGeom>
          <a:solidFill>
            <a:srgbClr val="D9D9D9"/>
          </a:solidFill>
          <a:ln w="20319">
            <a:solidFill>
              <a:srgbClr val="000000"/>
            </a:solidFill>
          </a:ln>
        </p:spPr>
        <p:txBody>
          <a:bodyPr vert="horz" wrap="square" lIns="0" tIns="88265" rIns="0" bIns="0" rtlCol="0">
            <a:spAutoFit/>
          </a:bodyPr>
          <a:lstStyle/>
          <a:p>
            <a:pPr marL="217804">
              <a:lnSpc>
                <a:spcPct val="100000"/>
              </a:lnSpc>
              <a:spcBef>
                <a:spcPts val="695"/>
              </a:spcBef>
            </a:pPr>
            <a:r>
              <a:rPr sz="1800" b="1" spc="-5" dirty="0">
                <a:latin typeface="Arial"/>
                <a:cs typeface="Arial"/>
              </a:rPr>
              <a:t>Engineering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0C718FF-FCBD-DD0C-E811-ED9A088E0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-96977"/>
            <a:ext cx="7429499" cy="1478570"/>
          </a:xfrm>
        </p:spPr>
        <p:txBody>
          <a:bodyPr/>
          <a:lstStyle/>
          <a:p>
            <a:r>
              <a:rPr lang="en-US" dirty="0"/>
              <a:t>Spiral model</a:t>
            </a:r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94384" y="1260475"/>
            <a:ext cx="6319520" cy="444690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345440" marR="69215" indent="-332740">
              <a:lnSpc>
                <a:spcPts val="1920"/>
              </a:lnSpc>
              <a:spcBef>
                <a:spcPts val="560"/>
              </a:spcBef>
              <a:buClr>
                <a:srgbClr val="92D050"/>
              </a:buClr>
              <a:buSzPct val="70000"/>
              <a:buFont typeface="Wingdings"/>
              <a:buChar char=""/>
              <a:tabLst>
                <a:tab pos="344805" algn="l"/>
                <a:tab pos="345440" algn="l"/>
              </a:tabLst>
            </a:pPr>
            <a:r>
              <a:rPr sz="2000" b="1" dirty="0">
                <a:latin typeface="Arial"/>
                <a:cs typeface="Arial"/>
              </a:rPr>
              <a:t>Planning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5" dirty="0">
                <a:latin typeface="Arial"/>
                <a:cs typeface="Arial"/>
              </a:rPr>
              <a:t>Phase</a:t>
            </a:r>
            <a:r>
              <a:rPr sz="2000" spc="5" dirty="0">
                <a:latin typeface="Arial MT"/>
                <a:cs typeface="Arial MT"/>
              </a:rPr>
              <a:t>: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Requirements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are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gathered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during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planning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phase.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92D050"/>
              </a:buClr>
              <a:buFont typeface="Wingdings"/>
              <a:buChar char=""/>
            </a:pPr>
            <a:endParaRPr sz="2700">
              <a:latin typeface="Arial MT"/>
              <a:cs typeface="Arial MT"/>
            </a:endParaRPr>
          </a:p>
          <a:p>
            <a:pPr marL="345440" marR="5080" indent="-332740">
              <a:lnSpc>
                <a:spcPct val="80000"/>
              </a:lnSpc>
              <a:buClr>
                <a:srgbClr val="92D050"/>
              </a:buClr>
              <a:buSzPct val="70000"/>
              <a:buFont typeface="Wingdings"/>
              <a:buChar char=""/>
              <a:tabLst>
                <a:tab pos="344805" algn="l"/>
                <a:tab pos="345440" algn="l"/>
                <a:tab pos="2237740" algn="l"/>
              </a:tabLst>
            </a:pPr>
            <a:r>
              <a:rPr sz="2000" b="1" dirty="0">
                <a:latin typeface="Arial"/>
                <a:cs typeface="Arial"/>
              </a:rPr>
              <a:t>Risk</a:t>
            </a:r>
            <a:r>
              <a:rPr sz="2000" b="1" spc="-90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Analysis</a:t>
            </a:r>
            <a:r>
              <a:rPr sz="2000" spc="-10" dirty="0">
                <a:latin typeface="Arial MT"/>
                <a:cs typeface="Arial MT"/>
              </a:rPr>
              <a:t>:</a:t>
            </a:r>
            <a:r>
              <a:rPr sz="2000" spc="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Identifies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risk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alternate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solutions.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8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prototype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</a:t>
            </a:r>
            <a:r>
              <a:rPr sz="2000" spc="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produced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at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end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risk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analysis </a:t>
            </a:r>
            <a:r>
              <a:rPr sz="2000" dirty="0">
                <a:latin typeface="Arial MT"/>
                <a:cs typeface="Arial MT"/>
              </a:rPr>
              <a:t>phase.	If a </a:t>
            </a:r>
            <a:r>
              <a:rPr sz="2000" spc="-5" dirty="0">
                <a:latin typeface="Arial MT"/>
                <a:cs typeface="Arial MT"/>
              </a:rPr>
              <a:t>risk </a:t>
            </a:r>
            <a:r>
              <a:rPr sz="2000" dirty="0">
                <a:latin typeface="Arial MT"/>
                <a:cs typeface="Arial MT"/>
              </a:rPr>
              <a:t>is </a:t>
            </a:r>
            <a:r>
              <a:rPr sz="2000" spc="5" dirty="0">
                <a:latin typeface="Arial MT"/>
                <a:cs typeface="Arial MT"/>
              </a:rPr>
              <a:t>found </a:t>
            </a:r>
            <a:r>
              <a:rPr sz="2000" spc="-5" dirty="0">
                <a:latin typeface="Arial MT"/>
                <a:cs typeface="Arial MT"/>
              </a:rPr>
              <a:t>during </a:t>
            </a:r>
            <a:r>
              <a:rPr sz="2000" dirty="0">
                <a:latin typeface="Arial MT"/>
                <a:cs typeface="Arial MT"/>
              </a:rPr>
              <a:t>the </a:t>
            </a:r>
            <a:r>
              <a:rPr sz="2000" spc="-5" dirty="0">
                <a:latin typeface="Arial MT"/>
                <a:cs typeface="Arial MT"/>
              </a:rPr>
              <a:t>risk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analysis </a:t>
            </a:r>
            <a:r>
              <a:rPr sz="2000" dirty="0">
                <a:latin typeface="Arial MT"/>
                <a:cs typeface="Arial MT"/>
              </a:rPr>
              <a:t>then alternate solutions are </a:t>
            </a:r>
            <a:r>
              <a:rPr sz="2000" spc="-5" dirty="0">
                <a:latin typeface="Arial MT"/>
                <a:cs typeface="Arial MT"/>
              </a:rPr>
              <a:t>suggested </a:t>
            </a:r>
            <a:r>
              <a:rPr sz="2000" dirty="0">
                <a:latin typeface="Arial MT"/>
                <a:cs typeface="Arial MT"/>
              </a:rPr>
              <a:t>and </a:t>
            </a:r>
            <a:r>
              <a:rPr sz="2000" spc="5" dirty="0">
                <a:latin typeface="Arial MT"/>
                <a:cs typeface="Arial MT"/>
              </a:rPr>
              <a:t> implemented</a:t>
            </a:r>
            <a:r>
              <a:rPr sz="1800" spc="5" dirty="0">
                <a:latin typeface="Trebuchet MS"/>
                <a:cs typeface="Trebuchet MS"/>
              </a:rPr>
              <a:t>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92D050"/>
              </a:buClr>
              <a:buFont typeface="Wingdings"/>
              <a:buChar char=""/>
            </a:pPr>
            <a:endParaRPr sz="2250">
              <a:latin typeface="Trebuchet MS"/>
              <a:cs typeface="Trebuchet MS"/>
            </a:endParaRPr>
          </a:p>
          <a:p>
            <a:pPr marL="345440" indent="-332740">
              <a:lnSpc>
                <a:spcPts val="2160"/>
              </a:lnSpc>
              <a:buClr>
                <a:srgbClr val="92D050"/>
              </a:buClr>
              <a:buSzPct val="70000"/>
              <a:buFont typeface="Wingdings"/>
              <a:buChar char=""/>
              <a:tabLst>
                <a:tab pos="344805" algn="l"/>
                <a:tab pos="345440" algn="l"/>
              </a:tabLst>
            </a:pPr>
            <a:r>
              <a:rPr sz="2000" b="1" dirty="0">
                <a:latin typeface="Arial"/>
                <a:cs typeface="Arial"/>
              </a:rPr>
              <a:t>Engineering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spc="5" dirty="0">
                <a:latin typeface="Arial"/>
                <a:cs typeface="Arial"/>
              </a:rPr>
              <a:t>Phase</a:t>
            </a:r>
            <a:r>
              <a:rPr sz="2000" spc="5" dirty="0">
                <a:latin typeface="Arial MT"/>
                <a:cs typeface="Arial MT"/>
              </a:rPr>
              <a:t>: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this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phase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software</a:t>
            </a:r>
            <a:endParaRPr sz="2000">
              <a:latin typeface="Arial MT"/>
              <a:cs typeface="Arial MT"/>
            </a:endParaRPr>
          </a:p>
          <a:p>
            <a:pPr marL="345440">
              <a:lnSpc>
                <a:spcPts val="1920"/>
              </a:lnSpc>
            </a:pPr>
            <a:r>
              <a:rPr sz="2000" spc="-5" dirty="0">
                <a:latin typeface="Arial MT"/>
                <a:cs typeface="Arial MT"/>
              </a:rPr>
              <a:t>is </a:t>
            </a:r>
            <a:r>
              <a:rPr sz="2000" dirty="0">
                <a:latin typeface="Arial MT"/>
                <a:cs typeface="Arial MT"/>
              </a:rPr>
              <a:t>developed,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along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with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testing at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end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endParaRPr sz="2000">
              <a:latin typeface="Arial MT"/>
              <a:cs typeface="Arial MT"/>
            </a:endParaRPr>
          </a:p>
          <a:p>
            <a:pPr marL="345440">
              <a:lnSpc>
                <a:spcPts val="2160"/>
              </a:lnSpc>
            </a:pPr>
            <a:r>
              <a:rPr sz="2000" dirty="0">
                <a:latin typeface="Arial MT"/>
                <a:cs typeface="Arial MT"/>
              </a:rPr>
              <a:t>phase.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00">
              <a:latin typeface="Arial MT"/>
              <a:cs typeface="Arial MT"/>
            </a:endParaRPr>
          </a:p>
          <a:p>
            <a:pPr marL="345440" marR="182245" indent="-332740">
              <a:lnSpc>
                <a:spcPct val="80100"/>
              </a:lnSpc>
              <a:buClr>
                <a:srgbClr val="92D050"/>
              </a:buClr>
              <a:buSzPct val="70000"/>
              <a:buFont typeface="Wingdings"/>
              <a:buChar char=""/>
              <a:tabLst>
                <a:tab pos="344805" algn="l"/>
                <a:tab pos="345440" algn="l"/>
              </a:tabLst>
            </a:pPr>
            <a:r>
              <a:rPr sz="2000" b="1" spc="-5" dirty="0">
                <a:latin typeface="Arial"/>
                <a:cs typeface="Arial"/>
              </a:rPr>
              <a:t>Evaluation</a:t>
            </a:r>
            <a:r>
              <a:rPr sz="2000" b="1" spc="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phase</a:t>
            </a:r>
            <a:r>
              <a:rPr sz="2000" dirty="0">
                <a:latin typeface="Arial MT"/>
                <a:cs typeface="Arial MT"/>
              </a:rPr>
              <a:t>: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This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phase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allows</a:t>
            </a:r>
            <a:r>
              <a:rPr sz="2000" spc="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customer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 </a:t>
            </a:r>
            <a:r>
              <a:rPr sz="2000" spc="-5" dirty="0">
                <a:latin typeface="Arial MT"/>
                <a:cs typeface="Arial MT"/>
              </a:rPr>
              <a:t>evaluate </a:t>
            </a:r>
            <a:r>
              <a:rPr sz="2000" dirty="0">
                <a:latin typeface="Arial MT"/>
                <a:cs typeface="Arial MT"/>
              </a:rPr>
              <a:t>the output of the </a:t>
            </a:r>
            <a:r>
              <a:rPr sz="2000" spc="-5" dirty="0">
                <a:latin typeface="Arial MT"/>
                <a:cs typeface="Arial MT"/>
              </a:rPr>
              <a:t>project </a:t>
            </a:r>
            <a:r>
              <a:rPr sz="2000" dirty="0">
                <a:latin typeface="Arial MT"/>
                <a:cs typeface="Arial MT"/>
              </a:rPr>
              <a:t>till date before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project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continues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next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spiral.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6031634-1236-74CA-76BD-D32D92D0E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34977"/>
            <a:ext cx="7429499" cy="1478570"/>
          </a:xfrm>
        </p:spPr>
        <p:txBody>
          <a:bodyPr/>
          <a:lstStyle/>
          <a:p>
            <a:r>
              <a:rPr lang="en-US" dirty="0"/>
              <a:t>Spiral model phases</a:t>
            </a:r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94384" y="1257934"/>
            <a:ext cx="5837555" cy="487362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45440" marR="19685" indent="-332740">
              <a:lnSpc>
                <a:spcPts val="2020"/>
              </a:lnSpc>
              <a:spcBef>
                <a:spcPts val="580"/>
              </a:spcBef>
              <a:buClr>
                <a:srgbClr val="92D050"/>
              </a:buClr>
              <a:buSzPct val="69047"/>
              <a:buFont typeface="Wingdings"/>
              <a:buChar char=""/>
              <a:tabLst>
                <a:tab pos="344805" algn="l"/>
                <a:tab pos="345440" algn="l"/>
              </a:tabLst>
            </a:pPr>
            <a:r>
              <a:rPr sz="2100" b="1" i="1" dirty="0">
                <a:solidFill>
                  <a:srgbClr val="74330C"/>
                </a:solidFill>
                <a:latin typeface="Arial"/>
                <a:cs typeface="Arial"/>
              </a:rPr>
              <a:t>In</a:t>
            </a:r>
            <a:r>
              <a:rPr sz="2100" b="1" i="1" spc="5" dirty="0">
                <a:solidFill>
                  <a:srgbClr val="74330C"/>
                </a:solidFill>
                <a:latin typeface="Arial"/>
                <a:cs typeface="Arial"/>
              </a:rPr>
              <a:t> </a:t>
            </a:r>
            <a:r>
              <a:rPr sz="2100" b="1" i="1" spc="-5" dirty="0">
                <a:solidFill>
                  <a:srgbClr val="74330C"/>
                </a:solidFill>
                <a:latin typeface="Arial"/>
                <a:cs typeface="Arial"/>
              </a:rPr>
              <a:t>a</a:t>
            </a:r>
            <a:r>
              <a:rPr sz="2100" b="1" i="1" spc="10" dirty="0">
                <a:solidFill>
                  <a:srgbClr val="74330C"/>
                </a:solidFill>
                <a:latin typeface="Arial"/>
                <a:cs typeface="Arial"/>
              </a:rPr>
              <a:t> </a:t>
            </a:r>
            <a:r>
              <a:rPr sz="2100" b="1" i="1" spc="-5" dirty="0">
                <a:solidFill>
                  <a:srgbClr val="74330C"/>
                </a:solidFill>
                <a:latin typeface="Arial"/>
                <a:cs typeface="Arial"/>
              </a:rPr>
              <a:t>Spiral</a:t>
            </a:r>
            <a:r>
              <a:rPr sz="2100" b="1" i="1" spc="10" dirty="0">
                <a:solidFill>
                  <a:srgbClr val="74330C"/>
                </a:solidFill>
                <a:latin typeface="Arial"/>
                <a:cs typeface="Arial"/>
              </a:rPr>
              <a:t> </a:t>
            </a:r>
            <a:r>
              <a:rPr sz="2100" b="1" i="1" spc="-10" dirty="0">
                <a:solidFill>
                  <a:srgbClr val="74330C"/>
                </a:solidFill>
                <a:latin typeface="Arial"/>
                <a:cs typeface="Arial"/>
              </a:rPr>
              <a:t>model</a:t>
            </a:r>
            <a:r>
              <a:rPr sz="2100" b="1" i="1" spc="35" dirty="0">
                <a:solidFill>
                  <a:srgbClr val="74330C"/>
                </a:solidFill>
                <a:latin typeface="Arial"/>
                <a:cs typeface="Arial"/>
              </a:rPr>
              <a:t> </a:t>
            </a:r>
            <a:r>
              <a:rPr sz="2100" b="1" i="1" spc="-5" dirty="0">
                <a:solidFill>
                  <a:srgbClr val="74330C"/>
                </a:solidFill>
                <a:latin typeface="Arial"/>
                <a:cs typeface="Arial"/>
              </a:rPr>
              <a:t>the</a:t>
            </a:r>
            <a:r>
              <a:rPr sz="2100" b="1" i="1" spc="5" dirty="0">
                <a:solidFill>
                  <a:srgbClr val="74330C"/>
                </a:solidFill>
                <a:latin typeface="Arial"/>
                <a:cs typeface="Arial"/>
              </a:rPr>
              <a:t> </a:t>
            </a:r>
            <a:r>
              <a:rPr sz="2100" b="1" i="1" spc="-5" dirty="0">
                <a:solidFill>
                  <a:srgbClr val="74330C"/>
                </a:solidFill>
                <a:latin typeface="Arial"/>
                <a:cs typeface="Arial"/>
              </a:rPr>
              <a:t>software </a:t>
            </a:r>
            <a:r>
              <a:rPr sz="2100" b="1" i="1" spc="-10" dirty="0">
                <a:solidFill>
                  <a:srgbClr val="74330C"/>
                </a:solidFill>
                <a:latin typeface="Arial"/>
                <a:cs typeface="Arial"/>
              </a:rPr>
              <a:t>is</a:t>
            </a:r>
            <a:r>
              <a:rPr sz="2100" b="1" i="1" spc="5" dirty="0">
                <a:solidFill>
                  <a:srgbClr val="74330C"/>
                </a:solidFill>
                <a:latin typeface="Arial"/>
                <a:cs typeface="Arial"/>
              </a:rPr>
              <a:t> </a:t>
            </a:r>
            <a:r>
              <a:rPr sz="2100" b="1" i="1" spc="-10" dirty="0">
                <a:solidFill>
                  <a:srgbClr val="74330C"/>
                </a:solidFill>
                <a:latin typeface="Arial"/>
                <a:cs typeface="Arial"/>
              </a:rPr>
              <a:t>developed </a:t>
            </a:r>
            <a:r>
              <a:rPr sz="2100" b="1" i="1" spc="-565" dirty="0">
                <a:solidFill>
                  <a:srgbClr val="74330C"/>
                </a:solidFill>
                <a:latin typeface="Arial"/>
                <a:cs typeface="Arial"/>
              </a:rPr>
              <a:t> </a:t>
            </a:r>
            <a:r>
              <a:rPr sz="2100" b="1" i="1" dirty="0">
                <a:solidFill>
                  <a:srgbClr val="74330C"/>
                </a:solidFill>
                <a:latin typeface="Arial"/>
                <a:cs typeface="Arial"/>
              </a:rPr>
              <a:t>in </a:t>
            </a:r>
            <a:r>
              <a:rPr sz="2100" b="1" i="1" spc="-5" dirty="0">
                <a:solidFill>
                  <a:srgbClr val="74330C"/>
                </a:solidFill>
                <a:latin typeface="Arial"/>
                <a:cs typeface="Arial"/>
              </a:rPr>
              <a:t>a</a:t>
            </a:r>
            <a:r>
              <a:rPr sz="2100" b="1" i="1" spc="5" dirty="0">
                <a:solidFill>
                  <a:srgbClr val="74330C"/>
                </a:solidFill>
                <a:latin typeface="Arial"/>
                <a:cs typeface="Arial"/>
              </a:rPr>
              <a:t> </a:t>
            </a:r>
            <a:r>
              <a:rPr sz="2100" b="1" i="1" spc="-10" dirty="0">
                <a:solidFill>
                  <a:srgbClr val="74330C"/>
                </a:solidFill>
                <a:latin typeface="Arial"/>
                <a:cs typeface="Arial"/>
              </a:rPr>
              <a:t>series</a:t>
            </a:r>
            <a:r>
              <a:rPr sz="2100" b="1" i="1" spc="5" dirty="0">
                <a:solidFill>
                  <a:srgbClr val="74330C"/>
                </a:solidFill>
                <a:latin typeface="Arial"/>
                <a:cs typeface="Arial"/>
              </a:rPr>
              <a:t> </a:t>
            </a:r>
            <a:r>
              <a:rPr sz="2100" b="1" i="1" dirty="0">
                <a:solidFill>
                  <a:srgbClr val="74330C"/>
                </a:solidFill>
                <a:latin typeface="Arial"/>
                <a:cs typeface="Arial"/>
              </a:rPr>
              <a:t>of </a:t>
            </a:r>
            <a:r>
              <a:rPr sz="2100" b="1" i="1" spc="-10" dirty="0">
                <a:solidFill>
                  <a:srgbClr val="74330C"/>
                </a:solidFill>
                <a:latin typeface="Arial"/>
                <a:cs typeface="Arial"/>
              </a:rPr>
              <a:t>incremental</a:t>
            </a:r>
            <a:r>
              <a:rPr sz="2100" b="1" i="1" spc="30" dirty="0">
                <a:solidFill>
                  <a:srgbClr val="74330C"/>
                </a:solidFill>
                <a:latin typeface="Arial"/>
                <a:cs typeface="Arial"/>
              </a:rPr>
              <a:t> </a:t>
            </a:r>
            <a:r>
              <a:rPr sz="2100" b="1" i="1" spc="-10" dirty="0">
                <a:solidFill>
                  <a:srgbClr val="74330C"/>
                </a:solidFill>
                <a:latin typeface="Arial"/>
                <a:cs typeface="Arial"/>
              </a:rPr>
              <a:t>releases.</a:t>
            </a:r>
            <a:endParaRPr sz="2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92D050"/>
              </a:buClr>
              <a:buFont typeface="Wingdings"/>
              <a:buChar char=""/>
            </a:pPr>
            <a:endParaRPr sz="2350">
              <a:latin typeface="Arial"/>
              <a:cs typeface="Arial"/>
            </a:endParaRPr>
          </a:p>
          <a:p>
            <a:pPr marL="345440" indent="-332740">
              <a:lnSpc>
                <a:spcPct val="100000"/>
              </a:lnSpc>
              <a:buClr>
                <a:srgbClr val="92D050"/>
              </a:buClr>
              <a:buSzPct val="69047"/>
              <a:buFont typeface="Wingdings"/>
              <a:buChar char=""/>
              <a:tabLst>
                <a:tab pos="344805" algn="l"/>
                <a:tab pos="345440" algn="l"/>
              </a:tabLst>
            </a:pPr>
            <a:r>
              <a:rPr sz="2100" spc="-10" dirty="0">
                <a:latin typeface="Arial MT"/>
                <a:cs typeface="Arial MT"/>
              </a:rPr>
              <a:t>There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is a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Focus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on </a:t>
            </a:r>
            <a:r>
              <a:rPr sz="2100" spc="-5" dirty="0">
                <a:latin typeface="Arial MT"/>
                <a:cs typeface="Arial MT"/>
              </a:rPr>
              <a:t>Risk</a:t>
            </a:r>
            <a:r>
              <a:rPr sz="2100" spc="-20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analysis</a:t>
            </a:r>
            <a:endParaRPr sz="2100">
              <a:latin typeface="Arial MT"/>
              <a:cs typeface="Arial MT"/>
            </a:endParaRPr>
          </a:p>
          <a:p>
            <a:pPr marL="345440" indent="-332740">
              <a:lnSpc>
                <a:spcPts val="2270"/>
              </a:lnSpc>
              <a:spcBef>
                <a:spcPts val="100"/>
              </a:spcBef>
              <a:buClr>
                <a:srgbClr val="92D050"/>
              </a:buClr>
              <a:buSzPct val="69047"/>
              <a:buFont typeface="Wingdings"/>
              <a:buChar char=""/>
              <a:tabLst>
                <a:tab pos="344805" algn="l"/>
                <a:tab pos="345440" algn="l"/>
              </a:tabLst>
            </a:pPr>
            <a:r>
              <a:rPr sz="2100" spc="-10" dirty="0">
                <a:latin typeface="Arial MT"/>
                <a:cs typeface="Arial MT"/>
              </a:rPr>
              <a:t>Combines</a:t>
            </a:r>
            <a:r>
              <a:rPr sz="2100" spc="1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the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features</a:t>
            </a:r>
            <a:r>
              <a:rPr sz="2100" spc="1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of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the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prototyping</a:t>
            </a:r>
            <a:endParaRPr sz="2100">
              <a:latin typeface="Arial MT"/>
              <a:cs typeface="Arial MT"/>
            </a:endParaRPr>
          </a:p>
          <a:p>
            <a:pPr marL="345440">
              <a:lnSpc>
                <a:spcPts val="2270"/>
              </a:lnSpc>
            </a:pPr>
            <a:r>
              <a:rPr sz="2100" spc="-10" dirty="0">
                <a:latin typeface="Arial MT"/>
                <a:cs typeface="Arial MT"/>
              </a:rPr>
              <a:t>model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and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the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waterfall</a:t>
            </a:r>
            <a:r>
              <a:rPr sz="2100" spc="35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model.</a:t>
            </a:r>
            <a:endParaRPr sz="2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Arial MT"/>
              <a:cs typeface="Arial MT"/>
            </a:endParaRPr>
          </a:p>
          <a:p>
            <a:pPr marL="345440" indent="-332740">
              <a:lnSpc>
                <a:spcPts val="2260"/>
              </a:lnSpc>
              <a:buClr>
                <a:srgbClr val="92D050"/>
              </a:buClr>
              <a:buSzPct val="69047"/>
              <a:buFont typeface="Wingdings"/>
              <a:buChar char=""/>
              <a:tabLst>
                <a:tab pos="344805" algn="l"/>
                <a:tab pos="345440" algn="l"/>
              </a:tabLst>
            </a:pPr>
            <a:r>
              <a:rPr sz="2100" dirty="0">
                <a:latin typeface="Arial MT"/>
                <a:cs typeface="Arial MT"/>
              </a:rPr>
              <a:t>In</a:t>
            </a:r>
            <a:r>
              <a:rPr sz="2100" spc="-5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order</a:t>
            </a:r>
            <a:r>
              <a:rPr sz="2100" spc="1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to</a:t>
            </a:r>
            <a:r>
              <a:rPr sz="2100" spc="-5" dirty="0">
                <a:latin typeface="Arial MT"/>
                <a:cs typeface="Arial MT"/>
              </a:rPr>
              <a:t> overcome</a:t>
            </a:r>
            <a:r>
              <a:rPr sz="2100" spc="-10" dirty="0">
                <a:latin typeface="Arial MT"/>
                <a:cs typeface="Arial MT"/>
              </a:rPr>
              <a:t> the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constraints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of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"The</a:t>
            </a:r>
            <a:endParaRPr sz="2100">
              <a:latin typeface="Arial MT"/>
              <a:cs typeface="Arial MT"/>
            </a:endParaRPr>
          </a:p>
          <a:p>
            <a:pPr marL="345440">
              <a:lnSpc>
                <a:spcPts val="2260"/>
              </a:lnSpc>
            </a:pPr>
            <a:r>
              <a:rPr sz="2100" spc="-10" dirty="0">
                <a:latin typeface="Arial MT"/>
                <a:cs typeface="Arial MT"/>
              </a:rPr>
              <a:t>Waterfall</a:t>
            </a:r>
            <a:r>
              <a:rPr sz="2100" spc="-45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Model",</a:t>
            </a:r>
            <a:r>
              <a:rPr sz="2100" spc="2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Spiral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Model</a:t>
            </a:r>
            <a:r>
              <a:rPr sz="2100" spc="25" dirty="0">
                <a:latin typeface="Arial MT"/>
                <a:cs typeface="Arial MT"/>
              </a:rPr>
              <a:t> </a:t>
            </a:r>
            <a:r>
              <a:rPr sz="2100" spc="-15" dirty="0">
                <a:latin typeface="Arial MT"/>
                <a:cs typeface="Arial MT"/>
              </a:rPr>
              <a:t>was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developed.</a:t>
            </a:r>
            <a:endParaRPr sz="2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800">
              <a:latin typeface="Arial MT"/>
              <a:cs typeface="Arial MT"/>
            </a:endParaRPr>
          </a:p>
          <a:p>
            <a:pPr marL="345440" marR="128270" indent="-332740">
              <a:lnSpc>
                <a:spcPct val="80200"/>
              </a:lnSpc>
              <a:buClr>
                <a:srgbClr val="92D050"/>
              </a:buClr>
              <a:buSzPct val="69047"/>
              <a:buFont typeface="Wingdings"/>
              <a:buChar char=""/>
              <a:tabLst>
                <a:tab pos="344805" algn="l"/>
                <a:tab pos="345440" algn="l"/>
              </a:tabLst>
            </a:pPr>
            <a:r>
              <a:rPr sz="2100" spc="-5" dirty="0">
                <a:latin typeface="Arial MT"/>
                <a:cs typeface="Arial MT"/>
              </a:rPr>
              <a:t>The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fact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that</a:t>
            </a:r>
            <a:r>
              <a:rPr sz="2100" spc="1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the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process</a:t>
            </a:r>
            <a:r>
              <a:rPr sz="2100" spc="-20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needs</a:t>
            </a:r>
            <a:r>
              <a:rPr sz="2100" spc="2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to </a:t>
            </a:r>
            <a:r>
              <a:rPr sz="2100" spc="-5" dirty="0">
                <a:latin typeface="Arial MT"/>
                <a:cs typeface="Arial MT"/>
              </a:rPr>
              <a:t>be </a:t>
            </a:r>
            <a:r>
              <a:rPr sz="2100" spc="-10" dirty="0">
                <a:latin typeface="Arial MT"/>
                <a:cs typeface="Arial MT"/>
              </a:rPr>
              <a:t>iterated </a:t>
            </a:r>
            <a:r>
              <a:rPr sz="2100" spc="-570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more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than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once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demands</a:t>
            </a:r>
            <a:r>
              <a:rPr sz="2100" spc="20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more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time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and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is 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somehow</a:t>
            </a:r>
            <a:r>
              <a:rPr sz="2100" spc="10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expensive </a:t>
            </a:r>
            <a:r>
              <a:rPr sz="2100" spc="-5" dirty="0">
                <a:latin typeface="Arial MT"/>
                <a:cs typeface="Arial MT"/>
              </a:rPr>
              <a:t>task.</a:t>
            </a:r>
            <a:endParaRPr sz="2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92D050"/>
              </a:buClr>
              <a:buFont typeface="Wingdings"/>
              <a:buChar char=""/>
            </a:pPr>
            <a:endParaRPr sz="2750">
              <a:latin typeface="Arial MT"/>
              <a:cs typeface="Arial MT"/>
            </a:endParaRPr>
          </a:p>
          <a:p>
            <a:pPr marL="345440" marR="456565" indent="-332740">
              <a:lnSpc>
                <a:spcPts val="2020"/>
              </a:lnSpc>
              <a:buClr>
                <a:srgbClr val="92D050"/>
              </a:buClr>
              <a:buSzPct val="69047"/>
              <a:buFont typeface="Wingdings"/>
              <a:buChar char=""/>
              <a:tabLst>
                <a:tab pos="344805" algn="l"/>
                <a:tab pos="345440" algn="l"/>
              </a:tabLst>
            </a:pPr>
            <a:r>
              <a:rPr sz="2100" spc="-5" dirty="0">
                <a:latin typeface="Arial MT"/>
                <a:cs typeface="Arial MT"/>
              </a:rPr>
              <a:t>This</a:t>
            </a:r>
            <a:r>
              <a:rPr sz="2100" spc="15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Model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is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used</a:t>
            </a:r>
            <a:r>
              <a:rPr sz="2100" spc="-10" dirty="0">
                <a:latin typeface="Arial MT"/>
                <a:cs typeface="Arial MT"/>
              </a:rPr>
              <a:t> in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large,</a:t>
            </a:r>
            <a:r>
              <a:rPr sz="2100" spc="10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expensive</a:t>
            </a:r>
            <a:r>
              <a:rPr sz="2100" spc="10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and </a:t>
            </a:r>
            <a:r>
              <a:rPr sz="2100" spc="-570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complicated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projects.</a:t>
            </a:r>
            <a:endParaRPr sz="210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08EAA3A-1E30-A2BF-4585-FBCCCB513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2615" y="-36226"/>
            <a:ext cx="7429499" cy="1478570"/>
          </a:xfrm>
        </p:spPr>
        <p:txBody>
          <a:bodyPr/>
          <a:lstStyle/>
          <a:p>
            <a:r>
              <a:rPr lang="en-US" dirty="0"/>
              <a:t>Spiral sdlc model</a:t>
            </a:r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32497" y="1821497"/>
            <a:ext cx="5682615" cy="2058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340" indent="-294640">
              <a:lnSpc>
                <a:spcPct val="100000"/>
              </a:lnSpc>
              <a:spcBef>
                <a:spcPts val="100"/>
              </a:spcBef>
              <a:buClr>
                <a:srgbClr val="92D050"/>
              </a:buClr>
              <a:buSzPct val="70454"/>
              <a:buFont typeface="Wingdings"/>
              <a:buChar char=""/>
              <a:tabLst>
                <a:tab pos="306705" algn="l"/>
                <a:tab pos="307340" algn="l"/>
              </a:tabLst>
            </a:pPr>
            <a:r>
              <a:rPr sz="2200" spc="-10" dirty="0">
                <a:latin typeface="Arial MT"/>
                <a:cs typeface="Arial MT"/>
              </a:rPr>
              <a:t>High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amount</a:t>
            </a:r>
            <a:r>
              <a:rPr sz="2200" dirty="0">
                <a:latin typeface="Arial MT"/>
                <a:cs typeface="Arial MT"/>
              </a:rPr>
              <a:t> of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risk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analysis.</a:t>
            </a:r>
            <a:endParaRPr sz="2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92D050"/>
              </a:buClr>
              <a:buFont typeface="Wingdings"/>
              <a:buChar char=""/>
            </a:pPr>
            <a:endParaRPr sz="3500" dirty="0">
              <a:latin typeface="Arial MT"/>
              <a:cs typeface="Arial MT"/>
            </a:endParaRPr>
          </a:p>
          <a:p>
            <a:pPr marL="307340" indent="-294640">
              <a:lnSpc>
                <a:spcPct val="100000"/>
              </a:lnSpc>
              <a:buClr>
                <a:srgbClr val="92D050"/>
              </a:buClr>
              <a:buSzPct val="70454"/>
              <a:buFont typeface="Wingdings"/>
              <a:buChar char=""/>
              <a:tabLst>
                <a:tab pos="306705" algn="l"/>
                <a:tab pos="307340" algn="l"/>
              </a:tabLst>
            </a:pPr>
            <a:r>
              <a:rPr sz="2200" dirty="0">
                <a:latin typeface="Arial MT"/>
                <a:cs typeface="Arial MT"/>
              </a:rPr>
              <a:t>Good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</a:t>
            </a:r>
            <a:r>
              <a:rPr sz="2200" spc="-5" dirty="0">
                <a:latin typeface="Arial MT"/>
                <a:cs typeface="Arial MT"/>
              </a:rPr>
              <a:t> large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mission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critical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projects.</a:t>
            </a:r>
            <a:endParaRPr sz="2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92D050"/>
              </a:buClr>
              <a:buFont typeface="Wingdings"/>
              <a:buChar char=""/>
            </a:pPr>
            <a:endParaRPr sz="3500" dirty="0">
              <a:latin typeface="Arial MT"/>
              <a:cs typeface="Arial MT"/>
            </a:endParaRPr>
          </a:p>
          <a:p>
            <a:pPr marL="307340" indent="-294640">
              <a:lnSpc>
                <a:spcPct val="100000"/>
              </a:lnSpc>
              <a:buClr>
                <a:srgbClr val="92D050"/>
              </a:buClr>
              <a:buSzPct val="70454"/>
              <a:buFont typeface="Wingdings"/>
              <a:buChar char=""/>
              <a:tabLst>
                <a:tab pos="306705" algn="l"/>
                <a:tab pos="307340" algn="l"/>
              </a:tabLst>
            </a:pPr>
            <a:r>
              <a:rPr sz="2200" spc="-10" dirty="0">
                <a:latin typeface="Arial MT"/>
                <a:cs typeface="Arial MT"/>
              </a:rPr>
              <a:t>Software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produced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early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SDLC.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0730068-8973-E880-FDEE-B75F8540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7429499" cy="1478570"/>
          </a:xfrm>
        </p:spPr>
        <p:txBody>
          <a:bodyPr/>
          <a:lstStyle/>
          <a:p>
            <a:r>
              <a:rPr lang="en-US" dirty="0"/>
              <a:t>Spiral model advantages</a:t>
            </a:r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975677" y="1592897"/>
            <a:ext cx="5610860" cy="3308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6545" indent="-284480">
              <a:lnSpc>
                <a:spcPct val="100000"/>
              </a:lnSpc>
              <a:spcBef>
                <a:spcPts val="100"/>
              </a:spcBef>
              <a:buClr>
                <a:srgbClr val="92D050"/>
              </a:buClr>
              <a:buSzPct val="70454"/>
              <a:buFont typeface="Wingdings"/>
              <a:buChar char=""/>
              <a:tabLst>
                <a:tab pos="296545" algn="l"/>
                <a:tab pos="297180" algn="l"/>
              </a:tabLst>
            </a:pPr>
            <a:r>
              <a:rPr sz="2200" spc="-5" dirty="0">
                <a:latin typeface="Arial MT"/>
                <a:cs typeface="Arial MT"/>
              </a:rPr>
              <a:t>Can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be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costly model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5" dirty="0">
                <a:latin typeface="Arial MT"/>
                <a:cs typeface="Arial MT"/>
              </a:rPr>
              <a:t> use.</a:t>
            </a:r>
            <a:endParaRPr sz="2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92D050"/>
              </a:buClr>
              <a:buFont typeface="Wingdings"/>
              <a:buChar char=""/>
            </a:pPr>
            <a:endParaRPr sz="3000" dirty="0">
              <a:latin typeface="Arial MT"/>
              <a:cs typeface="Arial MT"/>
            </a:endParaRPr>
          </a:p>
          <a:p>
            <a:pPr marL="296545" indent="-284480">
              <a:lnSpc>
                <a:spcPts val="2510"/>
              </a:lnSpc>
              <a:spcBef>
                <a:spcPts val="5"/>
              </a:spcBef>
              <a:buClr>
                <a:srgbClr val="92D050"/>
              </a:buClr>
              <a:buSzPct val="70454"/>
              <a:buFont typeface="Wingdings"/>
              <a:buChar char=""/>
              <a:tabLst>
                <a:tab pos="296545" algn="l"/>
                <a:tab pos="297180" algn="l"/>
              </a:tabLst>
            </a:pPr>
            <a:r>
              <a:rPr sz="2200" spc="-10" dirty="0">
                <a:latin typeface="Arial MT"/>
                <a:cs typeface="Arial MT"/>
              </a:rPr>
              <a:t>Risk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analysis</a:t>
            </a:r>
            <a:r>
              <a:rPr sz="2200" spc="8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requires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highly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specific</a:t>
            </a:r>
            <a:endParaRPr sz="2200" dirty="0">
              <a:latin typeface="Arial MT"/>
              <a:cs typeface="Arial MT"/>
            </a:endParaRPr>
          </a:p>
          <a:p>
            <a:pPr marL="296545">
              <a:lnSpc>
                <a:spcPts val="2510"/>
              </a:lnSpc>
            </a:pPr>
            <a:r>
              <a:rPr sz="2200" spc="-5" dirty="0">
                <a:latin typeface="Arial MT"/>
                <a:cs typeface="Arial MT"/>
              </a:rPr>
              <a:t>expertise.</a:t>
            </a:r>
            <a:endParaRPr sz="2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050" dirty="0">
              <a:latin typeface="Arial MT"/>
              <a:cs typeface="Arial MT"/>
            </a:endParaRPr>
          </a:p>
          <a:p>
            <a:pPr marL="296545" indent="-284480">
              <a:lnSpc>
                <a:spcPts val="2510"/>
              </a:lnSpc>
              <a:buClr>
                <a:srgbClr val="92D050"/>
              </a:buClr>
              <a:buSzPct val="70454"/>
              <a:buFont typeface="Wingdings"/>
              <a:buChar char=""/>
              <a:tabLst>
                <a:tab pos="296545" algn="l"/>
                <a:tab pos="297180" algn="l"/>
              </a:tabLst>
            </a:pPr>
            <a:r>
              <a:rPr sz="2200" spc="-5" dirty="0">
                <a:latin typeface="Arial MT"/>
                <a:cs typeface="Arial MT"/>
              </a:rPr>
              <a:t>Project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success </a:t>
            </a:r>
            <a:r>
              <a:rPr sz="2200" dirty="0">
                <a:latin typeface="Arial MT"/>
                <a:cs typeface="Arial MT"/>
              </a:rPr>
              <a:t>is</a:t>
            </a:r>
            <a:r>
              <a:rPr sz="2200" spc="-5" dirty="0">
                <a:latin typeface="Arial MT"/>
                <a:cs typeface="Arial MT"/>
              </a:rPr>
              <a:t> highly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dependent</a:t>
            </a:r>
            <a:r>
              <a:rPr sz="2200" spc="4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on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</a:p>
          <a:p>
            <a:pPr marL="296545">
              <a:lnSpc>
                <a:spcPts val="2510"/>
              </a:lnSpc>
            </a:pPr>
            <a:r>
              <a:rPr sz="2200" spc="-5" dirty="0">
                <a:latin typeface="Arial MT"/>
                <a:cs typeface="Arial MT"/>
              </a:rPr>
              <a:t>risk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analysis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phase.</a:t>
            </a:r>
            <a:endParaRPr sz="2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000" dirty="0">
              <a:latin typeface="Arial MT"/>
              <a:cs typeface="Arial MT"/>
            </a:endParaRPr>
          </a:p>
          <a:p>
            <a:pPr marL="296545" indent="-284480">
              <a:lnSpc>
                <a:spcPct val="100000"/>
              </a:lnSpc>
              <a:buClr>
                <a:srgbClr val="92D050"/>
              </a:buClr>
              <a:buSzPct val="70454"/>
              <a:buFont typeface="Wingdings"/>
              <a:buChar char=""/>
              <a:tabLst>
                <a:tab pos="296545" algn="l"/>
                <a:tab pos="297180" algn="l"/>
              </a:tabLst>
            </a:pPr>
            <a:r>
              <a:rPr sz="2200" spc="-10" dirty="0">
                <a:latin typeface="Arial MT"/>
                <a:cs typeface="Arial MT"/>
              </a:rPr>
              <a:t>Don’t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work</a:t>
            </a:r>
            <a:r>
              <a:rPr sz="2200" spc="4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well</a:t>
            </a:r>
            <a:r>
              <a:rPr sz="2200" spc="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smaller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projects.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2F88560-DBC5-4059-9721-18B758D18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4327"/>
            <a:ext cx="7429499" cy="1478570"/>
          </a:xfrm>
        </p:spPr>
        <p:txBody>
          <a:bodyPr/>
          <a:lstStyle/>
          <a:p>
            <a:r>
              <a:rPr lang="en-US" dirty="0"/>
              <a:t>Spiral model disadvantages</a:t>
            </a:r>
            <a:endParaRPr lang="en-I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88657" y="1839848"/>
            <a:ext cx="5748655" cy="3933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5440" indent="-332740">
              <a:lnSpc>
                <a:spcPct val="100000"/>
              </a:lnSpc>
              <a:spcBef>
                <a:spcPts val="100"/>
              </a:spcBef>
              <a:buClr>
                <a:srgbClr val="92D050"/>
              </a:buClr>
              <a:buSzPct val="70454"/>
              <a:buFont typeface="Wingdings"/>
              <a:buChar char=""/>
              <a:tabLst>
                <a:tab pos="344805" algn="l"/>
                <a:tab pos="345440" algn="l"/>
              </a:tabLst>
            </a:pPr>
            <a:r>
              <a:rPr sz="2200" spc="5" dirty="0">
                <a:latin typeface="Arial MT"/>
                <a:cs typeface="Arial MT"/>
              </a:rPr>
              <a:t>When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creation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 </a:t>
            </a:r>
            <a:r>
              <a:rPr sz="2200" spc="-5" dirty="0">
                <a:latin typeface="Arial MT"/>
                <a:cs typeface="Arial MT"/>
              </a:rPr>
              <a:t>a prototype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appropriate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92D050"/>
              </a:buClr>
              <a:buFont typeface="Wingdings"/>
              <a:buChar char=""/>
            </a:pPr>
            <a:endParaRPr sz="2550">
              <a:latin typeface="Arial MT"/>
              <a:cs typeface="Arial MT"/>
            </a:endParaRPr>
          </a:p>
          <a:p>
            <a:pPr marL="345440" indent="-332740">
              <a:lnSpc>
                <a:spcPct val="100000"/>
              </a:lnSpc>
              <a:buClr>
                <a:srgbClr val="92D050"/>
              </a:buClr>
              <a:buSzPct val="70454"/>
              <a:buFont typeface="Wingdings"/>
              <a:buChar char=""/>
              <a:tabLst>
                <a:tab pos="344805" algn="l"/>
                <a:tab pos="345440" algn="l"/>
              </a:tabLst>
            </a:pPr>
            <a:r>
              <a:rPr sz="2200" spc="5" dirty="0">
                <a:latin typeface="Arial MT"/>
                <a:cs typeface="Arial MT"/>
              </a:rPr>
              <a:t>When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costs </a:t>
            </a:r>
            <a:r>
              <a:rPr sz="2200" dirty="0">
                <a:latin typeface="Arial MT"/>
                <a:cs typeface="Arial MT"/>
              </a:rPr>
              <a:t>and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risk</a:t>
            </a:r>
            <a:r>
              <a:rPr sz="2200" spc="-5" dirty="0">
                <a:latin typeface="Arial MT"/>
                <a:cs typeface="Arial MT"/>
              </a:rPr>
              <a:t> evaluation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important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92D050"/>
              </a:buClr>
              <a:buFont typeface="Wingdings"/>
              <a:buChar char=""/>
            </a:pPr>
            <a:endParaRPr sz="2600">
              <a:latin typeface="Arial MT"/>
              <a:cs typeface="Arial MT"/>
            </a:endParaRPr>
          </a:p>
          <a:p>
            <a:pPr marL="345440" indent="-332740">
              <a:lnSpc>
                <a:spcPct val="100000"/>
              </a:lnSpc>
              <a:buClr>
                <a:srgbClr val="92D050"/>
              </a:buClr>
              <a:buSzPct val="70454"/>
              <a:buFont typeface="Wingdings"/>
              <a:buChar char=""/>
              <a:tabLst>
                <a:tab pos="344805" algn="l"/>
                <a:tab pos="345440" algn="l"/>
              </a:tabLst>
            </a:pPr>
            <a:r>
              <a:rPr sz="2200" spc="-5" dirty="0">
                <a:latin typeface="Arial MT"/>
                <a:cs typeface="Arial MT"/>
              </a:rPr>
              <a:t>For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medium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high-risk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projects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92D050"/>
              </a:buClr>
              <a:buFont typeface="Wingdings"/>
              <a:buChar char=""/>
            </a:pPr>
            <a:endParaRPr sz="2550">
              <a:latin typeface="Arial MT"/>
              <a:cs typeface="Arial MT"/>
            </a:endParaRPr>
          </a:p>
          <a:p>
            <a:pPr marL="345440" indent="-332740">
              <a:lnSpc>
                <a:spcPct val="100000"/>
              </a:lnSpc>
              <a:buClr>
                <a:srgbClr val="92D050"/>
              </a:buClr>
              <a:buSzPct val="70454"/>
              <a:buFont typeface="Wingdings"/>
              <a:buChar char=""/>
              <a:tabLst>
                <a:tab pos="344805" algn="l"/>
                <a:tab pos="345440" algn="l"/>
              </a:tabLst>
            </a:pPr>
            <a:r>
              <a:rPr sz="2200" spc="-5" dirty="0">
                <a:latin typeface="Arial MT"/>
                <a:cs typeface="Arial MT"/>
              </a:rPr>
              <a:t>Users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are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unsure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5" dirty="0">
                <a:latin typeface="Arial MT"/>
                <a:cs typeface="Arial MT"/>
              </a:rPr>
              <a:t> their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needs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92D050"/>
              </a:buClr>
              <a:buFont typeface="Wingdings"/>
              <a:buChar char=""/>
            </a:pPr>
            <a:endParaRPr sz="2550">
              <a:latin typeface="Arial MT"/>
              <a:cs typeface="Arial MT"/>
            </a:endParaRPr>
          </a:p>
          <a:p>
            <a:pPr marL="345440" indent="-332740">
              <a:lnSpc>
                <a:spcPct val="100000"/>
              </a:lnSpc>
              <a:buClr>
                <a:srgbClr val="92D050"/>
              </a:buClr>
              <a:buSzPct val="70454"/>
              <a:buFont typeface="Wingdings"/>
              <a:buChar char=""/>
              <a:tabLst>
                <a:tab pos="344805" algn="l"/>
                <a:tab pos="345440" algn="l"/>
              </a:tabLst>
            </a:pPr>
            <a:r>
              <a:rPr sz="2200" spc="-5" dirty="0">
                <a:latin typeface="Arial MT"/>
                <a:cs typeface="Arial MT"/>
              </a:rPr>
              <a:t>Requirements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are complex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92D050"/>
              </a:buClr>
              <a:buFont typeface="Wingdings"/>
              <a:buChar char=""/>
            </a:pPr>
            <a:endParaRPr sz="2550">
              <a:latin typeface="Arial MT"/>
              <a:cs typeface="Arial MT"/>
            </a:endParaRPr>
          </a:p>
          <a:p>
            <a:pPr marL="345440" indent="-332740">
              <a:lnSpc>
                <a:spcPct val="100000"/>
              </a:lnSpc>
              <a:buClr>
                <a:srgbClr val="92D050"/>
              </a:buClr>
              <a:buSzPct val="70454"/>
              <a:buFont typeface="Wingdings"/>
              <a:buChar char=""/>
              <a:tabLst>
                <a:tab pos="344805" algn="l"/>
                <a:tab pos="345440" algn="l"/>
              </a:tabLst>
            </a:pPr>
            <a:r>
              <a:rPr sz="2200" spc="-5" dirty="0">
                <a:latin typeface="Arial MT"/>
                <a:cs typeface="Arial MT"/>
              </a:rPr>
              <a:t>Significant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changes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are expected.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AA329C6-2399-0B6B-5870-0946755E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228600"/>
            <a:ext cx="7429499" cy="1478570"/>
          </a:xfrm>
        </p:spPr>
        <p:txBody>
          <a:bodyPr/>
          <a:lstStyle/>
          <a:p>
            <a:r>
              <a:rPr lang="en-US" dirty="0"/>
              <a:t>When to use spiral model</a:t>
            </a:r>
            <a:endParaRPr lang="en-I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88657" y="1245234"/>
            <a:ext cx="6153785" cy="5523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346710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8571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100" dirty="0">
                <a:latin typeface="Arial MT"/>
                <a:cs typeface="Arial MT"/>
              </a:rPr>
              <a:t>In </a:t>
            </a:r>
            <a:r>
              <a:rPr sz="2100" spc="-10" dirty="0">
                <a:latin typeface="Arial MT"/>
                <a:cs typeface="Arial MT"/>
              </a:rPr>
              <a:t>incremental</a:t>
            </a:r>
            <a:r>
              <a:rPr sz="2100" spc="30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model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the</a:t>
            </a:r>
            <a:r>
              <a:rPr sz="2100" spc="10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whole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requirement</a:t>
            </a:r>
            <a:r>
              <a:rPr sz="2100" spc="5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is </a:t>
            </a:r>
            <a:r>
              <a:rPr sz="2100" spc="-570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divided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into</a:t>
            </a:r>
            <a:r>
              <a:rPr sz="210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various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builds.</a:t>
            </a:r>
            <a:endParaRPr sz="21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Wingdings"/>
              <a:buChar char=""/>
            </a:pPr>
            <a:endParaRPr sz="2300" dirty="0">
              <a:latin typeface="Arial MT"/>
              <a:cs typeface="Arial MT"/>
            </a:endParaRPr>
          </a:p>
          <a:p>
            <a:pPr marL="354965" marR="320040" indent="-342900">
              <a:lnSpc>
                <a:spcPct val="100000"/>
              </a:lnSpc>
              <a:spcBef>
                <a:spcPts val="1875"/>
              </a:spcBef>
              <a:buClr>
                <a:srgbClr val="90C225"/>
              </a:buClr>
              <a:buSzPct val="78571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100" spc="-10" dirty="0">
                <a:latin typeface="Arial MT"/>
                <a:cs typeface="Arial MT"/>
              </a:rPr>
              <a:t>Cycles</a:t>
            </a:r>
            <a:r>
              <a:rPr sz="2100" spc="2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are </a:t>
            </a:r>
            <a:r>
              <a:rPr sz="2100" spc="-10" dirty="0">
                <a:latin typeface="Arial MT"/>
                <a:cs typeface="Arial MT"/>
              </a:rPr>
              <a:t>divided</a:t>
            </a:r>
            <a:r>
              <a:rPr sz="2100" spc="15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up</a:t>
            </a:r>
            <a:r>
              <a:rPr sz="2100" spc="1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into</a:t>
            </a:r>
            <a:r>
              <a:rPr sz="2100" spc="10" dirty="0">
                <a:latin typeface="Arial MT"/>
                <a:cs typeface="Arial MT"/>
              </a:rPr>
              <a:t> </a:t>
            </a:r>
            <a:r>
              <a:rPr sz="2100" spc="-25" dirty="0">
                <a:latin typeface="Arial MT"/>
                <a:cs typeface="Arial MT"/>
              </a:rPr>
              <a:t>smaller,</a:t>
            </a:r>
            <a:r>
              <a:rPr sz="2100" spc="15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more</a:t>
            </a:r>
            <a:r>
              <a:rPr sz="2100" spc="15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easily </a:t>
            </a:r>
            <a:r>
              <a:rPr sz="2100" spc="-570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managed</a:t>
            </a:r>
            <a:r>
              <a:rPr sz="2100" spc="20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modules.</a:t>
            </a:r>
            <a:endParaRPr sz="21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Wingdings"/>
              <a:buChar char=""/>
            </a:pPr>
            <a:endParaRPr sz="2300" dirty="0">
              <a:latin typeface="Arial MT"/>
              <a:cs typeface="Arial MT"/>
            </a:endParaRPr>
          </a:p>
          <a:p>
            <a:pPr marL="354965" marR="204470" indent="-342900">
              <a:lnSpc>
                <a:spcPct val="100000"/>
              </a:lnSpc>
              <a:spcBef>
                <a:spcPts val="1880"/>
              </a:spcBef>
              <a:buClr>
                <a:srgbClr val="90C225"/>
              </a:buClr>
              <a:buSzPct val="78571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100" spc="-5" dirty="0">
                <a:latin typeface="Arial MT"/>
                <a:cs typeface="Arial MT"/>
              </a:rPr>
              <a:t>Each </a:t>
            </a:r>
            <a:r>
              <a:rPr sz="2100" spc="-10" dirty="0">
                <a:latin typeface="Arial MT"/>
                <a:cs typeface="Arial MT"/>
              </a:rPr>
              <a:t>module</a:t>
            </a:r>
            <a:r>
              <a:rPr sz="2100" spc="2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passes</a:t>
            </a:r>
            <a:r>
              <a:rPr sz="2100" spc="-10" dirty="0">
                <a:latin typeface="Arial MT"/>
                <a:cs typeface="Arial MT"/>
              </a:rPr>
              <a:t> through</a:t>
            </a:r>
            <a:r>
              <a:rPr sz="2100" spc="10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the</a:t>
            </a:r>
            <a:r>
              <a:rPr sz="2100" spc="10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requirements, </a:t>
            </a:r>
            <a:r>
              <a:rPr sz="2100" spc="-570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design,</a:t>
            </a:r>
            <a:r>
              <a:rPr sz="2100" spc="10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implementation</a:t>
            </a:r>
            <a:r>
              <a:rPr sz="2100" spc="45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and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testing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phases.</a:t>
            </a:r>
            <a:endParaRPr sz="21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Wingdings"/>
              <a:buChar char=""/>
            </a:pPr>
            <a:endParaRPr sz="23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880"/>
              </a:spcBef>
              <a:buClr>
                <a:srgbClr val="90C225"/>
              </a:buClr>
              <a:buSzPct val="78571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100" spc="-5" dirty="0">
                <a:latin typeface="Arial MT"/>
                <a:cs typeface="Arial MT"/>
              </a:rPr>
              <a:t>Each</a:t>
            </a:r>
            <a:r>
              <a:rPr sz="2100" spc="-10" dirty="0">
                <a:latin typeface="Arial MT"/>
                <a:cs typeface="Arial MT"/>
              </a:rPr>
              <a:t> subsequent</a:t>
            </a:r>
            <a:r>
              <a:rPr sz="2100" spc="1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release</a:t>
            </a:r>
            <a:r>
              <a:rPr sz="2100" spc="-10" dirty="0">
                <a:latin typeface="Arial MT"/>
                <a:cs typeface="Arial MT"/>
              </a:rPr>
              <a:t> of</a:t>
            </a:r>
            <a:r>
              <a:rPr sz="2100" spc="10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the</a:t>
            </a:r>
            <a:r>
              <a:rPr sz="2100" spc="10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module</a:t>
            </a:r>
            <a:r>
              <a:rPr sz="2100" spc="15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adds</a:t>
            </a:r>
            <a:endParaRPr sz="2100" dirty="0">
              <a:latin typeface="Arial MT"/>
              <a:cs typeface="Arial MT"/>
            </a:endParaRPr>
          </a:p>
          <a:p>
            <a:pPr marL="354965">
              <a:lnSpc>
                <a:spcPct val="100000"/>
              </a:lnSpc>
            </a:pPr>
            <a:r>
              <a:rPr sz="2100" spc="-5" dirty="0">
                <a:latin typeface="Arial MT"/>
                <a:cs typeface="Arial MT"/>
              </a:rPr>
              <a:t>function </a:t>
            </a:r>
            <a:r>
              <a:rPr sz="2100" dirty="0">
                <a:latin typeface="Arial MT"/>
                <a:cs typeface="Arial MT"/>
              </a:rPr>
              <a:t>to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the previous </a:t>
            </a:r>
            <a:r>
              <a:rPr sz="2100" spc="-10" dirty="0">
                <a:latin typeface="Arial MT"/>
                <a:cs typeface="Arial MT"/>
              </a:rPr>
              <a:t>release.</a:t>
            </a:r>
            <a:endParaRPr sz="21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3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875"/>
              </a:spcBef>
              <a:buClr>
                <a:srgbClr val="90C225"/>
              </a:buClr>
              <a:buSzPct val="78571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100" spc="-5" dirty="0">
                <a:latin typeface="Arial MT"/>
                <a:cs typeface="Arial MT"/>
              </a:rPr>
              <a:t>The</a:t>
            </a:r>
            <a:r>
              <a:rPr sz="2100" spc="1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process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continues</a:t>
            </a:r>
            <a:r>
              <a:rPr sz="2100" spc="30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till</a:t>
            </a:r>
            <a:r>
              <a:rPr sz="2100" spc="1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the</a:t>
            </a:r>
            <a:r>
              <a:rPr sz="2100" spc="15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complete</a:t>
            </a:r>
            <a:r>
              <a:rPr sz="2100" spc="5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system</a:t>
            </a:r>
            <a:r>
              <a:rPr sz="2100" spc="30" dirty="0">
                <a:latin typeface="Arial MT"/>
                <a:cs typeface="Arial MT"/>
              </a:rPr>
              <a:t> </a:t>
            </a:r>
            <a:r>
              <a:rPr sz="2100" spc="-5" dirty="0">
                <a:latin typeface="Arial MT"/>
                <a:cs typeface="Arial MT"/>
              </a:rPr>
              <a:t>is</a:t>
            </a:r>
            <a:endParaRPr sz="2100" dirty="0">
              <a:latin typeface="Arial MT"/>
              <a:cs typeface="Arial MT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2100" spc="-10" dirty="0">
                <a:latin typeface="Arial MT"/>
                <a:cs typeface="Arial MT"/>
              </a:rPr>
              <a:t>achieved.</a:t>
            </a:r>
            <a:endParaRPr sz="2100" dirty="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1315551-3F86-2D38-CCDE-0D8199FDF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-152400"/>
            <a:ext cx="7429499" cy="1478570"/>
          </a:xfrm>
        </p:spPr>
        <p:txBody>
          <a:bodyPr/>
          <a:lstStyle/>
          <a:p>
            <a:r>
              <a:rPr lang="en-US" dirty="0"/>
              <a:t>Incremental model</a:t>
            </a:r>
            <a:endParaRPr lang="en-I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5480" y="1183640"/>
            <a:ext cx="7868920" cy="5674360"/>
          </a:xfrm>
          <a:prstGeom prst="rect">
            <a:avLst/>
          </a:prstGeom>
        </p:spPr>
      </p:pic>
      <p:sp>
        <p:nvSpPr>
          <p:cNvPr id="6" name="Title 4">
            <a:extLst>
              <a:ext uri="{FF2B5EF4-FFF2-40B4-BE49-F238E27FC236}">
                <a16:creationId xmlns:a16="http://schemas.microsoft.com/office/drawing/2014/main" id="{DAA49D9E-127B-0D25-ACE8-1894CEE9CECD}"/>
              </a:ext>
            </a:extLst>
          </p:cNvPr>
          <p:cNvSpPr txBox="1">
            <a:spLocks/>
          </p:cNvSpPr>
          <p:nvPr/>
        </p:nvSpPr>
        <p:spPr>
          <a:xfrm>
            <a:off x="857250" y="-152400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Incremental model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54710" y="1395666"/>
            <a:ext cx="6059805" cy="4511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latin typeface="Arial"/>
                <a:cs typeface="Arial"/>
              </a:rPr>
              <a:t>Process</a:t>
            </a:r>
            <a:r>
              <a:rPr sz="2600" b="1" spc="10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– </a:t>
            </a:r>
            <a:r>
              <a:rPr sz="2600" b="1" spc="-5" dirty="0">
                <a:latin typeface="Arial"/>
                <a:cs typeface="Arial"/>
              </a:rPr>
              <a:t>Projects</a:t>
            </a:r>
            <a:r>
              <a:rPr sz="2600" b="1" spc="15" dirty="0">
                <a:latin typeface="Arial"/>
                <a:cs typeface="Arial"/>
              </a:rPr>
              <a:t> </a:t>
            </a:r>
            <a:r>
              <a:rPr sz="2600" b="1" dirty="0">
                <a:latin typeface="Arial"/>
                <a:cs typeface="Arial"/>
              </a:rPr>
              <a:t>– </a:t>
            </a:r>
            <a:r>
              <a:rPr sz="2600" b="1" spc="-5" dirty="0">
                <a:latin typeface="Arial"/>
                <a:cs typeface="Arial"/>
              </a:rPr>
              <a:t>Products</a:t>
            </a:r>
            <a:endParaRPr sz="2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700" dirty="0">
              <a:latin typeface="Arial"/>
              <a:cs typeface="Arial"/>
            </a:endParaRPr>
          </a:p>
          <a:p>
            <a:pPr marL="706120" indent="-457834">
              <a:lnSpc>
                <a:spcPct val="100000"/>
              </a:lnSpc>
              <a:buClr>
                <a:srgbClr val="92D050"/>
              </a:buClr>
              <a:buFont typeface="Wingdings"/>
              <a:buChar char=""/>
              <a:tabLst>
                <a:tab pos="706120" algn="l"/>
                <a:tab pos="706755" algn="l"/>
              </a:tabLst>
            </a:pPr>
            <a:r>
              <a:rPr sz="2200" dirty="0">
                <a:latin typeface="Arial MT"/>
                <a:cs typeface="Arial MT"/>
              </a:rPr>
              <a:t>A</a:t>
            </a:r>
            <a:r>
              <a:rPr sz="2200" spc="-12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software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process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specifies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method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</a:p>
          <a:p>
            <a:pPr marL="706120">
              <a:lnSpc>
                <a:spcPct val="100000"/>
              </a:lnSpc>
            </a:pPr>
            <a:r>
              <a:rPr sz="2200" spc="-5" dirty="0">
                <a:latin typeface="Arial MT"/>
                <a:cs typeface="Arial MT"/>
              </a:rPr>
              <a:t>developing software.</a:t>
            </a:r>
            <a:endParaRPr sz="2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 dirty="0">
              <a:latin typeface="Arial MT"/>
              <a:cs typeface="Arial MT"/>
            </a:endParaRPr>
          </a:p>
          <a:p>
            <a:pPr marL="591820" marR="315595" indent="-343535">
              <a:lnSpc>
                <a:spcPct val="100000"/>
              </a:lnSpc>
              <a:buClr>
                <a:srgbClr val="92D050"/>
              </a:buClr>
              <a:buFont typeface="Wingdings"/>
              <a:buChar char=""/>
              <a:tabLst>
                <a:tab pos="655320" algn="l"/>
                <a:tab pos="655955" algn="l"/>
              </a:tabLst>
            </a:pPr>
            <a:r>
              <a:rPr dirty="0"/>
              <a:t>	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14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software</a:t>
            </a:r>
            <a:r>
              <a:rPr sz="2200" spc="5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project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on</a:t>
            </a:r>
            <a:r>
              <a:rPr sz="2200" dirty="0">
                <a:latin typeface="Arial MT"/>
                <a:cs typeface="Arial MT"/>
              </a:rPr>
              <a:t> the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other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hand,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development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project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 </a:t>
            </a:r>
            <a:r>
              <a:rPr sz="2200" spc="-15" dirty="0">
                <a:latin typeface="Arial MT"/>
                <a:cs typeface="Arial MT"/>
              </a:rPr>
              <a:t>which</a:t>
            </a:r>
            <a:r>
              <a:rPr sz="2200" spc="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5" dirty="0">
                <a:latin typeface="Arial MT"/>
                <a:cs typeface="Arial MT"/>
              </a:rPr>
              <a:t> software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process is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used.</a:t>
            </a:r>
            <a:endParaRPr sz="2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92D050"/>
              </a:buClr>
              <a:buFont typeface="Wingdings"/>
              <a:buChar char=""/>
            </a:pPr>
            <a:endParaRPr sz="2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92D050"/>
              </a:buClr>
              <a:buFont typeface="Wingdings"/>
              <a:buChar char=""/>
            </a:pPr>
            <a:endParaRPr sz="2150" dirty="0">
              <a:latin typeface="Arial MT"/>
              <a:cs typeface="Arial MT"/>
            </a:endParaRPr>
          </a:p>
          <a:p>
            <a:pPr marL="655320" indent="-407034">
              <a:lnSpc>
                <a:spcPct val="100000"/>
              </a:lnSpc>
              <a:buClr>
                <a:srgbClr val="92D050"/>
              </a:buClr>
              <a:buFont typeface="Wingdings"/>
              <a:buChar char=""/>
              <a:tabLst>
                <a:tab pos="655320" algn="l"/>
                <a:tab pos="655955" algn="l"/>
              </a:tabLst>
            </a:pPr>
            <a:r>
              <a:rPr sz="2200" dirty="0">
                <a:latin typeface="Arial MT"/>
                <a:cs typeface="Arial MT"/>
              </a:rPr>
              <a:t>A</a:t>
            </a:r>
            <a:r>
              <a:rPr sz="2200" spc="-14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Software</a:t>
            </a:r>
            <a:r>
              <a:rPr sz="2200" spc="5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product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final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outcome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 </a:t>
            </a:r>
            <a:r>
              <a:rPr sz="2200" spc="-5" dirty="0">
                <a:latin typeface="Arial MT"/>
                <a:cs typeface="Arial MT"/>
              </a:rPr>
              <a:t>a</a:t>
            </a:r>
            <a:endParaRPr sz="2200" dirty="0">
              <a:latin typeface="Arial MT"/>
              <a:cs typeface="Arial MT"/>
            </a:endParaRPr>
          </a:p>
          <a:p>
            <a:pPr marL="591820">
              <a:lnSpc>
                <a:spcPct val="100000"/>
              </a:lnSpc>
            </a:pPr>
            <a:r>
              <a:rPr sz="2200" spc="-10" dirty="0">
                <a:latin typeface="Arial MT"/>
                <a:cs typeface="Arial MT"/>
              </a:rPr>
              <a:t>software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project.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F82C851-C420-D18B-CB58-A3F6CAE40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791" y="0"/>
            <a:ext cx="7429499" cy="1478570"/>
          </a:xfrm>
        </p:spPr>
        <p:txBody>
          <a:bodyPr/>
          <a:lstStyle/>
          <a:p>
            <a:r>
              <a:rPr lang="en-US" dirty="0"/>
              <a:t>Software process</a:t>
            </a:r>
            <a:endParaRPr lang="en-I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41057" y="1473834"/>
            <a:ext cx="6226810" cy="4350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954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spc="-5" dirty="0">
                <a:latin typeface="Arial MT"/>
                <a:cs typeface="Arial MT"/>
              </a:rPr>
              <a:t>Generates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working</a:t>
            </a:r>
            <a:r>
              <a:rPr sz="2200" spc="6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software</a:t>
            </a:r>
            <a:r>
              <a:rPr sz="2200" spc="4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quickly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 early</a:t>
            </a:r>
            <a:endParaRPr sz="2200" dirty="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</a:pPr>
            <a:r>
              <a:rPr sz="2200" spc="-5" dirty="0">
                <a:latin typeface="Arial MT"/>
                <a:cs typeface="Arial MT"/>
              </a:rPr>
              <a:t>during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10" dirty="0">
                <a:latin typeface="Arial MT"/>
                <a:cs typeface="Arial MT"/>
              </a:rPr>
              <a:t> software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life </a:t>
            </a:r>
            <a:r>
              <a:rPr sz="2200" spc="-10" dirty="0">
                <a:latin typeface="Arial MT"/>
                <a:cs typeface="Arial MT"/>
              </a:rPr>
              <a:t>cycle.</a:t>
            </a:r>
            <a:endParaRPr sz="22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7954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dirty="0">
                <a:latin typeface="Arial MT"/>
                <a:cs typeface="Arial MT"/>
              </a:rPr>
              <a:t>This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model </a:t>
            </a:r>
            <a:r>
              <a:rPr sz="2200" spc="-10" dirty="0">
                <a:latin typeface="Arial MT"/>
                <a:cs typeface="Arial MT"/>
              </a:rPr>
              <a:t>is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more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flexible</a:t>
            </a:r>
            <a:r>
              <a:rPr sz="2200" spc="7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–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less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costly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</a:p>
          <a:p>
            <a:pPr marL="355600">
              <a:lnSpc>
                <a:spcPct val="100000"/>
              </a:lnSpc>
            </a:pPr>
            <a:r>
              <a:rPr sz="2200" spc="-5" dirty="0">
                <a:latin typeface="Arial MT"/>
                <a:cs typeface="Arial MT"/>
              </a:rPr>
              <a:t>change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scope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requirements.</a:t>
            </a:r>
            <a:endParaRPr sz="22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005"/>
              </a:spcBef>
              <a:buClr>
                <a:srgbClr val="90C225"/>
              </a:buClr>
              <a:buSzPct val="7954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dirty="0">
                <a:latin typeface="Arial MT"/>
                <a:cs typeface="Arial MT"/>
              </a:rPr>
              <a:t>It</a:t>
            </a:r>
            <a:r>
              <a:rPr sz="2200" spc="-10" dirty="0">
                <a:latin typeface="Arial MT"/>
                <a:cs typeface="Arial MT"/>
              </a:rPr>
              <a:t> is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easier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debug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during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smaller</a:t>
            </a:r>
            <a:endParaRPr sz="2200" dirty="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</a:pPr>
            <a:r>
              <a:rPr sz="2200" spc="-5" dirty="0">
                <a:latin typeface="Arial MT"/>
                <a:cs typeface="Arial MT"/>
              </a:rPr>
              <a:t>iteration.</a:t>
            </a:r>
            <a:endParaRPr sz="22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7954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dirty="0">
                <a:latin typeface="Arial MT"/>
                <a:cs typeface="Arial MT"/>
              </a:rPr>
              <a:t>In </a:t>
            </a:r>
            <a:r>
              <a:rPr sz="2200" spc="-5" dirty="0">
                <a:latin typeface="Arial MT"/>
                <a:cs typeface="Arial MT"/>
              </a:rPr>
              <a:t>this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model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customer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can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respond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each</a:t>
            </a:r>
            <a:endParaRPr sz="2200" dirty="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</a:pPr>
            <a:r>
              <a:rPr sz="2200" spc="-5" dirty="0">
                <a:latin typeface="Arial MT"/>
                <a:cs typeface="Arial MT"/>
              </a:rPr>
              <a:t>built.</a:t>
            </a:r>
            <a:endParaRPr sz="22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005"/>
              </a:spcBef>
              <a:buClr>
                <a:srgbClr val="90C225"/>
              </a:buClr>
              <a:buSzPct val="7954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spc="-10" dirty="0">
                <a:latin typeface="Arial MT"/>
                <a:cs typeface="Arial MT"/>
              </a:rPr>
              <a:t>Lowers</a:t>
            </a:r>
            <a:r>
              <a:rPr sz="2200" spc="4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initial delivery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cost.</a:t>
            </a: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7954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spc="-5" dirty="0">
                <a:latin typeface="Arial MT"/>
                <a:cs typeface="Arial MT"/>
              </a:rPr>
              <a:t>Easier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manage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risk </a:t>
            </a:r>
            <a:r>
              <a:rPr sz="2200" spc="-5" dirty="0">
                <a:latin typeface="Arial MT"/>
                <a:cs typeface="Arial MT"/>
              </a:rPr>
              <a:t>because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risky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pieces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</a:t>
            </a:r>
          </a:p>
          <a:p>
            <a:pPr marL="355600">
              <a:lnSpc>
                <a:spcPct val="100000"/>
              </a:lnSpc>
            </a:pPr>
            <a:r>
              <a:rPr sz="2200" spc="-5" dirty="0">
                <a:latin typeface="Arial MT"/>
                <a:cs typeface="Arial MT"/>
              </a:rPr>
              <a:t>identified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handled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during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it’d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iteration.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6" name="Title 4">
            <a:extLst>
              <a:ext uri="{FF2B5EF4-FFF2-40B4-BE49-F238E27FC236}">
                <a16:creationId xmlns:a16="http://schemas.microsoft.com/office/drawing/2014/main" id="{8A5B834E-1553-F0C0-7378-9C36E7078885}"/>
              </a:ext>
            </a:extLst>
          </p:cNvPr>
          <p:cNvSpPr txBox="1">
            <a:spLocks/>
          </p:cNvSpPr>
          <p:nvPr/>
        </p:nvSpPr>
        <p:spPr>
          <a:xfrm>
            <a:off x="857250" y="-152400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Advantages of Incremental model</a:t>
            </a:r>
            <a:endParaRPr lang="en-I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2457" y="1702117"/>
            <a:ext cx="5902960" cy="2881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954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spc="-5" dirty="0">
                <a:latin typeface="Arial MT"/>
                <a:cs typeface="Arial MT"/>
              </a:rPr>
              <a:t>Needs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good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planning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design.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Wingdings"/>
              <a:buChar char=""/>
            </a:pPr>
            <a:endParaRPr sz="2400">
              <a:latin typeface="Arial MT"/>
              <a:cs typeface="Arial MT"/>
            </a:endParaRPr>
          </a:p>
          <a:p>
            <a:pPr marL="354965" marR="5080" indent="-342900">
              <a:lnSpc>
                <a:spcPct val="100000"/>
              </a:lnSpc>
              <a:spcBef>
                <a:spcPts val="1885"/>
              </a:spcBef>
              <a:buClr>
                <a:srgbClr val="90C225"/>
              </a:buClr>
              <a:buSzPct val="79545"/>
              <a:buFont typeface="Wingdings"/>
              <a:buChar char=""/>
              <a:tabLst>
                <a:tab pos="433705" algn="l"/>
                <a:tab pos="434340" algn="l"/>
              </a:tabLst>
            </a:pPr>
            <a:r>
              <a:rPr dirty="0"/>
              <a:t>	</a:t>
            </a:r>
            <a:r>
              <a:rPr sz="2200" spc="-5" dirty="0">
                <a:latin typeface="Arial MT"/>
                <a:cs typeface="Arial MT"/>
              </a:rPr>
              <a:t>Needs </a:t>
            </a:r>
            <a:r>
              <a:rPr sz="2200" dirty="0">
                <a:latin typeface="Arial MT"/>
                <a:cs typeface="Arial MT"/>
              </a:rPr>
              <a:t>a </a:t>
            </a:r>
            <a:r>
              <a:rPr sz="2200" spc="-5" dirty="0">
                <a:latin typeface="Arial MT"/>
                <a:cs typeface="Arial MT"/>
              </a:rPr>
              <a:t>clear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complete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definition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whole</a:t>
            </a:r>
            <a:r>
              <a:rPr sz="2200" spc="6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system</a:t>
            </a:r>
            <a:r>
              <a:rPr sz="2200" spc="5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before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it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can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be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broken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down 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 </a:t>
            </a:r>
            <a:r>
              <a:rPr sz="2200" spc="-10" dirty="0">
                <a:latin typeface="Arial MT"/>
                <a:cs typeface="Arial MT"/>
              </a:rPr>
              <a:t>built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incrementally.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Wingdings"/>
              <a:buChar char=""/>
            </a:pP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885"/>
              </a:spcBef>
              <a:buClr>
                <a:srgbClr val="90C225"/>
              </a:buClr>
              <a:buSzPct val="7954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spc="-40" dirty="0">
                <a:latin typeface="Arial MT"/>
                <a:cs typeface="Arial MT"/>
              </a:rPr>
              <a:t>Total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cost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higher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than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waterfall.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192D5FDD-9CB1-207E-5E21-D932C69D41BD}"/>
              </a:ext>
            </a:extLst>
          </p:cNvPr>
          <p:cNvSpPr txBox="1">
            <a:spLocks/>
          </p:cNvSpPr>
          <p:nvPr/>
        </p:nvSpPr>
        <p:spPr>
          <a:xfrm>
            <a:off x="857250" y="-152400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Disadvantages of Incremental model</a:t>
            </a:r>
            <a:endParaRPr lang="en-I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5467" y="335216"/>
            <a:ext cx="35179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1010" dirty="0">
                <a:solidFill>
                  <a:srgbClr val="006FC0"/>
                </a:solidFill>
                <a:latin typeface="Tahoma"/>
                <a:cs typeface="Tahoma"/>
              </a:rPr>
              <a:t>Ag</a:t>
            </a:r>
            <a:r>
              <a:rPr sz="4400" b="1" spc="-484" dirty="0">
                <a:solidFill>
                  <a:srgbClr val="006FC0"/>
                </a:solidFill>
                <a:latin typeface="Tahoma"/>
                <a:cs typeface="Tahoma"/>
              </a:rPr>
              <a:t>i</a:t>
            </a:r>
            <a:r>
              <a:rPr sz="4400" b="1" spc="-495" dirty="0">
                <a:solidFill>
                  <a:srgbClr val="006FC0"/>
                </a:solidFill>
                <a:latin typeface="Tahoma"/>
                <a:cs typeface="Tahoma"/>
              </a:rPr>
              <a:t>l</a:t>
            </a:r>
            <a:r>
              <a:rPr sz="4400" b="1" spc="-855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4400" b="1" spc="-335" dirty="0">
                <a:solidFill>
                  <a:srgbClr val="006FC0"/>
                </a:solidFill>
                <a:latin typeface="Tahoma"/>
                <a:cs typeface="Tahoma"/>
              </a:rPr>
              <a:t> </a:t>
            </a:r>
            <a:r>
              <a:rPr sz="4400" b="1" spc="-1195" dirty="0">
                <a:solidFill>
                  <a:srgbClr val="006FC0"/>
                </a:solidFill>
                <a:latin typeface="Tahoma"/>
                <a:cs typeface="Tahoma"/>
              </a:rPr>
              <a:t>D</a:t>
            </a:r>
            <a:r>
              <a:rPr sz="4400" b="1" spc="-925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4400" b="1" spc="-840" dirty="0">
                <a:solidFill>
                  <a:srgbClr val="006FC0"/>
                </a:solidFill>
                <a:latin typeface="Tahoma"/>
                <a:cs typeface="Tahoma"/>
              </a:rPr>
              <a:t>v</a:t>
            </a:r>
            <a:r>
              <a:rPr sz="4400" b="1" spc="-830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4400" b="1" spc="-495" dirty="0">
                <a:solidFill>
                  <a:srgbClr val="006FC0"/>
                </a:solidFill>
                <a:latin typeface="Tahoma"/>
                <a:cs typeface="Tahoma"/>
              </a:rPr>
              <a:t>l</a:t>
            </a:r>
            <a:r>
              <a:rPr sz="4400" b="1" spc="-1105" dirty="0">
                <a:solidFill>
                  <a:srgbClr val="006FC0"/>
                </a:solidFill>
                <a:latin typeface="Tahoma"/>
                <a:cs typeface="Tahoma"/>
              </a:rPr>
              <a:t>opm</a:t>
            </a:r>
            <a:r>
              <a:rPr sz="4400" b="1" spc="-885" dirty="0">
                <a:solidFill>
                  <a:srgbClr val="006FC0"/>
                </a:solidFill>
                <a:latin typeface="Tahoma"/>
                <a:cs typeface="Tahoma"/>
              </a:rPr>
              <a:t>e</a:t>
            </a:r>
            <a:r>
              <a:rPr sz="4400" b="1" spc="-1005" dirty="0">
                <a:solidFill>
                  <a:srgbClr val="006FC0"/>
                </a:solidFill>
                <a:latin typeface="Tahoma"/>
                <a:cs typeface="Tahoma"/>
              </a:rPr>
              <a:t>n</a:t>
            </a:r>
            <a:r>
              <a:rPr sz="4400" b="1" spc="-620" dirty="0">
                <a:solidFill>
                  <a:srgbClr val="006FC0"/>
                </a:solidFill>
                <a:latin typeface="Tahoma"/>
                <a:cs typeface="Tahoma"/>
              </a:rPr>
              <a:t>t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7257" y="1699577"/>
            <a:ext cx="527050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Arial MT"/>
                <a:cs typeface="Arial MT"/>
              </a:rPr>
              <a:t>Play</a:t>
            </a:r>
            <a:r>
              <a:rPr sz="2600" spc="-155" dirty="0">
                <a:latin typeface="Arial MT"/>
                <a:cs typeface="Arial MT"/>
              </a:rPr>
              <a:t> </a:t>
            </a:r>
            <a:r>
              <a:rPr sz="2600" dirty="0">
                <a:latin typeface="Arial MT"/>
                <a:cs typeface="Arial MT"/>
              </a:rPr>
              <a:t>Agile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5" dirty="0">
                <a:latin typeface="Arial MT"/>
                <a:cs typeface="Arial MT"/>
              </a:rPr>
              <a:t>Scrum</a:t>
            </a:r>
            <a:r>
              <a:rPr sz="2600" spc="5" dirty="0">
                <a:latin typeface="Arial MT"/>
                <a:cs typeface="Arial MT"/>
              </a:rPr>
              <a:t> </a:t>
            </a:r>
            <a:r>
              <a:rPr sz="2600" spc="-15" dirty="0">
                <a:latin typeface="Arial MT"/>
                <a:cs typeface="Arial MT"/>
              </a:rPr>
              <a:t>Video</a:t>
            </a:r>
            <a:r>
              <a:rPr sz="2600" spc="-5" dirty="0">
                <a:latin typeface="Arial MT"/>
                <a:cs typeface="Arial MT"/>
              </a:rPr>
              <a:t> for students</a:t>
            </a:r>
            <a:endParaRPr sz="26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6939" y="2819400"/>
            <a:ext cx="6017260" cy="31242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1219200"/>
            <a:ext cx="8153400" cy="51054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3DA57C5-8BDF-3542-E365-63E0953BD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207990"/>
            <a:ext cx="7429499" cy="1478570"/>
          </a:xfrm>
        </p:spPr>
        <p:txBody>
          <a:bodyPr/>
          <a:lstStyle/>
          <a:p>
            <a:r>
              <a:rPr lang="en-US" dirty="0"/>
              <a:t>Agile model</a:t>
            </a:r>
            <a:endParaRPr lang="en-IN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64857" y="1169034"/>
            <a:ext cx="6048375" cy="5274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25780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954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spc="-10" dirty="0">
                <a:latin typeface="Arial MT"/>
                <a:cs typeface="Arial MT"/>
              </a:rPr>
              <a:t>Agile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development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model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also a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type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Incremental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model.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Wingdings"/>
              <a:buChar char=""/>
            </a:pPr>
            <a:endParaRPr sz="24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1880"/>
              </a:spcBef>
              <a:buClr>
                <a:srgbClr val="90C225"/>
              </a:buClr>
              <a:buSzPct val="7954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spc="-10" dirty="0">
                <a:latin typeface="Arial MT"/>
                <a:cs typeface="Arial MT"/>
              </a:rPr>
              <a:t>Software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developed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incremental,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rapid</a:t>
            </a:r>
            <a:endParaRPr sz="2200">
              <a:latin typeface="Arial MT"/>
              <a:cs typeface="Arial MT"/>
            </a:endParaRPr>
          </a:p>
          <a:p>
            <a:pPr marL="354965">
              <a:lnSpc>
                <a:spcPct val="100000"/>
              </a:lnSpc>
              <a:spcBef>
                <a:spcPts val="5"/>
              </a:spcBef>
            </a:pPr>
            <a:r>
              <a:rPr sz="2200" spc="-10" dirty="0">
                <a:latin typeface="Arial MT"/>
                <a:cs typeface="Arial MT"/>
              </a:rPr>
              <a:t>cycles.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400">
              <a:latin typeface="Arial MT"/>
              <a:cs typeface="Arial MT"/>
            </a:endParaRPr>
          </a:p>
          <a:p>
            <a:pPr marL="354965" marR="5080" indent="-342900">
              <a:lnSpc>
                <a:spcPct val="100000"/>
              </a:lnSpc>
              <a:spcBef>
                <a:spcPts val="1880"/>
              </a:spcBef>
              <a:buClr>
                <a:srgbClr val="90C225"/>
              </a:buClr>
              <a:buSzPct val="7954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dirty="0">
                <a:latin typeface="Arial MT"/>
                <a:cs typeface="Arial MT"/>
              </a:rPr>
              <a:t>This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results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small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incremental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releases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with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each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release</a:t>
            </a:r>
            <a:r>
              <a:rPr sz="2200" spc="5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building</a:t>
            </a:r>
            <a:r>
              <a:rPr sz="2200" spc="7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on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previous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functionality.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Wingdings"/>
              <a:buChar char=""/>
            </a:pPr>
            <a:endParaRPr sz="2400">
              <a:latin typeface="Arial MT"/>
              <a:cs typeface="Arial MT"/>
            </a:endParaRPr>
          </a:p>
          <a:p>
            <a:pPr marL="354965" marR="309245" indent="-342900">
              <a:lnSpc>
                <a:spcPct val="100000"/>
              </a:lnSpc>
              <a:spcBef>
                <a:spcPts val="1885"/>
              </a:spcBef>
              <a:buClr>
                <a:srgbClr val="90C225"/>
              </a:buClr>
              <a:buSzPct val="7954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spc="-5" dirty="0">
                <a:latin typeface="Arial MT"/>
                <a:cs typeface="Arial MT"/>
              </a:rPr>
              <a:t>Each release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thoroughly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tested to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ensure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software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quality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maintained.</a:t>
            </a:r>
            <a:endParaRPr sz="2200">
              <a:latin typeface="Arial MT"/>
              <a:cs typeface="Arial MT"/>
            </a:endParaRPr>
          </a:p>
          <a:p>
            <a:pPr marL="434340" indent="-42164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79545"/>
              <a:buFont typeface="Wingdings"/>
              <a:buChar char=""/>
              <a:tabLst>
                <a:tab pos="433705" algn="l"/>
                <a:tab pos="434340" algn="l"/>
              </a:tabLst>
            </a:pPr>
            <a:r>
              <a:rPr sz="2200" dirty="0">
                <a:latin typeface="Arial MT"/>
                <a:cs typeface="Arial MT"/>
              </a:rPr>
              <a:t>It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 </a:t>
            </a:r>
            <a:r>
              <a:rPr sz="2200" dirty="0">
                <a:latin typeface="Arial MT"/>
                <a:cs typeface="Arial MT"/>
              </a:rPr>
              <a:t>used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time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critical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applications.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2F0828C-F514-857C-FE0A-886D4B942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0"/>
            <a:ext cx="7429499" cy="1478570"/>
          </a:xfrm>
        </p:spPr>
        <p:txBody>
          <a:bodyPr/>
          <a:lstStyle/>
          <a:p>
            <a:r>
              <a:rPr lang="en-US" dirty="0"/>
              <a:t>Agile model</a:t>
            </a:r>
            <a:endParaRPr lang="en-I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9281" y="998219"/>
            <a:ext cx="7106919" cy="557022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018154" y="1472628"/>
            <a:ext cx="89598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Req</a:t>
            </a:r>
            <a:r>
              <a:rPr sz="1100" b="1" spc="-75" dirty="0">
                <a:latin typeface="Arial"/>
                <a:cs typeface="Arial"/>
              </a:rPr>
              <a:t> </a:t>
            </a:r>
            <a:r>
              <a:rPr sz="1100" b="1" spc="-10" dirty="0">
                <a:latin typeface="Arial"/>
                <a:cs typeface="Arial"/>
              </a:rPr>
              <a:t>Analysis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4059" y="2277998"/>
            <a:ext cx="5854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Building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14675" y="2254250"/>
            <a:ext cx="70485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D</a:t>
            </a:r>
            <a:r>
              <a:rPr sz="1100" b="1" dirty="0">
                <a:latin typeface="Arial"/>
                <a:cs typeface="Arial"/>
              </a:rPr>
              <a:t>es</a:t>
            </a:r>
            <a:r>
              <a:rPr sz="1100" b="1" spc="-10" dirty="0">
                <a:latin typeface="Arial"/>
                <a:cs typeface="Arial"/>
              </a:rPr>
              <a:t>i</a:t>
            </a:r>
            <a:r>
              <a:rPr sz="1100" b="1" spc="5" dirty="0">
                <a:latin typeface="Arial"/>
                <a:cs typeface="Arial"/>
              </a:rPr>
              <a:t>gn</a:t>
            </a:r>
            <a:r>
              <a:rPr sz="1100" b="1" spc="-10" dirty="0">
                <a:latin typeface="Arial"/>
                <a:cs typeface="Arial"/>
              </a:rPr>
              <a:t>i</a:t>
            </a:r>
            <a:r>
              <a:rPr sz="1100" b="1" spc="5" dirty="0">
                <a:latin typeface="Arial"/>
                <a:cs typeface="Arial"/>
              </a:rPr>
              <a:t>n</a:t>
            </a:r>
            <a:r>
              <a:rPr sz="1100" b="1" dirty="0">
                <a:latin typeface="Arial"/>
                <a:cs typeface="Arial"/>
              </a:rPr>
              <a:t>g</a:t>
            </a:r>
            <a:endParaRPr sz="11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31060" y="1704975"/>
            <a:ext cx="8705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Iteration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88340" y="1457261"/>
            <a:ext cx="52705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Testing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20870" y="3521964"/>
            <a:ext cx="89535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R</a:t>
            </a:r>
            <a:r>
              <a:rPr sz="1100" b="1" dirty="0">
                <a:latin typeface="Arial"/>
                <a:cs typeface="Arial"/>
              </a:rPr>
              <a:t>eq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-60" dirty="0">
                <a:latin typeface="Arial"/>
                <a:cs typeface="Arial"/>
              </a:rPr>
              <a:t>A</a:t>
            </a:r>
            <a:r>
              <a:rPr sz="1100" b="1" spc="5" dirty="0">
                <a:latin typeface="Arial"/>
                <a:cs typeface="Arial"/>
              </a:rPr>
              <a:t>n</a:t>
            </a:r>
            <a:r>
              <a:rPr sz="1100" b="1" dirty="0">
                <a:latin typeface="Arial"/>
                <a:cs typeface="Arial"/>
              </a:rPr>
              <a:t>a</a:t>
            </a:r>
            <a:r>
              <a:rPr sz="1100" b="1" spc="-10" dirty="0">
                <a:latin typeface="Arial"/>
                <a:cs typeface="Arial"/>
              </a:rPr>
              <a:t>l</a:t>
            </a:r>
            <a:r>
              <a:rPr sz="1100" b="1" spc="-20" dirty="0">
                <a:latin typeface="Arial"/>
                <a:cs typeface="Arial"/>
              </a:rPr>
              <a:t>y</a:t>
            </a:r>
            <a:r>
              <a:rPr sz="1100" b="1" dirty="0">
                <a:latin typeface="Arial"/>
                <a:cs typeface="Arial"/>
              </a:rPr>
              <a:t>s</a:t>
            </a:r>
            <a:r>
              <a:rPr sz="1100" b="1" spc="-10" dirty="0">
                <a:latin typeface="Arial"/>
                <a:cs typeface="Arial"/>
              </a:rPr>
              <a:t>i</a:t>
            </a:r>
            <a:r>
              <a:rPr sz="1100" b="1" spc="-5" dirty="0"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36775" y="4327144"/>
            <a:ext cx="5854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Building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17390" y="4303395"/>
            <a:ext cx="70485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D</a:t>
            </a:r>
            <a:r>
              <a:rPr sz="1100" b="1" dirty="0">
                <a:latin typeface="Arial"/>
                <a:cs typeface="Arial"/>
              </a:rPr>
              <a:t>es</a:t>
            </a:r>
            <a:r>
              <a:rPr sz="1100" b="1" spc="-10" dirty="0">
                <a:latin typeface="Arial"/>
                <a:cs typeface="Arial"/>
              </a:rPr>
              <a:t>i</a:t>
            </a:r>
            <a:r>
              <a:rPr sz="1100" b="1" spc="5" dirty="0">
                <a:latin typeface="Arial"/>
                <a:cs typeface="Arial"/>
              </a:rPr>
              <a:t>gn</a:t>
            </a:r>
            <a:r>
              <a:rPr sz="1100" b="1" spc="-10" dirty="0">
                <a:latin typeface="Arial"/>
                <a:cs typeface="Arial"/>
              </a:rPr>
              <a:t>i</a:t>
            </a:r>
            <a:r>
              <a:rPr sz="1100" b="1" spc="5" dirty="0">
                <a:latin typeface="Arial"/>
                <a:cs typeface="Arial"/>
              </a:rPr>
              <a:t>n</a:t>
            </a:r>
            <a:r>
              <a:rPr sz="1100" b="1" dirty="0">
                <a:latin typeface="Arial"/>
                <a:cs typeface="Arial"/>
              </a:rPr>
              <a:t>g</a:t>
            </a:r>
            <a:endParaRPr sz="11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33395" y="3754120"/>
            <a:ext cx="8705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Iteration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90801" y="3506723"/>
            <a:ext cx="52705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25" dirty="0">
                <a:latin typeface="Arial"/>
                <a:cs typeface="Arial"/>
              </a:rPr>
              <a:t>T</a:t>
            </a:r>
            <a:r>
              <a:rPr sz="1100" b="1" dirty="0">
                <a:latin typeface="Arial"/>
                <a:cs typeface="Arial"/>
              </a:rPr>
              <a:t>es</a:t>
            </a:r>
            <a:r>
              <a:rPr sz="1100" b="1" spc="-10" dirty="0">
                <a:latin typeface="Arial"/>
                <a:cs typeface="Arial"/>
              </a:rPr>
              <a:t>ti</a:t>
            </a:r>
            <a:r>
              <a:rPr sz="1100" b="1" spc="5" dirty="0">
                <a:latin typeface="Arial"/>
                <a:cs typeface="Arial"/>
              </a:rPr>
              <a:t>n</a:t>
            </a:r>
            <a:r>
              <a:rPr sz="1100" b="1" dirty="0">
                <a:latin typeface="Arial"/>
                <a:cs typeface="Arial"/>
              </a:rPr>
              <a:t>g</a:t>
            </a:r>
            <a:endParaRPr sz="11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00443" y="5351526"/>
            <a:ext cx="89598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dirty="0">
                <a:latin typeface="Arial"/>
                <a:cs typeface="Arial"/>
              </a:rPr>
              <a:t>Req</a:t>
            </a:r>
            <a:r>
              <a:rPr sz="1100" b="1" spc="-20" dirty="0">
                <a:latin typeface="Arial"/>
                <a:cs typeface="Arial"/>
              </a:rPr>
              <a:t> </a:t>
            </a:r>
            <a:r>
              <a:rPr sz="1100" b="1" spc="-60" dirty="0">
                <a:latin typeface="Arial"/>
                <a:cs typeface="Arial"/>
              </a:rPr>
              <a:t>A</a:t>
            </a:r>
            <a:r>
              <a:rPr sz="1100" b="1" spc="5" dirty="0">
                <a:latin typeface="Arial"/>
                <a:cs typeface="Arial"/>
              </a:rPr>
              <a:t>n</a:t>
            </a:r>
            <a:r>
              <a:rPr sz="1100" b="1" dirty="0">
                <a:latin typeface="Arial"/>
                <a:cs typeface="Arial"/>
              </a:rPr>
              <a:t>a</a:t>
            </a:r>
            <a:r>
              <a:rPr sz="1100" b="1" spc="-10" dirty="0">
                <a:latin typeface="Arial"/>
                <a:cs typeface="Arial"/>
              </a:rPr>
              <a:t>l</a:t>
            </a:r>
            <a:r>
              <a:rPr sz="1100" b="1" spc="-20" dirty="0">
                <a:latin typeface="Arial"/>
                <a:cs typeface="Arial"/>
              </a:rPr>
              <a:t>y</a:t>
            </a:r>
            <a:r>
              <a:rPr sz="1100" b="1" dirty="0">
                <a:latin typeface="Arial"/>
                <a:cs typeface="Arial"/>
              </a:rPr>
              <a:t>s</a:t>
            </a:r>
            <a:r>
              <a:rPr sz="1100" b="1" spc="-10" dirty="0">
                <a:latin typeface="Arial"/>
                <a:cs typeface="Arial"/>
              </a:rPr>
              <a:t>i</a:t>
            </a:r>
            <a:r>
              <a:rPr sz="1100" b="1" spc="-5" dirty="0">
                <a:latin typeface="Arial"/>
                <a:cs typeface="Arial"/>
              </a:rPr>
              <a:t>s</a:t>
            </a:r>
            <a:endParaRPr sz="11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16729" y="6156642"/>
            <a:ext cx="58547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Building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97344" y="6132829"/>
            <a:ext cx="70485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5" dirty="0">
                <a:latin typeface="Arial"/>
                <a:cs typeface="Arial"/>
              </a:rPr>
              <a:t>D</a:t>
            </a:r>
            <a:r>
              <a:rPr sz="1100" b="1" dirty="0">
                <a:latin typeface="Arial"/>
                <a:cs typeface="Arial"/>
              </a:rPr>
              <a:t>es</a:t>
            </a:r>
            <a:r>
              <a:rPr sz="1100" b="1" spc="-10" dirty="0">
                <a:latin typeface="Arial"/>
                <a:cs typeface="Arial"/>
              </a:rPr>
              <a:t>i</a:t>
            </a:r>
            <a:r>
              <a:rPr sz="1100" b="1" spc="5" dirty="0">
                <a:latin typeface="Arial"/>
                <a:cs typeface="Arial"/>
              </a:rPr>
              <a:t>gn</a:t>
            </a:r>
            <a:r>
              <a:rPr sz="1100" b="1" spc="-10" dirty="0">
                <a:latin typeface="Arial"/>
                <a:cs typeface="Arial"/>
              </a:rPr>
              <a:t>i</a:t>
            </a:r>
            <a:r>
              <a:rPr sz="1100" b="1" spc="5" dirty="0">
                <a:latin typeface="Arial"/>
                <a:cs typeface="Arial"/>
              </a:rPr>
              <a:t>n</a:t>
            </a:r>
            <a:r>
              <a:rPr sz="1100" b="1" dirty="0">
                <a:latin typeface="Arial"/>
                <a:cs typeface="Arial"/>
              </a:rPr>
              <a:t>g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13350" y="5583554"/>
            <a:ext cx="8705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Arial"/>
                <a:cs typeface="Arial"/>
              </a:rPr>
              <a:t>Iteration</a:t>
            </a:r>
            <a:r>
              <a:rPr sz="1400" b="1" spc="-8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70628" y="5336158"/>
            <a:ext cx="52705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25" dirty="0">
                <a:latin typeface="Arial"/>
                <a:cs typeface="Arial"/>
              </a:rPr>
              <a:t>T</a:t>
            </a:r>
            <a:r>
              <a:rPr sz="1100" b="1" dirty="0">
                <a:latin typeface="Arial"/>
                <a:cs typeface="Arial"/>
              </a:rPr>
              <a:t>es</a:t>
            </a:r>
            <a:r>
              <a:rPr sz="1100" b="1" spc="-10" dirty="0">
                <a:latin typeface="Arial"/>
                <a:cs typeface="Arial"/>
              </a:rPr>
              <a:t>ti</a:t>
            </a:r>
            <a:r>
              <a:rPr sz="1100" b="1" spc="5" dirty="0">
                <a:latin typeface="Arial"/>
                <a:cs typeface="Arial"/>
              </a:rPr>
              <a:t>n</a:t>
            </a:r>
            <a:r>
              <a:rPr sz="1100" b="1" dirty="0">
                <a:latin typeface="Arial"/>
                <a:cs typeface="Arial"/>
              </a:rPr>
              <a:t>g</a:t>
            </a:r>
            <a:endParaRPr sz="11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64435" y="2812478"/>
            <a:ext cx="1442720" cy="4641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5" dirty="0">
                <a:latin typeface="Arial"/>
                <a:cs typeface="Arial"/>
              </a:rPr>
              <a:t>2-3</a:t>
            </a:r>
            <a:r>
              <a:rPr sz="900" b="1" spc="-35" dirty="0">
                <a:latin typeface="Arial"/>
                <a:cs typeface="Arial"/>
              </a:rPr>
              <a:t> </a:t>
            </a:r>
            <a:r>
              <a:rPr sz="900" b="1" spc="-10" dirty="0">
                <a:latin typeface="Arial"/>
                <a:cs typeface="Arial"/>
              </a:rPr>
              <a:t>Month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Arial"/>
              <a:cs typeface="Arial"/>
            </a:endParaRPr>
          </a:p>
          <a:p>
            <a:pPr marL="836294">
              <a:lnSpc>
                <a:spcPct val="100000"/>
              </a:lnSpc>
              <a:spcBef>
                <a:spcPts val="5"/>
              </a:spcBef>
            </a:pPr>
            <a:r>
              <a:rPr sz="1100" b="1" spc="5" dirty="0">
                <a:latin typeface="Arial"/>
                <a:cs typeface="Arial"/>
              </a:rPr>
              <a:t>P</a:t>
            </a:r>
            <a:r>
              <a:rPr sz="1100" b="1" spc="-10" dirty="0">
                <a:latin typeface="Arial"/>
                <a:cs typeface="Arial"/>
              </a:rPr>
              <a:t>l</a:t>
            </a:r>
            <a:r>
              <a:rPr sz="1100" b="1" dirty="0">
                <a:latin typeface="Arial"/>
                <a:cs typeface="Arial"/>
              </a:rPr>
              <a:t>a</a:t>
            </a:r>
            <a:r>
              <a:rPr sz="1100" b="1" spc="5" dirty="0">
                <a:latin typeface="Arial"/>
                <a:cs typeface="Arial"/>
              </a:rPr>
              <a:t>nn</a:t>
            </a:r>
            <a:r>
              <a:rPr sz="1100" b="1" spc="-10" dirty="0">
                <a:latin typeface="Arial"/>
                <a:cs typeface="Arial"/>
              </a:rPr>
              <a:t>i</a:t>
            </a:r>
            <a:r>
              <a:rPr sz="1100" b="1" spc="5" dirty="0">
                <a:latin typeface="Arial"/>
                <a:cs typeface="Arial"/>
              </a:rPr>
              <a:t>n</a:t>
            </a:r>
            <a:r>
              <a:rPr sz="1100" b="1" dirty="0">
                <a:latin typeface="Arial"/>
                <a:cs typeface="Arial"/>
              </a:rPr>
              <a:t>g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23409" y="4741198"/>
            <a:ext cx="1663700" cy="36512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900" b="1" spc="-5" dirty="0">
                <a:latin typeface="Arial"/>
                <a:cs typeface="Arial"/>
              </a:rPr>
              <a:t>2-3</a:t>
            </a:r>
            <a:r>
              <a:rPr sz="900" b="1" spc="-30" dirty="0">
                <a:latin typeface="Arial"/>
                <a:cs typeface="Arial"/>
              </a:rPr>
              <a:t> </a:t>
            </a:r>
            <a:r>
              <a:rPr sz="900" b="1" spc="-10" dirty="0">
                <a:latin typeface="Arial"/>
                <a:cs typeface="Arial"/>
              </a:rPr>
              <a:t>Month</a:t>
            </a:r>
            <a:endParaRPr sz="900">
              <a:latin typeface="Arial"/>
              <a:cs typeface="Arial"/>
            </a:endParaRPr>
          </a:p>
          <a:p>
            <a:pPr marL="1057910">
              <a:lnSpc>
                <a:spcPct val="100000"/>
              </a:lnSpc>
              <a:spcBef>
                <a:spcPts val="150"/>
              </a:spcBef>
            </a:pPr>
            <a:r>
              <a:rPr sz="1100" b="1" spc="5" dirty="0">
                <a:latin typeface="Arial"/>
                <a:cs typeface="Arial"/>
              </a:rPr>
              <a:t>P</a:t>
            </a:r>
            <a:r>
              <a:rPr sz="1100" b="1" spc="-10" dirty="0">
                <a:latin typeface="Arial"/>
                <a:cs typeface="Arial"/>
              </a:rPr>
              <a:t>l</a:t>
            </a:r>
            <a:r>
              <a:rPr sz="1100" b="1" dirty="0">
                <a:latin typeface="Arial"/>
                <a:cs typeface="Arial"/>
              </a:rPr>
              <a:t>a</a:t>
            </a:r>
            <a:r>
              <a:rPr sz="1100" b="1" spc="5" dirty="0">
                <a:latin typeface="Arial"/>
                <a:cs typeface="Arial"/>
              </a:rPr>
              <a:t>nn</a:t>
            </a:r>
            <a:r>
              <a:rPr sz="1100" b="1" spc="-10" dirty="0">
                <a:latin typeface="Arial"/>
                <a:cs typeface="Arial"/>
              </a:rPr>
              <a:t>i</a:t>
            </a:r>
            <a:r>
              <a:rPr sz="1100" b="1" spc="5" dirty="0">
                <a:latin typeface="Arial"/>
                <a:cs typeface="Arial"/>
              </a:rPr>
              <a:t>n</a:t>
            </a:r>
            <a:r>
              <a:rPr sz="1100" b="1" dirty="0">
                <a:latin typeface="Arial"/>
                <a:cs typeface="Arial"/>
              </a:rPr>
              <a:t>g</a:t>
            </a:r>
            <a:endParaRPr sz="1100">
              <a:latin typeface="Arial"/>
              <a:cs typeface="Arial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8F0A16-17FE-69A9-F066-5A4753AC4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714" y="139365"/>
            <a:ext cx="7429499" cy="1008288"/>
          </a:xfrm>
        </p:spPr>
        <p:txBody>
          <a:bodyPr/>
          <a:lstStyle/>
          <a:p>
            <a:r>
              <a:rPr lang="en-US" dirty="0"/>
              <a:t>Agile model</a:t>
            </a:r>
            <a:endParaRPr lang="en-IN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87057" y="1270380"/>
            <a:ext cx="6209665" cy="481266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2200" b="1" spc="-10" dirty="0">
                <a:latin typeface="Arial"/>
                <a:cs typeface="Arial"/>
              </a:rPr>
              <a:t>Advantages</a:t>
            </a:r>
            <a:r>
              <a:rPr sz="2200" b="1" spc="80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of</a:t>
            </a:r>
            <a:r>
              <a:rPr sz="2200" b="1" spc="-85" dirty="0">
                <a:latin typeface="Arial"/>
                <a:cs typeface="Arial"/>
              </a:rPr>
              <a:t> </a:t>
            </a:r>
            <a:r>
              <a:rPr sz="2200" b="1" spc="-10" dirty="0">
                <a:latin typeface="Arial"/>
                <a:cs typeface="Arial"/>
              </a:rPr>
              <a:t>Agile</a:t>
            </a:r>
            <a:r>
              <a:rPr sz="2200" b="1" spc="25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model</a:t>
            </a:r>
            <a:endParaRPr sz="2200">
              <a:latin typeface="Arial"/>
              <a:cs typeface="Arial"/>
            </a:endParaRPr>
          </a:p>
          <a:p>
            <a:pPr marL="522605" marR="692150" indent="-342900">
              <a:lnSpc>
                <a:spcPct val="100000"/>
              </a:lnSpc>
              <a:spcBef>
                <a:spcPts val="1005"/>
              </a:spcBef>
              <a:buClr>
                <a:srgbClr val="90C225"/>
              </a:buClr>
              <a:buSzPct val="79545"/>
              <a:buFont typeface="Wingdings"/>
              <a:buChar char=""/>
              <a:tabLst>
                <a:tab pos="522605" algn="l"/>
                <a:tab pos="523240" algn="l"/>
              </a:tabLst>
            </a:pPr>
            <a:r>
              <a:rPr sz="2200" spc="-10" dirty="0">
                <a:latin typeface="Arial MT"/>
                <a:cs typeface="Arial MT"/>
              </a:rPr>
              <a:t>People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interactions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are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emphasized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rather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than</a:t>
            </a:r>
            <a:r>
              <a:rPr sz="2200" spc="-5" dirty="0">
                <a:latin typeface="Arial MT"/>
                <a:cs typeface="Arial MT"/>
              </a:rPr>
              <a:t> process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tools.</a:t>
            </a:r>
            <a:endParaRPr sz="2200">
              <a:latin typeface="Arial MT"/>
              <a:cs typeface="Arial MT"/>
            </a:endParaRPr>
          </a:p>
          <a:p>
            <a:pPr marL="523240" indent="-343535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79545"/>
              <a:buFont typeface="Wingdings"/>
              <a:buChar char=""/>
              <a:tabLst>
                <a:tab pos="522605" algn="l"/>
                <a:tab pos="523240" algn="l"/>
              </a:tabLst>
            </a:pPr>
            <a:r>
              <a:rPr sz="2200" spc="-5" dirty="0">
                <a:latin typeface="Arial MT"/>
                <a:cs typeface="Arial MT"/>
              </a:rPr>
              <a:t>Customers,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developers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testers</a:t>
            </a:r>
            <a:r>
              <a:rPr sz="2200" spc="-5" dirty="0">
                <a:latin typeface="Arial MT"/>
                <a:cs typeface="Arial MT"/>
              </a:rPr>
              <a:t> constantly</a:t>
            </a:r>
            <a:endParaRPr sz="2200">
              <a:latin typeface="Arial MT"/>
              <a:cs typeface="Arial MT"/>
            </a:endParaRPr>
          </a:p>
          <a:p>
            <a:pPr marL="522605">
              <a:lnSpc>
                <a:spcPct val="100000"/>
              </a:lnSpc>
            </a:pPr>
            <a:r>
              <a:rPr sz="2200" spc="-5" dirty="0">
                <a:latin typeface="Arial MT"/>
                <a:cs typeface="Arial MT"/>
              </a:rPr>
              <a:t>interact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with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each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20" dirty="0">
                <a:latin typeface="Arial MT"/>
                <a:cs typeface="Arial MT"/>
              </a:rPr>
              <a:t>other.</a:t>
            </a:r>
            <a:endParaRPr sz="2200">
              <a:latin typeface="Arial MT"/>
              <a:cs typeface="Arial MT"/>
            </a:endParaRPr>
          </a:p>
          <a:p>
            <a:pPr marL="601980" indent="-422275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79545"/>
              <a:buFont typeface="Wingdings"/>
              <a:buChar char=""/>
              <a:tabLst>
                <a:tab pos="601345" algn="l"/>
                <a:tab pos="601980" algn="l"/>
              </a:tabLst>
            </a:pPr>
            <a:r>
              <a:rPr sz="2200" spc="-5" dirty="0">
                <a:latin typeface="Arial MT"/>
                <a:cs typeface="Arial MT"/>
              </a:rPr>
              <a:t>Working</a:t>
            </a:r>
            <a:r>
              <a:rPr sz="2200" spc="-4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software</a:t>
            </a:r>
            <a:r>
              <a:rPr sz="2200" spc="4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delivered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frequently</a:t>
            </a:r>
            <a:endParaRPr sz="2200">
              <a:latin typeface="Arial MT"/>
              <a:cs typeface="Arial MT"/>
            </a:endParaRPr>
          </a:p>
          <a:p>
            <a:pPr marL="522605">
              <a:lnSpc>
                <a:spcPct val="100000"/>
              </a:lnSpc>
              <a:spcBef>
                <a:spcPts val="5"/>
              </a:spcBef>
            </a:pPr>
            <a:r>
              <a:rPr sz="2200" spc="-10" dirty="0">
                <a:latin typeface="Arial MT"/>
                <a:cs typeface="Arial MT"/>
              </a:rPr>
              <a:t>(weeks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rather </a:t>
            </a:r>
            <a:r>
              <a:rPr sz="2200" dirty="0">
                <a:latin typeface="Arial MT"/>
                <a:cs typeface="Arial MT"/>
              </a:rPr>
              <a:t>than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months).</a:t>
            </a:r>
            <a:endParaRPr sz="2200">
              <a:latin typeface="Arial MT"/>
              <a:cs typeface="Arial MT"/>
            </a:endParaRPr>
          </a:p>
          <a:p>
            <a:pPr marL="523240" indent="-343535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79545"/>
              <a:buFont typeface="Wingdings"/>
              <a:buChar char=""/>
              <a:tabLst>
                <a:tab pos="522605" algn="l"/>
                <a:tab pos="523240" algn="l"/>
              </a:tabLst>
            </a:pPr>
            <a:r>
              <a:rPr sz="2200" spc="-5" dirty="0">
                <a:latin typeface="Arial MT"/>
                <a:cs typeface="Arial MT"/>
              </a:rPr>
              <a:t>Continuous</a:t>
            </a:r>
            <a:r>
              <a:rPr sz="2200" spc="4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attention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technical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excellence</a:t>
            </a:r>
            <a:endParaRPr sz="2200">
              <a:latin typeface="Arial MT"/>
              <a:cs typeface="Arial MT"/>
            </a:endParaRPr>
          </a:p>
          <a:p>
            <a:pPr marL="522605">
              <a:lnSpc>
                <a:spcPct val="100000"/>
              </a:lnSpc>
            </a:pP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good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design.</a:t>
            </a:r>
            <a:endParaRPr sz="2200">
              <a:latin typeface="Arial MT"/>
              <a:cs typeface="Arial MT"/>
            </a:endParaRPr>
          </a:p>
          <a:p>
            <a:pPr marL="522605" marR="1142365" indent="-34290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79545"/>
              <a:buFont typeface="Wingdings"/>
              <a:buChar char=""/>
              <a:tabLst>
                <a:tab pos="522605" algn="l"/>
                <a:tab pos="523240" algn="l"/>
              </a:tabLst>
            </a:pPr>
            <a:r>
              <a:rPr sz="2200" spc="-5" dirty="0">
                <a:latin typeface="Arial MT"/>
                <a:cs typeface="Arial MT"/>
              </a:rPr>
              <a:t>Regular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adaptation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5" dirty="0">
                <a:latin typeface="Arial MT"/>
                <a:cs typeface="Arial MT"/>
              </a:rPr>
              <a:t> changing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circumstances.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Even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late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changes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in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requirements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are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welcomed.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8A931E5-4547-FF24-318B-6B4D69C76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057" y="35670"/>
            <a:ext cx="7429499" cy="1478570"/>
          </a:xfrm>
        </p:spPr>
        <p:txBody>
          <a:bodyPr/>
          <a:lstStyle/>
          <a:p>
            <a:r>
              <a:rPr lang="en-US" dirty="0"/>
              <a:t>Advantages of agile model</a:t>
            </a:r>
            <a:endParaRPr lang="en-IN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740" y="1478915"/>
            <a:ext cx="6217285" cy="4431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9545"/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2200" dirty="0">
                <a:latin typeface="Arial MT"/>
                <a:cs typeface="Arial MT"/>
              </a:rPr>
              <a:t>In</a:t>
            </a:r>
            <a:r>
              <a:rPr sz="2200" spc="-5" dirty="0">
                <a:latin typeface="Arial MT"/>
                <a:cs typeface="Arial MT"/>
              </a:rPr>
              <a:t> case</a:t>
            </a:r>
            <a:r>
              <a:rPr sz="2200" dirty="0">
                <a:latin typeface="Arial MT"/>
                <a:cs typeface="Arial MT"/>
              </a:rPr>
              <a:t> of </a:t>
            </a:r>
            <a:r>
              <a:rPr sz="2200" spc="-5" dirty="0">
                <a:latin typeface="Arial MT"/>
                <a:cs typeface="Arial MT"/>
              </a:rPr>
              <a:t>some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software</a:t>
            </a:r>
            <a:r>
              <a:rPr sz="2200" spc="4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deliverables,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especially</a:t>
            </a:r>
            <a:r>
              <a:rPr sz="2200" spc="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-5" dirty="0">
                <a:latin typeface="Arial MT"/>
                <a:cs typeface="Arial MT"/>
              </a:rPr>
              <a:t>large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ones,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it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difficult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assess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" dirty="0">
                <a:latin typeface="Arial MT"/>
                <a:cs typeface="Arial MT"/>
              </a:rPr>
              <a:t> effort required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at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-5" dirty="0">
                <a:latin typeface="Arial MT"/>
                <a:cs typeface="Arial MT"/>
              </a:rPr>
              <a:t>beginning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software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development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life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cycle.</a:t>
            </a:r>
            <a:endParaRPr sz="2200">
              <a:latin typeface="Arial MT"/>
              <a:cs typeface="Arial MT"/>
            </a:endParaRPr>
          </a:p>
          <a:p>
            <a:pPr marL="355600" indent="-343535">
              <a:lnSpc>
                <a:spcPct val="100000"/>
              </a:lnSpc>
              <a:spcBef>
                <a:spcPts val="1005"/>
              </a:spcBef>
              <a:buClr>
                <a:srgbClr val="90C225"/>
              </a:buClr>
              <a:buSzPct val="79545"/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2200" spc="5" dirty="0">
                <a:latin typeface="Arial MT"/>
                <a:cs typeface="Arial MT"/>
              </a:rPr>
              <a:t>There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lack</a:t>
            </a:r>
            <a:r>
              <a:rPr sz="2200" dirty="0">
                <a:latin typeface="Arial MT"/>
                <a:cs typeface="Arial MT"/>
              </a:rPr>
              <a:t> of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emphasis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on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necessary</a:t>
            </a:r>
            <a:endParaRPr sz="2200">
              <a:latin typeface="Arial MT"/>
              <a:cs typeface="Arial MT"/>
            </a:endParaRPr>
          </a:p>
          <a:p>
            <a:pPr marL="355600">
              <a:lnSpc>
                <a:spcPct val="100000"/>
              </a:lnSpc>
            </a:pPr>
            <a:r>
              <a:rPr sz="2200" spc="-5" dirty="0">
                <a:latin typeface="Arial MT"/>
                <a:cs typeface="Arial MT"/>
              </a:rPr>
              <a:t>designing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documentation.</a:t>
            </a:r>
            <a:endParaRPr sz="2200">
              <a:latin typeface="Arial MT"/>
              <a:cs typeface="Arial MT"/>
            </a:endParaRPr>
          </a:p>
          <a:p>
            <a:pPr marL="355600" marR="153035" indent="-343535" algn="just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79545"/>
              <a:buFont typeface="Wingdings"/>
              <a:buChar char=""/>
              <a:tabLst>
                <a:tab pos="356235" algn="l"/>
              </a:tabLst>
            </a:pPr>
            <a:r>
              <a:rPr sz="2200" spc="5" dirty="0">
                <a:latin typeface="Arial MT"/>
                <a:cs typeface="Arial MT"/>
              </a:rPr>
              <a:t>The </a:t>
            </a:r>
            <a:r>
              <a:rPr sz="2200" spc="-5" dirty="0">
                <a:latin typeface="Arial MT"/>
                <a:cs typeface="Arial MT"/>
              </a:rPr>
              <a:t>project can easily </a:t>
            </a:r>
            <a:r>
              <a:rPr sz="2200" dirty="0">
                <a:latin typeface="Arial MT"/>
                <a:cs typeface="Arial MT"/>
              </a:rPr>
              <a:t>get taken </a:t>
            </a:r>
            <a:r>
              <a:rPr sz="2200" spc="-15" dirty="0">
                <a:latin typeface="Arial MT"/>
                <a:cs typeface="Arial MT"/>
              </a:rPr>
              <a:t>off </a:t>
            </a:r>
            <a:r>
              <a:rPr sz="2200" dirty="0">
                <a:latin typeface="Arial MT"/>
                <a:cs typeface="Arial MT"/>
              </a:rPr>
              <a:t>track </a:t>
            </a:r>
            <a:r>
              <a:rPr sz="2200" spc="-5" dirty="0">
                <a:latin typeface="Arial MT"/>
                <a:cs typeface="Arial MT"/>
              </a:rPr>
              <a:t>if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customer </a:t>
            </a:r>
            <a:r>
              <a:rPr sz="2200" spc="-5" dirty="0">
                <a:latin typeface="Arial MT"/>
                <a:cs typeface="Arial MT"/>
              </a:rPr>
              <a:t>representative </a:t>
            </a:r>
            <a:r>
              <a:rPr sz="2200" spc="-10" dirty="0">
                <a:latin typeface="Arial MT"/>
                <a:cs typeface="Arial MT"/>
              </a:rPr>
              <a:t>is </a:t>
            </a:r>
            <a:r>
              <a:rPr sz="2200" dirty="0">
                <a:latin typeface="Arial MT"/>
                <a:cs typeface="Arial MT"/>
              </a:rPr>
              <a:t>not </a:t>
            </a:r>
            <a:r>
              <a:rPr sz="2200" spc="-5" dirty="0">
                <a:latin typeface="Arial MT"/>
                <a:cs typeface="Arial MT"/>
              </a:rPr>
              <a:t>clear </a:t>
            </a:r>
            <a:r>
              <a:rPr sz="2200" spc="-15" dirty="0">
                <a:latin typeface="Arial MT"/>
                <a:cs typeface="Arial MT"/>
              </a:rPr>
              <a:t>what </a:t>
            </a:r>
            <a:r>
              <a:rPr sz="2200" spc="-5" dirty="0">
                <a:latin typeface="Arial MT"/>
                <a:cs typeface="Arial MT"/>
              </a:rPr>
              <a:t>final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outcome</a:t>
            </a:r>
            <a:r>
              <a:rPr sz="2200" dirty="0">
                <a:latin typeface="Arial MT"/>
                <a:cs typeface="Arial MT"/>
              </a:rPr>
              <a:t> that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they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want.</a:t>
            </a:r>
            <a:endParaRPr sz="2200">
              <a:latin typeface="Arial MT"/>
              <a:cs typeface="Arial MT"/>
            </a:endParaRPr>
          </a:p>
          <a:p>
            <a:pPr marL="355600" marR="23495" indent="-343535">
              <a:lnSpc>
                <a:spcPct val="100000"/>
              </a:lnSpc>
              <a:spcBef>
                <a:spcPts val="1005"/>
              </a:spcBef>
              <a:buClr>
                <a:srgbClr val="90C225"/>
              </a:buClr>
              <a:buSzPct val="79545"/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2200" spc="-5" dirty="0">
                <a:latin typeface="Arial MT"/>
                <a:cs typeface="Arial MT"/>
              </a:rPr>
              <a:t>Only senior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programmers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are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capable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taking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kind </a:t>
            </a:r>
            <a:r>
              <a:rPr sz="2200" dirty="0">
                <a:latin typeface="Arial MT"/>
                <a:cs typeface="Arial MT"/>
              </a:rPr>
              <a:t>of </a:t>
            </a:r>
            <a:r>
              <a:rPr sz="2200" spc="-5" dirty="0">
                <a:latin typeface="Arial MT"/>
                <a:cs typeface="Arial MT"/>
              </a:rPr>
              <a:t>decisions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required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during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development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process.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D73F6E3-9664-74C5-E133-BE77194F6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5329"/>
            <a:ext cx="7429499" cy="1478570"/>
          </a:xfrm>
        </p:spPr>
        <p:txBody>
          <a:bodyPr/>
          <a:lstStyle/>
          <a:p>
            <a:r>
              <a:rPr lang="en-US" dirty="0"/>
              <a:t>Disadvantage of agile model</a:t>
            </a:r>
            <a:endParaRPr lang="en-IN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88657" y="1290954"/>
            <a:ext cx="6469380" cy="480758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354965" marR="184785" indent="-342900">
              <a:lnSpc>
                <a:spcPts val="2160"/>
              </a:lnSpc>
              <a:spcBef>
                <a:spcPts val="370"/>
              </a:spcBef>
              <a:buClr>
                <a:srgbClr val="90C225"/>
              </a:buClr>
              <a:buSzPct val="8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i="1" spc="-5" dirty="0">
                <a:latin typeface="Arial"/>
                <a:cs typeface="Arial"/>
              </a:rPr>
              <a:t>Scrum</a:t>
            </a:r>
            <a:r>
              <a:rPr sz="2000" spc="-5" dirty="0">
                <a:latin typeface="Arial MT"/>
                <a:cs typeface="Arial MT"/>
              </a:rPr>
              <a:t>,</a:t>
            </a:r>
            <a:r>
              <a:rPr sz="2000" dirty="0">
                <a:latin typeface="Arial MT"/>
                <a:cs typeface="Arial MT"/>
              </a:rPr>
              <a:t> the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most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popular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agile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framework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</a:t>
            </a:r>
            <a:r>
              <a:rPr sz="2000" dirty="0">
                <a:latin typeface="Arial MT"/>
                <a:cs typeface="Arial MT"/>
              </a:rPr>
              <a:t> software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development, </a:t>
            </a:r>
            <a:r>
              <a:rPr sz="2000" spc="-5" dirty="0">
                <a:latin typeface="Arial MT"/>
                <a:cs typeface="Arial MT"/>
              </a:rPr>
              <a:t>is </a:t>
            </a:r>
            <a:r>
              <a:rPr sz="2000" dirty="0">
                <a:latin typeface="Arial MT"/>
                <a:cs typeface="Arial MT"/>
              </a:rPr>
              <a:t>an </a:t>
            </a:r>
            <a:r>
              <a:rPr sz="2000" spc="-5" dirty="0">
                <a:latin typeface="Arial MT"/>
                <a:cs typeface="Arial MT"/>
              </a:rPr>
              <a:t>iterative </a:t>
            </a:r>
            <a:r>
              <a:rPr sz="2000" dirty="0">
                <a:latin typeface="Arial MT"/>
                <a:cs typeface="Arial MT"/>
              </a:rPr>
              <a:t>approach that has at its 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core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i="1" spc="-5" dirty="0">
                <a:latin typeface="Arial"/>
                <a:cs typeface="Arial"/>
              </a:rPr>
              <a:t>sprint</a:t>
            </a:r>
            <a:r>
              <a:rPr sz="2000" i="1" spc="-10" dirty="0">
                <a:latin typeface="Arial"/>
                <a:cs typeface="Arial"/>
              </a:rPr>
              <a:t> </a:t>
            </a:r>
            <a:r>
              <a:rPr sz="2000" dirty="0">
                <a:latin typeface="Arial MT"/>
                <a:cs typeface="Arial MT"/>
              </a:rPr>
              <a:t>— the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scrum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term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for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iteration.</a:t>
            </a:r>
            <a:endParaRPr sz="2000">
              <a:latin typeface="Arial MT"/>
              <a:cs typeface="Arial MT"/>
            </a:endParaRPr>
          </a:p>
          <a:p>
            <a:pPr marL="354965" marR="531495" indent="-342900">
              <a:lnSpc>
                <a:spcPct val="90000"/>
              </a:lnSpc>
              <a:spcBef>
                <a:spcPts val="969"/>
              </a:spcBef>
              <a:buClr>
                <a:srgbClr val="90C225"/>
              </a:buClr>
              <a:buSzPct val="8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Scrum teams use inspection throughout an </a:t>
            </a:r>
            <a:r>
              <a:rPr sz="2000" spc="-5" dirty="0">
                <a:latin typeface="Arial MT"/>
                <a:cs typeface="Arial MT"/>
              </a:rPr>
              <a:t>agile 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project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ensure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that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team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meets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goals</a:t>
            </a:r>
            <a:r>
              <a:rPr sz="2000" dirty="0">
                <a:latin typeface="Arial MT"/>
                <a:cs typeface="Arial MT"/>
              </a:rPr>
              <a:t> of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each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part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process.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spcBef>
                <a:spcPts val="760"/>
              </a:spcBef>
              <a:buClr>
                <a:srgbClr val="90C225"/>
              </a:buClr>
              <a:buSzPct val="8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Each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sprint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divided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into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its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own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list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of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requirements.</a:t>
            </a:r>
            <a:endParaRPr sz="2000">
              <a:latin typeface="Arial MT"/>
              <a:cs typeface="Arial MT"/>
            </a:endParaRPr>
          </a:p>
          <a:p>
            <a:pPr marL="354965" marR="204470" indent="-342900">
              <a:lnSpc>
                <a:spcPts val="2160"/>
              </a:lnSpc>
              <a:spcBef>
                <a:spcPts val="1035"/>
              </a:spcBef>
              <a:buClr>
                <a:srgbClr val="90C225"/>
              </a:buClr>
              <a:buSzPct val="8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spc="5" dirty="0">
                <a:latin typeface="Arial MT"/>
                <a:cs typeface="Arial MT"/>
              </a:rPr>
              <a:t>Within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each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sprint,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development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team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builds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and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tests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 </a:t>
            </a:r>
            <a:r>
              <a:rPr sz="2000" dirty="0">
                <a:latin typeface="Arial MT"/>
                <a:cs typeface="Arial MT"/>
              </a:rPr>
              <a:t>functional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part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product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until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product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owner </a:t>
            </a:r>
            <a:r>
              <a:rPr sz="2000" dirty="0">
                <a:latin typeface="Arial MT"/>
                <a:cs typeface="Arial MT"/>
              </a:rPr>
              <a:t>accepts it and the functionality becomes </a:t>
            </a:r>
            <a:r>
              <a:rPr sz="2000" spc="-5" dirty="0">
                <a:latin typeface="Arial MT"/>
                <a:cs typeface="Arial MT"/>
              </a:rPr>
              <a:t>a </a:t>
            </a:r>
            <a:r>
              <a:rPr sz="2000" dirty="0">
                <a:latin typeface="Arial MT"/>
                <a:cs typeface="Arial MT"/>
              </a:rPr>
              <a:t> potentially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shippable</a:t>
            </a:r>
            <a:r>
              <a:rPr sz="2000" spc="-3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product.</a:t>
            </a:r>
            <a:endParaRPr sz="2000">
              <a:latin typeface="Arial MT"/>
              <a:cs typeface="Arial MT"/>
            </a:endParaRPr>
          </a:p>
          <a:p>
            <a:pPr marL="355600" indent="-342900">
              <a:lnSpc>
                <a:spcPts val="2280"/>
              </a:lnSpc>
              <a:spcBef>
                <a:spcPts val="730"/>
              </a:spcBef>
              <a:buClr>
                <a:srgbClr val="90C225"/>
              </a:buClr>
              <a:buSzPct val="80000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000" dirty="0">
                <a:latin typeface="Arial MT"/>
                <a:cs typeface="Arial MT"/>
              </a:rPr>
              <a:t>Scrum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teams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deliver</a:t>
            </a:r>
            <a:r>
              <a:rPr sz="2000" dirty="0">
                <a:latin typeface="Arial MT"/>
                <a:cs typeface="Arial MT"/>
              </a:rPr>
              <a:t> product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features</a:t>
            </a:r>
            <a:r>
              <a:rPr sz="2000" spc="-6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in</a:t>
            </a:r>
            <a:r>
              <a:rPr sz="2000" spc="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increments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at</a:t>
            </a:r>
            <a:endParaRPr sz="2000">
              <a:latin typeface="Arial MT"/>
              <a:cs typeface="Arial MT"/>
            </a:endParaRPr>
          </a:p>
          <a:p>
            <a:pPr marL="354965">
              <a:lnSpc>
                <a:spcPts val="2280"/>
              </a:lnSpc>
            </a:pP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4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each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sprint.</a:t>
            </a:r>
            <a:endParaRPr sz="2000">
              <a:latin typeface="Arial MT"/>
              <a:cs typeface="Arial MT"/>
            </a:endParaRPr>
          </a:p>
          <a:p>
            <a:pPr marL="354965" marR="5080" indent="-342900">
              <a:lnSpc>
                <a:spcPts val="2160"/>
              </a:lnSpc>
              <a:spcBef>
                <a:spcPts val="1035"/>
              </a:spcBef>
              <a:buClr>
                <a:srgbClr val="90C225"/>
              </a:buClr>
              <a:buSzPct val="80000"/>
              <a:buFont typeface="Wingdings"/>
              <a:buChar char=""/>
              <a:tabLst>
                <a:tab pos="410845" algn="l"/>
                <a:tab pos="411480" algn="l"/>
              </a:tabLst>
            </a:pPr>
            <a:r>
              <a:rPr dirty="0"/>
              <a:t>	</a:t>
            </a:r>
            <a:r>
              <a:rPr sz="2000" dirty="0">
                <a:latin typeface="Arial MT"/>
                <a:cs typeface="Arial MT"/>
              </a:rPr>
              <a:t>A</a:t>
            </a:r>
            <a:r>
              <a:rPr sz="2000" spc="-114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product</a:t>
            </a:r>
            <a:r>
              <a:rPr sz="2000" spc="-5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release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occurs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the</a:t>
            </a:r>
            <a:r>
              <a:rPr sz="2000" spc="-3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end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of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a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sprint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or</a:t>
            </a:r>
            <a:r>
              <a:rPr sz="2000" spc="-25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after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spc="-5" dirty="0">
                <a:latin typeface="Arial MT"/>
                <a:cs typeface="Arial MT"/>
              </a:rPr>
              <a:t>several </a:t>
            </a:r>
            <a:r>
              <a:rPr sz="2000" dirty="0">
                <a:latin typeface="Arial MT"/>
                <a:cs typeface="Arial MT"/>
              </a:rPr>
              <a:t>sprints.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4BFF49-C9FA-DE24-1E82-5967C4F20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-36226"/>
            <a:ext cx="7429499" cy="1478570"/>
          </a:xfrm>
        </p:spPr>
        <p:txBody>
          <a:bodyPr/>
          <a:lstStyle/>
          <a:p>
            <a:r>
              <a:rPr lang="en-US" dirty="0"/>
              <a:t>Scrum and sprint</a:t>
            </a:r>
            <a:endParaRPr lang="en-IN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524000"/>
            <a:ext cx="6596380" cy="46482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9E7447D-31D0-8E79-7CA7-3519687AA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-21236"/>
            <a:ext cx="8458200" cy="1478570"/>
          </a:xfrm>
        </p:spPr>
        <p:txBody>
          <a:bodyPr/>
          <a:lstStyle/>
          <a:p>
            <a:r>
              <a:rPr lang="en-US" dirty="0"/>
              <a:t>Function of sprint product backlog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39469" y="4969255"/>
            <a:ext cx="67487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Conclusion</a:t>
            </a:r>
            <a:r>
              <a:rPr sz="2000" spc="-1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-</a:t>
            </a:r>
            <a:r>
              <a:rPr sz="2000" spc="-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Requirements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are</a:t>
            </a:r>
            <a:r>
              <a:rPr sz="2000" spc="-1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mandatory</a:t>
            </a:r>
            <a:r>
              <a:rPr sz="2000" spc="-70" dirty="0">
                <a:latin typeface="Arial MT"/>
                <a:cs typeface="Arial MT"/>
              </a:rPr>
              <a:t> </a:t>
            </a:r>
            <a:r>
              <a:rPr sz="2000" spc="5" dirty="0">
                <a:latin typeface="Arial MT"/>
                <a:cs typeface="Arial MT"/>
              </a:rPr>
              <a:t>for</a:t>
            </a:r>
            <a:r>
              <a:rPr sz="2000" spc="-5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any</a:t>
            </a:r>
            <a:r>
              <a:rPr sz="2000" spc="-2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project</a:t>
            </a:r>
            <a:r>
              <a:rPr sz="2000" spc="-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to </a:t>
            </a:r>
            <a:r>
              <a:rPr sz="2000" spc="-540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succeed.</a:t>
            </a:r>
            <a:endParaRPr sz="20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295400"/>
            <a:ext cx="6228080" cy="334264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51AC3457-A77B-1BB4-A536-07424CA1A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-173177"/>
            <a:ext cx="7429499" cy="1478570"/>
          </a:xfrm>
        </p:spPr>
        <p:txBody>
          <a:bodyPr/>
          <a:lstStyle/>
          <a:p>
            <a:r>
              <a:rPr lang="en-US" dirty="0"/>
              <a:t>sdlc</a:t>
            </a:r>
            <a:endParaRPr lang="en-IN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0869" y="1276286"/>
            <a:ext cx="6702425" cy="4721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Font typeface="Wingdings"/>
              <a:buChar char=""/>
              <a:tabLst>
                <a:tab pos="355600" algn="l"/>
              </a:tabLst>
            </a:pPr>
            <a:r>
              <a:rPr sz="2200" spc="5" dirty="0">
                <a:latin typeface="Arial MT"/>
                <a:cs typeface="Arial MT"/>
              </a:rPr>
              <a:t>What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 </a:t>
            </a:r>
            <a:r>
              <a:rPr sz="2200" spc="-10" dirty="0">
                <a:latin typeface="Arial MT"/>
                <a:cs typeface="Arial MT"/>
              </a:rPr>
              <a:t>different </a:t>
            </a:r>
            <a:r>
              <a:rPr sz="2200" spc="-5" dirty="0">
                <a:latin typeface="Arial MT"/>
                <a:cs typeface="Arial MT"/>
              </a:rPr>
              <a:t>phases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SDLC?</a:t>
            </a:r>
            <a:endParaRPr sz="2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Wingdings"/>
              <a:buChar char=""/>
            </a:pPr>
            <a:endParaRPr sz="230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lr>
                <a:srgbClr val="90C225"/>
              </a:buClr>
              <a:buFont typeface="Wingdings"/>
              <a:buChar char=""/>
              <a:tabLst>
                <a:tab pos="355600" algn="l"/>
              </a:tabLst>
            </a:pPr>
            <a:r>
              <a:rPr sz="2200" spc="10" dirty="0">
                <a:latin typeface="Arial MT"/>
                <a:cs typeface="Arial MT"/>
              </a:rPr>
              <a:t>What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are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strength</a:t>
            </a:r>
            <a:r>
              <a:rPr sz="2200" dirty="0">
                <a:latin typeface="Arial MT"/>
                <a:cs typeface="Arial MT"/>
              </a:rPr>
              <a:t> of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waterfall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model?</a:t>
            </a:r>
            <a:endParaRPr sz="2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90C225"/>
              </a:buClr>
              <a:buFont typeface="Wingdings"/>
              <a:buChar char=""/>
            </a:pPr>
            <a:endParaRPr sz="225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lr>
                <a:srgbClr val="90C225"/>
              </a:buClr>
              <a:buFont typeface="Wingdings"/>
              <a:buChar char=""/>
              <a:tabLst>
                <a:tab pos="355600" algn="l"/>
              </a:tabLst>
            </a:pPr>
            <a:r>
              <a:rPr sz="2200" spc="5" dirty="0">
                <a:latin typeface="Arial MT"/>
                <a:cs typeface="Arial MT"/>
              </a:rPr>
              <a:t>When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5" dirty="0">
                <a:latin typeface="Arial MT"/>
                <a:cs typeface="Arial MT"/>
              </a:rPr>
              <a:t> use spiral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model?</a:t>
            </a:r>
            <a:endParaRPr sz="2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90C225"/>
              </a:buClr>
              <a:buFont typeface="Wingdings"/>
              <a:buChar char=""/>
            </a:pPr>
            <a:endParaRPr sz="225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lr>
                <a:srgbClr val="90C225"/>
              </a:buClr>
              <a:buFont typeface="Wingdings"/>
              <a:buChar char=""/>
              <a:tabLst>
                <a:tab pos="355600" algn="l"/>
              </a:tabLst>
            </a:pPr>
            <a:r>
              <a:rPr sz="2200" spc="10" dirty="0">
                <a:latin typeface="Arial MT"/>
                <a:cs typeface="Arial MT"/>
              </a:rPr>
              <a:t>What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are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advantages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Incremental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Model?</a:t>
            </a:r>
            <a:endParaRPr sz="2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90C225"/>
              </a:buClr>
              <a:buFont typeface="Wingdings"/>
              <a:buChar char=""/>
            </a:pPr>
            <a:endParaRPr sz="225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lr>
                <a:srgbClr val="90C225"/>
              </a:buClr>
              <a:buFont typeface="Wingdings"/>
              <a:buChar char=""/>
              <a:tabLst>
                <a:tab pos="355600" algn="l"/>
              </a:tabLst>
            </a:pPr>
            <a:r>
              <a:rPr sz="2200" spc="5" dirty="0">
                <a:latin typeface="Arial MT"/>
                <a:cs typeface="Arial MT"/>
              </a:rPr>
              <a:t>What</a:t>
            </a:r>
            <a:r>
              <a:rPr sz="2200" spc="-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dirty="0">
                <a:latin typeface="Arial MT"/>
                <a:cs typeface="Arial MT"/>
              </a:rPr>
              <a:t> the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weakness</a:t>
            </a:r>
            <a:r>
              <a:rPr sz="2200" spc="6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11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Agile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Model?</a:t>
            </a:r>
            <a:endParaRPr sz="2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Wingdings"/>
              <a:buChar char=""/>
            </a:pPr>
            <a:endParaRPr sz="2300" dirty="0">
              <a:latin typeface="Arial MT"/>
              <a:cs typeface="Arial MT"/>
            </a:endParaRPr>
          </a:p>
          <a:p>
            <a:pPr marL="354965" marR="5080" indent="-342900">
              <a:lnSpc>
                <a:spcPct val="100000"/>
              </a:lnSpc>
              <a:buClr>
                <a:srgbClr val="90C225"/>
              </a:buClr>
              <a:buFont typeface="Wingdings"/>
              <a:buChar char=""/>
              <a:tabLst>
                <a:tab pos="355600" algn="l"/>
              </a:tabLst>
            </a:pPr>
            <a:r>
              <a:rPr sz="2200" spc="10" dirty="0">
                <a:latin typeface="Arial MT"/>
                <a:cs typeface="Arial MT"/>
              </a:rPr>
              <a:t>What </a:t>
            </a:r>
            <a:r>
              <a:rPr sz="2200" spc="-10" dirty="0">
                <a:latin typeface="Arial MT"/>
                <a:cs typeface="Arial MT"/>
              </a:rPr>
              <a:t>is </a:t>
            </a:r>
            <a:r>
              <a:rPr sz="2200" spc="-5" dirty="0">
                <a:latin typeface="Arial MT"/>
                <a:cs typeface="Arial MT"/>
              </a:rPr>
              <a:t>Scrum Methodology used </a:t>
            </a:r>
            <a:r>
              <a:rPr sz="2200" spc="-10" dirty="0">
                <a:latin typeface="Arial MT"/>
                <a:cs typeface="Arial MT"/>
              </a:rPr>
              <a:t>in Agile Software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Development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?</a:t>
            </a:r>
            <a:endParaRPr sz="2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90C225"/>
              </a:buClr>
              <a:buFont typeface="Wingdings"/>
              <a:buChar char=""/>
            </a:pPr>
            <a:endParaRPr sz="2250" dirty="0">
              <a:latin typeface="Arial MT"/>
              <a:cs typeface="Arial MT"/>
            </a:endParaRPr>
          </a:p>
          <a:p>
            <a:pPr marL="355600" indent="-342900">
              <a:lnSpc>
                <a:spcPct val="100000"/>
              </a:lnSpc>
              <a:buClr>
                <a:srgbClr val="90C225"/>
              </a:buClr>
              <a:buFont typeface="Wingdings"/>
              <a:buChar char=""/>
              <a:tabLst>
                <a:tab pos="355600" algn="l"/>
              </a:tabLst>
            </a:pPr>
            <a:r>
              <a:rPr sz="2200" spc="5" dirty="0">
                <a:latin typeface="Arial MT"/>
                <a:cs typeface="Arial MT"/>
              </a:rPr>
              <a:t>What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dirty="0">
                <a:latin typeface="Arial MT"/>
                <a:cs typeface="Arial MT"/>
              </a:rPr>
              <a:t> the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difference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between</a:t>
            </a:r>
            <a:r>
              <a:rPr sz="2200" spc="6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BRS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SRS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?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AC545E3-9504-3F9C-725A-FEBB06B8C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0"/>
            <a:ext cx="7429499" cy="1276286"/>
          </a:xfrm>
        </p:spPr>
        <p:txBody>
          <a:bodyPr/>
          <a:lstStyle/>
          <a:p>
            <a:r>
              <a:rPr lang="en-US" dirty="0"/>
              <a:t>Interview Questions</a:t>
            </a:r>
            <a:endParaRPr lang="en-IN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2931" y="2086094"/>
            <a:ext cx="2664579" cy="4073946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29F3076-BE09-FA5E-D9EF-F00248682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43000" y="1371600"/>
            <a:ext cx="7429499" cy="41216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300355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9545"/>
              <a:buFont typeface="Wingdings"/>
              <a:buChar char=""/>
              <a:tabLst>
                <a:tab pos="354965" algn="l"/>
                <a:tab pos="355600" algn="l"/>
                <a:tab pos="5574665" algn="l"/>
              </a:tabLst>
            </a:pPr>
            <a:r>
              <a:rPr sz="2200" spc="-10" dirty="0">
                <a:latin typeface="Arial MT"/>
                <a:cs typeface="Arial MT"/>
              </a:rPr>
              <a:t>Software</a:t>
            </a:r>
            <a:r>
              <a:rPr sz="2200" spc="5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Development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Life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Cycle(SDLC)	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-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process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used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by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software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industry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design,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develop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test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high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quality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software's.</a:t>
            </a:r>
            <a:endParaRPr sz="2200" dirty="0">
              <a:latin typeface="Arial MT"/>
              <a:cs typeface="Arial MT"/>
            </a:endParaRPr>
          </a:p>
          <a:p>
            <a:pPr marL="354965" marR="266065" indent="-342900">
              <a:lnSpc>
                <a:spcPct val="100000"/>
              </a:lnSpc>
              <a:spcBef>
                <a:spcPts val="1005"/>
              </a:spcBef>
              <a:buClr>
                <a:srgbClr val="90C225"/>
              </a:buClr>
              <a:buSzPct val="7954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spc="5" dirty="0">
                <a:latin typeface="Arial MT"/>
                <a:cs typeface="Arial MT"/>
              </a:rPr>
              <a:t>The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SDLC</a:t>
            </a:r>
            <a:r>
              <a:rPr sz="2200" spc="-5" dirty="0">
                <a:latin typeface="Arial MT"/>
                <a:cs typeface="Arial MT"/>
              </a:rPr>
              <a:t> aims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produce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high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quality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software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that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meets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or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exceeds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customer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expectations,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reaches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completion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within</a:t>
            </a:r>
            <a:r>
              <a:rPr sz="2200" spc="6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times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cost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estimates.</a:t>
            </a:r>
          </a:p>
          <a:p>
            <a:pPr marL="354965" marR="5080" indent="-342900">
              <a:lnSpc>
                <a:spcPct val="100000"/>
              </a:lnSpc>
              <a:spcBef>
                <a:spcPts val="1005"/>
              </a:spcBef>
              <a:buClr>
                <a:srgbClr val="90C225"/>
              </a:buClr>
              <a:buSzPct val="7954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spc="10" dirty="0">
                <a:latin typeface="Arial MT"/>
                <a:cs typeface="Arial MT"/>
              </a:rPr>
              <a:t>The</a:t>
            </a:r>
            <a:r>
              <a:rPr sz="2200" spc="-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SDLC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consists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5" dirty="0">
                <a:latin typeface="Arial MT"/>
                <a:cs typeface="Arial MT"/>
              </a:rPr>
              <a:t> detailed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plan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describing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how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develop,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maintain,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replace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alter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or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enhance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specific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software.</a:t>
            </a:r>
            <a:endParaRPr sz="2200" dirty="0">
              <a:latin typeface="Arial MT"/>
              <a:cs typeface="Arial MT"/>
            </a:endParaRPr>
          </a:p>
          <a:p>
            <a:pPr marL="354965" marR="34290" indent="-342900">
              <a:lnSpc>
                <a:spcPct val="100000"/>
              </a:lnSpc>
              <a:spcBef>
                <a:spcPts val="1005"/>
              </a:spcBef>
              <a:buClr>
                <a:srgbClr val="90C225"/>
              </a:buClr>
              <a:buSzPct val="7954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spc="5" dirty="0">
                <a:latin typeface="Arial MT"/>
                <a:cs typeface="Arial MT"/>
              </a:rPr>
              <a:t>The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life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cycle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defines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methodology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improving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-5" dirty="0">
                <a:latin typeface="Arial MT"/>
                <a:cs typeface="Arial MT"/>
              </a:rPr>
              <a:t>quality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 </a:t>
            </a:r>
            <a:r>
              <a:rPr sz="2200" spc="-10" dirty="0">
                <a:latin typeface="Arial MT"/>
                <a:cs typeface="Arial MT"/>
              </a:rPr>
              <a:t>software</a:t>
            </a:r>
            <a:r>
              <a:rPr sz="2200" spc="5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-5" dirty="0">
                <a:latin typeface="Arial MT"/>
                <a:cs typeface="Arial MT"/>
              </a:rPr>
              <a:t>overall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development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process.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B84C5D-1A43-0874-686E-E6E3886A9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9993"/>
            <a:ext cx="7429499" cy="1478570"/>
          </a:xfrm>
        </p:spPr>
        <p:txBody>
          <a:bodyPr/>
          <a:lstStyle/>
          <a:p>
            <a:r>
              <a:rPr lang="en-US" dirty="0"/>
              <a:t>Software development life cycle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7400" y="1371600"/>
            <a:ext cx="4744720" cy="481584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B466C80-132B-49DB-A59D-5CDF4499F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680" y="45430"/>
            <a:ext cx="7429499" cy="1478570"/>
          </a:xfrm>
        </p:spPr>
        <p:txBody>
          <a:bodyPr/>
          <a:lstStyle/>
          <a:p>
            <a:r>
              <a:rPr lang="en-US" dirty="0"/>
              <a:t>SDLC phases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003DCB-2E3A-A12B-0822-4FF82FA77CF8}"/>
              </a:ext>
            </a:extLst>
          </p:cNvPr>
          <p:cNvSpPr txBox="1"/>
          <p:nvPr/>
        </p:nvSpPr>
        <p:spPr>
          <a:xfrm>
            <a:off x="-3657600" y="457200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req= customer req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Business req-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System req(</a:t>
            </a:r>
            <a:r>
              <a:rPr lang="en-US" dirty="0" err="1">
                <a:solidFill>
                  <a:schemeClr val="bg1"/>
                </a:solidFill>
              </a:rPr>
              <a:t>srs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856" y="1397634"/>
            <a:ext cx="7769543" cy="49552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954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b="1" spc="-5" dirty="0">
                <a:latin typeface="Arial"/>
                <a:cs typeface="Arial"/>
              </a:rPr>
              <a:t>Stage</a:t>
            </a:r>
            <a:r>
              <a:rPr sz="2200" b="1" spc="2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1:</a:t>
            </a:r>
            <a:r>
              <a:rPr sz="2200" b="1" spc="-10" dirty="0">
                <a:latin typeface="Arial"/>
                <a:cs typeface="Arial"/>
              </a:rPr>
              <a:t> </a:t>
            </a:r>
            <a:r>
              <a:rPr sz="2200" b="1" spc="-5" dirty="0">
                <a:latin typeface="Arial"/>
                <a:cs typeface="Arial"/>
              </a:rPr>
              <a:t>Requirement</a:t>
            </a:r>
            <a:r>
              <a:rPr sz="2200" b="1" spc="25" dirty="0">
                <a:latin typeface="Arial"/>
                <a:cs typeface="Arial"/>
              </a:rPr>
              <a:t> </a:t>
            </a:r>
            <a:r>
              <a:rPr sz="2200" b="1" dirty="0">
                <a:latin typeface="Arial"/>
                <a:cs typeface="Arial"/>
              </a:rPr>
              <a:t>Gathering</a:t>
            </a:r>
            <a:r>
              <a:rPr sz="2200" b="1" spc="-5" dirty="0">
                <a:latin typeface="Arial"/>
                <a:cs typeface="Arial"/>
              </a:rPr>
              <a:t> &amp;</a:t>
            </a:r>
            <a:r>
              <a:rPr sz="2200" b="1" spc="-55" dirty="0">
                <a:latin typeface="Arial"/>
                <a:cs typeface="Arial"/>
              </a:rPr>
              <a:t> </a:t>
            </a:r>
            <a:r>
              <a:rPr sz="2200" b="1" spc="-15" dirty="0">
                <a:latin typeface="Arial"/>
                <a:cs typeface="Arial"/>
              </a:rPr>
              <a:t>Analysis</a:t>
            </a: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90C225"/>
              </a:buClr>
              <a:buFont typeface="Wingdings"/>
              <a:buChar char=""/>
            </a:pPr>
            <a:endParaRPr sz="3150" dirty="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Clr>
                <a:srgbClr val="90C225"/>
              </a:buClr>
              <a:buSzPct val="7954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spc="-5" dirty="0">
                <a:latin typeface="Arial MT"/>
                <a:cs typeface="Arial MT"/>
              </a:rPr>
              <a:t>Business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requirements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are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gathered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this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phase.</a:t>
            </a: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90C225"/>
              </a:buClr>
              <a:buFont typeface="Wingdings"/>
              <a:buChar char=""/>
            </a:pPr>
            <a:endParaRPr sz="2250" dirty="0">
              <a:latin typeface="Arial MT"/>
              <a:cs typeface="Arial MT"/>
            </a:endParaRPr>
          </a:p>
          <a:p>
            <a:pPr marL="354965" marR="50165" indent="-342900">
              <a:lnSpc>
                <a:spcPct val="100000"/>
              </a:lnSpc>
              <a:buClr>
                <a:srgbClr val="90C225"/>
              </a:buClr>
              <a:buSzPct val="7954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dirty="0">
                <a:latin typeface="Arial MT"/>
                <a:cs typeface="Arial MT"/>
              </a:rPr>
              <a:t>It</a:t>
            </a:r>
            <a:r>
              <a:rPr sz="2200" spc="-10" dirty="0">
                <a:latin typeface="Arial MT"/>
                <a:cs typeface="Arial MT"/>
              </a:rPr>
              <a:t> is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performed </a:t>
            </a:r>
            <a:r>
              <a:rPr sz="2200" spc="-5" dirty="0">
                <a:latin typeface="Arial MT"/>
                <a:cs typeface="Arial MT"/>
              </a:rPr>
              <a:t>by</a:t>
            </a:r>
            <a:r>
              <a:rPr sz="2200" dirty="0">
                <a:latin typeface="Arial MT"/>
                <a:cs typeface="Arial MT"/>
              </a:rPr>
              <a:t> the </a:t>
            </a:r>
            <a:r>
              <a:rPr sz="2200" spc="-5" dirty="0">
                <a:latin typeface="Arial MT"/>
                <a:cs typeface="Arial MT"/>
              </a:rPr>
              <a:t>senior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members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 team </a:t>
            </a:r>
            <a:r>
              <a:rPr sz="2200" spc="-600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with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inputs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from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customer,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-5" dirty="0">
                <a:latin typeface="Arial MT"/>
                <a:cs typeface="Arial MT"/>
              </a:rPr>
              <a:t>sales </a:t>
            </a:r>
            <a:r>
              <a:rPr sz="2200" dirty="0">
                <a:latin typeface="Arial MT"/>
                <a:cs typeface="Arial MT"/>
              </a:rPr>
              <a:t> department,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market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surveys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domain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experts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in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-25" dirty="0">
                <a:latin typeface="Arial MT"/>
                <a:cs typeface="Arial MT"/>
              </a:rPr>
              <a:t>industry.</a:t>
            </a:r>
            <a:endParaRPr sz="2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90C225"/>
              </a:buClr>
              <a:buFont typeface="Wingdings"/>
              <a:buChar char=""/>
            </a:pPr>
            <a:endParaRPr sz="2300" dirty="0">
              <a:latin typeface="Arial MT"/>
              <a:cs typeface="Arial MT"/>
            </a:endParaRPr>
          </a:p>
          <a:p>
            <a:pPr marL="354965" marR="83820" indent="-342900">
              <a:lnSpc>
                <a:spcPct val="100000"/>
              </a:lnSpc>
              <a:buClr>
                <a:srgbClr val="90C225"/>
              </a:buClr>
              <a:buSzPct val="7954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spc="-5" dirty="0">
                <a:latin typeface="Arial MT"/>
                <a:cs typeface="Arial MT"/>
              </a:rPr>
              <a:t>Meetings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spc="-15" dirty="0">
                <a:latin typeface="Arial MT"/>
                <a:cs typeface="Arial MT"/>
              </a:rPr>
              <a:t>with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managers,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stake </a:t>
            </a:r>
            <a:r>
              <a:rPr sz="2200" spc="-5" dirty="0">
                <a:latin typeface="Arial MT"/>
                <a:cs typeface="Arial MT"/>
              </a:rPr>
              <a:t>holders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 users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are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held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in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order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determine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-5" dirty="0">
                <a:latin typeface="Arial MT"/>
                <a:cs typeface="Arial MT"/>
              </a:rPr>
              <a:t>requirements</a:t>
            </a:r>
            <a:endParaRPr sz="2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90C225"/>
              </a:buClr>
              <a:buFont typeface="Wingdings"/>
              <a:buChar char=""/>
            </a:pPr>
            <a:endParaRPr sz="2250" dirty="0">
              <a:latin typeface="Arial MT"/>
              <a:cs typeface="Arial MT"/>
            </a:endParaRPr>
          </a:p>
          <a:p>
            <a:pPr marL="354965" marR="59055" indent="-342900">
              <a:lnSpc>
                <a:spcPct val="100000"/>
              </a:lnSpc>
              <a:buClr>
                <a:srgbClr val="90C225"/>
              </a:buClr>
              <a:buSzPct val="79545"/>
              <a:buFont typeface="Wingdings"/>
              <a:buChar char=""/>
              <a:tabLst>
                <a:tab pos="418465" algn="l"/>
                <a:tab pos="419100" algn="l"/>
              </a:tabLst>
            </a:pPr>
            <a:r>
              <a:rPr dirty="0"/>
              <a:t>	</a:t>
            </a:r>
            <a:r>
              <a:rPr sz="2200" dirty="0">
                <a:latin typeface="Arial MT"/>
                <a:cs typeface="Arial MT"/>
              </a:rPr>
              <a:t>After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gathering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these</a:t>
            </a:r>
            <a:r>
              <a:rPr sz="2200" spc="-5" dirty="0">
                <a:latin typeface="Arial MT"/>
                <a:cs typeface="Arial MT"/>
              </a:rPr>
              <a:t> requirements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are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analyzed 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their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validity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possibility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-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incorporating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" dirty="0">
                <a:latin typeface="Arial MT"/>
                <a:cs typeface="Arial MT"/>
              </a:rPr>
              <a:t> requirements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in</a:t>
            </a:r>
            <a:r>
              <a:rPr sz="2200" dirty="0">
                <a:latin typeface="Arial MT"/>
                <a:cs typeface="Arial MT"/>
              </a:rPr>
              <a:t> the </a:t>
            </a:r>
            <a:r>
              <a:rPr sz="2200" spc="-10" dirty="0">
                <a:latin typeface="Arial MT"/>
                <a:cs typeface="Arial MT"/>
              </a:rPr>
              <a:t>system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1A660B3-4A95-619C-26E9-9D26570D1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-34977"/>
            <a:ext cx="7429499" cy="1478570"/>
          </a:xfrm>
        </p:spPr>
        <p:txBody>
          <a:bodyPr/>
          <a:lstStyle/>
          <a:p>
            <a:r>
              <a:rPr lang="en-US" dirty="0"/>
              <a:t>Phases in sdlc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1676400"/>
            <a:ext cx="7086600" cy="29777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Clr>
                <a:srgbClr val="90C225"/>
              </a:buClr>
              <a:buSzPct val="7954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spc="-5" dirty="0">
                <a:latin typeface="Arial MT"/>
                <a:cs typeface="Arial MT"/>
              </a:rPr>
              <a:t>Based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on</a:t>
            </a:r>
            <a:r>
              <a:rPr sz="2200" dirty="0">
                <a:latin typeface="Arial MT"/>
                <a:cs typeface="Arial MT"/>
              </a:rPr>
              <a:t> the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requirement</a:t>
            </a:r>
            <a:r>
              <a:rPr sz="2200" spc="3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analysis</a:t>
            </a:r>
            <a:r>
              <a:rPr sz="2200" spc="6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,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Software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Requirement</a:t>
            </a:r>
            <a:r>
              <a:rPr sz="2200" spc="15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Specification</a:t>
            </a:r>
            <a:r>
              <a:rPr sz="2200" spc="16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(SRS)</a:t>
            </a:r>
            <a:r>
              <a:rPr sz="2200" spc="1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document 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is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created</a:t>
            </a:r>
            <a:r>
              <a:rPr sz="2200" dirty="0">
                <a:latin typeface="Arial MT"/>
                <a:cs typeface="Arial MT"/>
              </a:rPr>
              <a:t> .</a:t>
            </a:r>
          </a:p>
          <a:p>
            <a:pPr marL="355600" marR="129539" indent="-342900">
              <a:lnSpc>
                <a:spcPct val="100000"/>
              </a:lnSpc>
              <a:spcBef>
                <a:spcPts val="1000"/>
              </a:spcBef>
              <a:buClr>
                <a:srgbClr val="90C225"/>
              </a:buClr>
              <a:buSzPct val="7954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spc="-10" dirty="0">
                <a:latin typeface="Arial MT"/>
                <a:cs typeface="Arial MT"/>
              </a:rPr>
              <a:t>SRS</a:t>
            </a:r>
            <a:r>
              <a:rPr sz="2200" spc="-5" dirty="0">
                <a:latin typeface="Arial MT"/>
                <a:cs typeface="Arial MT"/>
              </a:rPr>
              <a:t> consists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of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all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product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requirements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to</a:t>
            </a:r>
            <a:r>
              <a:rPr sz="2200" spc="-5" dirty="0">
                <a:latin typeface="Arial MT"/>
                <a:cs typeface="Arial MT"/>
              </a:rPr>
              <a:t> be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designed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developed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during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project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life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cycle.</a:t>
            </a:r>
            <a:endParaRPr sz="2200" dirty="0">
              <a:latin typeface="Arial MT"/>
              <a:cs typeface="Arial MT"/>
            </a:endParaRPr>
          </a:p>
          <a:p>
            <a:pPr marL="355600" marR="903605" indent="-342900">
              <a:lnSpc>
                <a:spcPct val="100000"/>
              </a:lnSpc>
              <a:spcBef>
                <a:spcPts val="1005"/>
              </a:spcBef>
              <a:buClr>
                <a:srgbClr val="90C225"/>
              </a:buClr>
              <a:buSzPct val="7954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spc="5" dirty="0">
                <a:latin typeface="Arial MT"/>
                <a:cs typeface="Arial MT"/>
              </a:rPr>
              <a:t>The </a:t>
            </a:r>
            <a:r>
              <a:rPr sz="2200" dirty="0">
                <a:latin typeface="Arial MT"/>
                <a:cs typeface="Arial MT"/>
              </a:rPr>
              <a:t>testing team starts the </a:t>
            </a:r>
            <a:r>
              <a:rPr sz="2200" spc="-55" dirty="0">
                <a:latin typeface="Arial MT"/>
                <a:cs typeface="Arial MT"/>
              </a:rPr>
              <a:t>Test </a:t>
            </a:r>
            <a:r>
              <a:rPr sz="2200" spc="-5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Planning</a:t>
            </a:r>
            <a:r>
              <a:rPr sz="2200" spc="4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phase</a:t>
            </a:r>
            <a:r>
              <a:rPr sz="2200" dirty="0">
                <a:latin typeface="Arial MT"/>
                <a:cs typeface="Arial MT"/>
              </a:rPr>
              <a:t> after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requirements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analysis</a:t>
            </a:r>
            <a:r>
              <a:rPr sz="2200" spc="5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 </a:t>
            </a:r>
            <a:r>
              <a:rPr sz="2200" dirty="0">
                <a:latin typeface="Arial MT"/>
                <a:cs typeface="Arial MT"/>
              </a:rPr>
              <a:t>completed.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510AAB1-4016-C371-CAF0-A4C9438FC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19987"/>
            <a:ext cx="7429499" cy="1478570"/>
          </a:xfrm>
        </p:spPr>
        <p:txBody>
          <a:bodyPr/>
          <a:lstStyle/>
          <a:p>
            <a:r>
              <a:rPr lang="en-US" dirty="0"/>
              <a:t>Phases in sdlc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1057" y="1168146"/>
            <a:ext cx="6684009" cy="3714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73505" algn="l"/>
              </a:tabLst>
            </a:pPr>
            <a:r>
              <a:rPr sz="2600" b="1" spc="-5" dirty="0">
                <a:latin typeface="Arial"/>
                <a:cs typeface="Arial"/>
              </a:rPr>
              <a:t>Stage</a:t>
            </a:r>
            <a:r>
              <a:rPr sz="2600" b="1" spc="2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2	</a:t>
            </a:r>
            <a:r>
              <a:rPr sz="2600" b="1" dirty="0">
                <a:latin typeface="Arial"/>
                <a:cs typeface="Arial"/>
              </a:rPr>
              <a:t>:</a:t>
            </a:r>
            <a:r>
              <a:rPr sz="2600" b="1" spc="-55" dirty="0">
                <a:latin typeface="Arial"/>
                <a:cs typeface="Arial"/>
              </a:rPr>
              <a:t> </a:t>
            </a:r>
            <a:r>
              <a:rPr sz="2600" b="1" spc="-5" dirty="0">
                <a:latin typeface="Arial"/>
                <a:cs typeface="Arial"/>
              </a:rPr>
              <a:t>Design</a:t>
            </a:r>
            <a:endParaRPr sz="2600" dirty="0">
              <a:latin typeface="Arial"/>
              <a:cs typeface="Arial"/>
            </a:endParaRPr>
          </a:p>
          <a:p>
            <a:pPr marL="355600" indent="-342900">
              <a:lnSpc>
                <a:spcPts val="2510"/>
              </a:lnSpc>
              <a:spcBef>
                <a:spcPts val="1900"/>
              </a:spcBef>
              <a:buClr>
                <a:srgbClr val="90C225"/>
              </a:buClr>
              <a:buSzPct val="7954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spc="10" dirty="0">
                <a:latin typeface="Arial MT"/>
                <a:cs typeface="Arial MT"/>
              </a:rPr>
              <a:t>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outputs</a:t>
            </a:r>
            <a:r>
              <a:rPr sz="2200" dirty="0">
                <a:latin typeface="Arial MT"/>
                <a:cs typeface="Arial MT"/>
              </a:rPr>
              <a:t> gathered</a:t>
            </a:r>
            <a:r>
              <a:rPr sz="2200" spc="-5" dirty="0">
                <a:latin typeface="Arial MT"/>
                <a:cs typeface="Arial MT"/>
              </a:rPr>
              <a:t> in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requirement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phase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are the</a:t>
            </a:r>
          </a:p>
          <a:p>
            <a:pPr marL="355600">
              <a:lnSpc>
                <a:spcPts val="2510"/>
              </a:lnSpc>
            </a:pPr>
            <a:r>
              <a:rPr sz="2200" spc="-5" dirty="0">
                <a:latin typeface="Arial MT"/>
                <a:cs typeface="Arial MT"/>
              </a:rPr>
              <a:t>inputs </a:t>
            </a:r>
            <a:r>
              <a:rPr sz="2200" dirty="0">
                <a:latin typeface="Arial MT"/>
                <a:cs typeface="Arial MT"/>
              </a:rPr>
              <a:t>of the</a:t>
            </a:r>
            <a:r>
              <a:rPr sz="2200" spc="-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design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phase.</a:t>
            </a:r>
            <a:endParaRPr sz="2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 dirty="0">
              <a:latin typeface="Arial MT"/>
              <a:cs typeface="Arial MT"/>
            </a:endParaRPr>
          </a:p>
          <a:p>
            <a:pPr marL="355600" marR="164465" indent="-342900">
              <a:lnSpc>
                <a:spcPct val="89900"/>
              </a:lnSpc>
              <a:buClr>
                <a:srgbClr val="90C225"/>
              </a:buClr>
              <a:buSzPct val="7954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spc="-5" dirty="0">
                <a:latin typeface="Arial MT"/>
                <a:cs typeface="Arial MT"/>
              </a:rPr>
              <a:t>Based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on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requirements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specified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</a:t>
            </a:r>
            <a:r>
              <a:rPr sz="2200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SRS, </a:t>
            </a:r>
            <a:r>
              <a:rPr sz="2200" spc="-5" dirty="0">
                <a:latin typeface="Arial MT"/>
                <a:cs typeface="Arial MT"/>
              </a:rPr>
              <a:t> usually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more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than</a:t>
            </a:r>
            <a:r>
              <a:rPr sz="2200" spc="-5" dirty="0">
                <a:latin typeface="Arial MT"/>
                <a:cs typeface="Arial MT"/>
              </a:rPr>
              <a:t> one design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approach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for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 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product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architecture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is</a:t>
            </a:r>
            <a:r>
              <a:rPr sz="2200" spc="2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proposed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and</a:t>
            </a:r>
            <a:r>
              <a:rPr sz="2200" spc="3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documented </a:t>
            </a:r>
            <a:r>
              <a:rPr sz="2200" spc="-59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in </a:t>
            </a:r>
            <a:r>
              <a:rPr sz="2200" dirty="0">
                <a:latin typeface="Arial MT"/>
                <a:cs typeface="Arial MT"/>
              </a:rPr>
              <a:t>a</a:t>
            </a:r>
            <a:r>
              <a:rPr sz="2200" spc="-5" dirty="0">
                <a:latin typeface="Arial MT"/>
                <a:cs typeface="Arial MT"/>
              </a:rPr>
              <a:t> DDS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-</a:t>
            </a:r>
            <a:r>
              <a:rPr sz="2200" spc="-5" dirty="0">
                <a:latin typeface="Arial MT"/>
                <a:cs typeface="Arial MT"/>
              </a:rPr>
              <a:t> Design</a:t>
            </a:r>
            <a:r>
              <a:rPr sz="2200" spc="1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Document</a:t>
            </a:r>
            <a:r>
              <a:rPr sz="2200" spc="25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Specification.</a:t>
            </a:r>
            <a:endParaRPr sz="2200" dirty="0">
              <a:latin typeface="Arial MT"/>
              <a:cs typeface="Arial MT"/>
            </a:endParaRPr>
          </a:p>
          <a:p>
            <a:pPr marL="355600" indent="-342900">
              <a:lnSpc>
                <a:spcPts val="2500"/>
              </a:lnSpc>
              <a:spcBef>
                <a:spcPts val="2125"/>
              </a:spcBef>
              <a:buClr>
                <a:srgbClr val="90C225"/>
              </a:buClr>
              <a:buSzPct val="79545"/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2200" spc="5" dirty="0">
                <a:latin typeface="Arial MT"/>
                <a:cs typeface="Arial MT"/>
              </a:rPr>
              <a:t>The</a:t>
            </a:r>
            <a:r>
              <a:rPr sz="2200" spc="-2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DDS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is</a:t>
            </a:r>
            <a:r>
              <a:rPr sz="2200" spc="5" dirty="0">
                <a:latin typeface="Arial MT"/>
                <a:cs typeface="Arial MT"/>
              </a:rPr>
              <a:t> </a:t>
            </a:r>
            <a:r>
              <a:rPr sz="2200" spc="-10" dirty="0">
                <a:latin typeface="Arial MT"/>
                <a:cs typeface="Arial MT"/>
              </a:rPr>
              <a:t>reviewed</a:t>
            </a:r>
            <a:r>
              <a:rPr sz="2200" spc="50" dirty="0">
                <a:latin typeface="Arial MT"/>
                <a:cs typeface="Arial MT"/>
              </a:rPr>
              <a:t> </a:t>
            </a:r>
            <a:r>
              <a:rPr sz="2200" spc="-5" dirty="0">
                <a:latin typeface="Arial MT"/>
                <a:cs typeface="Arial MT"/>
              </a:rPr>
              <a:t>by </a:t>
            </a:r>
            <a:r>
              <a:rPr sz="2200" spc="-10" dirty="0">
                <a:latin typeface="Arial MT"/>
                <a:cs typeface="Arial MT"/>
              </a:rPr>
              <a:t>all</a:t>
            </a:r>
            <a:r>
              <a:rPr sz="2200" spc="1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the</a:t>
            </a:r>
            <a:r>
              <a:rPr sz="2200" spc="-5" dirty="0">
                <a:latin typeface="Arial MT"/>
                <a:cs typeface="Arial MT"/>
              </a:rPr>
              <a:t> </a:t>
            </a:r>
            <a:r>
              <a:rPr sz="2200" dirty="0">
                <a:latin typeface="Arial MT"/>
                <a:cs typeface="Arial MT"/>
              </a:rPr>
              <a:t>important</a:t>
            </a:r>
          </a:p>
          <a:p>
            <a:pPr marL="355600">
              <a:lnSpc>
                <a:spcPts val="2500"/>
              </a:lnSpc>
            </a:pPr>
            <a:r>
              <a:rPr sz="2200" spc="-5" dirty="0">
                <a:latin typeface="Arial MT"/>
                <a:cs typeface="Arial MT"/>
              </a:rPr>
              <a:t>stakeholders.</a:t>
            </a:r>
            <a:endParaRPr sz="2200" dirty="0">
              <a:latin typeface="Arial MT"/>
              <a:cs typeface="Arial M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7294D5E-8A2D-5584-4593-0A2D40D58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923" y="0"/>
            <a:ext cx="7429499" cy="1478570"/>
          </a:xfrm>
        </p:spPr>
        <p:txBody>
          <a:bodyPr/>
          <a:lstStyle/>
          <a:p>
            <a:r>
              <a:rPr lang="en-US" dirty="0"/>
              <a:t>Phases in sdlc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7E1D59-62E7-A53B-B11A-9CF373A1AD5E}"/>
              </a:ext>
            </a:extLst>
          </p:cNvPr>
          <p:cNvSpPr txBox="1"/>
          <p:nvPr/>
        </p:nvSpPr>
        <p:spPr>
          <a:xfrm>
            <a:off x="-3505200" y="609600"/>
            <a:ext cx="251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HLD-high level design</a:t>
            </a:r>
          </a:p>
          <a:p>
            <a:r>
              <a:rPr lang="en-US" dirty="0">
                <a:solidFill>
                  <a:schemeClr val="bg1"/>
                </a:solidFill>
              </a:rPr>
              <a:t>LLD-low level design</a:t>
            </a:r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243</TotalTime>
  <Words>2042</Words>
  <Application>Microsoft Office PowerPoint</Application>
  <PresentationFormat>On-screen Show (4:3)</PresentationFormat>
  <Paragraphs>330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Arial MT</vt:lpstr>
      <vt:lpstr>Tahoma</vt:lpstr>
      <vt:lpstr>Times New Roman</vt:lpstr>
      <vt:lpstr>Trebuchet MS</vt:lpstr>
      <vt:lpstr>Tw Cen MT</vt:lpstr>
      <vt:lpstr>Wingdings</vt:lpstr>
      <vt:lpstr>Circuit</vt:lpstr>
      <vt:lpstr>PowerPoint Presentation</vt:lpstr>
      <vt:lpstr>Introduction of SDLC</vt:lpstr>
      <vt:lpstr>Software process</vt:lpstr>
      <vt:lpstr>sdlc</vt:lpstr>
      <vt:lpstr>Software development life cycle</vt:lpstr>
      <vt:lpstr>SDLC phases</vt:lpstr>
      <vt:lpstr>Phases in sdlc</vt:lpstr>
      <vt:lpstr>Phases in sdlc</vt:lpstr>
      <vt:lpstr>Phases in sdlc</vt:lpstr>
      <vt:lpstr>Phases in sdlc</vt:lpstr>
      <vt:lpstr>Phases in sdlc</vt:lpstr>
      <vt:lpstr>Phases in sdlc</vt:lpstr>
      <vt:lpstr>Phases in sdlc</vt:lpstr>
      <vt:lpstr>Models in sdlc</vt:lpstr>
      <vt:lpstr>Waterfall model</vt:lpstr>
      <vt:lpstr>Waterfall model</vt:lpstr>
      <vt:lpstr>Phases in waterfall model</vt:lpstr>
      <vt:lpstr>PowerPoint Presentation</vt:lpstr>
      <vt:lpstr>Each phase is an output</vt:lpstr>
      <vt:lpstr>Advantages of waterfall model</vt:lpstr>
      <vt:lpstr>Disadvantages of waterfall model</vt:lpstr>
      <vt:lpstr>Spiral model</vt:lpstr>
      <vt:lpstr>Spiral model phases</vt:lpstr>
      <vt:lpstr>Spiral sdlc model</vt:lpstr>
      <vt:lpstr>Spiral model advantages</vt:lpstr>
      <vt:lpstr>Spiral model disadvantages</vt:lpstr>
      <vt:lpstr>When to use spiral model</vt:lpstr>
      <vt:lpstr>Incremental model</vt:lpstr>
      <vt:lpstr>PowerPoint Presentation</vt:lpstr>
      <vt:lpstr>PowerPoint Presentation</vt:lpstr>
      <vt:lpstr>PowerPoint Presentation</vt:lpstr>
      <vt:lpstr>PowerPoint Presentation</vt:lpstr>
      <vt:lpstr>Agile model</vt:lpstr>
      <vt:lpstr>Agile model</vt:lpstr>
      <vt:lpstr>Agile model</vt:lpstr>
      <vt:lpstr>Advantages of agile model</vt:lpstr>
      <vt:lpstr>Disadvantage of agile model</vt:lpstr>
      <vt:lpstr>Scrum and sprint</vt:lpstr>
      <vt:lpstr>Function of sprint product backlog</vt:lpstr>
      <vt:lpstr>Interview Questions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vaishali Sonanis</cp:lastModifiedBy>
  <cp:revision>4</cp:revision>
  <dcterms:created xsi:type="dcterms:W3CDTF">2022-10-06T06:20:15Z</dcterms:created>
  <dcterms:modified xsi:type="dcterms:W3CDTF">2025-08-04T12:01:38Z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2017-04-13T00:00:00Z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2022-10-06T00:00:00Z</vt:filetime>
  </property>
</Properties>
</file>