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83" r:id="rId6"/>
    <p:sldId id="265" r:id="rId7"/>
    <p:sldId id="266" r:id="rId8"/>
    <p:sldId id="267" r:id="rId9"/>
    <p:sldId id="268" r:id="rId10"/>
    <p:sldId id="269" r:id="rId11"/>
    <p:sldId id="271" r:id="rId12"/>
    <p:sldId id="282" r:id="rId13"/>
    <p:sldId id="273" r:id="rId14"/>
    <p:sldId id="285" r:id="rId15"/>
    <p:sldId id="286" r:id="rId16"/>
    <p:sldId id="287" r:id="rId17"/>
    <p:sldId id="288" r:id="rId18"/>
    <p:sldId id="289" r:id="rId19"/>
    <p:sldId id="291" r:id="rId20"/>
    <p:sldId id="290" r:id="rId21"/>
    <p:sldId id="275" r:id="rId22"/>
    <p:sldId id="276" r:id="rId23"/>
    <p:sldId id="284"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30499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A2D98C8-E5EF-4A63-9EFE-B93F0B717BC0}"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31606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119253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63125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27450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83183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474679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4289911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15819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56963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5741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2D98C8-E5EF-4A63-9EFE-B93F0B717BC0}"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15135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05322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44500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63652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405657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23-07-2021</a:t>
            </a:fld>
            <a:endParaRPr lang="en-IN"/>
          </a:p>
        </p:txBody>
      </p:sp>
      <p:sp>
        <p:nvSpPr>
          <p:cNvPr id="6" name="Footer Placeholder 5"/>
          <p:cNvSpPr>
            <a:spLocks noGrp="1"/>
          </p:cNvSpPr>
          <p:nvPr>
            <p:ph type="ftr" sz="quarter" idx="11"/>
          </p:nvPr>
        </p:nvSpPr>
        <p:spPr>
          <a:xfrm>
            <a:off x="533400" y="6172200"/>
            <a:ext cx="5811724" cy="365125"/>
          </a:xfrm>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76192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A2D98C8-E5EF-4A63-9EFE-B93F0B717BC0}" type="datetimeFigureOut">
              <a:rPr lang="en-IN" smtClean="0"/>
              <a:t>23-07-2021</a:t>
            </a:fld>
            <a:endParaRPr lang="en-IN"/>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3714A1E7-41FE-4DE0-A0BB-56E3AA803BAD}" type="slidenum">
              <a:rPr lang="en-IN" smtClean="0"/>
              <a:t>‹#›</a:t>
            </a:fld>
            <a:endParaRPr lang="en-IN"/>
          </a:p>
        </p:txBody>
      </p:sp>
    </p:spTree>
    <p:extLst>
      <p:ext uri="{BB962C8B-B14F-4D97-AF65-F5344CB8AC3E}">
        <p14:creationId xmlns:p14="http://schemas.microsoft.com/office/powerpoint/2010/main" val="296579333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492896"/>
            <a:ext cx="7175351" cy="1793167"/>
          </a:xfrm>
        </p:spPr>
        <p:txBody>
          <a:bodyPr>
            <a:noAutofit/>
          </a:bodyPr>
          <a:lstStyle/>
          <a:p>
            <a:pPr marL="182880" indent="0" algn="ctr">
              <a:buNone/>
            </a:pPr>
            <a:r>
              <a:rPr lang="en-US" sz="4400" i="1" dirty="0" smtClean="0">
                <a:solidFill>
                  <a:schemeClr val="tx1"/>
                </a:solidFill>
                <a:latin typeface="Arial" panose="020B0604020202020204" pitchFamily="34" charset="0"/>
                <a:cs typeface="Arial" panose="020B0604020202020204" pitchFamily="34" charset="0"/>
              </a:rPr>
              <a:t>FAKE NEWS DETECTION</a:t>
            </a:r>
            <a:br>
              <a:rPr lang="en-US" sz="4400" i="1" dirty="0" smtClean="0">
                <a:solidFill>
                  <a:schemeClr val="tx1"/>
                </a:solidFill>
                <a:latin typeface="Arial" panose="020B0604020202020204" pitchFamily="34" charset="0"/>
                <a:cs typeface="Arial" panose="020B0604020202020204" pitchFamily="34" charset="0"/>
              </a:rPr>
            </a:br>
            <a:r>
              <a:rPr lang="en-US" sz="4400" i="1" dirty="0" smtClean="0">
                <a:solidFill>
                  <a:schemeClr val="tx1"/>
                </a:solidFill>
                <a:latin typeface="Arial" panose="020B0604020202020204" pitchFamily="34" charset="0"/>
                <a:cs typeface="Arial" panose="020B0604020202020204" pitchFamily="34" charset="0"/>
              </a:rPr>
              <a:t>PROJECT</a:t>
            </a:r>
            <a:endParaRPr lang="en-IN" sz="8000" i="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868144" y="5301208"/>
            <a:ext cx="2666157" cy="882119"/>
          </a:xfrm>
        </p:spPr>
        <p:txBody>
          <a:bodyPr>
            <a:normAutofit/>
          </a:bodyPr>
          <a:lstStyle/>
          <a:p>
            <a:pPr algn="just"/>
            <a:r>
              <a:rPr lang="en-IN" sz="2000" dirty="0" smtClean="0">
                <a:solidFill>
                  <a:schemeClr val="tx1"/>
                </a:solidFill>
                <a:latin typeface="Arial" panose="020B0604020202020204" pitchFamily="34" charset="0"/>
                <a:cs typeface="Arial" panose="020B0604020202020204" pitchFamily="34" charset="0"/>
              </a:rPr>
              <a:t>Submitted by:</a:t>
            </a:r>
          </a:p>
          <a:p>
            <a:r>
              <a:rPr lang="en-IN" dirty="0" smtClean="0">
                <a:solidFill>
                  <a:schemeClr val="tx2">
                    <a:lumMod val="20000"/>
                    <a:lumOff val="80000"/>
                  </a:schemeClr>
                </a:solidFill>
                <a:latin typeface="Arial" panose="020B0604020202020204" pitchFamily="34" charset="0"/>
                <a:cs typeface="Arial" panose="020B0604020202020204" pitchFamily="34" charset="0"/>
              </a:rPr>
              <a:t>Vaishali shukla</a:t>
            </a:r>
            <a:endParaRPr lang="en-IN" dirty="0">
              <a:solidFill>
                <a:schemeClr val="tx2">
                  <a:lumMod val="20000"/>
                  <a:lumOff val="80000"/>
                </a:schemeClr>
              </a:solidFill>
              <a:latin typeface="Arial" panose="020B0604020202020204" pitchFamily="34" charset="0"/>
              <a:cs typeface="Arial" panose="020B0604020202020204" pitchFamily="34" charset="0"/>
            </a:endParaRPr>
          </a:p>
        </p:txBody>
      </p:sp>
      <p:pic>
        <p:nvPicPr>
          <p:cNvPr id="4" name="Picture 1"/>
          <p:cNvPicPr>
            <a:picLocks noChangeAspect="1" noChangeArrowheads="1"/>
          </p:cNvPicPr>
          <p:nvPr/>
        </p:nvPicPr>
        <p:blipFill>
          <a:blip r:embed="rId2"/>
          <a:srcRect/>
          <a:stretch>
            <a:fillRect/>
          </a:stretch>
        </p:blipFill>
        <p:spPr bwMode="auto">
          <a:xfrm>
            <a:off x="1907704" y="548680"/>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Training Classifier: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We converted all the comment text into vectors , using </a:t>
            </a:r>
            <a:r>
              <a:rPr lang="en-IN" sz="2400" dirty="0" smtClean="0">
                <a:solidFill>
                  <a:schemeClr val="tx1"/>
                </a:solidFill>
                <a:latin typeface="Arial" panose="020B0604020202020204" pitchFamily="34" charset="0"/>
                <a:cs typeface="Arial" panose="020B0604020202020204" pitchFamily="34" charset="0"/>
              </a:rPr>
              <a:t>TF-IDF. </a:t>
            </a:r>
            <a:r>
              <a:rPr lang="en-IN" sz="2400" dirty="0">
                <a:solidFill>
                  <a:schemeClr val="tx1"/>
                </a:solidFill>
                <a:latin typeface="Arial" panose="020B0604020202020204" pitchFamily="34" charset="0"/>
                <a:cs typeface="Arial" panose="020B0604020202020204" pitchFamily="34" charset="0"/>
              </a:rPr>
              <a:t>Then we have split features and label.</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8292" y="2436492"/>
            <a:ext cx="6554788" cy="2453632"/>
          </a:xfrm>
          <a:prstGeom prst="rect">
            <a:avLst/>
          </a:prstGeo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Performance</a:t>
            </a:r>
            <a: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9552" y="2492896"/>
            <a:ext cx="8136904" cy="3960440"/>
          </a:xfrm>
        </p:spPr>
        <p:txBody>
          <a:bodyPr>
            <a:normAutofit/>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a:t>
            </a:r>
            <a:r>
              <a:rPr lang="en-US" sz="2400" b="1" dirty="0" smtClean="0">
                <a:solidFill>
                  <a:schemeClr val="tx1"/>
                </a:solidFill>
                <a:latin typeface="Arial" panose="020B0604020202020204" pitchFamily="34" charset="0"/>
                <a:cs typeface="Arial" panose="020B0604020202020204" pitchFamily="34" charset="0"/>
              </a:rPr>
              <a:t>binary classification </a:t>
            </a:r>
            <a:r>
              <a:rPr lang="en-US" sz="2400" b="1" dirty="0">
                <a:solidFill>
                  <a:schemeClr val="tx1"/>
                </a:solidFill>
                <a:latin typeface="Arial" panose="020B0604020202020204" pitchFamily="34" charset="0"/>
                <a:cs typeface="Arial" panose="020B0604020202020204" pitchFamily="34" charset="0"/>
              </a:rPr>
              <a:t>type </a:t>
            </a:r>
            <a:r>
              <a:rPr lang="en-US" sz="2400" b="1" dirty="0" smtClean="0">
                <a:solidFill>
                  <a:schemeClr val="tx1"/>
                </a:solidFill>
                <a:latin typeface="Arial" panose="020B0604020202020204" pitchFamily="34" charset="0"/>
                <a:cs typeface="Arial" panose="020B0604020202020204" pitchFamily="34" charset="0"/>
              </a:rPr>
              <a:t>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a:t>
            </a:r>
            <a:r>
              <a:rPr lang="en-IN" sz="2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LogisticRegression</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DecisionTreeClassifier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RandomForestClassifier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AdaBoostClassifier</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MultinomialNB</a:t>
            </a:r>
            <a:endParaRPr lang="en-IN" sz="2400" dirty="0" smtClean="0">
              <a:solidFill>
                <a:schemeClr val="tx1"/>
              </a:solidFill>
              <a:latin typeface="Arial" panose="020B0604020202020204" pitchFamily="34" charset="0"/>
              <a:cs typeface="Arial" panose="020B0604020202020204" pitchFamily="34" charset="0"/>
            </a:endParaRPr>
          </a:p>
          <a:p>
            <a:pPr latinLnBrk="1"/>
            <a:r>
              <a:rPr lang="en-IN" sz="2400" dirty="0" err="1" smtClean="0">
                <a:solidFill>
                  <a:schemeClr val="tx1"/>
                </a:solidFill>
                <a:latin typeface="Arial" panose="020B0604020202020204" pitchFamily="34" charset="0"/>
                <a:cs typeface="Arial" panose="020B0604020202020204" pitchFamily="34" charset="0"/>
              </a:rPr>
              <a:t>XGBoost</a:t>
            </a:r>
            <a:r>
              <a:rPr lang="en-IN" sz="2400" dirty="0" smtClean="0">
                <a:solidFill>
                  <a:schemeClr val="tx1"/>
                </a:solidFill>
                <a:latin typeface="Arial" panose="020B0604020202020204" pitchFamily="34" charset="0"/>
                <a:cs typeface="Arial" panose="020B0604020202020204" pitchFamily="34" charset="0"/>
              </a:rPr>
              <a:t> Classifier</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0"/>
            <a:ext cx="7024744" cy="1196752"/>
          </a:xfrm>
        </p:spPr>
        <p:txBody>
          <a:bodyPr>
            <a:noAutofit/>
          </a:bodyPr>
          <a:lstStyle/>
          <a:p>
            <a:pPr marL="91440" lvl="0" indent="-127000">
              <a:lnSpc>
                <a:spcPct val="90000"/>
              </a:lnSpc>
              <a:spcBef>
                <a:spcPts val="0"/>
              </a:spcBef>
            </a:pPr>
            <a:r>
              <a:rPr lang="en-IN" sz="4000" b="1" dirty="0">
                <a:solidFill>
                  <a:schemeClr val="tx1"/>
                </a:solidFill>
                <a:latin typeface="Arial" panose="020B0604020202020204" pitchFamily="34" charset="0"/>
                <a:cs typeface="Arial" panose="020B0604020202020204" pitchFamily="34" charset="0"/>
              </a:rPr>
              <a:t>Evaluation </a:t>
            </a:r>
            <a:r>
              <a:rPr lang="en-IN" sz="4000" b="1" dirty="0" smtClean="0">
                <a:solidFill>
                  <a:schemeClr val="tx1"/>
                </a:solidFill>
                <a:latin typeface="Arial" panose="020B0604020202020204" pitchFamily="34" charset="0"/>
                <a:cs typeface="Arial" panose="020B0604020202020204" pitchFamily="34" charset="0"/>
              </a:rPr>
              <a:t>Matrices</a:t>
            </a:r>
            <a:br>
              <a:rPr lang="en-IN" sz="4000" b="1" dirty="0" smtClean="0">
                <a:solidFill>
                  <a:schemeClr val="tx1"/>
                </a:solidFill>
                <a:latin typeface="Arial" panose="020B0604020202020204" pitchFamily="34" charset="0"/>
                <a:cs typeface="Arial" panose="020B0604020202020204" pitchFamily="34" charset="0"/>
              </a:rPr>
            </a:br>
            <a:endParaRPr lang="en-IN"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11560" y="731520"/>
            <a:ext cx="8208912" cy="5505792"/>
          </a:xfrm>
        </p:spPr>
        <p:txBody>
          <a:bodyPr>
            <a:noAutofit/>
          </a:bodyPr>
          <a:lstStyle/>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Accuracy </a:t>
            </a:r>
            <a:r>
              <a:rPr lang="en-IN" sz="2000" dirty="0">
                <a:solidFill>
                  <a:schemeClr val="tx1"/>
                </a:solidFill>
                <a:latin typeface="Arial" panose="020B0604020202020204" pitchFamily="34" charset="0"/>
                <a:cs typeface="Arial" panose="020B0604020202020204" pitchFamily="34" charset="0"/>
              </a:rPr>
              <a:t>- it determines how often a model predicts default and non default correctly.</a:t>
            </a:r>
            <a:br>
              <a:rPr lang="en-IN" sz="2000"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Confusion </a:t>
            </a:r>
            <a:r>
              <a:rPr lang="en-IN" sz="2000" b="1" dirty="0">
                <a:solidFill>
                  <a:schemeClr val="tx1"/>
                </a:solidFill>
                <a:latin typeface="Arial" panose="020B0604020202020204" pitchFamily="34" charset="0"/>
                <a:cs typeface="Arial" panose="020B0604020202020204" pitchFamily="34" charset="0"/>
              </a:rPr>
              <a:t>matrices</a:t>
            </a: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:It gives </a:t>
            </a:r>
            <a:r>
              <a:rPr lang="en-IN" sz="2000" dirty="0">
                <a:solidFill>
                  <a:schemeClr val="tx1"/>
                </a:solidFill>
                <a:latin typeface="Arial" panose="020B0604020202020204" pitchFamily="34" charset="0"/>
                <a:cs typeface="Arial" panose="020B0604020202020204" pitchFamily="34" charset="0"/>
              </a:rPr>
              <a:t>direct comparisons of values like True Positives, False Positives, True Negatives and False </a:t>
            </a:r>
            <a:r>
              <a:rPr lang="en-IN" sz="2000" dirty="0" smtClean="0">
                <a:solidFill>
                  <a:schemeClr val="tx1"/>
                </a:solidFill>
                <a:latin typeface="Arial" panose="020B0604020202020204" pitchFamily="34" charset="0"/>
                <a:cs typeface="Arial" panose="020B0604020202020204" pitchFamily="34" charset="0"/>
              </a:rPr>
              <a:t>Negatives</a:t>
            </a:r>
            <a:endParaRPr lang="en-IN" sz="2000" b="1" dirty="0" smtClean="0">
              <a:solidFill>
                <a:schemeClr val="tx1"/>
              </a:solidFill>
              <a:latin typeface="Arial" panose="020B0604020202020204" pitchFamily="34" charset="0"/>
              <a:cs typeface="Arial" panose="020B0604020202020204" pitchFamily="34" charset="0"/>
            </a:endParaRPr>
          </a:p>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classification </a:t>
            </a:r>
            <a:r>
              <a:rPr lang="en-IN" sz="2000" b="1" dirty="0">
                <a:solidFill>
                  <a:schemeClr val="tx1"/>
                </a:solidFill>
                <a:latin typeface="Arial" panose="020B0604020202020204" pitchFamily="34" charset="0"/>
                <a:cs typeface="Arial" panose="020B0604020202020204" pitchFamily="34" charset="0"/>
              </a:rPr>
              <a:t>report</a:t>
            </a:r>
            <a:r>
              <a:rPr lang="en-IN" sz="2000" dirty="0">
                <a:solidFill>
                  <a:schemeClr val="tx1"/>
                </a:solidFill>
                <a:latin typeface="Arial" panose="020B0604020202020204" pitchFamily="34" charset="0"/>
                <a:cs typeface="Arial" panose="020B0604020202020204" pitchFamily="34" charset="0"/>
              </a:rPr>
              <a:t> </a:t>
            </a:r>
            <a:r>
              <a:rPr lang="en-IN" sz="2000" dirty="0" smtClean="0">
                <a:solidFill>
                  <a:schemeClr val="tx1"/>
                </a:solidFill>
                <a:latin typeface="Arial" panose="020B0604020202020204" pitchFamily="34" charset="0"/>
                <a:cs typeface="Arial" panose="020B0604020202020204" pitchFamily="34" charset="0"/>
              </a:rPr>
              <a:t>:It displays </a:t>
            </a:r>
            <a:r>
              <a:rPr lang="en-IN" sz="2000" dirty="0">
                <a:solidFill>
                  <a:schemeClr val="tx1"/>
                </a:solidFill>
                <a:latin typeface="Arial" panose="020B0604020202020204" pitchFamily="34" charset="0"/>
                <a:cs typeface="Arial" panose="020B0604020202020204" pitchFamily="34" charset="0"/>
              </a:rPr>
              <a:t>the precision, recall, F1, and support scores for the </a:t>
            </a:r>
            <a:r>
              <a:rPr lang="en-IN" sz="2000" dirty="0" smtClean="0">
                <a:solidFill>
                  <a:schemeClr val="tx1"/>
                </a:solidFill>
                <a:latin typeface="Arial" panose="020B0604020202020204" pitchFamily="34" charset="0"/>
                <a:cs typeface="Arial" panose="020B0604020202020204" pitchFamily="34" charset="0"/>
              </a:rPr>
              <a:t>model</a:t>
            </a:r>
          </a:p>
          <a:p>
            <a:pPr>
              <a:buFont typeface="Wingdings" pitchFamily="2" charset="2"/>
              <a:buChar char="v"/>
            </a:pPr>
            <a:r>
              <a:rPr lang="en-IN" sz="2000" b="1" dirty="0" smtClean="0">
                <a:solidFill>
                  <a:schemeClr val="tx1"/>
                </a:solidFill>
                <a:latin typeface="Arial" panose="020B0604020202020204" pitchFamily="34" charset="0"/>
                <a:cs typeface="Arial" panose="020B0604020202020204" pitchFamily="34" charset="0"/>
              </a:rPr>
              <a:t>F1 </a:t>
            </a:r>
            <a:r>
              <a:rPr lang="en-IN" sz="2000" b="1" dirty="0">
                <a:solidFill>
                  <a:schemeClr val="tx1"/>
                </a:solidFill>
                <a:latin typeface="Arial" panose="020B0604020202020204" pitchFamily="34" charset="0"/>
                <a:cs typeface="Arial" panose="020B0604020202020204" pitchFamily="34" charset="0"/>
              </a:rPr>
              <a:t>score </a:t>
            </a:r>
            <a:r>
              <a:rPr lang="en-IN" sz="2000" dirty="0">
                <a:solidFill>
                  <a:schemeClr val="tx1"/>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2000" dirty="0">
                <a:solidFill>
                  <a:schemeClr val="tx1"/>
                </a:solidFill>
                <a:latin typeface="Arial" panose="020B0604020202020204" pitchFamily="34" charset="0"/>
                <a:cs typeface="Arial" panose="020B0604020202020204" pitchFamily="34" charset="0"/>
              </a:rPr>
            </a:br>
            <a:r>
              <a:rPr lang="en-IN" sz="2000" b="1" dirty="0" smtClean="0">
                <a:solidFill>
                  <a:schemeClr val="tx1"/>
                </a:solidFill>
                <a:latin typeface="Arial" panose="020B0604020202020204" pitchFamily="34" charset="0"/>
                <a:cs typeface="Arial" panose="020B0604020202020204" pitchFamily="34" charset="0"/>
              </a:rPr>
              <a:t>AUC: </a:t>
            </a:r>
            <a:r>
              <a:rPr lang="en-IN" sz="2000" dirty="0" smtClean="0">
                <a:solidFill>
                  <a:schemeClr val="tx1"/>
                </a:solidFill>
                <a:latin typeface="Arial" panose="020B0604020202020204" pitchFamily="34" charset="0"/>
                <a:cs typeface="Arial" panose="020B0604020202020204" pitchFamily="34" charset="0"/>
              </a:rPr>
              <a:t>It</a:t>
            </a:r>
            <a:r>
              <a:rPr lang="en-IN" sz="2000" b="1" dirty="0" smtClean="0">
                <a:solidFill>
                  <a:schemeClr val="tx1"/>
                </a:solidFill>
                <a:latin typeface="Arial" panose="020B0604020202020204" pitchFamily="34" charset="0"/>
                <a:cs typeface="Arial" panose="020B0604020202020204" pitchFamily="34" charset="0"/>
              </a:rPr>
              <a:t> </a:t>
            </a:r>
            <a:r>
              <a:rPr lang="en-IN" sz="2000" dirty="0">
                <a:solidFill>
                  <a:schemeClr val="tx1"/>
                </a:solidFill>
                <a:latin typeface="Arial" panose="020B0604020202020204" pitchFamily="34" charset="0"/>
                <a:cs typeface="Arial" panose="020B0604020202020204" pitchFamily="34" charset="0"/>
              </a:rPr>
              <a:t> represents the degree or measure of </a:t>
            </a:r>
            <a:r>
              <a:rPr lang="en-IN" sz="2000" dirty="0" err="1">
                <a:solidFill>
                  <a:schemeClr val="tx1"/>
                </a:solidFill>
                <a:latin typeface="Arial" panose="020B0604020202020204" pitchFamily="34" charset="0"/>
                <a:cs typeface="Arial" panose="020B0604020202020204" pitchFamily="34" charset="0"/>
              </a:rPr>
              <a:t>separability</a:t>
            </a:r>
            <a:r>
              <a:rPr lang="en-IN" sz="2000" dirty="0">
                <a:solidFill>
                  <a:schemeClr val="tx1"/>
                </a:solidFill>
                <a:latin typeface="Arial" panose="020B0604020202020204" pitchFamily="34" charset="0"/>
                <a:cs typeface="Arial" panose="020B0604020202020204" pitchFamily="34" charset="0"/>
              </a:rPr>
              <a:t>. It tells how much the model is capable of distinguishing </a:t>
            </a:r>
            <a:r>
              <a:rPr lang="en-IN" sz="2000" dirty="0" smtClean="0">
                <a:solidFill>
                  <a:schemeClr val="tx1"/>
                </a:solidFill>
                <a:latin typeface="Arial" panose="020B0604020202020204" pitchFamily="34" charset="0"/>
                <a:cs typeface="Arial" panose="020B0604020202020204" pitchFamily="34" charset="0"/>
              </a:rPr>
              <a:t>between</a:t>
            </a:r>
          </a:p>
          <a:p>
            <a:pPr>
              <a:buFont typeface="Wingdings" pitchFamily="2" charset="2"/>
              <a:buChar char="v"/>
            </a:pPr>
            <a:r>
              <a:rPr lang="en-IN" sz="2000" b="1" dirty="0" err="1" smtClean="0">
                <a:solidFill>
                  <a:schemeClr val="tx1"/>
                </a:solidFill>
                <a:latin typeface="Arial" panose="020B0604020202020204" pitchFamily="34" charset="0"/>
                <a:cs typeface="Arial" panose="020B0604020202020204" pitchFamily="34" charset="0"/>
              </a:rPr>
              <a:t>Log_Loss</a:t>
            </a:r>
            <a:r>
              <a:rPr lang="en-IN" sz="2000" dirty="0" err="1" smtClean="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For</a:t>
            </a:r>
            <a:r>
              <a:rPr lang="en-IN" sz="2000" dirty="0">
                <a:solidFill>
                  <a:schemeClr val="tx1"/>
                </a:solidFill>
                <a:latin typeface="Arial" panose="020B0604020202020204" pitchFamily="34" charset="0"/>
                <a:cs typeface="Arial" panose="020B0604020202020204" pitchFamily="34" charset="0"/>
              </a:rPr>
              <a:t> any given problem, a lower </a:t>
            </a:r>
            <a:r>
              <a:rPr lang="en-IN" sz="2000" b="1" dirty="0">
                <a:solidFill>
                  <a:schemeClr val="tx1"/>
                </a:solidFill>
                <a:latin typeface="Arial" panose="020B0604020202020204" pitchFamily="34" charset="0"/>
                <a:cs typeface="Arial" panose="020B0604020202020204" pitchFamily="34" charset="0"/>
              </a:rPr>
              <a:t>log loss</a:t>
            </a:r>
            <a:r>
              <a:rPr lang="en-IN" sz="2000" dirty="0">
                <a:solidFill>
                  <a:schemeClr val="tx1"/>
                </a:solidFill>
                <a:latin typeface="Arial" panose="020B0604020202020204" pitchFamily="34" charset="0"/>
                <a:cs typeface="Arial" panose="020B0604020202020204" pitchFamily="34" charset="0"/>
              </a:rPr>
              <a:t> value means better predictions</a:t>
            </a:r>
          </a:p>
        </p:txBody>
      </p:sp>
    </p:spTree>
    <p:extLst>
      <p:ext uri="{BB962C8B-B14F-4D97-AF65-F5344CB8AC3E}">
        <p14:creationId xmlns:p14="http://schemas.microsoft.com/office/powerpoint/2010/main" val="285981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395536" y="1268760"/>
            <a:ext cx="5731510" cy="1679575"/>
          </a:xfrm>
          <a:prstGeom prst="rect">
            <a:avLst/>
          </a:prstGeom>
        </p:spPr>
      </p:pic>
      <p:pic>
        <p:nvPicPr>
          <p:cNvPr id="8" name="Picture 7"/>
          <p:cNvPicPr/>
          <p:nvPr/>
        </p:nvPicPr>
        <p:blipFill>
          <a:blip r:embed="rId3"/>
          <a:stretch>
            <a:fillRect/>
          </a:stretch>
        </p:blipFill>
        <p:spPr>
          <a:xfrm>
            <a:off x="2555776" y="3284984"/>
            <a:ext cx="5731510" cy="3185795"/>
          </a:xfrm>
          <a:prstGeom prst="rect">
            <a:avLst/>
          </a:prstGeo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85549" y="1036082"/>
            <a:ext cx="5731510" cy="1960870"/>
          </a:xfrm>
          <a:prstGeom prst="rect">
            <a:avLst/>
          </a:prstGeom>
        </p:spPr>
      </p:pic>
      <p:pic>
        <p:nvPicPr>
          <p:cNvPr id="6" name="Picture 5"/>
          <p:cNvPicPr/>
          <p:nvPr/>
        </p:nvPicPr>
        <p:blipFill>
          <a:blip r:embed="rId3"/>
          <a:stretch>
            <a:fillRect/>
          </a:stretch>
        </p:blipFill>
        <p:spPr>
          <a:xfrm>
            <a:off x="3635896" y="3140968"/>
            <a:ext cx="5227454" cy="3646944"/>
          </a:xfrm>
          <a:prstGeom prst="rect">
            <a:avLst/>
          </a:prstGeom>
        </p:spPr>
      </p:pic>
    </p:spTree>
    <p:extLst>
      <p:ext uri="{BB962C8B-B14F-4D97-AF65-F5344CB8AC3E}">
        <p14:creationId xmlns:p14="http://schemas.microsoft.com/office/powerpoint/2010/main" val="2515801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395536" y="1268760"/>
            <a:ext cx="5112568" cy="2880320"/>
          </a:xfrm>
          <a:prstGeom prst="rect">
            <a:avLst/>
          </a:prstGeom>
        </p:spPr>
      </p:pic>
      <p:pic>
        <p:nvPicPr>
          <p:cNvPr id="8" name="Picture 7"/>
          <p:cNvPicPr/>
          <p:nvPr/>
        </p:nvPicPr>
        <p:blipFill>
          <a:blip r:embed="rId3"/>
          <a:stretch>
            <a:fillRect/>
          </a:stretch>
        </p:blipFill>
        <p:spPr>
          <a:xfrm>
            <a:off x="4283968" y="4149080"/>
            <a:ext cx="4860032" cy="2696344"/>
          </a:xfrm>
          <a:prstGeom prst="rect">
            <a:avLst/>
          </a:prstGeom>
        </p:spPr>
      </p:pic>
    </p:spTree>
    <p:extLst>
      <p:ext uri="{BB962C8B-B14F-4D97-AF65-F5344CB8AC3E}">
        <p14:creationId xmlns:p14="http://schemas.microsoft.com/office/powerpoint/2010/main" val="384456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395537" y="1124744"/>
            <a:ext cx="4896543" cy="2808312"/>
          </a:xfrm>
          <a:prstGeom prst="rect">
            <a:avLst/>
          </a:prstGeom>
        </p:spPr>
      </p:pic>
      <p:pic>
        <p:nvPicPr>
          <p:cNvPr id="6" name="Picture 5"/>
          <p:cNvPicPr/>
          <p:nvPr/>
        </p:nvPicPr>
        <p:blipFill>
          <a:blip r:embed="rId3"/>
          <a:stretch>
            <a:fillRect/>
          </a:stretch>
        </p:blipFill>
        <p:spPr>
          <a:xfrm>
            <a:off x="4211960" y="4077072"/>
            <a:ext cx="4964048" cy="2780928"/>
          </a:xfrm>
          <a:prstGeom prst="rect">
            <a:avLst/>
          </a:prstGeom>
        </p:spPr>
      </p:pic>
    </p:spTree>
    <p:extLst>
      <p:ext uri="{BB962C8B-B14F-4D97-AF65-F5344CB8AC3E}">
        <p14:creationId xmlns:p14="http://schemas.microsoft.com/office/powerpoint/2010/main" val="172868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stretch>
            <a:fillRect/>
          </a:stretch>
        </p:blipFill>
        <p:spPr>
          <a:xfrm>
            <a:off x="1706245" y="1096645"/>
            <a:ext cx="5731510" cy="4664710"/>
          </a:xfrm>
          <a:prstGeom prst="rect">
            <a:avLst/>
          </a:prstGeom>
        </p:spPr>
      </p:pic>
    </p:spTree>
    <p:extLst>
      <p:ext uri="{BB962C8B-B14F-4D97-AF65-F5344CB8AC3E}">
        <p14:creationId xmlns:p14="http://schemas.microsoft.com/office/powerpoint/2010/main" val="2786268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763688" y="1556792"/>
            <a:ext cx="5731510" cy="4290060"/>
          </a:xfrm>
          <a:prstGeom prst="rect">
            <a:avLst/>
          </a:prstGeom>
        </p:spPr>
      </p:pic>
    </p:spTree>
    <p:extLst>
      <p:ext uri="{BB962C8B-B14F-4D97-AF65-F5344CB8AC3E}">
        <p14:creationId xmlns:p14="http://schemas.microsoft.com/office/powerpoint/2010/main" val="3415856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706245" y="1410970"/>
            <a:ext cx="5731510" cy="4036060"/>
          </a:xfrm>
          <a:prstGeom prst="rect">
            <a:avLst/>
          </a:prstGeom>
        </p:spPr>
      </p:pic>
    </p:spTree>
    <p:extLst>
      <p:ext uri="{BB962C8B-B14F-4D97-AF65-F5344CB8AC3E}">
        <p14:creationId xmlns:p14="http://schemas.microsoft.com/office/powerpoint/2010/main" val="3858102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16632"/>
            <a:ext cx="6512511" cy="614888"/>
          </a:xfrm>
        </p:spPr>
        <p:txBody>
          <a:bodyPr>
            <a:normAutofit fontScale="90000"/>
          </a:bodyPr>
          <a:lstStyle/>
          <a:p>
            <a:r>
              <a:rPr lang="en-IN" sz="4400" dirty="0" smtClean="0">
                <a:solidFill>
                  <a:schemeClr val="tx1"/>
                </a:solidFill>
                <a:latin typeface="Arial" panose="020B0604020202020204" pitchFamily="34" charset="0"/>
                <a:cs typeface="Arial" panose="020B0604020202020204" pitchFamily="34" charset="0"/>
              </a:rPr>
              <a:t>Introduction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9552" y="908720"/>
            <a:ext cx="8136904" cy="5544616"/>
          </a:xfrm>
        </p:spPr>
        <p:txBody>
          <a:bodyPr>
            <a:noAutofit/>
          </a:bodyPr>
          <a:lstStyle/>
          <a:p>
            <a:r>
              <a:rPr lang="en-IN" sz="2400" dirty="0">
                <a:solidFill>
                  <a:schemeClr val="tx1"/>
                </a:solidFill>
                <a:latin typeface="Arial" panose="020B0604020202020204" pitchFamily="34" charset="0"/>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a:t>
            </a:r>
            <a:r>
              <a:rPr lang="en-IN" sz="2400" dirty="0" smtClean="0">
                <a:solidFill>
                  <a:schemeClr val="tx1"/>
                </a:solidFill>
                <a:latin typeface="Arial" panose="020B0604020202020204" pitchFamily="34" charset="0"/>
                <a:cs typeface="Arial" panose="020B0604020202020204" pitchFamily="34" charset="0"/>
              </a:rPr>
              <a:t>vitalized </a:t>
            </a:r>
            <a:r>
              <a:rPr lang="en-IN" sz="2400" dirty="0">
                <a:solidFill>
                  <a:schemeClr val="tx1"/>
                </a:solidFill>
                <a:latin typeface="Arial" panose="020B0604020202020204" pitchFamily="34" charset="0"/>
                <a:cs typeface="Arial" panose="020B0604020202020204" pitchFamily="34" charset="0"/>
              </a:rPr>
              <a:t>by algorithms, and users may end up in a filter </a:t>
            </a:r>
            <a:r>
              <a:rPr lang="en-IN" sz="2400" dirty="0" smtClean="0">
                <a:solidFill>
                  <a:schemeClr val="tx1"/>
                </a:solidFill>
                <a:latin typeface="Arial" panose="020B0604020202020204" pitchFamily="34" charset="0"/>
                <a:cs typeface="Arial" panose="020B0604020202020204" pitchFamily="34" charset="0"/>
              </a:rPr>
              <a:t>bubble.</a:t>
            </a:r>
          </a:p>
          <a:p>
            <a:r>
              <a:rPr lang="en-IN" sz="2400" dirty="0">
                <a:solidFill>
                  <a:schemeClr val="tx1"/>
                </a:solidFill>
                <a:latin typeface="Arial" panose="020B0604020202020204" pitchFamily="34" charset="0"/>
                <a:cs typeface="Arial" panose="020B0604020202020204" pitchFamily="34" charset="0"/>
              </a:rPr>
              <a:t>Fake news is not a recent concept, </a:t>
            </a:r>
            <a:r>
              <a:rPr lang="en-IN" sz="2400" dirty="0" smtClean="0">
                <a:solidFill>
                  <a:schemeClr val="tx1"/>
                </a:solidFill>
                <a:latin typeface="Arial" panose="020B0604020202020204" pitchFamily="34" charset="0"/>
                <a:cs typeface="Arial" panose="020B0604020202020204" pitchFamily="34" charset="0"/>
              </a:rPr>
              <a:t>but </a:t>
            </a:r>
            <a:r>
              <a:rPr lang="en-IN" sz="2400" dirty="0">
                <a:solidFill>
                  <a:schemeClr val="tx1"/>
                </a:solidFill>
                <a:latin typeface="Arial" panose="020B0604020202020204" pitchFamily="34" charset="0"/>
                <a:cs typeface="Arial" panose="020B0604020202020204" pitchFamily="34" charset="0"/>
              </a:rPr>
              <a:t>it is a commonly occurring phenomenon in current times. </a:t>
            </a:r>
            <a:r>
              <a:rPr lang="en-IN" sz="2400" dirty="0" smtClean="0">
                <a:solidFill>
                  <a:schemeClr val="tx1"/>
                </a:solidFill>
                <a:latin typeface="Arial" panose="020B0604020202020204" pitchFamily="34" charset="0"/>
                <a:cs typeface="Arial" panose="020B0604020202020204" pitchFamily="34" charset="0"/>
              </a:rPr>
              <a:t>.</a:t>
            </a:r>
            <a:r>
              <a:rPr lang="en-IN" sz="2400" dirty="0">
                <a:solidFill>
                  <a:schemeClr val="tx1"/>
                </a:solidFill>
                <a:latin typeface="Arial" panose="020B0604020202020204" pitchFamily="34" charset="0"/>
                <a:cs typeface="Arial" panose="020B0604020202020204" pitchFamily="34" charset="0"/>
              </a:rPr>
              <a:t>With the widespread dissemination of information via digital media platforms, it is of utmost importance for individuals and societies to be able to judge the credibility of </a:t>
            </a:r>
            <a:r>
              <a:rPr lang="en-IN" sz="2400" dirty="0" smtClean="0">
                <a:solidFill>
                  <a:schemeClr val="tx1"/>
                </a:solidFill>
                <a:latin typeface="Arial" panose="020B0604020202020204" pitchFamily="34" charset="0"/>
                <a:cs typeface="Arial" panose="020B0604020202020204" pitchFamily="34" charset="0"/>
              </a:rPr>
              <a:t>it.</a:t>
            </a:r>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smtClean="0">
                <a:solidFill>
                  <a:schemeClr val="tx1"/>
                </a:solidFill>
                <a:latin typeface="Arial" panose="020B0604020202020204" pitchFamily="34" charset="0"/>
                <a:cs typeface="Arial" panose="020B0604020202020204" pitchFamily="34" charset="0"/>
              </a:rPr>
              <a:t>All algorithm by using for loop</a:t>
            </a:r>
            <a:endParaRPr lang="en-IN" sz="2800" b="1" dirty="0">
              <a:solidFill>
                <a:schemeClr val="tx1"/>
              </a:solidFill>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706245" y="1308417"/>
            <a:ext cx="5731510" cy="4241165"/>
          </a:xfrm>
          <a:prstGeom prst="rect">
            <a:avLst/>
          </a:prstGeom>
        </p:spPr>
      </p:pic>
    </p:spTree>
    <p:extLst>
      <p:ext uri="{BB962C8B-B14F-4D97-AF65-F5344CB8AC3E}">
        <p14:creationId xmlns:p14="http://schemas.microsoft.com/office/powerpoint/2010/main" val="1006349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2660" y="3573016"/>
            <a:ext cx="8208912" cy="1143000"/>
          </a:xfrm>
        </p:spPr>
        <p:txBody>
          <a:bodyPr>
            <a:noAutofit/>
          </a:bodyPr>
          <a:lstStyle/>
          <a:p>
            <a:pPr algn="l" latinLnBrk="1"/>
            <a:r>
              <a:rPr lang="en-IN" sz="2000" dirty="0" smtClean="0">
                <a:solidFill>
                  <a:schemeClr val="tx1"/>
                </a:solidFill>
                <a:latin typeface="Arial" panose="020B0604020202020204" pitchFamily="34" charset="0"/>
                <a:cs typeface="Arial" panose="020B0604020202020204" pitchFamily="34" charset="0"/>
              </a:rPr>
              <a:t>Result = </a:t>
            </a:r>
            <a:r>
              <a:rPr lang="en-IN" sz="2000" dirty="0" err="1" smtClean="0">
                <a:solidFill>
                  <a:schemeClr val="tx1"/>
                </a:solidFill>
                <a:latin typeface="Arial" panose="020B0604020202020204" pitchFamily="34" charset="0"/>
                <a:cs typeface="Arial" panose="020B0604020202020204" pitchFamily="34" charset="0"/>
              </a:rPr>
              <a:t>pd.DataFrame</a:t>
            </a:r>
            <a:r>
              <a:rPr lang="en-IN" sz="2000" dirty="0">
                <a:solidFill>
                  <a:schemeClr val="tx1"/>
                </a:solidFill>
                <a:latin typeface="Arial" panose="020B0604020202020204" pitchFamily="34" charset="0"/>
                <a:cs typeface="Arial" panose="020B0604020202020204" pitchFamily="34" charset="0"/>
              </a:rPr>
              <a:t>({'Model': </a:t>
            </a:r>
            <a:r>
              <a:rPr lang="en-IN" sz="2000" dirty="0" err="1">
                <a:solidFill>
                  <a:schemeClr val="tx1"/>
                </a:solidFill>
                <a:latin typeface="Arial" panose="020B0604020202020204" pitchFamily="34" charset="0"/>
                <a:cs typeface="Arial" panose="020B0604020202020204" pitchFamily="34" charset="0"/>
              </a:rPr>
              <a:t>model_list</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Accuracy_score</a:t>
            </a:r>
            <a:r>
              <a:rPr lang="en-IN" sz="2000" dirty="0">
                <a:solidFill>
                  <a:schemeClr val="tx1"/>
                </a:solidFill>
                <a:latin typeface="Arial" panose="020B0604020202020204" pitchFamily="34" charset="0"/>
                <a:cs typeface="Arial" panose="020B0604020202020204" pitchFamily="34" charset="0"/>
              </a:rPr>
              <a:t>': score, 'Cross_val_score':</a:t>
            </a:r>
            <a:r>
              <a:rPr lang="en-IN" sz="2000" dirty="0" err="1">
                <a:solidFill>
                  <a:schemeClr val="tx1"/>
                </a:solidFill>
                <a:latin typeface="Arial" panose="020B0604020202020204" pitchFamily="34" charset="0"/>
                <a:cs typeface="Arial" panose="020B0604020202020204" pitchFamily="34" charset="0"/>
              </a:rPr>
              <a:t>cvs</a:t>
            </a:r>
            <a:r>
              <a:rPr lang="en-IN" sz="2000" dirty="0">
                <a:solidFill>
                  <a:schemeClr val="tx1"/>
                </a:solidFill>
                <a:latin typeface="Arial" panose="020B0604020202020204" pitchFamily="34" charset="0"/>
                <a:cs typeface="Arial" panose="020B0604020202020204" pitchFamily="34" charset="0"/>
              </a:rPr>
              <a:t>,'</a:t>
            </a:r>
            <a:r>
              <a:rPr lang="en-IN" sz="2000" dirty="0" err="1">
                <a:solidFill>
                  <a:schemeClr val="tx1"/>
                </a:solidFill>
                <a:latin typeface="Arial" panose="020B0604020202020204" pitchFamily="34" charset="0"/>
                <a:cs typeface="Arial" panose="020B0604020202020204" pitchFamily="34" charset="0"/>
              </a:rPr>
              <a:t>Roc_auc_score</a:t>
            </a:r>
            <a:r>
              <a:rPr lang="en-IN" sz="2000" dirty="0">
                <a:solidFill>
                  <a:schemeClr val="tx1"/>
                </a:solidFill>
                <a:latin typeface="Arial" panose="020B0604020202020204" pitchFamily="34" charset="0"/>
                <a:cs typeface="Arial" panose="020B0604020202020204" pitchFamily="34" charset="0"/>
              </a:rPr>
              <a:t>': </a:t>
            </a:r>
            <a:r>
              <a:rPr lang="en-IN" sz="2000" dirty="0" err="1">
                <a:solidFill>
                  <a:schemeClr val="tx1"/>
                </a:solidFill>
                <a:latin typeface="Arial" panose="020B0604020202020204" pitchFamily="34" charset="0"/>
                <a:cs typeface="Arial" panose="020B0604020202020204" pitchFamily="34" charset="0"/>
              </a:rPr>
              <a:t>rocscore</a:t>
            </a:r>
            <a:r>
              <a:rPr lang="en-IN" sz="2000" dirty="0">
                <a:solidFill>
                  <a:schemeClr val="tx1"/>
                </a:solidFill>
                <a:latin typeface="Arial" panose="020B0604020202020204" pitchFamily="34" charset="0"/>
                <a:cs typeface="Arial" panose="020B0604020202020204" pitchFamily="34" charset="0"/>
              </a:rPr>
              <a:t>,'Log_Loss':</a:t>
            </a:r>
            <a:r>
              <a:rPr lang="en-IN" sz="2000" dirty="0" err="1">
                <a:solidFill>
                  <a:schemeClr val="tx1"/>
                </a:solidFill>
                <a:latin typeface="Arial" panose="020B0604020202020204" pitchFamily="34" charset="0"/>
                <a:cs typeface="Arial" panose="020B0604020202020204" pitchFamily="34" charset="0"/>
              </a:rPr>
              <a:t>logloss</a:t>
            </a:r>
            <a:r>
              <a:rPr lang="en-IN" sz="2000" dirty="0">
                <a:solidFill>
                  <a:schemeClr val="tx1"/>
                </a:solidFill>
                <a:latin typeface="Arial" panose="020B0604020202020204" pitchFamily="34" charset="0"/>
                <a:cs typeface="Arial" panose="020B0604020202020204" pitchFamily="34" charset="0"/>
              </a:rPr>
              <a:t>})</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result</a:t>
            </a:r>
          </a:p>
        </p:txBody>
      </p:sp>
      <p:sp>
        <p:nvSpPr>
          <p:cNvPr id="7" name="Rectangle 6"/>
          <p:cNvSpPr/>
          <p:nvPr/>
        </p:nvSpPr>
        <p:spPr>
          <a:xfrm>
            <a:off x="700672" y="5085184"/>
            <a:ext cx="7992888" cy="1569660"/>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We choose </a:t>
            </a:r>
            <a:r>
              <a:rPr lang="en-IN" sz="2400" b="1" i="1" dirty="0" err="1">
                <a:latin typeface="Arial" panose="020B0604020202020204" pitchFamily="34" charset="0"/>
                <a:cs typeface="Arial" panose="020B0604020202020204" pitchFamily="34" charset="0"/>
              </a:rPr>
              <a:t>XGBoost</a:t>
            </a:r>
            <a:r>
              <a:rPr lang="en-IN" sz="2400" b="1" i="1" dirty="0">
                <a:latin typeface="Arial" panose="020B0604020202020204" pitchFamily="34" charset="0"/>
                <a:cs typeface="Arial" panose="020B0604020202020204" pitchFamily="34" charset="0"/>
              </a:rPr>
              <a:t> Classifier model as the final one</a:t>
            </a:r>
            <a:r>
              <a:rPr lang="en-IN" sz="2400" b="1" i="1" dirty="0" smtClean="0">
                <a:latin typeface="Arial" panose="020B0604020202020204" pitchFamily="34" charset="0"/>
                <a:cs typeface="Arial" panose="020B0604020202020204" pitchFamily="34" charset="0"/>
              </a:rPr>
              <a:t>, as </a:t>
            </a:r>
            <a:r>
              <a:rPr lang="en-IN" sz="2400" b="1" i="1" dirty="0">
                <a:latin typeface="Arial" panose="020B0604020202020204" pitchFamily="34" charset="0"/>
                <a:cs typeface="Arial" panose="020B0604020202020204" pitchFamily="34" charset="0"/>
              </a:rPr>
              <a:t>it gives </a:t>
            </a:r>
            <a:r>
              <a:rPr lang="en-IN" sz="2400" b="1" i="1" dirty="0" err="1">
                <a:latin typeface="Arial" panose="020B0604020202020204" pitchFamily="34" charset="0"/>
                <a:cs typeface="Arial" panose="020B0604020202020204" pitchFamily="34" charset="0"/>
              </a:rPr>
              <a:t>hightest</a:t>
            </a:r>
            <a:r>
              <a:rPr lang="en-IN" sz="2400" b="1" i="1" dirty="0">
                <a:latin typeface="Arial" panose="020B0604020202020204" pitchFamily="34" charset="0"/>
                <a:cs typeface="Arial" panose="020B0604020202020204" pitchFamily="34" charset="0"/>
              </a:rPr>
              <a:t> accuracy score &amp; also </a:t>
            </a:r>
            <a:r>
              <a:rPr lang="en-IN" sz="2400" b="1" i="1" dirty="0" err="1">
                <a:latin typeface="Arial" panose="020B0604020202020204" pitchFamily="34" charset="0"/>
                <a:cs typeface="Arial" panose="020B0604020202020204" pitchFamily="34" charset="0"/>
              </a:rPr>
              <a:t>log_loss</a:t>
            </a:r>
            <a:r>
              <a:rPr lang="en-IN" sz="2400" b="1" i="1" dirty="0">
                <a:latin typeface="Arial" panose="020B0604020202020204" pitchFamily="34" charset="0"/>
                <a:cs typeface="Arial" panose="020B0604020202020204" pitchFamily="34" charset="0"/>
              </a:rPr>
              <a:t> value is minimum which indicates better </a:t>
            </a:r>
            <a:r>
              <a:rPr lang="en-IN" sz="2400" b="1" i="1" dirty="0" smtClean="0">
                <a:latin typeface="Arial" panose="020B0604020202020204" pitchFamily="34" charset="0"/>
                <a:cs typeface="Arial" panose="020B0604020202020204" pitchFamily="34" charset="0"/>
              </a:rPr>
              <a:t>prediction.</a:t>
            </a:r>
            <a:endParaRPr lang="en-IN" sz="2400" b="1" i="1"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728120" y="404664"/>
            <a:ext cx="8164360" cy="2952328"/>
          </a:xfrm>
          <a:prstGeom prst="rect">
            <a:avLst/>
          </a:prstGeom>
        </p:spPr>
      </p:pic>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5" name="Picture 4"/>
          <p:cNvPicPr/>
          <p:nvPr/>
        </p:nvPicPr>
        <p:blipFill>
          <a:blip r:embed="rId2"/>
          <a:stretch>
            <a:fillRect/>
          </a:stretch>
        </p:blipFill>
        <p:spPr>
          <a:xfrm>
            <a:off x="1547664" y="1412776"/>
            <a:ext cx="5731510" cy="3672840"/>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p:cNvPicPr/>
          <p:nvPr/>
        </p:nvPicPr>
        <p:blipFill>
          <a:blip r:embed="rId2"/>
          <a:stretch>
            <a:fillRect/>
          </a:stretch>
        </p:blipFill>
        <p:spPr>
          <a:xfrm>
            <a:off x="1704975" y="1177290"/>
            <a:ext cx="5734050" cy="4503420"/>
          </a:xfrm>
          <a:prstGeom prst="rect">
            <a:avLst/>
          </a:prstGeom>
        </p:spPr>
      </p:pic>
    </p:spTree>
    <p:extLst>
      <p:ext uri="{BB962C8B-B14F-4D97-AF65-F5344CB8AC3E}">
        <p14:creationId xmlns:p14="http://schemas.microsoft.com/office/powerpoint/2010/main" val="2267356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539552" y="1043568"/>
            <a:ext cx="4069080" cy="5372100"/>
          </a:xfrm>
          <a:prstGeom prst="rect">
            <a:avLst/>
          </a:prstGeom>
        </p:spPr>
      </p:pic>
      <p:pic>
        <p:nvPicPr>
          <p:cNvPr id="7" name="Picture 6"/>
          <p:cNvPicPr/>
          <p:nvPr/>
        </p:nvPicPr>
        <p:blipFill>
          <a:blip r:embed="rId3"/>
          <a:stretch>
            <a:fillRect/>
          </a:stretch>
        </p:blipFill>
        <p:spPr>
          <a:xfrm>
            <a:off x="4484493" y="3760470"/>
            <a:ext cx="4640580" cy="662940"/>
          </a:xfrm>
          <a:prstGeom prst="rect">
            <a:avLst/>
          </a:prstGeom>
        </p:spPr>
      </p:pic>
    </p:spTree>
    <p:extLst>
      <p:ext uri="{BB962C8B-B14F-4D97-AF65-F5344CB8AC3E}">
        <p14:creationId xmlns:p14="http://schemas.microsoft.com/office/powerpoint/2010/main" val="389970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0"/>
            <a:ext cx="6512511" cy="836712"/>
          </a:xfrm>
        </p:spPr>
        <p:txBody>
          <a:bodyPr>
            <a:noAutofit/>
          </a:bodyPr>
          <a:lstStyle/>
          <a:p>
            <a:r>
              <a:rPr lang="en-US" sz="4400" spc="-50" dirty="0" smtClean="0">
                <a:solidFill>
                  <a:schemeClr val="tx1"/>
                </a:solidFill>
                <a:latin typeface="Arial" panose="020B0604020202020204" pitchFamily="34" charset="0"/>
                <a:cs typeface="Arial" panose="020B0604020202020204" pitchFamily="34" charset="0"/>
              </a:rPr>
              <a:t>Conclusion</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404664"/>
            <a:ext cx="8208912" cy="6336704"/>
          </a:xfrm>
        </p:spPr>
        <p:txBody>
          <a:bodyPr>
            <a:noAutofit/>
          </a:bodyPr>
          <a:lstStyle/>
          <a:p>
            <a:pPr>
              <a:lnSpc>
                <a:spcPct val="90000"/>
              </a:lnSpc>
              <a:buClrTx/>
            </a:pPr>
            <a:r>
              <a:rPr lang="en-US" sz="2800" dirty="0">
                <a:solidFill>
                  <a:schemeClr val="tx1"/>
                </a:solidFill>
                <a:latin typeface="Arial" panose="020B0604020202020204" pitchFamily="34" charset="0"/>
                <a:cs typeface="Arial" panose="020B0604020202020204" pitchFamily="34" charset="0"/>
              </a:rPr>
              <a:t>Machine Learning Algorithms like </a:t>
            </a:r>
            <a:r>
              <a:rPr lang="en-US" sz="2800" dirty="0" err="1">
                <a:solidFill>
                  <a:schemeClr val="tx1"/>
                </a:solidFill>
                <a:latin typeface="Arial" panose="020B0604020202020204" pitchFamily="34" charset="0"/>
                <a:cs typeface="Arial" panose="020B0604020202020204" pitchFamily="34" charset="0"/>
              </a:rPr>
              <a:t>XGBoost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Adaboost</a:t>
            </a:r>
            <a:r>
              <a:rPr lang="en-US" sz="2800" dirty="0">
                <a:solidFill>
                  <a:schemeClr val="tx1"/>
                </a:solidFill>
                <a:latin typeface="Arial" panose="020B0604020202020204" pitchFamily="34" charset="0"/>
                <a:cs typeface="Arial" panose="020B0604020202020204" pitchFamily="34" charset="0"/>
              </a:rPr>
              <a:t> and </a:t>
            </a:r>
            <a:r>
              <a:rPr lang="en-US" sz="2800" dirty="0" err="1">
                <a:solidFill>
                  <a:schemeClr val="tx1"/>
                </a:solidFill>
                <a:latin typeface="Arial" panose="020B0604020202020204" pitchFamily="34" charset="0"/>
                <a:cs typeface="Arial" panose="020B0604020202020204" pitchFamily="34" charset="0"/>
              </a:rPr>
              <a:t>Randomforest</a:t>
            </a:r>
            <a:r>
              <a:rPr lang="en-US" sz="2800" dirty="0">
                <a:solidFill>
                  <a:schemeClr val="tx1"/>
                </a:solidFill>
                <a:latin typeface="Arial" panose="020B0604020202020204" pitchFamily="34" charset="0"/>
                <a:cs typeface="Arial" panose="020B0604020202020204" pitchFamily="34" charset="0"/>
              </a:rPr>
              <a:t> Classifier took 	an enormous amount of time to build the model. Using Hyper-parameter tuning for XGB would have resulted in some more accuracy</a:t>
            </a:r>
            <a:r>
              <a:rPr lang="en-US" sz="2800" dirty="0" smtClean="0">
                <a:solidFill>
                  <a:schemeClr val="tx1"/>
                </a:solidFill>
                <a:latin typeface="Arial" panose="020B0604020202020204" pitchFamily="34" charset="0"/>
                <a:cs typeface="Arial" panose="020B0604020202020204" pitchFamily="34" charset="0"/>
              </a:rPr>
              <a:t>.</a:t>
            </a:r>
          </a:p>
          <a:p>
            <a:pPr>
              <a:lnSpc>
                <a:spcPct val="90000"/>
              </a:lnSpc>
              <a:buClrTx/>
            </a:pPr>
            <a:r>
              <a:rPr lang="en-US" sz="2800" dirty="0" smtClean="0">
                <a:solidFill>
                  <a:schemeClr val="tx1"/>
                </a:solidFill>
                <a:latin typeface="Arial" panose="020B0604020202020204" pitchFamily="34" charset="0"/>
                <a:cs typeface="Arial" panose="020B0604020202020204" pitchFamily="34" charset="0"/>
              </a:rPr>
              <a:t>The </a:t>
            </a:r>
            <a:r>
              <a:rPr lang="en-US" sz="2800" dirty="0">
                <a:solidFill>
                  <a:schemeClr val="tx1"/>
                </a:solidFill>
                <a:latin typeface="Arial" panose="020B0604020202020204" pitchFamily="34" charset="0"/>
                <a:cs typeface="Arial" panose="020B0604020202020204" pitchFamily="34" charset="0"/>
              </a:rPr>
              <a:t>saved model now can help </a:t>
            </a:r>
            <a:r>
              <a:rPr lang="en-US" sz="2800" dirty="0" smtClean="0">
                <a:solidFill>
                  <a:schemeClr val="tx1"/>
                </a:solidFill>
                <a:latin typeface="Arial" panose="020B0604020202020204" pitchFamily="34" charset="0"/>
                <a:cs typeface="Arial" panose="020B0604020202020204" pitchFamily="34" charset="0"/>
              </a:rPr>
              <a:t>to </a:t>
            </a:r>
            <a:r>
              <a:rPr lang="en-US" sz="2800" dirty="0">
                <a:solidFill>
                  <a:schemeClr val="tx1"/>
                </a:solidFill>
                <a:latin typeface="Arial" panose="020B0604020202020204" pitchFamily="34" charset="0"/>
                <a:cs typeface="Arial" panose="020B0604020202020204" pitchFamily="34" charset="0"/>
              </a:rPr>
              <a:t>give </a:t>
            </a:r>
            <a:r>
              <a:rPr lang="en-US" sz="2800" dirty="0" smtClean="0">
                <a:solidFill>
                  <a:schemeClr val="tx1"/>
                </a:solidFill>
                <a:latin typeface="Arial" panose="020B0604020202020204" pitchFamily="34" charset="0"/>
                <a:cs typeface="Arial" panose="020B0604020202020204" pitchFamily="34" charset="0"/>
              </a:rPr>
              <a:t>an </a:t>
            </a:r>
            <a:r>
              <a:rPr lang="en-US" sz="2800" dirty="0">
                <a:solidFill>
                  <a:schemeClr val="tx1"/>
                </a:solidFill>
                <a:latin typeface="Arial" panose="020B0604020202020204" pitchFamily="34" charset="0"/>
                <a:cs typeface="Arial" panose="020B0604020202020204" pitchFamily="34" charset="0"/>
              </a:rPr>
              <a:t>estimate of probability about the type of </a:t>
            </a:r>
            <a:r>
              <a:rPr lang="en-US" sz="2800" dirty="0" smtClean="0">
                <a:solidFill>
                  <a:schemeClr val="tx1"/>
                </a:solidFill>
                <a:latin typeface="Arial" panose="020B0604020202020204" pitchFamily="34" charset="0"/>
                <a:cs typeface="Arial" panose="020B0604020202020204" pitchFamily="34" charset="0"/>
              </a:rPr>
              <a:t>news being fake or real.</a:t>
            </a:r>
          </a:p>
          <a:p>
            <a:pPr>
              <a:lnSpc>
                <a:spcPct val="90000"/>
              </a:lnSpc>
              <a:buClrTx/>
            </a:pPr>
            <a:r>
              <a:rPr lang="en-US" sz="2800" dirty="0" smtClean="0">
                <a:solidFill>
                  <a:schemeClr val="tx1"/>
                </a:solidFill>
                <a:latin typeface="Arial" panose="020B0604020202020204" pitchFamily="34" charset="0"/>
                <a:cs typeface="Arial" panose="020B0604020202020204" pitchFamily="34" charset="0"/>
              </a:rPr>
              <a:t> It </a:t>
            </a:r>
            <a:r>
              <a:rPr lang="en-US" sz="2800" dirty="0">
                <a:solidFill>
                  <a:schemeClr val="tx1"/>
                </a:solidFill>
                <a:latin typeface="Arial" panose="020B0604020202020204" pitchFamily="34" charset="0"/>
                <a:cs typeface="Arial" panose="020B0604020202020204" pitchFamily="34" charset="0"/>
              </a:rPr>
              <a:t>was overall a nice experience on working on a real time project of NLP domain  to see how </a:t>
            </a:r>
            <a:r>
              <a:rPr lang="en-US" sz="2800" dirty="0" smtClean="0">
                <a:solidFill>
                  <a:schemeClr val="tx1"/>
                </a:solidFill>
                <a:latin typeface="Arial" panose="020B0604020202020204" pitchFamily="34" charset="0"/>
                <a:cs typeface="Arial" panose="020B0604020202020204" pitchFamily="34" charset="0"/>
              </a:rPr>
              <a:t>data science </a:t>
            </a:r>
            <a:r>
              <a:rPr lang="en-US" sz="2800" dirty="0">
                <a:solidFill>
                  <a:schemeClr val="tx1"/>
                </a:solidFill>
                <a:latin typeface="Arial" panose="020B0604020202020204" pitchFamily="34" charset="0"/>
                <a:cs typeface="Arial" panose="020B0604020202020204" pitchFamily="34" charset="0"/>
              </a:rPr>
              <a:t>and machine learning is useful in this field</a:t>
            </a:r>
            <a:r>
              <a:rPr lang="en-US" sz="2800" dirty="0" smtClean="0">
                <a:solidFill>
                  <a:schemeClr val="tx1"/>
                </a:solidFill>
                <a:latin typeface="Arial" panose="020B0604020202020204" pitchFamily="34" charset="0"/>
                <a:cs typeface="Arial" panose="020B0604020202020204" pitchFamily="34" charset="0"/>
              </a:rPr>
              <a:t>.</a:t>
            </a:r>
          </a:p>
          <a:p>
            <a:pPr>
              <a:lnSpc>
                <a:spcPct val="90000"/>
              </a:lnSpc>
              <a:buClrTx/>
            </a:pP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43408"/>
            <a:ext cx="6512511" cy="1143000"/>
          </a:xfrm>
        </p:spPr>
        <p:txBody>
          <a:bodyPr>
            <a:noAutofit/>
          </a:bodyPr>
          <a:lstStyle/>
          <a:p>
            <a:r>
              <a:rPr lang="en-US" altLang="en-US" sz="4400" dirty="0" smtClean="0">
                <a:solidFill>
                  <a:schemeClr val="tx1"/>
                </a:solidFill>
                <a:latin typeface="Arial" panose="020B0604020202020204" pitchFamily="34" charset="0"/>
                <a:cs typeface="Arial" panose="020B0604020202020204" pitchFamily="34" charset="0"/>
              </a:rPr>
              <a:t>Problem statement</a:t>
            </a: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836712"/>
            <a:ext cx="8136904" cy="5328592"/>
          </a:xfrm>
        </p:spPr>
        <p:txBody>
          <a:bodyPr>
            <a:noAutofit/>
          </a:bodyPr>
          <a:lstStyle/>
          <a:p>
            <a:r>
              <a:rPr lang="en-IN" sz="2400" dirty="0">
                <a:solidFill>
                  <a:schemeClr val="tx1"/>
                </a:solidFill>
                <a:latin typeface="Arial" panose="020B0604020202020204" pitchFamily="34" charset="0"/>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IN" sz="2400" dirty="0" smtClean="0">
              <a:solidFill>
                <a:schemeClr val="tx1"/>
              </a:solidFill>
              <a:latin typeface="Arial" panose="020B0604020202020204" pitchFamily="34" charset="0"/>
              <a:cs typeface="Arial" panose="020B0604020202020204" pitchFamily="34" charset="0"/>
            </a:endParaRPr>
          </a:p>
          <a:p>
            <a:r>
              <a:rPr lang="en-IN" sz="2400" dirty="0">
                <a:solidFill>
                  <a:schemeClr val="tx1"/>
                </a:solidFill>
                <a:latin typeface="Arial" panose="020B0604020202020204" pitchFamily="34" charset="0"/>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IN" sz="2400" dirty="0">
              <a:solidFill>
                <a:schemeClr val="tx1"/>
              </a:solidFill>
              <a:latin typeface="Arial" panose="020B060402020202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4"/>
          </p:nvPr>
        </p:nvSpPr>
        <p:spPr>
          <a:xfrm>
            <a:off x="539552" y="1700808"/>
            <a:ext cx="8064896" cy="5472608"/>
          </a:xfrm>
        </p:spPr>
        <p:txBody>
          <a:bodyPr>
            <a:noAutofit/>
          </a:bodyPr>
          <a:lstStyle/>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shape of data.</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data types of each features using dataframe.info() function.</a:t>
            </a:r>
          </a:p>
          <a:p>
            <a:pPr marL="285750" indent="-285750">
              <a:lnSpc>
                <a:spcPct val="90000"/>
              </a:lnSpc>
              <a:buClrTx/>
              <a:buFont typeface="Wingdings" pitchFamily="2" charset="2"/>
              <a:buChar char="v"/>
            </a:pPr>
            <a:r>
              <a:rPr lang="en-US" sz="2400" dirty="0">
                <a:solidFill>
                  <a:schemeClr val="tx1"/>
                </a:solidFill>
                <a:latin typeface="Arial" panose="020B0604020202020204" pitchFamily="34" charset="0"/>
                <a:cs typeface="Arial" panose="020B0604020202020204" pitchFamily="34" charset="0"/>
              </a:rPr>
              <a:t>checking for null values in each </a:t>
            </a:r>
            <a:r>
              <a:rPr lang="en-US" sz="2400" dirty="0" err="1" smtClean="0">
                <a:solidFill>
                  <a:schemeClr val="tx1"/>
                </a:solidFill>
                <a:latin typeface="Arial" panose="020B0604020202020204" pitchFamily="34" charset="0"/>
                <a:cs typeface="Arial" panose="020B0604020202020204" pitchFamily="34" charset="0"/>
              </a:rPr>
              <a:t>column,and</a:t>
            </a:r>
            <a:r>
              <a:rPr lang="en-US" sz="2400" dirty="0" smtClean="0">
                <a:solidFill>
                  <a:schemeClr val="tx1"/>
                </a:solidFill>
                <a:latin typeface="Arial" panose="020B0604020202020204" pitchFamily="34" charset="0"/>
                <a:cs typeface="Arial" panose="020B0604020202020204" pitchFamily="34" charset="0"/>
              </a:rPr>
              <a:t> treating them.</a:t>
            </a:r>
            <a:endParaRPr lang="en-US" sz="2400" dirty="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US" sz="2400" dirty="0" smtClean="0">
                <a:solidFill>
                  <a:schemeClr val="tx1"/>
                </a:solidFill>
                <a:latin typeface="Arial" panose="020B0604020202020204" pitchFamily="34" charset="0"/>
                <a:cs typeface="Arial" panose="020B0604020202020204" pitchFamily="34" charset="0"/>
              </a:rPr>
              <a:t>Pointing </a:t>
            </a:r>
            <a:r>
              <a:rPr lang="en-US" sz="2400" dirty="0">
                <a:solidFill>
                  <a:schemeClr val="tx1"/>
                </a:solidFill>
                <a:latin typeface="Arial" panose="020B0604020202020204" pitchFamily="34" charset="0"/>
                <a:cs typeface="Arial" panose="020B0604020202020204" pitchFamily="34" charset="0"/>
              </a:rPr>
              <a:t>out irrelevant features in </a:t>
            </a:r>
            <a:r>
              <a:rPr lang="en-US" sz="2400" dirty="0" smtClean="0">
                <a:solidFill>
                  <a:schemeClr val="tx1"/>
                </a:solidFill>
                <a:latin typeface="Arial" panose="020B0604020202020204" pitchFamily="34" charset="0"/>
                <a:cs typeface="Arial" panose="020B0604020202020204" pitchFamily="34" charset="0"/>
              </a:rPr>
              <a:t>dataset like ‘id’,unnamed:0’.</a:t>
            </a:r>
          </a:p>
          <a:p>
            <a:pPr marL="285750" indent="-285750">
              <a:lnSpc>
                <a:spcPct val="90000"/>
              </a:lnSpc>
              <a:buClrTx/>
              <a:buFont typeface="Wingdings" pitchFamily="2" charset="2"/>
              <a:buChar char="v"/>
            </a:pPr>
            <a:r>
              <a:rPr lang="en-US" sz="2400" dirty="0" smtClean="0">
                <a:solidFill>
                  <a:schemeClr val="tx1"/>
                </a:solidFill>
                <a:latin typeface="Arial" panose="020B0604020202020204" pitchFamily="34" charset="0"/>
                <a:cs typeface="Arial" panose="020B0604020202020204" pitchFamily="34" charset="0"/>
              </a:rPr>
              <a:t>Addition </a:t>
            </a:r>
            <a:r>
              <a:rPr lang="en-US" sz="2400" dirty="0">
                <a:solidFill>
                  <a:schemeClr val="tx1"/>
                </a:solidFill>
                <a:latin typeface="Arial" panose="020B0604020202020204" pitchFamily="34" charset="0"/>
                <a:cs typeface="Arial" panose="020B0604020202020204" pitchFamily="34" charset="0"/>
              </a:rPr>
              <a:t>of new </a:t>
            </a:r>
            <a:r>
              <a:rPr lang="en-US" sz="2400" dirty="0" smtClean="0">
                <a:solidFill>
                  <a:schemeClr val="tx1"/>
                </a:solidFill>
                <a:latin typeface="Arial" panose="020B0604020202020204" pitchFamily="34" charset="0"/>
                <a:cs typeface="Arial" panose="020B0604020202020204" pitchFamily="34" charset="0"/>
              </a:rPr>
              <a:t>features to check the length of headline and news before and after preprocessing.</a:t>
            </a:r>
            <a:endParaRPr lang="en-US" sz="2400" dirty="0">
              <a:solidFill>
                <a:schemeClr val="tx1"/>
              </a:solidFill>
              <a:latin typeface="Arial" panose="020B0604020202020204" pitchFamily="34" charset="0"/>
              <a:cs typeface="Arial" panose="020B0604020202020204" pitchFamily="34" charset="0"/>
            </a:endParaRPr>
          </a:p>
          <a:p>
            <a:pPr marL="285750" indent="-285750">
              <a:lnSpc>
                <a:spcPct val="90000"/>
              </a:lnSpc>
              <a:buClrTx/>
              <a:buFont typeface="Wingdings" pitchFamily="2" charset="2"/>
              <a:buChar char="v"/>
            </a:pPr>
            <a:r>
              <a:rPr lang="en-IN" sz="2400" dirty="0" smtClean="0">
                <a:solidFill>
                  <a:schemeClr val="tx1"/>
                </a:solidFill>
                <a:latin typeface="Arial" pitchFamily="34" charset="0"/>
                <a:cs typeface="Arial" pitchFamily="34" charset="0"/>
              </a:rPr>
              <a:t>Cleaning </a:t>
            </a:r>
            <a:r>
              <a:rPr lang="en-IN" sz="2400" dirty="0">
                <a:solidFill>
                  <a:schemeClr val="tx1"/>
                </a:solidFill>
                <a:latin typeface="Arial" pitchFamily="34" charset="0"/>
                <a:cs typeface="Arial" pitchFamily="34" charset="0"/>
              </a:rPr>
              <a:t>the raw data-It involves deletion of words or special characters that do not add meaning to the text</a:t>
            </a:r>
            <a:r>
              <a:rPr lang="en-IN" sz="2400" dirty="0" smtClean="0">
                <a:solidFill>
                  <a:schemeClr val="tx1"/>
                </a:solidFill>
                <a:latin typeface="Arial" pitchFamily="34" charset="0"/>
                <a:cs typeface="Arial" pitchFamily="34" charset="0"/>
              </a:rPr>
              <a:t>.</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4"/>
          </p:nvPr>
        </p:nvSpPr>
        <p:spPr>
          <a:xfrm>
            <a:off x="539552" y="170080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a:t>
            </a:r>
            <a:r>
              <a:rPr lang="en-IN" sz="2400" dirty="0" smtClean="0">
                <a:solidFill>
                  <a:schemeClr val="tx1"/>
                </a:solidFill>
                <a:latin typeface="Arial" panose="020B0604020202020204" pitchFamily="34" charset="0"/>
                <a:cs typeface="Arial" panose="020B0604020202020204" pitchFamily="34" charset="0"/>
              </a:rPr>
              <a:t>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216769"/>
            <a:ext cx="3508375" cy="3508375"/>
          </a:xfrm>
          <a:prstGeom prst="rect">
            <a:avLst/>
          </a:prstGeom>
        </p:spPr>
      </p:pic>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fontScale="90000"/>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a:t>
            </a:r>
            <a:r>
              <a:rPr lang="en-IN" b="1" dirty="0" smtClean="0"/>
              <a:t>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t>
            </a:r>
            <a:r>
              <a:rPr lang="en-IN" b="1" dirty="0" smtClean="0"/>
              <a:t>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a:t>
            </a:r>
            <a:r>
              <a:rPr lang="en-IN" sz="2000" dirty="0" smtClean="0">
                <a:latin typeface="Arial" panose="020B0604020202020204" pitchFamily="34" charset="0"/>
                <a:cs typeface="Arial" panose="020B0604020202020204" pitchFamily="34" charset="0"/>
              </a:rPr>
              <a:t>news. </a:t>
            </a:r>
            <a:r>
              <a:rPr lang="en-IN" sz="2000" dirty="0">
                <a:latin typeface="Arial" panose="020B0604020202020204" pitchFamily="34" charset="0"/>
                <a:cs typeface="Arial" panose="020B0604020202020204" pitchFamily="34" charset="0"/>
              </a:rPr>
              <a:t>A word dictionary (</a:t>
            </a:r>
            <a:r>
              <a:rPr lang="en-IN" sz="2000" dirty="0" err="1" smtClean="0">
                <a:latin typeface="Arial" panose="020B0604020202020204" pitchFamily="34" charset="0"/>
                <a:cs typeface="Arial" panose="020B0604020202020204" pitchFamily="34" charset="0"/>
              </a:rPr>
              <a:t>wordcloud</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was made showing the </a:t>
            </a:r>
            <a:r>
              <a:rPr lang="en-IN" sz="2000" dirty="0" smtClean="0">
                <a:latin typeface="Arial" panose="020B0604020202020204" pitchFamily="34" charset="0"/>
                <a:cs typeface="Arial" panose="020B0604020202020204" pitchFamily="34" charset="0"/>
              </a:rPr>
              <a:t>first 200 </a:t>
            </a:r>
            <a:r>
              <a:rPr lang="en-IN" sz="2000" dirty="0">
                <a:latin typeface="Arial" panose="020B0604020202020204" pitchFamily="34" charset="0"/>
                <a:cs typeface="Arial" panose="020B0604020202020204" pitchFamily="34" charset="0"/>
              </a:rPr>
              <a:t>words highly occurred </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fake and real news for both headline and news column.</a:t>
            </a:r>
          </a:p>
        </p:txBody>
      </p:sp>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9592" y="1412776"/>
            <a:ext cx="3024336" cy="817160"/>
          </a:xfrm>
        </p:spPr>
        <p:txBody>
          <a:bodyPr>
            <a:noAutofit/>
          </a:bodyPr>
          <a:lstStyle/>
          <a:p>
            <a:pPr marL="0" indent="0">
              <a:buNone/>
            </a:pPr>
            <a:r>
              <a:rPr lang="en-IN" sz="2400" b="1" i="1" dirty="0">
                <a:solidFill>
                  <a:schemeClr val="tx1"/>
                </a:solidFill>
                <a:latin typeface="Arial" panose="020B0604020202020204" pitchFamily="34" charset="0"/>
                <a:cs typeface="Arial" panose="020B0604020202020204" pitchFamily="34" charset="0"/>
              </a:rPr>
              <a:t>loud </a:t>
            </a:r>
            <a:r>
              <a:rPr lang="en-IN" sz="2400" i="1" dirty="0">
                <a:solidFill>
                  <a:schemeClr val="tx1"/>
                </a:solidFill>
                <a:latin typeface="Arial" panose="020B0604020202020204" pitchFamily="34" charset="0"/>
                <a:ea typeface="+mn-ea"/>
                <a:cs typeface="Arial" panose="020B0604020202020204" pitchFamily="34" charset="0"/>
              </a:rPr>
              <a:t>words</a:t>
            </a:r>
            <a:r>
              <a:rPr lang="en-IN" sz="2400" b="1" i="1" dirty="0">
                <a:solidFill>
                  <a:schemeClr val="tx1"/>
                </a:solidFill>
                <a:latin typeface="Arial" panose="020B0604020202020204" pitchFamily="34" charset="0"/>
                <a:cs typeface="Arial" panose="020B0604020202020204" pitchFamily="34" charset="0"/>
              </a:rPr>
              <a:t> in real News - Headline</a:t>
            </a:r>
            <a:r>
              <a:rPr lang="en-IN" sz="2400" b="1" dirty="0">
                <a:solidFill>
                  <a:schemeClr val="tx1"/>
                </a:solidFill>
                <a:latin typeface="Arial" panose="020B0604020202020204" pitchFamily="34" charset="0"/>
                <a:cs typeface="Arial" panose="020B0604020202020204" pitchFamily="34" charset="0"/>
              </a:rPr>
              <a:t/>
            </a:r>
            <a:br>
              <a:rPr lang="en-IN" sz="2400"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427984" y="408769"/>
            <a:ext cx="4320480" cy="3141330"/>
          </a:xfrm>
          <a:prstGeom prst="rect">
            <a:avLst/>
          </a:prstGeom>
        </p:spPr>
      </p:pic>
      <p:sp>
        <p:nvSpPr>
          <p:cNvPr id="5" name="Rectangle 4"/>
          <p:cNvSpPr/>
          <p:nvPr/>
        </p:nvSpPr>
        <p:spPr>
          <a:xfrm>
            <a:off x="5436096" y="4221088"/>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a:t>
            </a:r>
            <a:r>
              <a:rPr lang="en-IN" sz="2400" b="1" i="1" dirty="0" smtClean="0">
                <a:latin typeface="Arial" panose="020B0604020202020204" pitchFamily="34" charset="0"/>
                <a:cs typeface="Arial" panose="020B0604020202020204" pitchFamily="34" charset="0"/>
              </a:rPr>
              <a:t>fake </a:t>
            </a:r>
            <a:r>
              <a:rPr lang="en-IN" sz="2400" b="1" i="1" dirty="0">
                <a:latin typeface="Arial" panose="020B0604020202020204" pitchFamily="34" charset="0"/>
                <a:cs typeface="Arial" panose="020B0604020202020204" pitchFamily="34" charset="0"/>
              </a:rPr>
              <a:t>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552" y="3573016"/>
            <a:ext cx="4320480" cy="2933700"/>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1196752"/>
            <a:ext cx="39604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Not Fake News - Articles</a:t>
            </a:r>
            <a:endParaRPr lang="en-IN" sz="2400" b="1"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355976" y="332656"/>
            <a:ext cx="4680520" cy="2793060"/>
          </a:xfrm>
          <a:prstGeom prst="rect">
            <a:avLst/>
          </a:prstGeom>
        </p:spPr>
      </p:pic>
      <p:sp>
        <p:nvSpPr>
          <p:cNvPr id="4" name="Rectangle 3"/>
          <p:cNvSpPr/>
          <p:nvPr/>
        </p:nvSpPr>
        <p:spPr>
          <a:xfrm>
            <a:off x="5724128" y="4296203"/>
            <a:ext cx="32653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a:t>
            </a:r>
            <a:r>
              <a:rPr lang="en-IN" sz="2400" b="1" i="1" dirty="0" smtClean="0">
                <a:latin typeface="Arial" panose="020B0604020202020204" pitchFamily="34" charset="0"/>
                <a:cs typeface="Arial" panose="020B0604020202020204" pitchFamily="34" charset="0"/>
              </a:rPr>
              <a:t>in </a:t>
            </a:r>
            <a:r>
              <a:rPr lang="en-IN" sz="2400" b="1" i="1" dirty="0">
                <a:latin typeface="Arial" panose="020B0604020202020204" pitchFamily="34" charset="0"/>
                <a:cs typeface="Arial" panose="020B0604020202020204" pitchFamily="34" charset="0"/>
              </a:rPr>
              <a:t>Fake News - Articles</a:t>
            </a:r>
            <a:endParaRPr lang="en-IN" sz="2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39552" y="3356992"/>
            <a:ext cx="4752528" cy="3261764"/>
          </a:xfrm>
          <a:prstGeom prst="rect">
            <a:avLst/>
          </a:prstGeo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2217</TotalTime>
  <Words>622</Words>
  <Application>Microsoft Office PowerPoint</Application>
  <PresentationFormat>On-screen Show (4:3)</PresentationFormat>
  <Paragraphs>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Wingdings</vt:lpstr>
      <vt:lpstr>Wingdings 3</vt:lpstr>
      <vt:lpstr>Slice</vt:lpstr>
      <vt:lpstr>FAKE NEWS DETECTION PROJECT</vt:lpstr>
      <vt:lpstr>Introduction</vt:lpstr>
      <vt:lpstr>Problem statement</vt:lpstr>
      <vt:lpstr>Exploratory Data Analysis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Result = pd.DataFrame({'Model': model_list, 'Accuracy_score': score, 'Cross_val_score':cvs,'Roc_auc_score': rocscore,'Log_Loss':logloss}) result</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vaishali shukla</dc:creator>
  <cp:lastModifiedBy>akash shukla</cp:lastModifiedBy>
  <cp:revision>79</cp:revision>
  <dcterms:created xsi:type="dcterms:W3CDTF">2021-05-06T05:43:56Z</dcterms:created>
  <dcterms:modified xsi:type="dcterms:W3CDTF">2021-07-22T19:42:14Z</dcterms:modified>
</cp:coreProperties>
</file>