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309" r:id="rId9"/>
    <p:sldId id="311" r:id="rId10"/>
    <p:sldId id="312" r:id="rId11"/>
    <p:sldId id="313" r:id="rId12"/>
    <p:sldId id="314" r:id="rId13"/>
    <p:sldId id="263" r:id="rId14"/>
    <p:sldId id="315" r:id="rId15"/>
    <p:sldId id="316" r:id="rId16"/>
    <p:sldId id="317" r:id="rId17"/>
    <p:sldId id="318" r:id="rId18"/>
    <p:sldId id="320" r:id="rId19"/>
    <p:sldId id="321" r:id="rId20"/>
    <p:sldId id="322" r:id="rId21"/>
    <p:sldId id="349" r:id="rId22"/>
    <p:sldId id="264" r:id="rId23"/>
    <p:sldId id="303" r:id="rId24"/>
    <p:sldId id="304" r:id="rId25"/>
    <p:sldId id="305" r:id="rId26"/>
    <p:sldId id="306" r:id="rId27"/>
    <p:sldId id="307" r:id="rId28"/>
    <p:sldId id="290" r:id="rId29"/>
    <p:sldId id="324" r:id="rId30"/>
    <p:sldId id="325" r:id="rId31"/>
    <p:sldId id="323" r:id="rId32"/>
    <p:sldId id="348" r:id="rId33"/>
    <p:sldId id="328" r:id="rId34"/>
    <p:sldId id="329" r:id="rId35"/>
    <p:sldId id="330" r:id="rId36"/>
    <p:sldId id="347" r:id="rId37"/>
    <p:sldId id="331" r:id="rId38"/>
    <p:sldId id="326" r:id="rId39"/>
    <p:sldId id="291" r:id="rId40"/>
    <p:sldId id="292" r:id="rId41"/>
    <p:sldId id="293" r:id="rId42"/>
    <p:sldId id="294" r:id="rId43"/>
    <p:sldId id="295" r:id="rId44"/>
    <p:sldId id="308" r:id="rId45"/>
    <p:sldId id="346" r:id="rId46"/>
    <p:sldId id="332" r:id="rId47"/>
    <p:sldId id="333" r:id="rId48"/>
    <p:sldId id="334" r:id="rId49"/>
    <p:sldId id="344" r:id="rId50"/>
    <p:sldId id="345" r:id="rId51"/>
    <p:sldId id="336" r:id="rId52"/>
    <p:sldId id="337" r:id="rId53"/>
    <p:sldId id="338" r:id="rId54"/>
    <p:sldId id="339" r:id="rId55"/>
    <p:sldId id="340" r:id="rId56"/>
    <p:sldId id="341" r:id="rId57"/>
    <p:sldId id="300" r:id="rId58"/>
    <p:sldId id="342" r:id="rId59"/>
    <p:sldId id="350" r:id="rId60"/>
    <p:sldId id="30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FFF6345-D9F2-4AD2-95BF-86AE0484AF96}" type="datetimeFigureOut">
              <a:rPr lang="en-IN" smtClean="0"/>
              <a:t>14-03-2021</a:t>
            </a:fld>
            <a:endParaRPr lang="en-IN"/>
          </a:p>
        </p:txBody>
      </p:sp>
      <p:sp>
        <p:nvSpPr>
          <p:cNvPr id="8" name="Slide Number Placeholder 7"/>
          <p:cNvSpPr>
            <a:spLocks noGrp="1"/>
          </p:cNvSpPr>
          <p:nvPr>
            <p:ph type="sldNum" sz="quarter" idx="11"/>
          </p:nvPr>
        </p:nvSpPr>
        <p:spPr/>
        <p:txBody>
          <a:bodyPr/>
          <a:lstStyle/>
          <a:p>
            <a:fld id="{94F9AB5C-1301-4E2B-8758-75E6B7BD7615}"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6345-D9F2-4AD2-95BF-86AE0484AF96}"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F6345-D9F2-4AD2-95BF-86AE0484AF96}"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5FFF6345-D9F2-4AD2-95BF-86AE0484AF96}"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FFF6345-D9F2-4AD2-95BF-86AE0484AF96}" type="datetimeFigureOut">
              <a:rPr lang="en-IN" smtClean="0"/>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FF6345-D9F2-4AD2-95BF-86AE0484AF96}" type="datetimeFigureOut">
              <a:rPr lang="en-IN" smtClean="0"/>
              <a:t>14-03-2021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FF6345-D9F2-4AD2-95BF-86AE0484AF96}" type="datetimeFigureOut">
              <a:rPr lang="en-IN" smtClean="0"/>
              <a:t>14-03-2021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F6345-D9F2-4AD2-95BF-86AE0484AF96}" type="datetimeFigureOut">
              <a:rPr lang="en-IN" smtClean="0"/>
              <a:t>14-03-2021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FF6345-D9F2-4AD2-95BF-86AE0484AF96}" type="datetimeFigureOut">
              <a:rPr lang="en-IN" smtClean="0"/>
              <a:t>14-03-2021</a:t>
            </a:fld>
            <a:endParaRPr lang="en-I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4F9AB5C-1301-4E2B-8758-75E6B7BD7615}" type="slidenum">
              <a:rPr lang="en-IN" smtClean="0"/>
              <a:t>‹#›</a:t>
            </a:fld>
            <a:endParaRPr lang="en-I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827" y="581321"/>
            <a:ext cx="10363200" cy="3085706"/>
          </a:xfrm>
        </p:spPr>
        <p:txBody>
          <a:bodyPr/>
          <a:lstStyle/>
          <a:p>
            <a:r>
              <a:rPr lang="en-IN" b="1" i="1" dirty="0" smtClean="0">
                <a:solidFill>
                  <a:schemeClr val="accent5">
                    <a:lumMod val="60000"/>
                    <a:lumOff val="40000"/>
                  </a:schemeClr>
                </a:solidFill>
                <a:effectLst/>
                <a:latin typeface="Brush Script MT" panose="03060802040406070304" pitchFamily="66" charset="0"/>
              </a:rPr>
              <a:t>Micro Credit Defaulters</a:t>
            </a:r>
            <a:endParaRPr lang="en-IN" b="1" i="1" dirty="0">
              <a:solidFill>
                <a:schemeClr val="accent5">
                  <a:lumMod val="60000"/>
                  <a:lumOff val="40000"/>
                </a:schemeClr>
              </a:solidFill>
              <a:effectLst/>
              <a:latin typeface="Brush Script MT" panose="03060802040406070304" pitchFamily="66" charset="0"/>
            </a:endParaRPr>
          </a:p>
        </p:txBody>
      </p:sp>
      <p:sp>
        <p:nvSpPr>
          <p:cNvPr id="3" name="Subtitle 2"/>
          <p:cNvSpPr>
            <a:spLocks noGrp="1"/>
          </p:cNvSpPr>
          <p:nvPr>
            <p:ph type="subTitle" idx="1"/>
          </p:nvPr>
        </p:nvSpPr>
        <p:spPr>
          <a:xfrm>
            <a:off x="6580311" y="5494849"/>
            <a:ext cx="4102778" cy="824469"/>
          </a:xfrm>
        </p:spPr>
        <p:txBody>
          <a:bodyPr>
            <a:noAutofit/>
          </a:bodyPr>
          <a:lstStyle/>
          <a:p>
            <a:pPr algn="r"/>
            <a:r>
              <a:rPr lang="en-IN" sz="2000" dirty="0" smtClean="0">
                <a:solidFill>
                  <a:schemeClr val="tx2">
                    <a:lumMod val="75000"/>
                  </a:schemeClr>
                </a:solidFill>
                <a:latin typeface="Perpetua" panose="02020502060401020303" pitchFamily="18" charset="0"/>
              </a:rPr>
              <a:t>Presented </a:t>
            </a:r>
            <a:r>
              <a:rPr lang="en-IN" sz="2000" dirty="0" smtClean="0">
                <a:solidFill>
                  <a:schemeClr val="tx2">
                    <a:lumMod val="75000"/>
                  </a:schemeClr>
                </a:solidFill>
                <a:latin typeface="Perpetua" panose="02020502060401020303" pitchFamily="18" charset="0"/>
              </a:rPr>
              <a:t>by:- </a:t>
            </a:r>
            <a:endParaRPr lang="en-IN" sz="2000" dirty="0">
              <a:solidFill>
                <a:schemeClr val="tx2">
                  <a:lumMod val="75000"/>
                </a:schemeClr>
              </a:solidFill>
              <a:latin typeface="Perpetua" panose="02020502060401020303" pitchFamily="18" charset="0"/>
            </a:endParaRPr>
          </a:p>
          <a:p>
            <a:pPr algn="r"/>
            <a:r>
              <a:rPr lang="en-IN" sz="2000" dirty="0" smtClean="0">
                <a:solidFill>
                  <a:schemeClr val="tx2">
                    <a:lumMod val="75000"/>
                  </a:schemeClr>
                </a:solidFill>
                <a:latin typeface="Perpetua" panose="02020502060401020303" pitchFamily="18" charset="0"/>
              </a:rPr>
              <a:t>Vaishali shukla</a:t>
            </a:r>
            <a:endParaRPr lang="en-IN" sz="2000" dirty="0" smtClean="0">
              <a:solidFill>
                <a:schemeClr val="tx2">
                  <a:lumMod val="75000"/>
                </a:schemeClr>
              </a:solidFill>
              <a:latin typeface="Perpetua" panose="02020502060401020303" pitchFamily="18" charset="0"/>
            </a:endParaRPr>
          </a:p>
        </p:txBody>
      </p:sp>
    </p:spTree>
    <p:extLst>
      <p:ext uri="{BB962C8B-B14F-4D97-AF65-F5344CB8AC3E}">
        <p14:creationId xmlns:p14="http://schemas.microsoft.com/office/powerpoint/2010/main" val="117768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0" y="1328737"/>
            <a:ext cx="9601200" cy="4200525"/>
          </a:xfrm>
          <a:prstGeom prst="rect">
            <a:avLst/>
          </a:prstGeom>
        </p:spPr>
      </p:pic>
    </p:spTree>
    <p:extLst>
      <p:ext uri="{BB962C8B-B14F-4D97-AF65-F5344CB8AC3E}">
        <p14:creationId xmlns:p14="http://schemas.microsoft.com/office/powerpoint/2010/main" val="354125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1475" y="72428"/>
            <a:ext cx="9763125" cy="6702157"/>
          </a:xfrm>
          <a:prstGeom prst="rect">
            <a:avLst/>
          </a:prstGeom>
        </p:spPr>
      </p:pic>
    </p:spTree>
    <p:extLst>
      <p:ext uri="{BB962C8B-B14F-4D97-AF65-F5344CB8AC3E}">
        <p14:creationId xmlns:p14="http://schemas.microsoft.com/office/powerpoint/2010/main" val="373845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3012" y="1843087"/>
            <a:ext cx="9705975" cy="3171825"/>
          </a:xfrm>
          <a:prstGeom prst="rect">
            <a:avLst/>
          </a:prstGeom>
        </p:spPr>
      </p:pic>
    </p:spTree>
    <p:extLst>
      <p:ext uri="{BB962C8B-B14F-4D97-AF65-F5344CB8AC3E}">
        <p14:creationId xmlns:p14="http://schemas.microsoft.com/office/powerpoint/2010/main" val="208492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358020"/>
          </a:xfrm>
        </p:spPr>
        <p:txBody>
          <a:bodyPr/>
          <a:lstStyle/>
          <a:p>
            <a:r>
              <a:rPr lang="en-IN" b="1" i="1" dirty="0" smtClean="0">
                <a:solidFill>
                  <a:schemeClr val="accent5">
                    <a:lumMod val="60000"/>
                    <a:lumOff val="40000"/>
                  </a:schemeClr>
                </a:solidFill>
                <a:effectLst/>
                <a:latin typeface="Brush Script MT" panose="03060802040406070304" pitchFamily="66" charset="0"/>
              </a:rPr>
              <a:t>Data Analysis &amp; Visualization</a:t>
            </a:r>
            <a:endParaRPr lang="en-IN" b="1" i="1" dirty="0">
              <a:solidFill>
                <a:schemeClr val="accent5">
                  <a:lumMod val="60000"/>
                  <a:lumOff val="40000"/>
                </a:schemeClr>
              </a:solidFill>
              <a:effectLst/>
              <a:latin typeface="Brush Script MT" panose="03060802040406070304" pitchFamily="66" charset="0"/>
            </a:endParaRPr>
          </a:p>
        </p:txBody>
      </p:sp>
      <p:sp>
        <p:nvSpPr>
          <p:cNvPr id="7" name="Rectangle 6"/>
          <p:cNvSpPr/>
          <p:nvPr/>
        </p:nvSpPr>
        <p:spPr>
          <a:xfrm>
            <a:off x="236679" y="1427464"/>
            <a:ext cx="3769173" cy="400110"/>
          </a:xfrm>
          <a:prstGeom prst="rect">
            <a:avLst/>
          </a:prstGeom>
        </p:spPr>
        <p:txBody>
          <a:bodyPr wrap="none">
            <a:spAutoFit/>
          </a:bodyPr>
          <a:lstStyle/>
          <a:p>
            <a:r>
              <a:rPr lang="en-IN" sz="2000" b="1" dirty="0">
                <a:solidFill>
                  <a:schemeClr val="accent5">
                    <a:lumMod val="60000"/>
                    <a:lumOff val="40000"/>
                  </a:schemeClr>
                </a:solidFill>
                <a:latin typeface="Perpetua" panose="02020502060401020303" pitchFamily="18" charset="0"/>
                <a:cs typeface="Arial" panose="020B0604020202020204" pitchFamily="34" charset="0"/>
              </a:rPr>
              <a:t>Dataset</a:t>
            </a:r>
            <a:r>
              <a:rPr lang="en-IN" sz="2000" b="1" dirty="0">
                <a:latin typeface="Perpetua" panose="02020502060401020303" pitchFamily="18" charset="0"/>
                <a:cs typeface="Arial" panose="020B0604020202020204" pitchFamily="34" charset="0"/>
              </a:rPr>
              <a:t> </a:t>
            </a:r>
            <a:r>
              <a:rPr lang="en-IN" sz="2000" b="1" dirty="0" smtClean="0">
                <a:solidFill>
                  <a:schemeClr val="accent5">
                    <a:lumMod val="60000"/>
                    <a:lumOff val="40000"/>
                  </a:schemeClr>
                </a:solidFill>
                <a:latin typeface="Perpetua" panose="02020502060401020303" pitchFamily="18" charset="0"/>
                <a:cs typeface="Arial" panose="020B0604020202020204" pitchFamily="34" charset="0"/>
              </a:rPr>
              <a:t>Data</a:t>
            </a:r>
            <a:r>
              <a:rPr lang="en-IN" sz="2000" b="1" dirty="0" smtClean="0">
                <a:latin typeface="Perpetua" panose="02020502060401020303" pitchFamily="18" charset="0"/>
                <a:cs typeface="Arial" panose="020B0604020202020204" pitchFamily="34" charset="0"/>
              </a:rPr>
              <a:t> </a:t>
            </a:r>
            <a:r>
              <a:rPr lang="en-IN" sz="2000" b="1" dirty="0" smtClean="0">
                <a:solidFill>
                  <a:schemeClr val="accent5">
                    <a:lumMod val="60000"/>
                    <a:lumOff val="40000"/>
                  </a:schemeClr>
                </a:solidFill>
                <a:latin typeface="Perpetua" panose="02020502060401020303" pitchFamily="18" charset="0"/>
                <a:cs typeface="Arial" panose="020B0604020202020204" pitchFamily="34" charset="0"/>
              </a:rPr>
              <a:t>types</a:t>
            </a:r>
            <a:r>
              <a:rPr lang="en-IN" sz="2000" b="1" dirty="0" smtClean="0">
                <a:latin typeface="Perpetua" panose="02020502060401020303" pitchFamily="18" charset="0"/>
                <a:cs typeface="Arial" panose="020B0604020202020204" pitchFamily="34" charset="0"/>
              </a:rPr>
              <a:t> </a:t>
            </a:r>
            <a:r>
              <a:rPr lang="en-IN" sz="2000" b="1" dirty="0">
                <a:solidFill>
                  <a:schemeClr val="accent5">
                    <a:lumMod val="60000"/>
                    <a:lumOff val="40000"/>
                  </a:schemeClr>
                </a:solidFill>
                <a:latin typeface="Perpetua" panose="02020502060401020303" pitchFamily="18" charset="0"/>
                <a:cs typeface="Arial" panose="020B0604020202020204" pitchFamily="34" charset="0"/>
              </a:rPr>
              <a:t>are</a:t>
            </a:r>
            <a:r>
              <a:rPr lang="en-IN" sz="2000" b="1" dirty="0">
                <a:latin typeface="Perpetua" panose="02020502060401020303" pitchFamily="18" charset="0"/>
                <a:cs typeface="Arial" panose="020B0604020202020204" pitchFamily="34" charset="0"/>
              </a:rPr>
              <a:t> </a:t>
            </a:r>
            <a:r>
              <a:rPr lang="en-IN" sz="2000" b="1" dirty="0">
                <a:solidFill>
                  <a:schemeClr val="accent5">
                    <a:lumMod val="60000"/>
                    <a:lumOff val="40000"/>
                  </a:schemeClr>
                </a:solidFill>
                <a:latin typeface="Perpetua" panose="02020502060401020303" pitchFamily="18" charset="0"/>
                <a:cs typeface="Arial" panose="020B0604020202020204" pitchFamily="34" charset="0"/>
              </a:rPr>
              <a:t>as</a:t>
            </a:r>
            <a:r>
              <a:rPr lang="en-IN" sz="2000" b="1" dirty="0">
                <a:latin typeface="Perpetua" panose="02020502060401020303" pitchFamily="18" charset="0"/>
                <a:cs typeface="Arial" panose="020B0604020202020204" pitchFamily="34" charset="0"/>
              </a:rPr>
              <a:t> </a:t>
            </a:r>
            <a:r>
              <a:rPr lang="en-IN" sz="2000" b="1" dirty="0" smtClean="0">
                <a:solidFill>
                  <a:schemeClr val="accent5">
                    <a:lumMod val="60000"/>
                    <a:lumOff val="40000"/>
                  </a:schemeClr>
                </a:solidFill>
                <a:latin typeface="Perpetua" panose="02020502060401020303" pitchFamily="18" charset="0"/>
                <a:cs typeface="Arial" panose="020B0604020202020204" pitchFamily="34" charset="0"/>
              </a:rPr>
              <a:t>follows</a:t>
            </a:r>
            <a:endParaRPr lang="en-US" sz="2000" b="1" dirty="0">
              <a:latin typeface="Perpetua" panose="02020502060401020303" pitchFamily="18"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110586" y="1427464"/>
            <a:ext cx="5429250" cy="4841295"/>
          </a:xfrm>
          <a:prstGeom prst="rect">
            <a:avLst/>
          </a:prstGeom>
        </p:spPr>
      </p:pic>
    </p:spTree>
    <p:extLst>
      <p:ext uri="{BB962C8B-B14F-4D97-AF65-F5344CB8AC3E}">
        <p14:creationId xmlns:p14="http://schemas.microsoft.com/office/powerpoint/2010/main" val="292875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6037" y="885825"/>
            <a:ext cx="7019925" cy="5086350"/>
          </a:xfrm>
          <a:prstGeom prst="rect">
            <a:avLst/>
          </a:prstGeom>
        </p:spPr>
      </p:pic>
    </p:spTree>
    <p:extLst>
      <p:ext uri="{BB962C8B-B14F-4D97-AF65-F5344CB8AC3E}">
        <p14:creationId xmlns:p14="http://schemas.microsoft.com/office/powerpoint/2010/main" val="30093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4170" y="1619576"/>
            <a:ext cx="6657975" cy="1228725"/>
          </a:xfrm>
          <a:prstGeom prst="rect">
            <a:avLst/>
          </a:prstGeom>
        </p:spPr>
      </p:pic>
      <p:pic>
        <p:nvPicPr>
          <p:cNvPr id="3" name="Picture 2"/>
          <p:cNvPicPr>
            <a:picLocks noChangeAspect="1"/>
          </p:cNvPicPr>
          <p:nvPr/>
        </p:nvPicPr>
        <p:blipFill>
          <a:blip r:embed="rId3"/>
          <a:stretch>
            <a:fillRect/>
          </a:stretch>
        </p:blipFill>
        <p:spPr>
          <a:xfrm>
            <a:off x="2232196" y="3626101"/>
            <a:ext cx="7781925" cy="1181100"/>
          </a:xfrm>
          <a:prstGeom prst="rect">
            <a:avLst/>
          </a:prstGeom>
        </p:spPr>
      </p:pic>
      <p:sp>
        <p:nvSpPr>
          <p:cNvPr id="4" name="TextBox 3"/>
          <p:cNvSpPr txBox="1"/>
          <p:nvPr/>
        </p:nvSpPr>
        <p:spPr>
          <a:xfrm>
            <a:off x="2716040" y="660903"/>
            <a:ext cx="6736105" cy="923330"/>
          </a:xfrm>
          <a:prstGeom prst="rect">
            <a:avLst/>
          </a:prstGeom>
          <a:noFill/>
        </p:spPr>
        <p:txBody>
          <a:bodyPr wrap="square" rtlCol="0">
            <a:spAutoFit/>
          </a:bodyPr>
          <a:lstStyle/>
          <a:p>
            <a:r>
              <a:rPr lang="en-IN" sz="5400" dirty="0" smtClean="0">
                <a:solidFill>
                  <a:schemeClr val="accent5">
                    <a:lumMod val="60000"/>
                    <a:lumOff val="40000"/>
                  </a:schemeClr>
                </a:solidFill>
                <a:latin typeface="Brush Script MT" panose="03060802040406070304" pitchFamily="66" charset="0"/>
              </a:rPr>
              <a:t>Statistical</a:t>
            </a:r>
            <a:r>
              <a:rPr lang="en-IN" dirty="0" smtClean="0">
                <a:latin typeface="Brush Script MT" panose="03060802040406070304" pitchFamily="66" charset="0"/>
              </a:rPr>
              <a:t> </a:t>
            </a:r>
            <a:r>
              <a:rPr lang="en-IN" sz="5400" dirty="0" smtClean="0">
                <a:solidFill>
                  <a:schemeClr val="accent5">
                    <a:lumMod val="60000"/>
                    <a:lumOff val="40000"/>
                  </a:schemeClr>
                </a:solidFill>
                <a:latin typeface="Brush Script MT" panose="03060802040406070304" pitchFamily="66" charset="0"/>
              </a:rPr>
              <a:t>summary</a:t>
            </a:r>
            <a:endParaRPr lang="en-IN" sz="5400" dirty="0">
              <a:solidFill>
                <a:schemeClr val="accent5">
                  <a:lumMod val="60000"/>
                  <a:lumOff val="40000"/>
                </a:schemeClr>
              </a:solidFill>
              <a:latin typeface="Brush Script MT" panose="03060802040406070304" pitchFamily="66" charset="0"/>
            </a:endParaRPr>
          </a:p>
        </p:txBody>
      </p:sp>
    </p:spTree>
    <p:extLst>
      <p:ext uri="{BB962C8B-B14F-4D97-AF65-F5344CB8AC3E}">
        <p14:creationId xmlns:p14="http://schemas.microsoft.com/office/powerpoint/2010/main" val="256857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762" y="-90488"/>
            <a:ext cx="7610475" cy="7038975"/>
          </a:xfrm>
          <a:prstGeom prst="rect">
            <a:avLst/>
          </a:prstGeom>
        </p:spPr>
      </p:pic>
    </p:spTree>
    <p:extLst>
      <p:ext uri="{BB962C8B-B14F-4D97-AF65-F5344CB8AC3E}">
        <p14:creationId xmlns:p14="http://schemas.microsoft.com/office/powerpoint/2010/main" val="4132582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7825" y="-100013"/>
            <a:ext cx="8896350" cy="7058025"/>
          </a:xfrm>
          <a:prstGeom prst="rect">
            <a:avLst/>
          </a:prstGeom>
        </p:spPr>
      </p:pic>
    </p:spTree>
    <p:extLst>
      <p:ext uri="{BB962C8B-B14F-4D97-AF65-F5344CB8AC3E}">
        <p14:creationId xmlns:p14="http://schemas.microsoft.com/office/powerpoint/2010/main" val="104562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470" y="228600"/>
            <a:ext cx="6957060" cy="6400800"/>
          </a:xfrm>
          <a:prstGeom prst="rect">
            <a:avLst/>
          </a:prstGeom>
        </p:spPr>
      </p:pic>
    </p:spTree>
    <p:extLst>
      <p:ext uri="{BB962C8B-B14F-4D97-AF65-F5344CB8AC3E}">
        <p14:creationId xmlns:p14="http://schemas.microsoft.com/office/powerpoint/2010/main" val="280496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0525" y="2405062"/>
            <a:ext cx="11410950" cy="2047875"/>
          </a:xfrm>
          <a:prstGeom prst="rect">
            <a:avLst/>
          </a:prstGeom>
        </p:spPr>
      </p:pic>
    </p:spTree>
    <p:extLst>
      <p:ext uri="{BB962C8B-B14F-4D97-AF65-F5344CB8AC3E}">
        <p14:creationId xmlns:p14="http://schemas.microsoft.com/office/powerpoint/2010/main" val="67848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accent5">
                    <a:lumMod val="60000"/>
                    <a:lumOff val="40000"/>
                  </a:schemeClr>
                </a:solidFill>
                <a:effectLst/>
                <a:latin typeface="Brush Script MT" panose="03060802040406070304" pitchFamily="66" charset="0"/>
              </a:rPr>
              <a:t>Introduction</a:t>
            </a:r>
            <a:endParaRPr lang="en-IN" b="1" i="1" dirty="0">
              <a:solidFill>
                <a:schemeClr val="accent5">
                  <a:lumMod val="60000"/>
                  <a:lumOff val="40000"/>
                </a:schemeClr>
              </a:solidFill>
              <a:effectLst/>
              <a:latin typeface="Brush Script MT" panose="03060802040406070304" pitchFamily="66"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Our client, a telecom operator</a:t>
            </a:r>
            <a:r>
              <a:rPr lang="en-IN" dirty="0">
                <a:solidFill>
                  <a:schemeClr val="tx1"/>
                </a:solidFill>
                <a:latin typeface="Perpetua" panose="02020502060401020303" pitchFamily="18" charset="0"/>
                <a:cs typeface="Arial" panose="020B0604020202020204" pitchFamily="34" charset="0"/>
              </a:rPr>
              <a:t>, offers </a:t>
            </a:r>
            <a:r>
              <a:rPr lang="en-IN" dirty="0" smtClean="0">
                <a:solidFill>
                  <a:schemeClr val="tx1"/>
                </a:solidFill>
                <a:latin typeface="Perpetua" panose="02020502060401020303" pitchFamily="18" charset="0"/>
                <a:cs typeface="Arial" panose="020B0604020202020204" pitchFamily="34" charset="0"/>
              </a:rPr>
              <a:t>loans </a:t>
            </a:r>
            <a:r>
              <a:rPr lang="en-IN" dirty="0">
                <a:solidFill>
                  <a:schemeClr val="tx1"/>
                </a:solidFill>
                <a:latin typeface="Perpetua" panose="02020502060401020303" pitchFamily="18" charset="0"/>
                <a:cs typeface="Arial" panose="020B0604020202020204" pitchFamily="34" charset="0"/>
              </a:rPr>
              <a:t>of </a:t>
            </a:r>
            <a:r>
              <a:rPr lang="en-IN" dirty="0" smtClean="0">
                <a:solidFill>
                  <a:schemeClr val="tx1"/>
                </a:solidFill>
                <a:latin typeface="Perpetua" panose="02020502060401020303" pitchFamily="18" charset="0"/>
                <a:cs typeface="Arial" panose="020B0604020202020204" pitchFamily="34" charset="0"/>
              </a:rPr>
              <a:t>values 5 </a:t>
            </a:r>
            <a:r>
              <a:rPr lang="en-IN" dirty="0">
                <a:solidFill>
                  <a:schemeClr val="tx1"/>
                </a:solidFill>
                <a:latin typeface="Perpetua" panose="02020502060401020303" pitchFamily="18" charset="0"/>
                <a:cs typeface="Arial" panose="020B0604020202020204" pitchFamily="34" charset="0"/>
              </a:rPr>
              <a:t>&amp; </a:t>
            </a:r>
            <a:r>
              <a:rPr lang="en-IN" dirty="0" smtClean="0">
                <a:solidFill>
                  <a:schemeClr val="tx1"/>
                </a:solidFill>
                <a:latin typeface="Perpetua" panose="02020502060401020303" pitchFamily="18" charset="0"/>
                <a:cs typeface="Arial" panose="020B0604020202020204" pitchFamily="34" charset="0"/>
              </a:rPr>
              <a:t>10 </a:t>
            </a:r>
            <a:r>
              <a:rPr lang="en-IN" dirty="0">
                <a:solidFill>
                  <a:schemeClr val="tx1"/>
                </a:solidFill>
                <a:latin typeface="Perpetua" panose="02020502060401020303" pitchFamily="18" charset="0"/>
                <a:cs typeface="Arial" panose="020B0604020202020204" pitchFamily="34" charset="0"/>
              </a:rPr>
              <a:t>Rupiah in </a:t>
            </a:r>
            <a:r>
              <a:rPr lang="en-IN" dirty="0" smtClean="0">
                <a:solidFill>
                  <a:schemeClr val="tx1"/>
                </a:solidFill>
                <a:latin typeface="Perpetua" panose="02020502060401020303" pitchFamily="18" charset="0"/>
                <a:cs typeface="Arial" panose="020B0604020202020204" pitchFamily="34" charset="0"/>
              </a:rPr>
              <a:t>collaboration with a Microfinance Institute (MFI).</a:t>
            </a:r>
          </a:p>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This is a high risk-high return </a:t>
            </a:r>
            <a:r>
              <a:rPr lang="en-IN" dirty="0" smtClean="0">
                <a:solidFill>
                  <a:schemeClr val="tx1"/>
                </a:solidFill>
                <a:latin typeface="Perpetua" panose="02020502060401020303" pitchFamily="18" charset="0"/>
                <a:cs typeface="Arial" panose="020B0604020202020204" pitchFamily="34" charset="0"/>
              </a:rPr>
              <a:t>venture (high risk of default as </a:t>
            </a:r>
            <a:r>
              <a:rPr lang="en-IN" dirty="0" smtClean="0">
                <a:solidFill>
                  <a:schemeClr val="tx1"/>
                </a:solidFill>
                <a:latin typeface="Perpetua" panose="02020502060401020303" pitchFamily="18" charset="0"/>
                <a:cs typeface="Arial" panose="020B0604020202020204" pitchFamily="34" charset="0"/>
              </a:rPr>
              <a:t>loans are </a:t>
            </a:r>
            <a:r>
              <a:rPr lang="en-IN" dirty="0" smtClean="0">
                <a:solidFill>
                  <a:schemeClr val="tx1"/>
                </a:solidFill>
                <a:latin typeface="Perpetua" panose="02020502060401020303" pitchFamily="18" charset="0"/>
                <a:cs typeface="Arial" panose="020B0604020202020204" pitchFamily="34" charset="0"/>
              </a:rPr>
              <a:t>being </a:t>
            </a:r>
            <a:r>
              <a:rPr lang="en-IN" dirty="0" smtClean="0">
                <a:solidFill>
                  <a:schemeClr val="tx1"/>
                </a:solidFill>
                <a:latin typeface="Perpetua" panose="02020502060401020303" pitchFamily="18" charset="0"/>
                <a:cs typeface="Arial" panose="020B0604020202020204" pitchFamily="34" charset="0"/>
              </a:rPr>
              <a:t>offered to </a:t>
            </a:r>
            <a:r>
              <a:rPr lang="en-IN" dirty="0" smtClean="0">
                <a:solidFill>
                  <a:schemeClr val="tx1"/>
                </a:solidFill>
                <a:latin typeface="Perpetua" panose="02020502060401020303" pitchFamily="18" charset="0"/>
                <a:cs typeface="Arial" panose="020B0604020202020204" pitchFamily="34" charset="0"/>
              </a:rPr>
              <a:t>low income </a:t>
            </a:r>
            <a:r>
              <a:rPr lang="en-IN" dirty="0">
                <a:solidFill>
                  <a:schemeClr val="tx1"/>
                </a:solidFill>
                <a:latin typeface="Perpetua" panose="02020502060401020303" pitchFamily="18" charset="0"/>
                <a:cs typeface="Arial" panose="020B0604020202020204" pitchFamily="34" charset="0"/>
              </a:rPr>
              <a:t>populations and </a:t>
            </a:r>
            <a:r>
              <a:rPr lang="en-IN" dirty="0" smtClean="0">
                <a:solidFill>
                  <a:schemeClr val="tx1"/>
                </a:solidFill>
                <a:latin typeface="Perpetua" panose="02020502060401020303" pitchFamily="18" charset="0"/>
                <a:cs typeface="Arial" panose="020B0604020202020204" pitchFamily="34" charset="0"/>
              </a:rPr>
              <a:t>high returns of 20</a:t>
            </a:r>
            <a:r>
              <a:rPr lang="en-IN" dirty="0">
                <a:solidFill>
                  <a:schemeClr val="tx1"/>
                </a:solidFill>
                <a:latin typeface="Perpetua" panose="02020502060401020303" pitchFamily="18" charset="0"/>
                <a:cs typeface="Arial" panose="020B0604020202020204" pitchFamily="34" charset="0"/>
              </a:rPr>
              <a:t>% </a:t>
            </a:r>
            <a:r>
              <a:rPr lang="en-IN" dirty="0" smtClean="0">
                <a:solidFill>
                  <a:schemeClr val="tx1"/>
                </a:solidFill>
                <a:latin typeface="Perpetua" panose="02020502060401020303" pitchFamily="18" charset="0"/>
                <a:cs typeface="Arial" panose="020B0604020202020204" pitchFamily="34" charset="0"/>
              </a:rPr>
              <a:t>within </a:t>
            </a:r>
            <a:r>
              <a:rPr lang="en-IN" dirty="0">
                <a:solidFill>
                  <a:schemeClr val="tx1"/>
                </a:solidFill>
                <a:latin typeface="Perpetua" panose="02020502060401020303" pitchFamily="18" charset="0"/>
                <a:cs typeface="Arial" panose="020B0604020202020204" pitchFamily="34" charset="0"/>
              </a:rPr>
              <a:t>5 </a:t>
            </a:r>
            <a:r>
              <a:rPr lang="en-IN" dirty="0" smtClean="0">
                <a:solidFill>
                  <a:schemeClr val="tx1"/>
                </a:solidFill>
                <a:latin typeface="Perpetua" panose="02020502060401020303" pitchFamily="18" charset="0"/>
                <a:cs typeface="Arial" panose="020B0604020202020204" pitchFamily="34" charset="0"/>
              </a:rPr>
              <a:t>days)</a:t>
            </a:r>
            <a:endParaRPr lang="en-IN" dirty="0" smtClean="0">
              <a:solidFill>
                <a:schemeClr val="tx1"/>
              </a:solidFill>
              <a:latin typeface="Perpetua" panose="02020502060401020303" pitchFamily="18" charset="0"/>
              <a:cs typeface="Arial" panose="020B0604020202020204" pitchFamily="34" charset="0"/>
            </a:endParaRPr>
          </a:p>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The objective </a:t>
            </a:r>
            <a:r>
              <a:rPr lang="en-IN" dirty="0" smtClean="0">
                <a:solidFill>
                  <a:schemeClr val="tx1"/>
                </a:solidFill>
                <a:latin typeface="Perpetua" panose="02020502060401020303" pitchFamily="18" charset="0"/>
                <a:cs typeface="Arial" panose="020B0604020202020204" pitchFamily="34" charset="0"/>
              </a:rPr>
              <a:t>is to study the behaviour of defaulters as well as prepare a machine learning model to classify all defaulters using the sample dataset provided by the client</a:t>
            </a:r>
          </a:p>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We’ll also test multiple classifier algorithms with multiple evaluation metrics and select the best model based on proper metric, perform </a:t>
            </a:r>
            <a:r>
              <a:rPr lang="en-IN" dirty="0" err="1" smtClean="0">
                <a:solidFill>
                  <a:schemeClr val="tx1"/>
                </a:solidFill>
                <a:latin typeface="Perpetua" panose="02020502060401020303" pitchFamily="18" charset="0"/>
                <a:cs typeface="Arial" panose="020B0604020202020204" pitchFamily="34" charset="0"/>
              </a:rPr>
              <a:t>GridSearchCV</a:t>
            </a:r>
            <a:r>
              <a:rPr lang="en-IN" dirty="0" smtClean="0">
                <a:solidFill>
                  <a:schemeClr val="tx1"/>
                </a:solidFill>
                <a:latin typeface="Perpetua" panose="02020502060401020303" pitchFamily="18" charset="0"/>
                <a:cs typeface="Arial" panose="020B0604020202020204" pitchFamily="34" charset="0"/>
              </a:rPr>
              <a:t> for best parameter settings</a:t>
            </a:r>
            <a:endParaRPr lang="en-IN" dirty="0">
              <a:solidFill>
                <a:schemeClr val="tx1"/>
              </a:solidFill>
              <a:latin typeface="Perpetua" panose="02020502060401020303" pitchFamily="18" charset="0"/>
              <a:cs typeface="Arial" panose="020B0604020202020204" pitchFamily="34" charset="0"/>
            </a:endParaRPr>
          </a:p>
        </p:txBody>
      </p:sp>
    </p:spTree>
    <p:extLst>
      <p:ext uri="{BB962C8B-B14F-4D97-AF65-F5344CB8AC3E}">
        <p14:creationId xmlns:p14="http://schemas.microsoft.com/office/powerpoint/2010/main" val="121092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385762"/>
            <a:ext cx="9144000" cy="6086475"/>
          </a:xfrm>
          <a:prstGeom prst="rect">
            <a:avLst/>
          </a:prstGeom>
        </p:spPr>
      </p:pic>
    </p:spTree>
    <p:extLst>
      <p:ext uri="{BB962C8B-B14F-4D97-AF65-F5344CB8AC3E}">
        <p14:creationId xmlns:p14="http://schemas.microsoft.com/office/powerpoint/2010/main" val="179745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2150" y="209550"/>
            <a:ext cx="8267700" cy="6438900"/>
          </a:xfrm>
          <a:prstGeom prst="rect">
            <a:avLst/>
          </a:prstGeom>
        </p:spPr>
      </p:pic>
    </p:spTree>
    <p:extLst>
      <p:ext uri="{BB962C8B-B14F-4D97-AF65-F5344CB8AC3E}">
        <p14:creationId xmlns:p14="http://schemas.microsoft.com/office/powerpoint/2010/main" val="344766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6325" y="785812"/>
            <a:ext cx="10039350" cy="5286375"/>
          </a:xfrm>
          <a:prstGeom prst="rect">
            <a:avLst/>
          </a:prstGeom>
        </p:spPr>
      </p:pic>
    </p:spTree>
    <p:extLst>
      <p:ext uri="{BB962C8B-B14F-4D97-AF65-F5344CB8AC3E}">
        <p14:creationId xmlns:p14="http://schemas.microsoft.com/office/powerpoint/2010/main" val="76699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3462" y="852487"/>
            <a:ext cx="10125075" cy="5153025"/>
          </a:xfrm>
          <a:prstGeom prst="rect">
            <a:avLst/>
          </a:prstGeom>
        </p:spPr>
      </p:pic>
    </p:spTree>
    <p:extLst>
      <p:ext uri="{BB962C8B-B14F-4D97-AF65-F5344CB8AC3E}">
        <p14:creationId xmlns:p14="http://schemas.microsoft.com/office/powerpoint/2010/main" val="24783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7725" y="771525"/>
            <a:ext cx="10496550" cy="5314950"/>
          </a:xfrm>
          <a:prstGeom prst="rect">
            <a:avLst/>
          </a:prstGeom>
        </p:spPr>
      </p:pic>
    </p:spTree>
    <p:extLst>
      <p:ext uri="{BB962C8B-B14F-4D97-AF65-F5344CB8AC3E}">
        <p14:creationId xmlns:p14="http://schemas.microsoft.com/office/powerpoint/2010/main" val="24783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8225" y="876300"/>
            <a:ext cx="10115550" cy="5105400"/>
          </a:xfrm>
          <a:prstGeom prst="rect">
            <a:avLst/>
          </a:prstGeom>
        </p:spPr>
      </p:pic>
    </p:spTree>
    <p:extLst>
      <p:ext uri="{BB962C8B-B14F-4D97-AF65-F5344CB8AC3E}">
        <p14:creationId xmlns:p14="http://schemas.microsoft.com/office/powerpoint/2010/main" val="24783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0550" y="795337"/>
            <a:ext cx="11010900" cy="5267325"/>
          </a:xfrm>
          <a:prstGeom prst="rect">
            <a:avLst/>
          </a:prstGeom>
        </p:spPr>
      </p:pic>
    </p:spTree>
    <p:extLst>
      <p:ext uri="{BB962C8B-B14F-4D97-AF65-F5344CB8AC3E}">
        <p14:creationId xmlns:p14="http://schemas.microsoft.com/office/powerpoint/2010/main" val="24783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4875" y="723900"/>
            <a:ext cx="10382250" cy="5410200"/>
          </a:xfrm>
          <a:prstGeom prst="rect">
            <a:avLst/>
          </a:prstGeom>
        </p:spPr>
      </p:pic>
    </p:spTree>
    <p:extLst>
      <p:ext uri="{BB962C8B-B14F-4D97-AF65-F5344CB8AC3E}">
        <p14:creationId xmlns:p14="http://schemas.microsoft.com/office/powerpoint/2010/main" val="24783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283148"/>
          </a:xfrm>
        </p:spPr>
        <p:txBody>
          <a:bodyPr/>
          <a:lstStyle/>
          <a:p>
            <a:r>
              <a:rPr lang="en-IN" b="1" i="1" dirty="0" smtClean="0">
                <a:solidFill>
                  <a:schemeClr val="accent5">
                    <a:lumMod val="60000"/>
                    <a:lumOff val="40000"/>
                  </a:schemeClr>
                </a:solidFill>
                <a:effectLst/>
                <a:latin typeface="Brush Script MT" panose="03060802040406070304" pitchFamily="66" charset="0"/>
              </a:rPr>
              <a:t>Model Pre-Processing</a:t>
            </a:r>
            <a:endParaRPr lang="en-IN" b="1" i="1" dirty="0">
              <a:solidFill>
                <a:schemeClr val="accent5">
                  <a:lumMod val="60000"/>
                  <a:lumOff val="40000"/>
                </a:schemeClr>
              </a:solidFill>
              <a:effectLst/>
              <a:latin typeface="Brush Script MT" panose="03060802040406070304" pitchFamily="66" charset="0"/>
            </a:endParaRPr>
          </a:p>
        </p:txBody>
      </p:sp>
      <p:pic>
        <p:nvPicPr>
          <p:cNvPr id="3" name="Picture 2"/>
          <p:cNvPicPr>
            <a:picLocks noChangeAspect="1"/>
          </p:cNvPicPr>
          <p:nvPr/>
        </p:nvPicPr>
        <p:blipFill>
          <a:blip r:embed="rId2"/>
          <a:stretch>
            <a:fillRect/>
          </a:stretch>
        </p:blipFill>
        <p:spPr>
          <a:xfrm>
            <a:off x="180975" y="1530036"/>
            <a:ext cx="11830050" cy="4585014"/>
          </a:xfrm>
          <a:prstGeom prst="rect">
            <a:avLst/>
          </a:prstGeom>
        </p:spPr>
      </p:pic>
    </p:spTree>
    <p:extLst>
      <p:ext uri="{BB962C8B-B14F-4D97-AF65-F5344CB8AC3E}">
        <p14:creationId xmlns:p14="http://schemas.microsoft.com/office/powerpoint/2010/main" val="2730210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4987" y="92468"/>
            <a:ext cx="5429250" cy="637170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032" y="542717"/>
            <a:ext cx="4549140" cy="4975860"/>
          </a:xfrm>
          <a:prstGeom prst="rect">
            <a:avLst/>
          </a:prstGeom>
        </p:spPr>
      </p:pic>
    </p:spTree>
    <p:extLst>
      <p:ext uri="{BB962C8B-B14F-4D97-AF65-F5344CB8AC3E}">
        <p14:creationId xmlns:p14="http://schemas.microsoft.com/office/powerpoint/2010/main" val="122985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accent5">
                    <a:lumMod val="60000"/>
                    <a:lumOff val="40000"/>
                  </a:schemeClr>
                </a:solidFill>
                <a:effectLst/>
                <a:latin typeface="Brush Script MT" panose="03060802040406070304" pitchFamily="66" charset="0"/>
              </a:rPr>
              <a:t>Dataset and Features</a:t>
            </a:r>
            <a:endParaRPr lang="en-IN" b="1" i="1" dirty="0">
              <a:solidFill>
                <a:schemeClr val="accent5">
                  <a:lumMod val="60000"/>
                  <a:lumOff val="40000"/>
                </a:schemeClr>
              </a:solidFill>
              <a:effectLst/>
              <a:latin typeface="Brush Script MT" panose="03060802040406070304" pitchFamily="66"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The dataset contains default status of users along with associated features.</a:t>
            </a:r>
          </a:p>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We’ll</a:t>
            </a:r>
            <a:r>
              <a:rPr lang="en-IN" dirty="0" smtClean="0">
                <a:solidFill>
                  <a:schemeClr val="tx1"/>
                </a:solidFill>
                <a:latin typeface="Perpetua" panose="02020502060401020303" pitchFamily="18" charset="0"/>
                <a:cs typeface="Arial" panose="020B0604020202020204" pitchFamily="34" charset="0"/>
              </a:rPr>
              <a:t> </a:t>
            </a:r>
            <a:r>
              <a:rPr lang="en-IN" dirty="0" smtClean="0">
                <a:solidFill>
                  <a:schemeClr val="tx1"/>
                </a:solidFill>
                <a:latin typeface="Perpetua" panose="02020502060401020303" pitchFamily="18" charset="0"/>
                <a:cs typeface="Arial" panose="020B0604020202020204" pitchFamily="34" charset="0"/>
              </a:rPr>
              <a:t>also look into what the distribution of a feature means as well as how these features </a:t>
            </a:r>
            <a:r>
              <a:rPr lang="en-IN" dirty="0" smtClean="0">
                <a:solidFill>
                  <a:schemeClr val="tx1"/>
                </a:solidFill>
                <a:latin typeface="Perpetua" panose="02020502060401020303" pitchFamily="18" charset="0"/>
                <a:cs typeface="Arial" panose="020B0604020202020204" pitchFamily="34" charset="0"/>
              </a:rPr>
              <a:t>relate </a:t>
            </a:r>
            <a:r>
              <a:rPr lang="en-IN" dirty="0" smtClean="0">
                <a:solidFill>
                  <a:schemeClr val="tx1"/>
                </a:solidFill>
                <a:latin typeface="Perpetua" panose="02020502060401020303" pitchFamily="18" charset="0"/>
                <a:cs typeface="Arial" panose="020B0604020202020204" pitchFamily="34" charset="0"/>
              </a:rPr>
              <a:t>with loan defaults</a:t>
            </a:r>
          </a:p>
          <a:p>
            <a:endParaRPr lang="en-IN" dirty="0" smtClean="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40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1575" y="461962"/>
            <a:ext cx="9848850" cy="5934075"/>
          </a:xfrm>
          <a:prstGeom prst="rect">
            <a:avLst/>
          </a:prstGeom>
        </p:spPr>
      </p:pic>
    </p:spTree>
    <p:extLst>
      <p:ext uri="{BB962C8B-B14F-4D97-AF65-F5344CB8AC3E}">
        <p14:creationId xmlns:p14="http://schemas.microsoft.com/office/powerpoint/2010/main" val="360523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930062"/>
          </a:xfrm>
        </p:spPr>
        <p:txBody>
          <a:bodyPr/>
          <a:lstStyle/>
          <a:p>
            <a:r>
              <a:rPr lang="en-IN" b="1" i="1" dirty="0" smtClean="0">
                <a:solidFill>
                  <a:schemeClr val="accent5">
                    <a:lumMod val="60000"/>
                    <a:lumOff val="40000"/>
                  </a:schemeClr>
                </a:solidFill>
                <a:effectLst/>
                <a:latin typeface="Brush Script MT" panose="03060802040406070304" pitchFamily="66" charset="0"/>
              </a:rPr>
              <a:t>Model Training</a:t>
            </a:r>
            <a:endParaRPr lang="en-IN" b="1" i="1" dirty="0">
              <a:solidFill>
                <a:schemeClr val="accent5">
                  <a:lumMod val="60000"/>
                  <a:lumOff val="40000"/>
                </a:schemeClr>
              </a:solidFill>
              <a:effectLst/>
              <a:latin typeface="Brush Script MT" panose="03060802040406070304" pitchFamily="66" charset="0"/>
            </a:endParaRPr>
          </a:p>
        </p:txBody>
      </p:sp>
      <p:pic>
        <p:nvPicPr>
          <p:cNvPr id="3" name="Picture 2"/>
          <p:cNvPicPr>
            <a:picLocks noChangeAspect="1"/>
          </p:cNvPicPr>
          <p:nvPr/>
        </p:nvPicPr>
        <p:blipFill>
          <a:blip r:embed="rId2"/>
          <a:stretch>
            <a:fillRect/>
          </a:stretch>
        </p:blipFill>
        <p:spPr>
          <a:xfrm>
            <a:off x="545592" y="1311856"/>
            <a:ext cx="11239500" cy="5248275"/>
          </a:xfrm>
          <a:prstGeom prst="rect">
            <a:avLst/>
          </a:prstGeom>
        </p:spPr>
      </p:pic>
    </p:spTree>
    <p:extLst>
      <p:ext uri="{BB962C8B-B14F-4D97-AF65-F5344CB8AC3E}">
        <p14:creationId xmlns:p14="http://schemas.microsoft.com/office/powerpoint/2010/main" val="1082290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87" y="1100137"/>
            <a:ext cx="11782425" cy="4657725"/>
          </a:xfrm>
          <a:prstGeom prst="rect">
            <a:avLst/>
          </a:prstGeom>
        </p:spPr>
      </p:pic>
    </p:spTree>
    <p:extLst>
      <p:ext uri="{BB962C8B-B14F-4D97-AF65-F5344CB8AC3E}">
        <p14:creationId xmlns:p14="http://schemas.microsoft.com/office/powerpoint/2010/main" val="4128902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550" y="1495425"/>
            <a:ext cx="8724900" cy="3867150"/>
          </a:xfrm>
          <a:prstGeom prst="rect">
            <a:avLst/>
          </a:prstGeom>
        </p:spPr>
      </p:pic>
    </p:spTree>
    <p:extLst>
      <p:ext uri="{BB962C8B-B14F-4D97-AF65-F5344CB8AC3E}">
        <p14:creationId xmlns:p14="http://schemas.microsoft.com/office/powerpoint/2010/main" val="4223921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3937" y="1990725"/>
            <a:ext cx="10144125" cy="2876550"/>
          </a:xfrm>
          <a:prstGeom prst="rect">
            <a:avLst/>
          </a:prstGeom>
        </p:spPr>
      </p:pic>
    </p:spTree>
    <p:extLst>
      <p:ext uri="{BB962C8B-B14F-4D97-AF65-F5344CB8AC3E}">
        <p14:creationId xmlns:p14="http://schemas.microsoft.com/office/powerpoint/2010/main" val="148404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0575" y="809625"/>
            <a:ext cx="10610850" cy="5238750"/>
          </a:xfrm>
          <a:prstGeom prst="rect">
            <a:avLst/>
          </a:prstGeom>
        </p:spPr>
      </p:pic>
    </p:spTree>
    <p:extLst>
      <p:ext uri="{BB962C8B-B14F-4D97-AF65-F5344CB8AC3E}">
        <p14:creationId xmlns:p14="http://schemas.microsoft.com/office/powerpoint/2010/main" val="1291954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3037" y="2052637"/>
            <a:ext cx="9305925" cy="2752725"/>
          </a:xfrm>
          <a:prstGeom prst="rect">
            <a:avLst/>
          </a:prstGeom>
        </p:spPr>
      </p:pic>
    </p:spTree>
    <p:extLst>
      <p:ext uri="{BB962C8B-B14F-4D97-AF65-F5344CB8AC3E}">
        <p14:creationId xmlns:p14="http://schemas.microsoft.com/office/powerpoint/2010/main" val="3580303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7450" y="695325"/>
            <a:ext cx="7277100" cy="5467350"/>
          </a:xfrm>
          <a:prstGeom prst="rect">
            <a:avLst/>
          </a:prstGeom>
        </p:spPr>
      </p:pic>
    </p:spTree>
    <p:extLst>
      <p:ext uri="{BB962C8B-B14F-4D97-AF65-F5344CB8AC3E}">
        <p14:creationId xmlns:p14="http://schemas.microsoft.com/office/powerpoint/2010/main" val="192536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301255"/>
          </a:xfrm>
        </p:spPr>
        <p:txBody>
          <a:bodyPr/>
          <a:lstStyle/>
          <a:p>
            <a:r>
              <a:rPr lang="en-IN" b="1" i="1" dirty="0" smtClean="0">
                <a:solidFill>
                  <a:schemeClr val="accent5">
                    <a:lumMod val="60000"/>
                    <a:lumOff val="40000"/>
                  </a:schemeClr>
                </a:solidFill>
                <a:effectLst/>
                <a:latin typeface="Brush Script MT" panose="03060802040406070304" pitchFamily="66" charset="0"/>
              </a:rPr>
              <a:t>Model Development &amp; Evaluation</a:t>
            </a:r>
            <a:endParaRPr lang="en-IN" b="1" i="1" dirty="0">
              <a:solidFill>
                <a:schemeClr val="accent5">
                  <a:lumMod val="60000"/>
                  <a:lumOff val="40000"/>
                </a:schemeClr>
              </a:solidFill>
              <a:effectLst/>
              <a:latin typeface="Brush Script MT" panose="03060802040406070304" pitchFamily="66" charset="0"/>
            </a:endParaRPr>
          </a:p>
        </p:txBody>
      </p:sp>
      <p:sp>
        <p:nvSpPr>
          <p:cNvPr id="3" name="Content Placeholder 2"/>
          <p:cNvSpPr>
            <a:spLocks noGrp="1"/>
          </p:cNvSpPr>
          <p:nvPr>
            <p:ph idx="1"/>
          </p:nvPr>
        </p:nvSpPr>
        <p:spPr>
          <a:xfrm>
            <a:off x="609600" y="1901953"/>
            <a:ext cx="10972800" cy="4525963"/>
          </a:xfrm>
        </p:spPr>
        <p:txBody>
          <a:bodyPr>
            <a:normAutofit/>
          </a:bodyPr>
          <a:lstStyle/>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After </a:t>
            </a:r>
            <a:r>
              <a:rPr lang="en-IN" dirty="0">
                <a:solidFill>
                  <a:schemeClr val="tx1"/>
                </a:solidFill>
                <a:latin typeface="Perpetua" panose="02020502060401020303" pitchFamily="18" charset="0"/>
                <a:cs typeface="Arial" panose="020B0604020202020204" pitchFamily="34" charset="0"/>
              </a:rPr>
              <a:t>cleaning all the features, the input set of features are standard scaled for </a:t>
            </a:r>
            <a:r>
              <a:rPr lang="en-IN" dirty="0" smtClean="0">
                <a:solidFill>
                  <a:schemeClr val="tx1"/>
                </a:solidFill>
                <a:latin typeface="Perpetua" panose="02020502060401020303" pitchFamily="18" charset="0"/>
                <a:cs typeface="Arial" panose="020B0604020202020204" pitchFamily="34" charset="0"/>
              </a:rPr>
              <a:t>modelling</a:t>
            </a:r>
          </a:p>
          <a:p>
            <a:pPr>
              <a:buFont typeface="Wingdings" panose="05000000000000000000" pitchFamily="2" charset="2"/>
              <a:buChar char="q"/>
            </a:pPr>
            <a:r>
              <a:rPr lang="en-IN" dirty="0" smtClean="0">
                <a:solidFill>
                  <a:schemeClr val="tx1"/>
                </a:solidFill>
                <a:latin typeface="Perpetua" panose="02020502060401020303" pitchFamily="18" charset="0"/>
                <a:cs typeface="Arial" panose="020B0604020202020204" pitchFamily="34" charset="0"/>
              </a:rPr>
              <a:t>Algorithms tested for classification of </a:t>
            </a:r>
            <a:r>
              <a:rPr lang="en-IN" dirty="0" smtClean="0">
                <a:solidFill>
                  <a:schemeClr val="tx1"/>
                </a:solidFill>
                <a:latin typeface="Perpetua" panose="02020502060401020303" pitchFamily="18" charset="0"/>
                <a:cs typeface="Arial" panose="020B0604020202020204" pitchFamily="34" charset="0"/>
              </a:rPr>
              <a:t>defaulters:</a:t>
            </a:r>
            <a:endParaRPr lang="en-IN" dirty="0" smtClean="0">
              <a:solidFill>
                <a:schemeClr val="tx1"/>
              </a:solidFill>
              <a:latin typeface="Perpetua" panose="02020502060401020303" pitchFamily="18" charset="0"/>
              <a:cs typeface="Arial" panose="020B0604020202020204" pitchFamily="34" charset="0"/>
            </a:endParaRPr>
          </a:p>
          <a:p>
            <a:pPr lvl="1"/>
            <a:r>
              <a:rPr lang="en-IN" sz="2400" dirty="0" smtClean="0">
                <a:solidFill>
                  <a:schemeClr val="tx1"/>
                </a:solidFill>
                <a:latin typeface="Perpetua" panose="02020502060401020303" pitchFamily="18" charset="0"/>
                <a:cs typeface="Arial" panose="020B0604020202020204" pitchFamily="34" charset="0"/>
              </a:rPr>
              <a:t>Logistic Regression</a:t>
            </a:r>
            <a:endParaRPr lang="en-IN" sz="2400" dirty="0">
              <a:solidFill>
                <a:schemeClr val="tx1"/>
              </a:solidFill>
              <a:latin typeface="Perpetua" panose="02020502060401020303" pitchFamily="18" charset="0"/>
              <a:cs typeface="Arial" panose="020B0604020202020204" pitchFamily="34" charset="0"/>
            </a:endParaRPr>
          </a:p>
          <a:p>
            <a:pPr lvl="1"/>
            <a:r>
              <a:rPr lang="en-IN" sz="2400" dirty="0" err="1" smtClean="0">
                <a:solidFill>
                  <a:schemeClr val="tx1"/>
                </a:solidFill>
                <a:latin typeface="Perpetua" panose="02020502060401020303" pitchFamily="18" charset="0"/>
                <a:cs typeface="Arial" panose="020B0604020202020204" pitchFamily="34" charset="0"/>
              </a:rPr>
              <a:t>RandomForest</a:t>
            </a:r>
            <a:r>
              <a:rPr lang="en-IN" sz="2400" dirty="0" smtClean="0">
                <a:solidFill>
                  <a:schemeClr val="tx1"/>
                </a:solidFill>
                <a:latin typeface="Perpetua" panose="02020502060401020303" pitchFamily="18" charset="0"/>
                <a:cs typeface="Arial" panose="020B0604020202020204" pitchFamily="34" charset="0"/>
              </a:rPr>
              <a:t> Classifier</a:t>
            </a:r>
            <a:endParaRPr lang="en-IN" sz="2400" dirty="0">
              <a:solidFill>
                <a:schemeClr val="tx1"/>
              </a:solidFill>
              <a:latin typeface="Perpetua" panose="02020502060401020303" pitchFamily="18" charset="0"/>
              <a:cs typeface="Arial" panose="020B0604020202020204" pitchFamily="34" charset="0"/>
            </a:endParaRPr>
          </a:p>
          <a:p>
            <a:pPr lvl="1"/>
            <a:r>
              <a:rPr lang="en-IN" sz="2400" dirty="0" err="1" smtClean="0">
                <a:solidFill>
                  <a:schemeClr val="tx1"/>
                </a:solidFill>
                <a:latin typeface="Perpetua" panose="02020502060401020303" pitchFamily="18" charset="0"/>
                <a:cs typeface="Arial" panose="020B0604020202020204" pitchFamily="34" charset="0"/>
              </a:rPr>
              <a:t>AdaBoost</a:t>
            </a:r>
            <a:r>
              <a:rPr lang="en-IN" sz="2400" dirty="0" smtClean="0">
                <a:solidFill>
                  <a:schemeClr val="tx1"/>
                </a:solidFill>
                <a:latin typeface="Perpetua" panose="02020502060401020303" pitchFamily="18" charset="0"/>
                <a:cs typeface="Arial" panose="020B0604020202020204" pitchFamily="34" charset="0"/>
              </a:rPr>
              <a:t> Classifier</a:t>
            </a:r>
            <a:endParaRPr lang="en-IN" sz="2400" dirty="0">
              <a:solidFill>
                <a:schemeClr val="tx1"/>
              </a:solidFill>
              <a:latin typeface="Perpetua" panose="02020502060401020303" pitchFamily="18" charset="0"/>
              <a:cs typeface="Arial" panose="020B0604020202020204" pitchFamily="34" charset="0"/>
            </a:endParaRPr>
          </a:p>
          <a:p>
            <a:pPr lvl="1"/>
            <a:r>
              <a:rPr lang="en-IN" sz="2400" dirty="0" err="1" smtClean="0">
                <a:solidFill>
                  <a:schemeClr val="tx1"/>
                </a:solidFill>
                <a:latin typeface="Perpetua" panose="02020502060401020303" pitchFamily="18" charset="0"/>
                <a:cs typeface="Arial" panose="020B0604020202020204" pitchFamily="34" charset="0"/>
              </a:rPr>
              <a:t>GradientBoosting</a:t>
            </a:r>
            <a:r>
              <a:rPr lang="en-IN" sz="2400" dirty="0" smtClean="0">
                <a:solidFill>
                  <a:schemeClr val="tx1"/>
                </a:solidFill>
                <a:latin typeface="Perpetua" panose="02020502060401020303" pitchFamily="18" charset="0"/>
                <a:cs typeface="Arial" panose="020B0604020202020204" pitchFamily="34" charset="0"/>
              </a:rPr>
              <a:t> Classifier</a:t>
            </a:r>
            <a:endParaRPr lang="en-IN" sz="2400" dirty="0">
              <a:solidFill>
                <a:schemeClr val="tx1"/>
              </a:solidFill>
              <a:latin typeface="Perpetua" panose="02020502060401020303" pitchFamily="18" charset="0"/>
              <a:cs typeface="Arial" panose="020B0604020202020204" pitchFamily="34" charset="0"/>
            </a:endParaRPr>
          </a:p>
          <a:p>
            <a:pPr lvl="1"/>
            <a:r>
              <a:rPr lang="en-IN" sz="2400" dirty="0" smtClean="0">
                <a:solidFill>
                  <a:schemeClr val="tx1"/>
                </a:solidFill>
                <a:latin typeface="Perpetua" panose="02020502060401020303" pitchFamily="18" charset="0"/>
                <a:cs typeface="Arial" panose="020B0604020202020204" pitchFamily="34" charset="0"/>
              </a:rPr>
              <a:t>Decision Tree Classifier</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990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85592"/>
          </a:xfrm>
        </p:spPr>
        <p:txBody>
          <a:bodyPr/>
          <a:lstStyle/>
          <a:p>
            <a:r>
              <a:rPr lang="en-IN" b="1" i="1" dirty="0" smtClean="0">
                <a:solidFill>
                  <a:schemeClr val="accent5">
                    <a:lumMod val="60000"/>
                    <a:lumOff val="40000"/>
                  </a:schemeClr>
                </a:solidFill>
                <a:effectLst/>
                <a:latin typeface="Brush Script MT" panose="03060802040406070304" pitchFamily="66" charset="0"/>
              </a:rPr>
              <a:t>Summary of </a:t>
            </a:r>
            <a:r>
              <a:rPr lang="en-IN" b="1" i="1" dirty="0" smtClean="0">
                <a:solidFill>
                  <a:schemeClr val="accent5">
                    <a:lumMod val="60000"/>
                    <a:lumOff val="40000"/>
                  </a:schemeClr>
                </a:solidFill>
                <a:effectLst/>
                <a:latin typeface="Brush Script MT" panose="03060802040406070304" pitchFamily="66" charset="0"/>
              </a:rPr>
              <a:t>Results</a:t>
            </a:r>
            <a:endParaRPr lang="en-IN" b="1" i="1" dirty="0">
              <a:solidFill>
                <a:schemeClr val="accent5">
                  <a:lumMod val="60000"/>
                  <a:lumOff val="40000"/>
                </a:schemeClr>
              </a:solidFill>
              <a:effectLst/>
              <a:latin typeface="Brush Script MT" panose="03060802040406070304" pitchFamily="66" charset="0"/>
            </a:endParaRPr>
          </a:p>
        </p:txBody>
      </p:sp>
      <p:sp>
        <p:nvSpPr>
          <p:cNvPr id="3" name="Content Placeholder 2"/>
          <p:cNvSpPr>
            <a:spLocks noGrp="1"/>
          </p:cNvSpPr>
          <p:nvPr>
            <p:ph idx="1"/>
          </p:nvPr>
        </p:nvSpPr>
        <p:spPr>
          <a:xfrm>
            <a:off x="1239839" y="1375860"/>
            <a:ext cx="8946541" cy="1358288"/>
          </a:xfrm>
        </p:spPr>
        <p:txBody>
          <a:bodyPr>
            <a:normAutofit/>
          </a:bodyPr>
          <a:lstStyle/>
          <a:p>
            <a:pPr marL="0" indent="0" algn="just">
              <a:buNone/>
            </a:pPr>
            <a:r>
              <a:rPr lang="en-IN" dirty="0">
                <a:solidFill>
                  <a:schemeClr val="tx1"/>
                </a:solidFill>
                <a:latin typeface="Perpetua" panose="02020502060401020303" pitchFamily="18" charset="0"/>
                <a:cs typeface="Arial" panose="020B0604020202020204" pitchFamily="34" charset="0"/>
              </a:rPr>
              <a:t>It might appear from the accuracy and cross validation scores that Ensemble methods are performing better but if we look at the confusion matrix and recall scores, we observe that these models are not good at classifying the </a:t>
            </a:r>
            <a:r>
              <a:rPr lang="en-IN" dirty="0" smtClean="0">
                <a:solidFill>
                  <a:schemeClr val="tx1"/>
                </a:solidFill>
                <a:latin typeface="Perpetua" panose="02020502060401020303" pitchFamily="18" charset="0"/>
                <a:cs typeface="Arial" panose="020B0604020202020204" pitchFamily="34" charset="0"/>
              </a:rPr>
              <a:t>defaulters.</a:t>
            </a:r>
            <a:endParaRPr lang="en-IN" dirty="0">
              <a:solidFill>
                <a:schemeClr val="tx1"/>
              </a:solidFill>
              <a:latin typeface="Perpetua" panose="02020502060401020303" pitchFamily="18"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839" y="2961879"/>
            <a:ext cx="9144000" cy="3070860"/>
          </a:xfrm>
          <a:prstGeom prst="rect">
            <a:avLst/>
          </a:prstGeom>
        </p:spPr>
      </p:pic>
    </p:spTree>
    <p:extLst>
      <p:ext uri="{BB962C8B-B14F-4D97-AF65-F5344CB8AC3E}">
        <p14:creationId xmlns:p14="http://schemas.microsoft.com/office/powerpoint/2010/main" val="69130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0"/>
            <a:ext cx="10972800" cy="1600200"/>
          </a:xfrm>
        </p:spPr>
        <p:txBody>
          <a:bodyPr/>
          <a:lstStyle/>
          <a:p>
            <a:r>
              <a:rPr lang="en-IN" b="1" i="1" dirty="0" smtClean="0">
                <a:solidFill>
                  <a:schemeClr val="accent5">
                    <a:lumMod val="60000"/>
                    <a:lumOff val="40000"/>
                  </a:schemeClr>
                </a:solidFill>
                <a:effectLst/>
                <a:latin typeface="Brush Script MT" panose="03060802040406070304" pitchFamily="66" charset="0"/>
              </a:rPr>
              <a:t>Description of Features</a:t>
            </a:r>
            <a:endParaRPr lang="en-IN" b="1" i="1" dirty="0">
              <a:solidFill>
                <a:schemeClr val="accent5">
                  <a:lumMod val="60000"/>
                  <a:lumOff val="40000"/>
                </a:schemeClr>
              </a:solidFill>
              <a:effectLst/>
              <a:latin typeface="Brush Script MT" panose="03060802040406070304" pitchFamily="66"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37493192"/>
              </p:ext>
            </p:extLst>
          </p:nvPr>
        </p:nvGraphicFramePr>
        <p:xfrm>
          <a:off x="1944686" y="1664208"/>
          <a:ext cx="8634921" cy="4636007"/>
        </p:xfrm>
        <a:graphic>
          <a:graphicData uri="http://schemas.openxmlformats.org/drawingml/2006/table">
            <a:tbl>
              <a:tblPr firstRow="1" firstCol="1" bandRow="1">
                <a:tableStyleId>{7DF18680-E054-41AD-8BC1-D1AEF772440D}</a:tableStyleId>
              </a:tblPr>
              <a:tblGrid>
                <a:gridCol w="892787"/>
                <a:gridCol w="1994820"/>
                <a:gridCol w="5747314"/>
              </a:tblGrid>
              <a:tr h="344763">
                <a:tc>
                  <a:txBody>
                    <a:bodyPr/>
                    <a:lstStyle/>
                    <a:p>
                      <a:pPr algn="l" fontAlgn="ctr"/>
                      <a:r>
                        <a:rPr lang="en-IN" sz="1200" u="none" strike="noStrike" dirty="0">
                          <a:effectLst/>
                        </a:rPr>
                        <a:t>S. No</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Variable</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Definition</a:t>
                      </a:r>
                      <a:endParaRPr lang="en-IN" sz="1200" b="1" i="0" u="none" strike="noStrike">
                        <a:solidFill>
                          <a:schemeClr val="tx1"/>
                        </a:solidFill>
                        <a:effectLst/>
                        <a:latin typeface="Arial Black" panose="020B0A04020102020204" pitchFamily="34" charset="0"/>
                      </a:endParaRPr>
                    </a:p>
                  </a:txBody>
                  <a:tcPr marL="9525" marR="9525" marT="9525" marB="0" anchor="ctr"/>
                </a:tc>
              </a:tr>
              <a:tr h="428532">
                <a:tc>
                  <a:txBody>
                    <a:bodyPr/>
                    <a:lstStyle/>
                    <a:p>
                      <a:pPr algn="l" fontAlgn="ctr"/>
                      <a:r>
                        <a:rPr lang="en-IN" sz="1200" u="none" strike="noStrike">
                          <a:effectLst/>
                        </a:rPr>
                        <a:t>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label</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Flag indicating whether the user paid back the credit amount within 5 days of issuing the loan{1:success, 0:failure}</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u="none" strike="noStrike" dirty="0">
                          <a:effectLst/>
                        </a:rPr>
                        <a:t>2</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msisdn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mobile number of user</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u="none" strike="noStrike">
                          <a:effectLst/>
                        </a:rPr>
                        <a:t>3</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aon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age on cellular network in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u="none" strike="noStrike">
                          <a:effectLst/>
                        </a:rPr>
                        <a:t>4</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daily_decr30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Daily amount spent from main account, averaged over last 30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u="none" strike="noStrike" dirty="0">
                          <a:effectLst/>
                        </a:rPr>
                        <a:t>5</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daily_decr90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Daily amount spent from main account, averaged over last 90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u="none" strike="noStrike">
                          <a:effectLst/>
                        </a:rPr>
                        <a:t>6</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rental30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Average main account balance over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r h="203301">
                <a:tc>
                  <a:txBody>
                    <a:bodyPr/>
                    <a:lstStyle/>
                    <a:p>
                      <a:pPr algn="l" fontAlgn="ctr"/>
                      <a:r>
                        <a:rPr lang="en-IN" sz="1200" u="none" strike="noStrike">
                          <a:effectLst/>
                        </a:rPr>
                        <a:t>7</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rental90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Average main account balance over last 90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609902">
                <a:tc>
                  <a:txBody>
                    <a:bodyPr/>
                    <a:lstStyle/>
                    <a:p>
                      <a:pPr algn="l" fontAlgn="ctr"/>
                      <a:r>
                        <a:rPr lang="en-IN" sz="1200" u="none" strike="noStrike">
                          <a:effectLst/>
                        </a:rPr>
                        <a:t>8</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last_rech_date_ma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Number of days till last recharge of main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u="none" strike="noStrike">
                          <a:effectLst/>
                        </a:rPr>
                        <a:t>9</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last_rech_date_da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Number of days till last recharge of data account</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u="none" strike="noStrike">
                          <a:effectLst/>
                        </a:rPr>
                        <a:t>10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last_rech_amt_ma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Amount of last recharge of main account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u="none" strike="noStrike">
                          <a:effectLst/>
                        </a:rPr>
                        <a:t>11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cnt_ma_rech30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a:effectLst/>
                        </a:rPr>
                        <a:t>Number of times main account got recharged in last 30 days</a:t>
                      </a:r>
                      <a:endParaRPr lang="en-IN" sz="1200" b="1" i="0" u="none" strike="noStrike">
                        <a:solidFill>
                          <a:schemeClr val="tx1"/>
                        </a:solidFill>
                        <a:effectLst/>
                        <a:latin typeface="Arial Black" panose="020B0A04020102020204" pitchFamily="34" charset="0"/>
                      </a:endParaRPr>
                    </a:p>
                  </a:txBody>
                  <a:tcPr marL="9525" marR="9525" marT="9525" marB="0" anchor="ctr"/>
                </a:tc>
              </a:tr>
              <a:tr h="406601">
                <a:tc>
                  <a:txBody>
                    <a:bodyPr/>
                    <a:lstStyle/>
                    <a:p>
                      <a:pPr algn="l" fontAlgn="ctr"/>
                      <a:r>
                        <a:rPr lang="en-IN" sz="1200" u="none" strike="noStrike">
                          <a:effectLst/>
                        </a:rPr>
                        <a:t>12</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fr_ma_rech30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u="none" strike="noStrike" dirty="0">
                          <a:effectLst/>
                        </a:rPr>
                        <a:t>Frequency of main account recharged in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337884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58432"/>
          </a:xfrm>
        </p:spPr>
        <p:txBody>
          <a:bodyPr/>
          <a:lstStyle/>
          <a:p>
            <a:r>
              <a:rPr lang="en-IN" b="1" i="1" dirty="0" err="1" smtClean="0">
                <a:solidFill>
                  <a:schemeClr val="accent5">
                    <a:lumMod val="60000"/>
                    <a:lumOff val="40000"/>
                  </a:schemeClr>
                </a:solidFill>
                <a:effectLst/>
                <a:latin typeface="Brush Script MT" panose="03060802040406070304" pitchFamily="66" charset="0"/>
              </a:rPr>
              <a:t>RandomForestClassifier</a:t>
            </a:r>
            <a:endParaRPr lang="en-IN" b="1" i="1" dirty="0">
              <a:solidFill>
                <a:schemeClr val="accent5">
                  <a:lumMod val="60000"/>
                  <a:lumOff val="40000"/>
                </a:schemeClr>
              </a:solidFill>
              <a:effectLst/>
              <a:latin typeface="Brush Script MT" panose="03060802040406070304"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735" y="1459305"/>
            <a:ext cx="6347460"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34" y="3961005"/>
            <a:ext cx="5341620" cy="2720340"/>
          </a:xfrm>
          <a:prstGeom prst="rect">
            <a:avLst/>
          </a:prstGeom>
        </p:spPr>
      </p:pic>
    </p:spTree>
    <p:extLst>
      <p:ext uri="{BB962C8B-B14F-4D97-AF65-F5344CB8AC3E}">
        <p14:creationId xmlns:p14="http://schemas.microsoft.com/office/powerpoint/2010/main" val="1448346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1928"/>
          </a:xfrm>
        </p:spPr>
        <p:txBody>
          <a:bodyPr/>
          <a:lstStyle/>
          <a:p>
            <a:r>
              <a:rPr lang="en-IN" b="1" i="1" dirty="0" err="1" smtClean="0">
                <a:solidFill>
                  <a:schemeClr val="accent5">
                    <a:lumMod val="60000"/>
                    <a:lumOff val="40000"/>
                  </a:schemeClr>
                </a:solidFill>
                <a:effectLst/>
                <a:latin typeface="Brush Script MT" panose="03060802040406070304" pitchFamily="66" charset="0"/>
              </a:rPr>
              <a:t>AdaBoostClassifier</a:t>
            </a:r>
            <a:endParaRPr lang="en-IN" b="1" i="1" dirty="0">
              <a:solidFill>
                <a:schemeClr val="accent5">
                  <a:lumMod val="60000"/>
                  <a:lumOff val="40000"/>
                </a:schemeClr>
              </a:solidFill>
              <a:effectLst/>
              <a:latin typeface="Brush Script MT" panose="03060802040406070304"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973" y="1205846"/>
            <a:ext cx="6339840" cy="254508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032" y="3750926"/>
            <a:ext cx="4480560" cy="1889760"/>
          </a:xfrm>
          <a:prstGeom prst="rect">
            <a:avLst/>
          </a:prstGeom>
        </p:spPr>
      </p:pic>
    </p:spTree>
    <p:extLst>
      <p:ext uri="{BB962C8B-B14F-4D97-AF65-F5344CB8AC3E}">
        <p14:creationId xmlns:p14="http://schemas.microsoft.com/office/powerpoint/2010/main" val="423214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12341"/>
          </a:xfrm>
        </p:spPr>
        <p:txBody>
          <a:bodyPr/>
          <a:lstStyle/>
          <a:p>
            <a:r>
              <a:rPr lang="en-IN" b="1" i="1" dirty="0" err="1" smtClean="0">
                <a:solidFill>
                  <a:schemeClr val="accent5">
                    <a:lumMod val="60000"/>
                    <a:lumOff val="40000"/>
                  </a:schemeClr>
                </a:solidFill>
                <a:effectLst/>
                <a:latin typeface="Brush Script MT" panose="03060802040406070304" pitchFamily="66" charset="0"/>
              </a:rPr>
              <a:t>GradientBoostingClassifier</a:t>
            </a:r>
            <a:endParaRPr lang="en-IN" b="1" i="1" dirty="0">
              <a:solidFill>
                <a:schemeClr val="accent5">
                  <a:lumMod val="60000"/>
                  <a:lumOff val="40000"/>
                </a:schemeClr>
              </a:solidFill>
              <a:effectLst/>
              <a:latin typeface="Brush Script MT" panose="03060802040406070304" pitchFamily="66" charset="0"/>
            </a:endParaRPr>
          </a:p>
        </p:txBody>
      </p:sp>
      <p:pic>
        <p:nvPicPr>
          <p:cNvPr id="3" name="Picture 2"/>
          <p:cNvPicPr>
            <a:picLocks noChangeAspect="1"/>
          </p:cNvPicPr>
          <p:nvPr/>
        </p:nvPicPr>
        <p:blipFill>
          <a:blip r:embed="rId2"/>
          <a:stretch>
            <a:fillRect/>
          </a:stretch>
        </p:blipFill>
        <p:spPr>
          <a:xfrm>
            <a:off x="2542421" y="1412341"/>
            <a:ext cx="7867650" cy="2254312"/>
          </a:xfrm>
          <a:prstGeom prst="rect">
            <a:avLst/>
          </a:prstGeom>
        </p:spPr>
      </p:pic>
      <p:pic>
        <p:nvPicPr>
          <p:cNvPr id="4" name="Picture 3"/>
          <p:cNvPicPr>
            <a:picLocks noChangeAspect="1"/>
          </p:cNvPicPr>
          <p:nvPr/>
        </p:nvPicPr>
        <p:blipFill>
          <a:blip r:embed="rId3"/>
          <a:stretch>
            <a:fillRect/>
          </a:stretch>
        </p:blipFill>
        <p:spPr>
          <a:xfrm>
            <a:off x="2696330" y="3666653"/>
            <a:ext cx="5638800" cy="2136619"/>
          </a:xfrm>
          <a:prstGeom prst="rect">
            <a:avLst/>
          </a:prstGeom>
        </p:spPr>
      </p:pic>
    </p:spTree>
    <p:extLst>
      <p:ext uri="{BB962C8B-B14F-4D97-AF65-F5344CB8AC3E}">
        <p14:creationId xmlns:p14="http://schemas.microsoft.com/office/powerpoint/2010/main" val="759951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49378"/>
          </a:xfrm>
        </p:spPr>
        <p:txBody>
          <a:bodyPr/>
          <a:lstStyle/>
          <a:p>
            <a:r>
              <a:rPr lang="en-IN" b="1" i="1" dirty="0" err="1" smtClean="0">
                <a:solidFill>
                  <a:schemeClr val="accent5">
                    <a:lumMod val="60000"/>
                    <a:lumOff val="40000"/>
                  </a:schemeClr>
                </a:solidFill>
                <a:effectLst/>
                <a:latin typeface="Brush Script MT" panose="03060802040406070304" pitchFamily="66" charset="0"/>
              </a:rPr>
              <a:t>Extra</a:t>
            </a:r>
            <a:r>
              <a:rPr lang="en-IN" b="1" i="1" dirty="0" err="1" smtClean="0">
                <a:solidFill>
                  <a:schemeClr val="accent5">
                    <a:lumMod val="60000"/>
                    <a:lumOff val="40000"/>
                  </a:schemeClr>
                </a:solidFill>
                <a:effectLst/>
                <a:latin typeface="Brush Script MT" panose="03060802040406070304" pitchFamily="66" charset="0"/>
              </a:rPr>
              <a:t>TreeClassifier</a:t>
            </a:r>
            <a:endParaRPr lang="en-IN" b="1" i="1" dirty="0">
              <a:solidFill>
                <a:schemeClr val="accent5">
                  <a:lumMod val="60000"/>
                  <a:lumOff val="40000"/>
                </a:schemeClr>
              </a:solidFill>
              <a:effectLst/>
              <a:latin typeface="Brush Script MT" panose="03060802040406070304" pitchFamily="66" charset="0"/>
            </a:endParaRPr>
          </a:p>
        </p:txBody>
      </p:sp>
      <p:pic>
        <p:nvPicPr>
          <p:cNvPr id="3" name="Picture 2"/>
          <p:cNvPicPr>
            <a:picLocks noChangeAspect="1"/>
          </p:cNvPicPr>
          <p:nvPr/>
        </p:nvPicPr>
        <p:blipFill>
          <a:blip r:embed="rId2"/>
          <a:stretch>
            <a:fillRect/>
          </a:stretch>
        </p:blipFill>
        <p:spPr>
          <a:xfrm>
            <a:off x="2426092" y="1135549"/>
            <a:ext cx="7629525" cy="3010938"/>
          </a:xfrm>
          <a:prstGeom prst="rect">
            <a:avLst/>
          </a:prstGeom>
        </p:spPr>
      </p:pic>
      <p:pic>
        <p:nvPicPr>
          <p:cNvPr id="4" name="Picture 3"/>
          <p:cNvPicPr>
            <a:picLocks noChangeAspect="1"/>
          </p:cNvPicPr>
          <p:nvPr/>
        </p:nvPicPr>
        <p:blipFill>
          <a:blip r:embed="rId3"/>
          <a:stretch>
            <a:fillRect/>
          </a:stretch>
        </p:blipFill>
        <p:spPr>
          <a:xfrm>
            <a:off x="2232904" y="3956363"/>
            <a:ext cx="6838950" cy="2833736"/>
          </a:xfrm>
          <a:prstGeom prst="rect">
            <a:avLst/>
          </a:prstGeom>
        </p:spPr>
      </p:pic>
    </p:spTree>
    <p:extLst>
      <p:ext uri="{BB962C8B-B14F-4D97-AF65-F5344CB8AC3E}">
        <p14:creationId xmlns:p14="http://schemas.microsoft.com/office/powerpoint/2010/main" val="1654700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03287"/>
          </a:xfrm>
        </p:spPr>
        <p:txBody>
          <a:bodyPr/>
          <a:lstStyle/>
          <a:p>
            <a:r>
              <a:rPr lang="en-IN" b="1" i="1" dirty="0" err="1" smtClean="0">
                <a:solidFill>
                  <a:schemeClr val="accent5">
                    <a:lumMod val="60000"/>
                    <a:lumOff val="40000"/>
                  </a:schemeClr>
                </a:solidFill>
                <a:effectLst/>
                <a:latin typeface="Brush Script MT" panose="03060802040406070304" pitchFamily="66" charset="0"/>
              </a:rPr>
              <a:t>DecisionTreeClassifier</a:t>
            </a:r>
            <a:endParaRPr lang="en-IN" b="1" i="1" dirty="0">
              <a:solidFill>
                <a:schemeClr val="accent5">
                  <a:lumMod val="60000"/>
                  <a:lumOff val="40000"/>
                </a:schemeClr>
              </a:solidFill>
              <a:effectLst/>
              <a:latin typeface="Brush Script MT" panose="03060802040406070304" pitchFamily="66" charset="0"/>
            </a:endParaRPr>
          </a:p>
        </p:txBody>
      </p:sp>
      <p:pic>
        <p:nvPicPr>
          <p:cNvPr id="3" name="Picture 2"/>
          <p:cNvPicPr>
            <a:picLocks noChangeAspect="1"/>
          </p:cNvPicPr>
          <p:nvPr/>
        </p:nvPicPr>
        <p:blipFill>
          <a:blip r:embed="rId2"/>
          <a:stretch>
            <a:fillRect/>
          </a:stretch>
        </p:blipFill>
        <p:spPr>
          <a:xfrm>
            <a:off x="2843024" y="1403287"/>
            <a:ext cx="7610475" cy="2580238"/>
          </a:xfrm>
          <a:prstGeom prst="rect">
            <a:avLst/>
          </a:prstGeom>
        </p:spPr>
      </p:pic>
      <p:pic>
        <p:nvPicPr>
          <p:cNvPr id="4" name="Picture 3"/>
          <p:cNvPicPr>
            <a:picLocks noChangeAspect="1"/>
          </p:cNvPicPr>
          <p:nvPr/>
        </p:nvPicPr>
        <p:blipFill>
          <a:blip r:embed="rId3"/>
          <a:stretch>
            <a:fillRect/>
          </a:stretch>
        </p:blipFill>
        <p:spPr>
          <a:xfrm>
            <a:off x="3051248" y="4062082"/>
            <a:ext cx="5572125" cy="2649459"/>
          </a:xfrm>
          <a:prstGeom prst="rect">
            <a:avLst/>
          </a:prstGeom>
        </p:spPr>
      </p:pic>
    </p:spTree>
    <p:extLst>
      <p:ext uri="{BB962C8B-B14F-4D97-AF65-F5344CB8AC3E}">
        <p14:creationId xmlns:p14="http://schemas.microsoft.com/office/powerpoint/2010/main" val="2082253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93570"/>
            <a:ext cx="9144000" cy="3070860"/>
          </a:xfrm>
          <a:prstGeom prst="rect">
            <a:avLst/>
          </a:prstGeom>
        </p:spPr>
      </p:pic>
    </p:spTree>
    <p:extLst>
      <p:ext uri="{BB962C8B-B14F-4D97-AF65-F5344CB8AC3E}">
        <p14:creationId xmlns:p14="http://schemas.microsoft.com/office/powerpoint/2010/main" val="2906699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262" y="376237"/>
            <a:ext cx="11801475" cy="6105525"/>
          </a:xfrm>
          <a:prstGeom prst="rect">
            <a:avLst/>
          </a:prstGeom>
        </p:spPr>
      </p:pic>
    </p:spTree>
    <p:extLst>
      <p:ext uri="{BB962C8B-B14F-4D97-AF65-F5344CB8AC3E}">
        <p14:creationId xmlns:p14="http://schemas.microsoft.com/office/powerpoint/2010/main" val="1937663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537" y="719137"/>
            <a:ext cx="11972925" cy="5419725"/>
          </a:xfrm>
          <a:prstGeom prst="rect">
            <a:avLst/>
          </a:prstGeom>
        </p:spPr>
      </p:pic>
    </p:spTree>
    <p:extLst>
      <p:ext uri="{BB962C8B-B14F-4D97-AF65-F5344CB8AC3E}">
        <p14:creationId xmlns:p14="http://schemas.microsoft.com/office/powerpoint/2010/main" val="3483309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700" y="1285875"/>
            <a:ext cx="10896600" cy="4286250"/>
          </a:xfrm>
          <a:prstGeom prst="rect">
            <a:avLst/>
          </a:prstGeom>
        </p:spPr>
      </p:pic>
    </p:spTree>
    <p:extLst>
      <p:ext uri="{BB962C8B-B14F-4D97-AF65-F5344CB8AC3E}">
        <p14:creationId xmlns:p14="http://schemas.microsoft.com/office/powerpoint/2010/main" val="1305569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112" y="1119187"/>
            <a:ext cx="11915775" cy="4619625"/>
          </a:xfrm>
          <a:prstGeom prst="rect">
            <a:avLst/>
          </a:prstGeom>
        </p:spPr>
      </p:pic>
    </p:spTree>
    <p:extLst>
      <p:ext uri="{BB962C8B-B14F-4D97-AF65-F5344CB8AC3E}">
        <p14:creationId xmlns:p14="http://schemas.microsoft.com/office/powerpoint/2010/main" val="227330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97366929"/>
              </p:ext>
            </p:extLst>
          </p:nvPr>
        </p:nvGraphicFramePr>
        <p:xfrm>
          <a:off x="1154684" y="378460"/>
          <a:ext cx="9543796" cy="6033951"/>
        </p:xfrm>
        <a:graphic>
          <a:graphicData uri="http://schemas.openxmlformats.org/drawingml/2006/table">
            <a:tbl>
              <a:tblPr firstRow="1" firstCol="1" bandRow="1">
                <a:tableStyleId>{7DF18680-E054-41AD-8BC1-D1AEF772440D}</a:tableStyleId>
              </a:tblPr>
              <a:tblGrid>
                <a:gridCol w="986758"/>
                <a:gridCol w="2204788"/>
                <a:gridCol w="6352250"/>
              </a:tblGrid>
              <a:tr h="207371">
                <a:tc>
                  <a:txBody>
                    <a:bodyPr/>
                    <a:lstStyle/>
                    <a:p>
                      <a:pPr marL="0" algn="l" defTabSz="457200" rtl="0" eaLnBrk="1" fontAlgn="ctr" latinLnBrk="0" hangingPunct="1"/>
                      <a:r>
                        <a:rPr lang="en-IN" sz="1400" u="none" strike="noStrike" kern="1200" dirty="0">
                          <a:effectLst/>
                        </a:rPr>
                        <a:t>S. No</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marL="0" algn="l" defTabSz="457200" rtl="0" eaLnBrk="1" fontAlgn="ctr" latinLnBrk="0" hangingPunct="1"/>
                      <a:r>
                        <a:rPr lang="en-IN" sz="1400" u="none" strike="noStrike" kern="1200" dirty="0">
                          <a:effectLst/>
                        </a:rPr>
                        <a:t>Variable</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marL="0" algn="l" defTabSz="457200" rtl="0" eaLnBrk="1" fontAlgn="ctr" latinLnBrk="0" hangingPunct="1"/>
                      <a:r>
                        <a:rPr lang="en-IN" sz="1400" u="none" strike="noStrike" kern="1200" dirty="0">
                          <a:effectLst/>
                        </a:rPr>
                        <a:t>Definition</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398510">
                <a:tc>
                  <a:txBody>
                    <a:bodyPr/>
                    <a:lstStyle/>
                    <a:p>
                      <a:pPr marL="0" algn="l" defTabSz="457200" rtl="0" eaLnBrk="1" fontAlgn="ctr" latinLnBrk="0" hangingPunct="1"/>
                      <a:r>
                        <a:rPr lang="en-IN" sz="1400" u="none" strike="noStrike" kern="1200" dirty="0">
                          <a:effectLst/>
                        </a:rPr>
                        <a:t>13</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sumamnt_ma_rech30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Total amount of recharge in main account over last 30 days (in Indonesian Rupiah)</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597765">
                <a:tc>
                  <a:txBody>
                    <a:bodyPr/>
                    <a:lstStyle/>
                    <a:p>
                      <a:pPr marL="0" algn="l" defTabSz="457200" rtl="0" eaLnBrk="1" fontAlgn="ctr" latinLnBrk="0" hangingPunct="1"/>
                      <a:r>
                        <a:rPr lang="en-IN" sz="1400" u="none" strike="noStrike" kern="1200" dirty="0">
                          <a:effectLst/>
                        </a:rPr>
                        <a:t>14</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medianamnt_ma_rech30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Median of amount of recharges done in main account over last 30 days at user level (in Indonesian Rupiah)</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597765">
                <a:tc>
                  <a:txBody>
                    <a:bodyPr/>
                    <a:lstStyle/>
                    <a:p>
                      <a:pPr marL="0" algn="l" defTabSz="457200" rtl="0" eaLnBrk="1" fontAlgn="ctr" latinLnBrk="0" hangingPunct="1"/>
                      <a:r>
                        <a:rPr lang="en-IN" sz="1400" u="none" strike="noStrike" kern="1200" dirty="0">
                          <a:effectLst/>
                        </a:rPr>
                        <a:t>15</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medianmarechprebal30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Median of main account balance just before recharge in last 30 days at user level (in Indonesian Rupiah)</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398510">
                <a:tc>
                  <a:txBody>
                    <a:bodyPr/>
                    <a:lstStyle/>
                    <a:p>
                      <a:pPr marL="0" algn="l" defTabSz="457200" rtl="0" eaLnBrk="1" fontAlgn="ctr" latinLnBrk="0" hangingPunct="1"/>
                      <a:r>
                        <a:rPr lang="en-IN" sz="1400" u="none" strike="noStrike" kern="1200" dirty="0">
                          <a:effectLst/>
                        </a:rPr>
                        <a:t>16</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cnt_ma_rech90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Number of times main account got recharged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398510">
                <a:tc>
                  <a:txBody>
                    <a:bodyPr/>
                    <a:lstStyle/>
                    <a:p>
                      <a:pPr marL="0" algn="l" defTabSz="457200" rtl="0" eaLnBrk="1" fontAlgn="ctr" latinLnBrk="0" hangingPunct="1"/>
                      <a:r>
                        <a:rPr lang="en-IN" sz="1400" u="none" strike="noStrike" kern="1200" dirty="0">
                          <a:effectLst/>
                        </a:rPr>
                        <a:t>17</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fr_ma_rech90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Frequency of main account recharged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597765">
                <a:tc>
                  <a:txBody>
                    <a:bodyPr/>
                    <a:lstStyle/>
                    <a:p>
                      <a:pPr marL="0" algn="l" defTabSz="457200" rtl="0" eaLnBrk="1" fontAlgn="ctr" latinLnBrk="0" hangingPunct="1"/>
                      <a:r>
                        <a:rPr lang="en-IN" sz="1400" u="none" strike="noStrike" kern="1200" dirty="0">
                          <a:effectLst/>
                        </a:rPr>
                        <a:t>18</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sumamnt_ma_rech90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Total amount of recharge in main account over last 90 days (in Indonesian Rupiah)</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597765">
                <a:tc>
                  <a:txBody>
                    <a:bodyPr/>
                    <a:lstStyle/>
                    <a:p>
                      <a:pPr marL="0" algn="l" defTabSz="457200" rtl="0" eaLnBrk="1" fontAlgn="ctr" latinLnBrk="0" hangingPunct="1"/>
                      <a:r>
                        <a:rPr lang="en-IN" sz="1400" u="none" strike="noStrike" kern="1200" dirty="0">
                          <a:effectLst/>
                        </a:rPr>
                        <a:t>19</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medianamnt_ma_rech90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Median of amount of recharges done in main account over last 90 days at user level (in Indonesian Rupiah)</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597765">
                <a:tc>
                  <a:txBody>
                    <a:bodyPr/>
                    <a:lstStyle/>
                    <a:p>
                      <a:pPr marL="0" algn="l" defTabSz="457200" rtl="0" eaLnBrk="1" fontAlgn="ctr" latinLnBrk="0" hangingPunct="1"/>
                      <a:r>
                        <a:rPr lang="en-IN" sz="1400" u="none" strike="noStrike" kern="1200" dirty="0">
                          <a:effectLst/>
                        </a:rPr>
                        <a:t>20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medianmarechprebal90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Median of main account balance just before recharge in last 90 days at user level (in Indonesian Rupiah)</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398510">
                <a:tc>
                  <a:txBody>
                    <a:bodyPr/>
                    <a:lstStyle/>
                    <a:p>
                      <a:pPr marL="0" algn="l" defTabSz="457200" rtl="0" eaLnBrk="1" fontAlgn="ctr" latinLnBrk="0" hangingPunct="1"/>
                      <a:r>
                        <a:rPr lang="en-IN" sz="1400" u="none" strike="noStrike" kern="1200" dirty="0">
                          <a:effectLst/>
                        </a:rPr>
                        <a:t>21</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cnt_da_rech30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Number of times data account got recharged in last 30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398510">
                <a:tc>
                  <a:txBody>
                    <a:bodyPr/>
                    <a:lstStyle/>
                    <a:p>
                      <a:pPr marL="0" algn="l" defTabSz="457200" rtl="0" eaLnBrk="1" fontAlgn="ctr" latinLnBrk="0" hangingPunct="1"/>
                      <a:r>
                        <a:rPr lang="en-IN" sz="1400" u="none" strike="noStrike" kern="1200" dirty="0">
                          <a:effectLst/>
                        </a:rPr>
                        <a:t>22</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fr_da_rech30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Frequency of data account recharged in last 30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398510">
                <a:tc>
                  <a:txBody>
                    <a:bodyPr/>
                    <a:lstStyle/>
                    <a:p>
                      <a:pPr marL="0" algn="l" defTabSz="457200" rtl="0" eaLnBrk="1" fontAlgn="ctr" latinLnBrk="0" hangingPunct="1"/>
                      <a:r>
                        <a:rPr lang="en-IN" sz="1400" u="none" strike="noStrike" kern="1200" dirty="0">
                          <a:effectLst/>
                        </a:rPr>
                        <a:t>23</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cnt_da_rech90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Number of times data account got recharged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r h="398510">
                <a:tc>
                  <a:txBody>
                    <a:bodyPr/>
                    <a:lstStyle/>
                    <a:p>
                      <a:pPr algn="l" fontAlgn="ctr"/>
                      <a:r>
                        <a:rPr lang="en-IN" sz="1400" u="none" strike="noStrike" kern="1200" dirty="0">
                          <a:effectLst/>
                        </a:rPr>
                        <a:t>24</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a:effectLst/>
                        </a:rPr>
                        <a:t>fr_da_rech90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c>
                  <a:txBody>
                    <a:bodyPr/>
                    <a:lstStyle/>
                    <a:p>
                      <a:pPr algn="l" fontAlgn="ctr"/>
                      <a:r>
                        <a:rPr lang="en-IN" sz="1400" u="none" strike="noStrike" kern="1200" dirty="0">
                          <a:effectLst/>
                        </a:rPr>
                        <a:t>Frequency of data account recharged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6993" marR="6993" marT="6993" marB="0" anchor="ctr"/>
                </a:tc>
              </a:tr>
            </a:tbl>
          </a:graphicData>
        </a:graphic>
      </p:graphicFrame>
    </p:spTree>
    <p:extLst>
      <p:ext uri="{BB962C8B-B14F-4D97-AF65-F5344CB8AC3E}">
        <p14:creationId xmlns:p14="http://schemas.microsoft.com/office/powerpoint/2010/main" val="3286428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412" y="1152525"/>
            <a:ext cx="11687175" cy="4552950"/>
          </a:xfrm>
          <a:prstGeom prst="rect">
            <a:avLst/>
          </a:prstGeom>
        </p:spPr>
      </p:pic>
    </p:spTree>
    <p:extLst>
      <p:ext uri="{BB962C8B-B14F-4D97-AF65-F5344CB8AC3E}">
        <p14:creationId xmlns:p14="http://schemas.microsoft.com/office/powerpoint/2010/main" val="2527990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6223" y="1596663"/>
            <a:ext cx="11287125" cy="2886075"/>
          </a:xfrm>
          <a:prstGeom prst="rect">
            <a:avLst/>
          </a:prstGeom>
        </p:spPr>
      </p:pic>
    </p:spTree>
    <p:extLst>
      <p:ext uri="{BB962C8B-B14F-4D97-AF65-F5344CB8AC3E}">
        <p14:creationId xmlns:p14="http://schemas.microsoft.com/office/powerpoint/2010/main" val="606318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74" y="1653842"/>
            <a:ext cx="6416040" cy="28803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509" y="1653842"/>
            <a:ext cx="4686300" cy="2842260"/>
          </a:xfrm>
          <a:prstGeom prst="rect">
            <a:avLst/>
          </a:prstGeom>
        </p:spPr>
      </p:pic>
    </p:spTree>
    <p:extLst>
      <p:ext uri="{BB962C8B-B14F-4D97-AF65-F5344CB8AC3E}">
        <p14:creationId xmlns:p14="http://schemas.microsoft.com/office/powerpoint/2010/main" val="456681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590" y="1028700"/>
            <a:ext cx="8084820" cy="4800600"/>
          </a:xfrm>
          <a:prstGeom prst="rect">
            <a:avLst/>
          </a:prstGeom>
        </p:spPr>
      </p:pic>
    </p:spTree>
    <p:extLst>
      <p:ext uri="{BB962C8B-B14F-4D97-AF65-F5344CB8AC3E}">
        <p14:creationId xmlns:p14="http://schemas.microsoft.com/office/powerpoint/2010/main" val="1666486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730" y="1474470"/>
            <a:ext cx="5844540" cy="3909060"/>
          </a:xfrm>
          <a:prstGeom prst="rect">
            <a:avLst/>
          </a:prstGeom>
        </p:spPr>
      </p:pic>
    </p:spTree>
    <p:extLst>
      <p:ext uri="{BB962C8B-B14F-4D97-AF65-F5344CB8AC3E}">
        <p14:creationId xmlns:p14="http://schemas.microsoft.com/office/powerpoint/2010/main" val="1991609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980" y="2118360"/>
            <a:ext cx="7940040" cy="2621280"/>
          </a:xfrm>
          <a:prstGeom prst="rect">
            <a:avLst/>
          </a:prstGeom>
        </p:spPr>
      </p:pic>
    </p:spTree>
    <p:extLst>
      <p:ext uri="{BB962C8B-B14F-4D97-AF65-F5344CB8AC3E}">
        <p14:creationId xmlns:p14="http://schemas.microsoft.com/office/powerpoint/2010/main" val="1350820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22" y="1529130"/>
            <a:ext cx="8191500" cy="3383280"/>
          </a:xfrm>
          <a:prstGeom prst="rect">
            <a:avLst/>
          </a:prstGeom>
        </p:spPr>
      </p:pic>
    </p:spTree>
    <p:extLst>
      <p:ext uri="{BB962C8B-B14F-4D97-AF65-F5344CB8AC3E}">
        <p14:creationId xmlns:p14="http://schemas.microsoft.com/office/powerpoint/2010/main" val="714076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79" y="553664"/>
            <a:ext cx="11826305" cy="387896"/>
          </a:xfrm>
        </p:spPr>
        <p:txBody>
          <a:bodyPr/>
          <a:lstStyle/>
          <a:p>
            <a:r>
              <a:rPr lang="en-IN" b="1" i="1" dirty="0" smtClean="0">
                <a:solidFill>
                  <a:schemeClr val="accent5">
                    <a:lumMod val="60000"/>
                    <a:lumOff val="40000"/>
                  </a:schemeClr>
                </a:solidFill>
                <a:effectLst/>
                <a:latin typeface="Brush Script MT" panose="03060802040406070304" pitchFamily="66" charset="0"/>
              </a:rPr>
              <a:t>Conclusion of the Project</a:t>
            </a:r>
            <a:endParaRPr lang="en-IN" b="1" i="1" dirty="0">
              <a:solidFill>
                <a:schemeClr val="accent5">
                  <a:lumMod val="60000"/>
                  <a:lumOff val="40000"/>
                </a:schemeClr>
              </a:solidFill>
              <a:effectLst/>
              <a:latin typeface="Brush Script MT" panose="03060802040406070304" pitchFamily="66" charset="0"/>
            </a:endParaRPr>
          </a:p>
        </p:txBody>
      </p:sp>
      <p:sp>
        <p:nvSpPr>
          <p:cNvPr id="3" name="Content Placeholder 2"/>
          <p:cNvSpPr>
            <a:spLocks noGrp="1"/>
          </p:cNvSpPr>
          <p:nvPr>
            <p:ph idx="1"/>
          </p:nvPr>
        </p:nvSpPr>
        <p:spPr>
          <a:xfrm>
            <a:off x="518095" y="1063274"/>
            <a:ext cx="11341672" cy="5373740"/>
          </a:xfrm>
        </p:spPr>
        <p:txBody>
          <a:bodyPr>
            <a:noAutofit/>
          </a:bodyPr>
          <a:lstStyle/>
          <a:p>
            <a:pPr marL="0" indent="0">
              <a:buNone/>
            </a:pPr>
            <a:r>
              <a:rPr lang="en-US" sz="1800" dirty="0" smtClean="0">
                <a:solidFill>
                  <a:schemeClr val="tx1"/>
                </a:solidFill>
                <a:latin typeface="Perpetua" panose="02020502060401020303" pitchFamily="18" charset="0"/>
                <a:cs typeface="Arial" panose="020B0604020202020204" pitchFamily="34" charset="0"/>
              </a:rPr>
              <a:t>1) </a:t>
            </a:r>
            <a:r>
              <a:rPr lang="en-US" sz="1800" dirty="0">
                <a:solidFill>
                  <a:schemeClr val="tx1"/>
                </a:solidFill>
                <a:latin typeface="Perpetua" panose="02020502060401020303" pitchFamily="18" charset="0"/>
                <a:cs typeface="Arial" panose="020B0604020202020204" pitchFamily="34" charset="0"/>
              </a:rPr>
              <a:t>Around 28% users are </a:t>
            </a:r>
            <a:r>
              <a:rPr lang="en-US" sz="1800" dirty="0" smtClean="0">
                <a:solidFill>
                  <a:schemeClr val="tx1"/>
                </a:solidFill>
                <a:latin typeface="Perpetua" panose="02020502060401020303" pitchFamily="18" charset="0"/>
                <a:cs typeface="Arial" panose="020B0604020202020204" pitchFamily="34" charset="0"/>
              </a:rPr>
              <a:t>defaulters </a:t>
            </a:r>
            <a:r>
              <a:rPr lang="en-US" sz="1800" dirty="0">
                <a:solidFill>
                  <a:schemeClr val="tx1"/>
                </a:solidFill>
                <a:latin typeface="Perpetua" panose="02020502060401020303" pitchFamily="18" charset="0"/>
                <a:cs typeface="Arial" panose="020B0604020202020204" pitchFamily="34" charset="0"/>
              </a:rPr>
              <a:t>with a mostly negative or null balance.</a:t>
            </a:r>
          </a:p>
          <a:p>
            <a:pPr marL="0" indent="0">
              <a:buNone/>
            </a:pPr>
            <a:r>
              <a:rPr lang="en-US" sz="1800" dirty="0">
                <a:solidFill>
                  <a:schemeClr val="tx1"/>
                </a:solidFill>
                <a:latin typeface="Perpetua" panose="02020502060401020303" pitchFamily="18" charset="0"/>
                <a:cs typeface="Arial" panose="020B0604020202020204" pitchFamily="34" charset="0"/>
              </a:rPr>
              <a:t>2) Users with high equilibrium and a much lower number are </a:t>
            </a:r>
            <a:r>
              <a:rPr lang="en-US" sz="1800" dirty="0" smtClean="0">
                <a:solidFill>
                  <a:schemeClr val="tx1"/>
                </a:solidFill>
                <a:latin typeface="Perpetua" panose="02020502060401020303" pitchFamily="18" charset="0"/>
                <a:cs typeface="Arial" panose="020B0604020202020204" pitchFamily="34" charset="0"/>
              </a:rPr>
              <a:t>defaulters.</a:t>
            </a:r>
            <a:endParaRPr lang="en-US" sz="1800" dirty="0">
              <a:solidFill>
                <a:schemeClr val="tx1"/>
              </a:solidFill>
              <a:latin typeface="Perpetua" panose="02020502060401020303" pitchFamily="18" charset="0"/>
              <a:cs typeface="Arial" panose="020B0604020202020204" pitchFamily="34" charset="0"/>
            </a:endParaRPr>
          </a:p>
          <a:p>
            <a:pPr marL="0" indent="0">
              <a:buNone/>
            </a:pPr>
            <a:r>
              <a:rPr lang="en-US" sz="1800" dirty="0">
                <a:solidFill>
                  <a:schemeClr val="tx1"/>
                </a:solidFill>
                <a:latin typeface="Perpetua" panose="02020502060401020303" pitchFamily="18" charset="0"/>
                <a:cs typeface="Arial" panose="020B0604020202020204" pitchFamily="34" charset="0"/>
              </a:rPr>
              <a:t>3) Nonstandard loans </a:t>
            </a:r>
            <a:r>
              <a:rPr lang="en-US" sz="1800" dirty="0" smtClean="0">
                <a:solidFill>
                  <a:schemeClr val="tx1"/>
                </a:solidFill>
                <a:latin typeface="Perpetua" panose="02020502060401020303" pitchFamily="18" charset="0"/>
                <a:cs typeface="Arial" panose="020B0604020202020204" pitchFamily="34" charset="0"/>
              </a:rPr>
              <a:t>(98 </a:t>
            </a:r>
            <a:r>
              <a:rPr lang="en-US" sz="1800" dirty="0">
                <a:solidFill>
                  <a:schemeClr val="tx1"/>
                </a:solidFill>
                <a:latin typeface="Perpetua" panose="02020502060401020303" pitchFamily="18" charset="0"/>
                <a:cs typeface="Arial" panose="020B0604020202020204" pitchFamily="34" charset="0"/>
              </a:rPr>
              <a:t>percent of the category) are paid to users who take up more loans as they pay back the loan within 5 days.</a:t>
            </a:r>
          </a:p>
          <a:p>
            <a:pPr marL="0" indent="0">
              <a:buNone/>
            </a:pPr>
            <a:r>
              <a:rPr lang="en-US" sz="1800" dirty="0">
                <a:solidFill>
                  <a:schemeClr val="tx1"/>
                </a:solidFill>
                <a:latin typeface="Perpetua" panose="02020502060401020303" pitchFamily="18" charset="0"/>
                <a:cs typeface="Arial" panose="020B0604020202020204" pitchFamily="34" charset="0"/>
              </a:rPr>
              <a:t>4) 10% to 12% of users are defaulters in the Average and Low Balance categories.</a:t>
            </a:r>
          </a:p>
          <a:p>
            <a:pPr marL="0" indent="0">
              <a:buNone/>
            </a:pPr>
            <a:r>
              <a:rPr lang="en-US" sz="1800" dirty="0">
                <a:solidFill>
                  <a:schemeClr val="tx1"/>
                </a:solidFill>
                <a:latin typeface="Perpetua" panose="02020502060401020303" pitchFamily="18" charset="0"/>
                <a:cs typeface="Arial" panose="020B0604020202020204" pitchFamily="34" charset="0"/>
              </a:rPr>
              <a:t>5) Non-defaulting users who have taken no loans.</a:t>
            </a:r>
          </a:p>
          <a:p>
            <a:pPr marL="0" indent="0">
              <a:buNone/>
            </a:pPr>
            <a:r>
              <a:rPr lang="en-US" sz="1800" dirty="0">
                <a:solidFill>
                  <a:schemeClr val="tx1"/>
                </a:solidFill>
                <a:latin typeface="Perpetua" panose="02020502060401020303" pitchFamily="18" charset="0"/>
                <a:cs typeface="Arial" panose="020B0604020202020204" pitchFamily="34" charset="0"/>
              </a:rPr>
              <a:t>6) Around 97% users are taking large loans which fall into non-default categories.</a:t>
            </a:r>
          </a:p>
          <a:p>
            <a:pPr marL="0" indent="0">
              <a:buNone/>
            </a:pPr>
            <a:r>
              <a:rPr lang="en-US" sz="1800" dirty="0">
                <a:solidFill>
                  <a:schemeClr val="tx1"/>
                </a:solidFill>
                <a:latin typeface="Perpetua" panose="02020502060401020303" pitchFamily="18" charset="0"/>
                <a:cs typeface="Arial" panose="020B0604020202020204" pitchFamily="34" charset="0"/>
              </a:rPr>
              <a:t>7) Defaulters include 40 percent of the users that do not have a single recharge in 3 months.</a:t>
            </a:r>
          </a:p>
          <a:p>
            <a:pPr marL="0" indent="0">
              <a:buNone/>
            </a:pPr>
            <a:r>
              <a:rPr lang="en-US" sz="1800" dirty="0">
                <a:solidFill>
                  <a:schemeClr val="tx1"/>
                </a:solidFill>
                <a:latin typeface="Perpetua" panose="02020502060401020303" pitchFamily="18" charset="0"/>
                <a:cs typeface="Arial" panose="020B0604020202020204" pitchFamily="34" charset="0"/>
              </a:rPr>
              <a:t>8) Around 14 percent of users fall into the category of defaulting loans, on average.</a:t>
            </a:r>
          </a:p>
          <a:p>
            <a:pPr marL="0" indent="0">
              <a:buNone/>
            </a:pPr>
            <a:r>
              <a:rPr lang="en-US" sz="1800" dirty="0">
                <a:solidFill>
                  <a:schemeClr val="tx1"/>
                </a:solidFill>
                <a:latin typeface="Perpetua" panose="02020502060401020303" pitchFamily="18" charset="0"/>
                <a:cs typeface="Arial" panose="020B0604020202020204" pitchFamily="34" charset="0"/>
              </a:rPr>
              <a:t>9) The default is only 40% of users who do not reload in 90 days.</a:t>
            </a:r>
          </a:p>
          <a:p>
            <a:pPr marL="0" indent="0">
              <a:buNone/>
            </a:pPr>
            <a:r>
              <a:rPr lang="en-US" sz="1800" dirty="0">
                <a:solidFill>
                  <a:schemeClr val="tx1"/>
                </a:solidFill>
                <a:latin typeface="Perpetua" panose="02020502060401020303" pitchFamily="18" charset="0"/>
                <a:cs typeface="Arial" panose="020B0604020202020204" pitchFamily="34" charset="0"/>
              </a:rPr>
              <a:t>10) Users who recharge very high pay their loans on time. That is, 98% of them are non-defaulting ones.</a:t>
            </a:r>
          </a:p>
          <a:p>
            <a:pPr marL="0" indent="0">
              <a:buNone/>
            </a:pPr>
            <a:r>
              <a:rPr lang="en-US" sz="1800" dirty="0">
                <a:solidFill>
                  <a:schemeClr val="tx1"/>
                </a:solidFill>
                <a:latin typeface="Perpetua" panose="02020502060401020303" pitchFamily="18" charset="0"/>
                <a:cs typeface="Arial" panose="020B0604020202020204" pitchFamily="34" charset="0"/>
              </a:rPr>
              <a:t>11) defaulting is 34 percent of users who reload less.</a:t>
            </a:r>
          </a:p>
          <a:p>
            <a:pPr marL="0" indent="0">
              <a:buNone/>
            </a:pPr>
            <a:r>
              <a:rPr lang="en-US" sz="1800" dirty="0">
                <a:solidFill>
                  <a:schemeClr val="tx1"/>
                </a:solidFill>
                <a:latin typeface="Perpetua" panose="02020502060401020303" pitchFamily="18" charset="0"/>
                <a:cs typeface="Arial" panose="020B0604020202020204" pitchFamily="34" charset="0"/>
              </a:rPr>
              <a:t>12) Old and largely non default users are trusted</a:t>
            </a:r>
          </a:p>
          <a:p>
            <a:pPr marL="0" indent="0">
              <a:buNone/>
            </a:pPr>
            <a:r>
              <a:rPr lang="en-US" sz="1800" dirty="0">
                <a:solidFill>
                  <a:schemeClr val="tx1"/>
                </a:solidFill>
                <a:latin typeface="Perpetua" panose="02020502060401020303" pitchFamily="18" charset="0"/>
                <a:cs typeface="Arial" panose="020B0604020202020204" pitchFamily="34" charset="0"/>
              </a:rPr>
              <a:t>13) 17% of users receiving small loans are non-performing.</a:t>
            </a:r>
          </a:p>
          <a:p>
            <a:pPr marL="0" indent="0">
              <a:buNone/>
            </a:pPr>
            <a:r>
              <a:rPr lang="en-US" sz="1800" dirty="0">
                <a:solidFill>
                  <a:schemeClr val="tx1"/>
                </a:solidFill>
                <a:latin typeface="Perpetua" panose="02020502060401020303" pitchFamily="18" charset="0"/>
                <a:cs typeface="Arial" panose="020B0604020202020204" pitchFamily="34" charset="0"/>
              </a:rPr>
              <a:t>14) The new users constitute 32% of the users defaulting.</a:t>
            </a:r>
          </a:p>
          <a:p>
            <a:pPr marL="0" indent="0">
              <a:buNone/>
            </a:pPr>
            <a:r>
              <a:rPr lang="en-US" sz="1800" dirty="0">
                <a:solidFill>
                  <a:schemeClr val="tx1"/>
                </a:solidFill>
                <a:latin typeface="Perpetua" panose="02020502060401020303" pitchFamily="18" charset="0"/>
                <a:cs typeface="Arial" panose="020B0604020202020204" pitchFamily="34" charset="0"/>
              </a:rPr>
              <a:t>15) </a:t>
            </a:r>
            <a:r>
              <a:rPr lang="en-US" sz="1800" dirty="0" smtClean="0">
                <a:solidFill>
                  <a:schemeClr val="tx1"/>
                </a:solidFill>
                <a:latin typeface="Perpetua" panose="02020502060401020303" pitchFamily="18" charset="0"/>
                <a:cs typeface="Arial" panose="020B0604020202020204" pitchFamily="34" charset="0"/>
              </a:rPr>
              <a:t>The number of users </a:t>
            </a:r>
            <a:r>
              <a:rPr lang="en-US" sz="1800" dirty="0">
                <a:solidFill>
                  <a:schemeClr val="tx1"/>
                </a:solidFill>
                <a:latin typeface="Perpetua" panose="02020502060401020303" pitchFamily="18" charset="0"/>
                <a:cs typeface="Arial" panose="020B0604020202020204" pitchFamily="34" charset="0"/>
              </a:rPr>
              <a:t>who recharge and pay their loans on time </a:t>
            </a:r>
            <a:r>
              <a:rPr lang="en-US" sz="1800" dirty="0" smtClean="0">
                <a:solidFill>
                  <a:schemeClr val="tx1"/>
                </a:solidFill>
                <a:latin typeface="Perpetua" panose="02020502060401020303" pitchFamily="18" charset="0"/>
                <a:cs typeface="Arial" panose="020B0604020202020204" pitchFamily="34" charset="0"/>
              </a:rPr>
              <a:t>is 99 </a:t>
            </a:r>
            <a:r>
              <a:rPr lang="en-US" sz="1800" dirty="0">
                <a:solidFill>
                  <a:schemeClr val="tx1"/>
                </a:solidFill>
                <a:latin typeface="Perpetua" panose="02020502060401020303" pitchFamily="18" charset="0"/>
                <a:cs typeface="Arial" panose="020B0604020202020204" pitchFamily="34" charset="0"/>
              </a:rPr>
              <a:t>percent </a:t>
            </a:r>
            <a:r>
              <a:rPr lang="en-US" sz="1800" dirty="0" smtClean="0">
                <a:solidFill>
                  <a:schemeClr val="tx1"/>
                </a:solidFill>
                <a:latin typeface="Perpetua" panose="02020502060401020303" pitchFamily="18" charset="0"/>
                <a:cs typeface="Arial" panose="020B0604020202020204" pitchFamily="34" charset="0"/>
              </a:rPr>
              <a:t>more than that of defaulters.</a:t>
            </a:r>
            <a:endParaRPr lang="en-US" sz="1800" dirty="0">
              <a:solidFill>
                <a:schemeClr val="tx1"/>
              </a:solidFill>
              <a:latin typeface="Perpetua" panose="02020502060401020303" pitchFamily="18" charset="0"/>
              <a:cs typeface="Arial" panose="020B0604020202020204" pitchFamily="34" charset="0"/>
            </a:endParaRPr>
          </a:p>
        </p:txBody>
      </p:sp>
    </p:spTree>
    <p:extLst>
      <p:ext uri="{BB962C8B-B14F-4D97-AF65-F5344CB8AC3E}">
        <p14:creationId xmlns:p14="http://schemas.microsoft.com/office/powerpoint/2010/main" val="4243660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smtClean="0">
                <a:solidFill>
                  <a:schemeClr val="accent5">
                    <a:lumMod val="60000"/>
                    <a:lumOff val="40000"/>
                  </a:schemeClr>
                </a:solidFill>
                <a:effectLst/>
                <a:latin typeface="Brush Script MT" panose="03060802040406070304" pitchFamily="66" charset="0"/>
              </a:rPr>
              <a:t>Conclusion</a:t>
            </a:r>
            <a:r>
              <a:rPr lang="en-IN" b="1" i="1" dirty="0" smtClean="0">
                <a:effectLst/>
                <a:latin typeface="Arial Black" panose="020B0A04020102020204" pitchFamily="34" charset="0"/>
              </a:rPr>
              <a:t> </a:t>
            </a:r>
            <a:r>
              <a:rPr lang="en-IN" b="1" i="1" dirty="0" smtClean="0">
                <a:solidFill>
                  <a:schemeClr val="accent5">
                    <a:lumMod val="60000"/>
                    <a:lumOff val="40000"/>
                  </a:schemeClr>
                </a:solidFill>
                <a:effectLst/>
                <a:latin typeface="Brush Script MT" panose="03060802040406070304" pitchFamily="66" charset="0"/>
              </a:rPr>
              <a:t>of the Project</a:t>
            </a:r>
            <a:endParaRPr lang="en-IN" b="1" i="1" dirty="0">
              <a:solidFill>
                <a:schemeClr val="accent5">
                  <a:lumMod val="60000"/>
                  <a:lumOff val="40000"/>
                </a:schemeClr>
              </a:solidFill>
              <a:effectLst/>
              <a:latin typeface="Brush Script MT" panose="03060802040406070304" pitchFamily="66" charset="0"/>
            </a:endParaRPr>
          </a:p>
        </p:txBody>
      </p:sp>
      <p:sp>
        <p:nvSpPr>
          <p:cNvPr id="3" name="Content Placeholder 2"/>
          <p:cNvSpPr>
            <a:spLocks noGrp="1"/>
          </p:cNvSpPr>
          <p:nvPr>
            <p:ph idx="1"/>
          </p:nvPr>
        </p:nvSpPr>
        <p:spPr>
          <a:xfrm>
            <a:off x="965518" y="1647132"/>
            <a:ext cx="10171240" cy="4645026"/>
          </a:xfrm>
        </p:spPr>
        <p:txBody>
          <a:bodyPr>
            <a:noAutofit/>
          </a:bodyPr>
          <a:lstStyle/>
          <a:p>
            <a:pPr>
              <a:buFont typeface="Wingdings" panose="05000000000000000000" pitchFamily="2" charset="2"/>
              <a:buChar char="q"/>
            </a:pPr>
            <a:r>
              <a:rPr lang="en-IN" sz="2800" dirty="0">
                <a:solidFill>
                  <a:schemeClr val="tx1"/>
                </a:solidFill>
                <a:latin typeface="Perpetua" panose="02020502060401020303" pitchFamily="18" charset="0"/>
                <a:cs typeface="Arial" panose="020B0604020202020204" pitchFamily="34" charset="0"/>
              </a:rPr>
              <a:t>From the data analysis we found that the following types of users are generally more likely to default:</a:t>
            </a:r>
          </a:p>
          <a:p>
            <a:pPr lvl="1"/>
            <a:r>
              <a:rPr lang="en-IN" sz="1800" dirty="0">
                <a:solidFill>
                  <a:schemeClr val="tx1"/>
                </a:solidFill>
                <a:latin typeface="Perpetua" panose="02020502060401020303" pitchFamily="18" charset="0"/>
                <a:cs typeface="Arial" panose="020B0604020202020204" pitchFamily="34" charset="0"/>
              </a:rPr>
              <a:t>Short-time users</a:t>
            </a:r>
          </a:p>
          <a:p>
            <a:pPr lvl="1"/>
            <a:r>
              <a:rPr lang="en-IN" sz="1800" dirty="0">
                <a:solidFill>
                  <a:schemeClr val="tx1"/>
                </a:solidFill>
                <a:latin typeface="Perpetua" panose="02020502060401020303" pitchFamily="18" charset="0"/>
                <a:cs typeface="Arial" panose="020B0604020202020204" pitchFamily="34" charset="0"/>
              </a:rPr>
              <a:t>Users with lesser average daily amount spent</a:t>
            </a:r>
          </a:p>
          <a:p>
            <a:pPr lvl="1"/>
            <a:r>
              <a:rPr lang="en-IN" sz="1800" dirty="0">
                <a:solidFill>
                  <a:schemeClr val="tx1"/>
                </a:solidFill>
                <a:latin typeface="Perpetua" panose="02020502060401020303" pitchFamily="18" charset="0"/>
                <a:cs typeface="Arial" panose="020B0604020202020204" pitchFamily="34" charset="0"/>
              </a:rPr>
              <a:t>Users with lesser average main account balance</a:t>
            </a:r>
          </a:p>
          <a:p>
            <a:pPr lvl="1"/>
            <a:r>
              <a:rPr lang="en-IN" sz="1800" dirty="0">
                <a:solidFill>
                  <a:schemeClr val="tx1"/>
                </a:solidFill>
                <a:latin typeface="Perpetua" panose="02020502060401020303" pitchFamily="18" charset="0"/>
                <a:cs typeface="Arial" panose="020B0604020202020204" pitchFamily="34" charset="0"/>
              </a:rPr>
              <a:t>Users who recharge less frequently or </a:t>
            </a:r>
            <a:r>
              <a:rPr lang="en-IN" sz="1800" dirty="0" smtClean="0">
                <a:solidFill>
                  <a:schemeClr val="tx1"/>
                </a:solidFill>
                <a:latin typeface="Perpetua" panose="02020502060401020303" pitchFamily="18" charset="0"/>
                <a:cs typeface="Arial" panose="020B0604020202020204" pitchFamily="34" charset="0"/>
              </a:rPr>
              <a:t>lesser </a:t>
            </a:r>
            <a:r>
              <a:rPr lang="en-IN" sz="1800" dirty="0">
                <a:solidFill>
                  <a:schemeClr val="tx1"/>
                </a:solidFill>
                <a:latin typeface="Perpetua" panose="02020502060401020303" pitchFamily="18" charset="0"/>
                <a:cs typeface="Arial" panose="020B0604020202020204" pitchFamily="34" charset="0"/>
              </a:rPr>
              <a:t>number of times over 30/90 days</a:t>
            </a:r>
          </a:p>
          <a:p>
            <a:pPr lvl="1"/>
            <a:r>
              <a:rPr lang="en-IN" sz="1800" dirty="0">
                <a:solidFill>
                  <a:schemeClr val="tx1"/>
                </a:solidFill>
                <a:latin typeface="Perpetua" panose="02020502060401020303" pitchFamily="18" charset="0"/>
                <a:cs typeface="Arial" panose="020B0604020202020204" pitchFamily="34" charset="0"/>
              </a:rPr>
              <a:t>Users who recharge </a:t>
            </a:r>
            <a:r>
              <a:rPr lang="en-IN" sz="1800" dirty="0" smtClean="0">
                <a:solidFill>
                  <a:schemeClr val="tx1"/>
                </a:solidFill>
                <a:latin typeface="Perpetua" panose="02020502060401020303" pitchFamily="18" charset="0"/>
                <a:cs typeface="Arial" panose="020B0604020202020204" pitchFamily="34" charset="0"/>
              </a:rPr>
              <a:t>lower </a:t>
            </a:r>
            <a:r>
              <a:rPr lang="en-IN" sz="1800" dirty="0">
                <a:solidFill>
                  <a:schemeClr val="tx1"/>
                </a:solidFill>
                <a:latin typeface="Perpetua" panose="02020502060401020303" pitchFamily="18" charset="0"/>
                <a:cs typeface="Arial" panose="020B0604020202020204" pitchFamily="34" charset="0"/>
              </a:rPr>
              <a:t>amounts</a:t>
            </a:r>
          </a:p>
          <a:p>
            <a:pPr lvl="1"/>
            <a:r>
              <a:rPr lang="en-IN" sz="1800" dirty="0">
                <a:solidFill>
                  <a:schemeClr val="tx1"/>
                </a:solidFill>
                <a:latin typeface="Perpetua" panose="02020502060401020303" pitchFamily="18" charset="0"/>
                <a:cs typeface="Arial" panose="020B0604020202020204" pitchFamily="34" charset="0"/>
              </a:rPr>
              <a:t>Users who recharge lower total amounts over 30/90 days</a:t>
            </a:r>
          </a:p>
          <a:p>
            <a:pPr lvl="1"/>
            <a:r>
              <a:rPr lang="en-IN" sz="1800" dirty="0">
                <a:solidFill>
                  <a:schemeClr val="tx1"/>
                </a:solidFill>
                <a:latin typeface="Perpetua" panose="02020502060401020303" pitchFamily="18" charset="0"/>
                <a:cs typeface="Arial" panose="020B0604020202020204" pitchFamily="34" charset="0"/>
              </a:rPr>
              <a:t>Users with lower median of amount of recharges over 30/90 days</a:t>
            </a:r>
          </a:p>
          <a:p>
            <a:pPr lvl="1"/>
            <a:r>
              <a:rPr lang="en-IN" sz="1800" dirty="0">
                <a:solidFill>
                  <a:schemeClr val="tx1"/>
                </a:solidFill>
                <a:latin typeface="Perpetua" panose="02020502060401020303" pitchFamily="18" charset="0"/>
                <a:cs typeface="Arial" panose="020B0604020202020204" pitchFamily="34" charset="0"/>
              </a:rPr>
              <a:t>Users with lower median of main account balance just before recharge</a:t>
            </a:r>
          </a:p>
          <a:p>
            <a:pPr lvl="1"/>
            <a:r>
              <a:rPr lang="en-IN" sz="1800" dirty="0">
                <a:solidFill>
                  <a:schemeClr val="tx1"/>
                </a:solidFill>
                <a:latin typeface="Perpetua" panose="02020502060401020303" pitchFamily="18" charset="0"/>
                <a:cs typeface="Arial" panose="020B0604020202020204" pitchFamily="34" charset="0"/>
              </a:rPr>
              <a:t>Users who take loans less frequently or lower number of loans taken over 30/90 days</a:t>
            </a:r>
          </a:p>
          <a:p>
            <a:pPr lvl="1"/>
            <a:r>
              <a:rPr lang="en-IN" sz="1800" dirty="0">
                <a:solidFill>
                  <a:schemeClr val="tx1"/>
                </a:solidFill>
                <a:latin typeface="Perpetua" panose="02020502060401020303" pitchFamily="18" charset="0"/>
                <a:cs typeface="Arial" panose="020B0604020202020204" pitchFamily="34" charset="0"/>
              </a:rPr>
              <a:t>Users who take lower total amounts as loans over 30/90 days</a:t>
            </a:r>
          </a:p>
          <a:p>
            <a:pPr lvl="1"/>
            <a:r>
              <a:rPr lang="en-IN" sz="1800" dirty="0">
                <a:solidFill>
                  <a:schemeClr val="tx1"/>
                </a:solidFill>
                <a:latin typeface="Perpetua" panose="02020502060401020303" pitchFamily="18" charset="0"/>
                <a:cs typeface="Arial" panose="020B0604020202020204" pitchFamily="34" charset="0"/>
              </a:rPr>
              <a:t>Also 6 </a:t>
            </a:r>
            <a:r>
              <a:rPr lang="en-IN" sz="1800" dirty="0" smtClean="0">
                <a:solidFill>
                  <a:schemeClr val="tx1"/>
                </a:solidFill>
                <a:latin typeface="Perpetua" panose="02020502060401020303" pitchFamily="18" charset="0"/>
                <a:cs typeface="Arial" panose="020B0604020202020204" pitchFamily="34" charset="0"/>
              </a:rPr>
              <a:t>Rupiah </a:t>
            </a:r>
            <a:r>
              <a:rPr lang="en-IN" sz="1800" dirty="0">
                <a:solidFill>
                  <a:schemeClr val="tx1"/>
                </a:solidFill>
                <a:latin typeface="Perpetua" panose="02020502060401020303" pitchFamily="18" charset="0"/>
                <a:cs typeface="Arial" panose="020B0604020202020204" pitchFamily="34" charset="0"/>
              </a:rPr>
              <a:t>loans were defaulted more frequently when compared to 12 </a:t>
            </a:r>
            <a:r>
              <a:rPr lang="en-IN" sz="1800" dirty="0" smtClean="0">
                <a:solidFill>
                  <a:schemeClr val="tx1"/>
                </a:solidFill>
                <a:latin typeface="Perpetua" panose="02020502060401020303" pitchFamily="18" charset="0"/>
                <a:cs typeface="Arial" panose="020B0604020202020204" pitchFamily="34" charset="0"/>
              </a:rPr>
              <a:t>Rupiah </a:t>
            </a:r>
            <a:r>
              <a:rPr lang="en-IN" sz="1800" dirty="0">
                <a:solidFill>
                  <a:schemeClr val="tx1"/>
                </a:solidFill>
                <a:latin typeface="Perpetua" panose="02020502060401020303" pitchFamily="18" charset="0"/>
                <a:cs typeface="Arial" panose="020B0604020202020204" pitchFamily="34" charset="0"/>
              </a:rPr>
              <a:t>loans</a:t>
            </a:r>
            <a:r>
              <a:rPr lang="en-IN" sz="1800" dirty="0" smtClean="0">
                <a:solidFill>
                  <a:schemeClr val="tx1"/>
                </a:solidFill>
                <a:latin typeface="Perpetua" panose="02020502060401020303" pitchFamily="18" charset="0"/>
                <a:cs typeface="Arial" panose="020B0604020202020204" pitchFamily="34" charset="0"/>
              </a:rPr>
              <a:t>.</a:t>
            </a:r>
            <a:endParaRPr lang="en-IN" sz="1800" dirty="0">
              <a:solidFill>
                <a:schemeClr val="tx1"/>
              </a:solidFill>
              <a:latin typeface="Perpetua" panose="02020502060401020303" pitchFamily="18" charset="0"/>
              <a:cs typeface="Arial" panose="020B0604020202020204" pitchFamily="34" charset="0"/>
            </a:endParaRPr>
          </a:p>
        </p:txBody>
      </p:sp>
    </p:spTree>
    <p:extLst>
      <p:ext uri="{BB962C8B-B14F-4D97-AF65-F5344CB8AC3E}">
        <p14:creationId xmlns:p14="http://schemas.microsoft.com/office/powerpoint/2010/main" val="3919402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8966" y="1131683"/>
            <a:ext cx="9786796" cy="1107996"/>
          </a:xfrm>
          <a:prstGeom prst="rect">
            <a:avLst/>
          </a:prstGeom>
          <a:noFill/>
        </p:spPr>
        <p:txBody>
          <a:bodyPr wrap="square" rtlCol="0">
            <a:spAutoFit/>
          </a:bodyPr>
          <a:lstStyle/>
          <a:p>
            <a:r>
              <a:rPr lang="en-IN" sz="5400" dirty="0" smtClean="0">
                <a:solidFill>
                  <a:schemeClr val="accent5">
                    <a:lumMod val="60000"/>
                    <a:lumOff val="40000"/>
                  </a:schemeClr>
                </a:solidFill>
                <a:latin typeface="Brush Script MT" panose="03060802040406070304" pitchFamily="66" charset="0"/>
              </a:rPr>
              <a:t>Limitation of the project and future scope</a:t>
            </a:r>
            <a:endParaRPr lang="en-IN" dirty="0">
              <a:latin typeface="Perpetua" panose="02020502060401020303" pitchFamily="18" charset="0"/>
            </a:endParaRPr>
          </a:p>
          <a:p>
            <a:endParaRPr lang="en-IN" sz="1200" dirty="0">
              <a:solidFill>
                <a:schemeClr val="accent5">
                  <a:lumMod val="60000"/>
                  <a:lumOff val="40000"/>
                </a:schemeClr>
              </a:solidFill>
              <a:latin typeface="Brush Script MT" panose="03060802040406070304" pitchFamily="66" charset="0"/>
            </a:endParaRPr>
          </a:p>
        </p:txBody>
      </p:sp>
      <p:sp>
        <p:nvSpPr>
          <p:cNvPr id="3" name="TextBox 2"/>
          <p:cNvSpPr txBox="1"/>
          <p:nvPr/>
        </p:nvSpPr>
        <p:spPr>
          <a:xfrm>
            <a:off x="1113576" y="3005750"/>
            <a:ext cx="10302844" cy="2308324"/>
          </a:xfrm>
          <a:prstGeom prst="rect">
            <a:avLst/>
          </a:prstGeom>
          <a:noFill/>
        </p:spPr>
        <p:txBody>
          <a:bodyPr wrap="square" rtlCol="0">
            <a:spAutoFit/>
          </a:bodyPr>
          <a:lstStyle/>
          <a:p>
            <a:r>
              <a:rPr lang="en-IN" dirty="0" smtClean="0">
                <a:latin typeface="Perpetua" panose="02020502060401020303" pitchFamily="18" charset="0"/>
              </a:rPr>
              <a:t>The I came across are time limitation, my system capacity if these are of </a:t>
            </a:r>
            <a:r>
              <a:rPr lang="en-IN" dirty="0" err="1" smtClean="0">
                <a:latin typeface="Perpetua" panose="02020502060401020303" pitchFamily="18" charset="0"/>
              </a:rPr>
              <a:t>suffiecient</a:t>
            </a:r>
            <a:r>
              <a:rPr lang="en-IN" dirty="0" smtClean="0">
                <a:latin typeface="Perpetua" panose="02020502060401020303" pitchFamily="18" charset="0"/>
              </a:rPr>
              <a:t> I could have work better than this.</a:t>
            </a:r>
          </a:p>
          <a:p>
            <a:r>
              <a:rPr lang="en-IN" dirty="0" smtClean="0">
                <a:latin typeface="Perpetua" panose="02020502060401020303" pitchFamily="18" charset="0"/>
              </a:rPr>
              <a:t>The future scope of project is that we can train machine to </a:t>
            </a:r>
            <a:r>
              <a:rPr lang="en-IN" dirty="0" err="1" smtClean="0">
                <a:latin typeface="Perpetua" panose="02020502060401020303" pitchFamily="18" charset="0"/>
              </a:rPr>
              <a:t>indetify</a:t>
            </a:r>
            <a:r>
              <a:rPr lang="en-IN" dirty="0" smtClean="0">
                <a:latin typeface="Perpetua" panose="02020502060401020303" pitchFamily="18" charset="0"/>
              </a:rPr>
              <a:t> and restrict fraudulent through micro credit loan business.</a:t>
            </a:r>
          </a:p>
          <a:p>
            <a:r>
              <a:rPr lang="en-IN" dirty="0" smtClean="0">
                <a:latin typeface="Perpetua" panose="02020502060401020303" pitchFamily="18" charset="0"/>
              </a:rPr>
              <a:t>This could further be used in other </a:t>
            </a:r>
            <a:r>
              <a:rPr lang="en-IN" dirty="0" err="1" smtClean="0">
                <a:latin typeface="Perpetua" panose="02020502060401020303" pitchFamily="18" charset="0"/>
              </a:rPr>
              <a:t>buisnesses</a:t>
            </a:r>
            <a:r>
              <a:rPr lang="en-IN" dirty="0" smtClean="0">
                <a:latin typeface="Perpetua" panose="02020502060401020303" pitchFamily="18" charset="0"/>
              </a:rPr>
              <a:t> by restricting </a:t>
            </a:r>
            <a:r>
              <a:rPr lang="en-IN" dirty="0" err="1" smtClean="0">
                <a:latin typeface="Perpetua" panose="02020502060401020303" pitchFamily="18" charset="0"/>
              </a:rPr>
              <a:t>fraudaulent</a:t>
            </a:r>
            <a:r>
              <a:rPr lang="en-IN" dirty="0" smtClean="0">
                <a:latin typeface="Perpetua" panose="02020502060401020303" pitchFamily="18" charset="0"/>
              </a:rPr>
              <a:t> and generate income.</a:t>
            </a:r>
          </a:p>
          <a:p>
            <a:r>
              <a:rPr lang="en-IN" dirty="0" smtClean="0">
                <a:latin typeface="Perpetua" panose="02020502060401020303" pitchFamily="18" charset="0"/>
              </a:rPr>
              <a:t>We can use other techniques like featured </a:t>
            </a:r>
            <a:r>
              <a:rPr lang="en-IN" dirty="0" err="1" smtClean="0">
                <a:latin typeface="Perpetua" panose="02020502060401020303" pitchFamily="18" charset="0"/>
              </a:rPr>
              <a:t>engineering,PCA</a:t>
            </a:r>
            <a:r>
              <a:rPr lang="en-IN" dirty="0" smtClean="0">
                <a:latin typeface="Perpetua" panose="02020502060401020303" pitchFamily="18" charset="0"/>
              </a:rPr>
              <a:t>, and different boosting algorithm to retrieve better results.</a:t>
            </a:r>
          </a:p>
          <a:p>
            <a:r>
              <a:rPr lang="en-IN" dirty="0" smtClean="0">
                <a:latin typeface="Perpetua" panose="02020502060401020303" pitchFamily="18" charset="0"/>
              </a:rPr>
              <a:t>The major limitation in dataset I faced was presence of lots of outliers and as data was expensive I </a:t>
            </a:r>
            <a:r>
              <a:rPr lang="en-IN" dirty="0" err="1" smtClean="0">
                <a:latin typeface="Perpetua" panose="02020502060401020303" pitchFamily="18" charset="0"/>
              </a:rPr>
              <a:t>couldnot</a:t>
            </a:r>
            <a:r>
              <a:rPr lang="en-IN" dirty="0" smtClean="0">
                <a:latin typeface="Perpetua" panose="02020502060401020303" pitchFamily="18" charset="0"/>
              </a:rPr>
              <a:t> drop it and with those outliers my analysis is not very accurate.</a:t>
            </a:r>
          </a:p>
          <a:p>
            <a:endParaRPr lang="en-IN" dirty="0">
              <a:latin typeface="Perpetua" panose="02020502060401020303" pitchFamily="18" charset="0"/>
            </a:endParaRPr>
          </a:p>
        </p:txBody>
      </p:sp>
    </p:spTree>
    <p:extLst>
      <p:ext uri="{BB962C8B-B14F-4D97-AF65-F5344CB8AC3E}">
        <p14:creationId xmlns:p14="http://schemas.microsoft.com/office/powerpoint/2010/main" val="183953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3805798"/>
              </p:ext>
            </p:extLst>
          </p:nvPr>
        </p:nvGraphicFramePr>
        <p:xfrm>
          <a:off x="1271524" y="379854"/>
          <a:ext cx="8869172" cy="5938652"/>
        </p:xfrm>
        <a:graphic>
          <a:graphicData uri="http://schemas.openxmlformats.org/drawingml/2006/table">
            <a:tbl>
              <a:tblPr firstRow="1" firstCol="1" bandRow="1">
                <a:tableStyleId>{7DF18680-E054-41AD-8BC1-D1AEF772440D}</a:tableStyleId>
              </a:tblPr>
              <a:tblGrid>
                <a:gridCol w="917007"/>
                <a:gridCol w="2048938"/>
                <a:gridCol w="5903227"/>
              </a:tblGrid>
              <a:tr h="242636">
                <a:tc>
                  <a:txBody>
                    <a:bodyPr/>
                    <a:lstStyle/>
                    <a:p>
                      <a:pPr marL="0" algn="ctr" defTabSz="457200" rtl="0" eaLnBrk="1" fontAlgn="ctr" latinLnBrk="0" hangingPunct="1"/>
                      <a:r>
                        <a:rPr lang="en-IN" sz="1400" u="none" strike="noStrike" kern="1200" dirty="0">
                          <a:effectLst/>
                        </a:rPr>
                        <a:t>S. No</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Variable</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Definition</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242636">
                <a:tc>
                  <a:txBody>
                    <a:bodyPr/>
                    <a:lstStyle/>
                    <a:p>
                      <a:pPr marL="0" algn="ctr" defTabSz="457200" rtl="0" eaLnBrk="1" fontAlgn="ctr" latinLnBrk="0" hangingPunct="1"/>
                      <a:r>
                        <a:rPr lang="en-IN" sz="1400" u="none" strike="noStrike" kern="1200" dirty="0">
                          <a:effectLst/>
                        </a:rPr>
                        <a:t>25</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a:effectLst/>
                        </a:rPr>
                        <a:t>cnt_loans30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a:effectLst/>
                        </a:rPr>
                        <a:t>Number of loans taken by user in last 30 days</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445688">
                <a:tc>
                  <a:txBody>
                    <a:bodyPr/>
                    <a:lstStyle/>
                    <a:p>
                      <a:pPr marL="0" algn="ctr" defTabSz="457200" rtl="0" eaLnBrk="1" fontAlgn="ctr" latinLnBrk="0" hangingPunct="1"/>
                      <a:r>
                        <a:rPr lang="en-IN" sz="1400" u="none" strike="noStrike" kern="1200" dirty="0">
                          <a:effectLst/>
                        </a:rPr>
                        <a:t>26</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amnt_loans30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a:effectLst/>
                        </a:rPr>
                        <a:t>Total amount of loans taken by user in last 30 days</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668531">
                <a:tc>
                  <a:txBody>
                    <a:bodyPr/>
                    <a:lstStyle/>
                    <a:p>
                      <a:pPr marL="0" algn="ctr" defTabSz="457200" rtl="0" eaLnBrk="1" fontAlgn="ctr" latinLnBrk="0" hangingPunct="1"/>
                      <a:r>
                        <a:rPr lang="en-IN" sz="1400" u="none" strike="noStrike" kern="1200" dirty="0">
                          <a:effectLst/>
                        </a:rPr>
                        <a:t>27</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maxamnt_loans30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a:effectLst/>
                        </a:rPr>
                        <a:t>maximum amount of loan taken by the user in last 30 days</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668531">
                <a:tc>
                  <a:txBody>
                    <a:bodyPr/>
                    <a:lstStyle/>
                    <a:p>
                      <a:pPr marL="0" algn="ctr" defTabSz="457200" rtl="0" eaLnBrk="1" fontAlgn="ctr" latinLnBrk="0" hangingPunct="1"/>
                      <a:r>
                        <a:rPr lang="en-IN" sz="1400" u="none" strike="noStrike" kern="1200" dirty="0">
                          <a:effectLst/>
                        </a:rPr>
                        <a:t>28</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medianamnt_loans30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Median of amounts of loan taken by the user in last 30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445688">
                <a:tc>
                  <a:txBody>
                    <a:bodyPr/>
                    <a:lstStyle/>
                    <a:p>
                      <a:pPr marL="0" algn="ctr" defTabSz="457200" rtl="0" eaLnBrk="1" fontAlgn="ctr" latinLnBrk="0" hangingPunct="1"/>
                      <a:r>
                        <a:rPr lang="en-IN" sz="1400" u="none" strike="noStrike" kern="1200" dirty="0">
                          <a:effectLst/>
                        </a:rPr>
                        <a:t>29</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a:effectLst/>
                        </a:rPr>
                        <a:t>cnt_loans90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Number of loans taken by user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445688">
                <a:tc>
                  <a:txBody>
                    <a:bodyPr/>
                    <a:lstStyle/>
                    <a:p>
                      <a:pPr marL="0" algn="ctr" defTabSz="457200" rtl="0" eaLnBrk="1" fontAlgn="ctr" latinLnBrk="0" hangingPunct="1"/>
                      <a:r>
                        <a:rPr lang="en-IN" sz="1400" u="none" strike="noStrike" kern="1200" dirty="0">
                          <a:effectLst/>
                        </a:rPr>
                        <a:t>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amnt_loans90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Total amount of loans taken by user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668531">
                <a:tc>
                  <a:txBody>
                    <a:bodyPr/>
                    <a:lstStyle/>
                    <a:p>
                      <a:pPr marL="0" algn="ctr" defTabSz="457200" rtl="0" eaLnBrk="1" fontAlgn="ctr" latinLnBrk="0" hangingPunct="1"/>
                      <a:r>
                        <a:rPr lang="en-IN" sz="1400" u="none" strike="noStrike" kern="1200" dirty="0">
                          <a:effectLst/>
                        </a:rPr>
                        <a:t>31</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maxamnt_loans90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maximum amount of loan taken by the user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668531">
                <a:tc>
                  <a:txBody>
                    <a:bodyPr/>
                    <a:lstStyle/>
                    <a:p>
                      <a:pPr marL="0" algn="ctr" defTabSz="457200" rtl="0" eaLnBrk="1" fontAlgn="ctr" latinLnBrk="0" hangingPunct="1"/>
                      <a:r>
                        <a:rPr lang="en-IN" sz="1400" u="none" strike="noStrike" kern="1200" dirty="0">
                          <a:effectLst/>
                        </a:rPr>
                        <a:t>32</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a:effectLst/>
                        </a:rPr>
                        <a:t>medianamnt_loans90</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Median of amounts of loan taken by the user in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445688">
                <a:tc>
                  <a:txBody>
                    <a:bodyPr/>
                    <a:lstStyle/>
                    <a:p>
                      <a:pPr marL="0" algn="ctr" defTabSz="457200" rtl="0" eaLnBrk="1" fontAlgn="ctr" latinLnBrk="0" hangingPunct="1"/>
                      <a:r>
                        <a:rPr lang="en-IN" sz="1400" u="none" strike="noStrike" kern="1200" dirty="0">
                          <a:effectLst/>
                        </a:rPr>
                        <a:t>33</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payback30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Average payback time in days over last 30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445688">
                <a:tc>
                  <a:txBody>
                    <a:bodyPr/>
                    <a:lstStyle/>
                    <a:p>
                      <a:pPr marL="0" algn="ctr" defTabSz="457200" rtl="0" eaLnBrk="1" fontAlgn="ctr" latinLnBrk="0" hangingPunct="1"/>
                      <a:r>
                        <a:rPr lang="en-IN" sz="1400" u="none" strike="noStrike" kern="1200" dirty="0">
                          <a:effectLst/>
                        </a:rPr>
                        <a:t>34</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payback90</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Average payback time in days over last 90 days</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282443">
                <a:tc>
                  <a:txBody>
                    <a:bodyPr/>
                    <a:lstStyle/>
                    <a:p>
                      <a:pPr marL="0" algn="ctr" defTabSz="457200" rtl="0" eaLnBrk="1" fontAlgn="ctr" latinLnBrk="0" hangingPunct="1"/>
                      <a:r>
                        <a:rPr lang="en-IN" sz="1400" u="none" strike="noStrike" kern="1200" dirty="0">
                          <a:effectLst/>
                        </a:rPr>
                        <a:t>35</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a:effectLst/>
                        </a:rPr>
                        <a:t>pcircle</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marL="0" algn="ctr" defTabSz="457200" rtl="0" eaLnBrk="1" fontAlgn="ctr" latinLnBrk="0" hangingPunct="1"/>
                      <a:r>
                        <a:rPr lang="en-IN" sz="1400" u="none" strike="noStrike" kern="1200" dirty="0">
                          <a:effectLst/>
                        </a:rPr>
                        <a:t>telecom circle</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r h="268373">
                <a:tc>
                  <a:txBody>
                    <a:bodyPr/>
                    <a:lstStyle/>
                    <a:p>
                      <a:pPr marL="0" algn="ctr" defTabSz="457200" rtl="0" eaLnBrk="1" fontAlgn="ctr" latinLnBrk="0" hangingPunct="1"/>
                      <a:r>
                        <a:rPr lang="en-IN" sz="1400" u="none" strike="noStrike" kern="1200" dirty="0">
                          <a:effectLst/>
                        </a:rPr>
                        <a:t>36</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algn="ctr" fontAlgn="ctr"/>
                      <a:r>
                        <a:rPr lang="en-IN" sz="1400" u="none" strike="noStrike" kern="1200">
                          <a:effectLst/>
                        </a:rPr>
                        <a:t>pdate</a:t>
                      </a:r>
                      <a:endParaRPr lang="en-IN" sz="1400" b="1" u="none" strike="noStrike" kern="120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c>
                  <a:txBody>
                    <a:bodyPr/>
                    <a:lstStyle/>
                    <a:p>
                      <a:pPr algn="ctr" fontAlgn="ctr"/>
                      <a:r>
                        <a:rPr lang="en-IN" sz="1400" u="none" strike="noStrike" kern="1200" dirty="0">
                          <a:effectLst/>
                        </a:rPr>
                        <a:t>date</a:t>
                      </a:r>
                      <a:endParaRPr lang="en-IN" sz="1400" b="1" u="none" strike="noStrike" kern="1200" dirty="0">
                        <a:solidFill>
                          <a:schemeClr val="tx1"/>
                        </a:solidFill>
                        <a:effectLst/>
                        <a:latin typeface="Arial" panose="020B0604020202020204" pitchFamily="34" charset="0"/>
                        <a:ea typeface="+mn-ea"/>
                        <a:cs typeface="Arial" panose="020B0604020202020204" pitchFamily="34" charset="0"/>
                      </a:endParaRPr>
                    </a:p>
                  </a:txBody>
                  <a:tcPr marL="8069" marR="8069" marT="8069" marB="0" anchor="ctr"/>
                </a:tc>
              </a:tr>
            </a:tbl>
          </a:graphicData>
        </a:graphic>
      </p:graphicFrame>
    </p:spTree>
    <p:extLst>
      <p:ext uri="{BB962C8B-B14F-4D97-AF65-F5344CB8AC3E}">
        <p14:creationId xmlns:p14="http://schemas.microsoft.com/office/powerpoint/2010/main" val="2268500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43" y="2531454"/>
            <a:ext cx="9404723" cy="1400530"/>
          </a:xfrm>
        </p:spPr>
        <p:txBody>
          <a:bodyPr/>
          <a:lstStyle/>
          <a:p>
            <a:pPr algn="ctr"/>
            <a:r>
              <a:rPr lang="en-IN" sz="13800" dirty="0" smtClean="0">
                <a:solidFill>
                  <a:schemeClr val="accent5">
                    <a:lumMod val="60000"/>
                    <a:lumOff val="40000"/>
                  </a:schemeClr>
                </a:solidFill>
                <a:latin typeface="Brush Script MT" panose="03060802040406070304" pitchFamily="66" charset="0"/>
              </a:rPr>
              <a:t>Thank You</a:t>
            </a:r>
            <a:endParaRPr lang="en-IN" sz="13800" dirty="0">
              <a:solidFill>
                <a:schemeClr val="accent5">
                  <a:lumMod val="60000"/>
                  <a:lumOff val="40000"/>
                </a:schemeClr>
              </a:solidFill>
              <a:latin typeface="Brush Script MT" panose="03060802040406070304" pitchFamily="66" charset="0"/>
            </a:endParaRPr>
          </a:p>
        </p:txBody>
      </p:sp>
    </p:spTree>
    <p:extLst>
      <p:ext uri="{BB962C8B-B14F-4D97-AF65-F5344CB8AC3E}">
        <p14:creationId xmlns:p14="http://schemas.microsoft.com/office/powerpoint/2010/main" val="240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82400" cy="1600200"/>
          </a:xfrm>
        </p:spPr>
        <p:txBody>
          <a:bodyPr/>
          <a:lstStyle/>
          <a:p>
            <a:r>
              <a:rPr lang="en-IN" b="1" i="1" dirty="0" smtClean="0">
                <a:solidFill>
                  <a:schemeClr val="accent5">
                    <a:lumMod val="60000"/>
                    <a:lumOff val="40000"/>
                  </a:schemeClr>
                </a:solidFill>
                <a:effectLst/>
                <a:latin typeface="Brush Script MT" panose="03060802040406070304" pitchFamily="66" charset="0"/>
              </a:rPr>
              <a:t>Data Cleaning &amp; Pre-processing</a:t>
            </a:r>
            <a:endParaRPr lang="en-IN" b="1" i="1" dirty="0">
              <a:solidFill>
                <a:schemeClr val="accent5">
                  <a:lumMod val="60000"/>
                  <a:lumOff val="40000"/>
                </a:schemeClr>
              </a:solidFill>
              <a:effectLst/>
              <a:latin typeface="Brush Script MT" panose="03060802040406070304" pitchFamily="66" charset="0"/>
            </a:endParaRPr>
          </a:p>
        </p:txBody>
      </p:sp>
      <p:sp>
        <p:nvSpPr>
          <p:cNvPr id="3" name="Content Placeholder 2"/>
          <p:cNvSpPr>
            <a:spLocks noGrp="1"/>
          </p:cNvSpPr>
          <p:nvPr>
            <p:ph idx="1"/>
          </p:nvPr>
        </p:nvSpPr>
        <p:spPr>
          <a:xfrm>
            <a:off x="1066736" y="1657186"/>
            <a:ext cx="8946541" cy="4195481"/>
          </a:xfrm>
        </p:spPr>
        <p:txBody>
          <a:bodyPr>
            <a:normAutofit/>
          </a:bodyPr>
          <a:lstStyle/>
          <a:p>
            <a:pPr>
              <a:buFont typeface="Wingdings" panose="05000000000000000000" pitchFamily="2" charset="2"/>
              <a:buChar char="q"/>
            </a:pPr>
            <a:r>
              <a:rPr lang="en-IN" dirty="0">
                <a:solidFill>
                  <a:schemeClr val="tx1"/>
                </a:solidFill>
                <a:latin typeface="Perpetua" panose="02020502060401020303" pitchFamily="18" charset="0"/>
                <a:cs typeface="Arial" panose="020B0604020202020204" pitchFamily="34" charset="0"/>
              </a:rPr>
              <a:t>The dataset needs cleaning as there are a lot of garbage &amp; </a:t>
            </a:r>
            <a:r>
              <a:rPr lang="en-IN" dirty="0" smtClean="0">
                <a:solidFill>
                  <a:schemeClr val="tx1"/>
                </a:solidFill>
                <a:latin typeface="Perpetua" panose="02020502060401020303" pitchFamily="18" charset="0"/>
                <a:cs typeface="Arial" panose="020B0604020202020204" pitchFamily="34" charset="0"/>
              </a:rPr>
              <a:t>outlier </a:t>
            </a:r>
            <a:r>
              <a:rPr lang="en-IN" dirty="0">
                <a:solidFill>
                  <a:schemeClr val="tx1"/>
                </a:solidFill>
                <a:latin typeface="Perpetua" panose="02020502060401020303" pitchFamily="18" charset="0"/>
                <a:cs typeface="Arial" panose="020B0604020202020204" pitchFamily="34" charset="0"/>
              </a:rPr>
              <a:t>values, luckily there’s no missing </a:t>
            </a:r>
            <a:r>
              <a:rPr lang="en-IN" dirty="0" smtClean="0">
                <a:solidFill>
                  <a:schemeClr val="tx1"/>
                </a:solidFill>
                <a:latin typeface="Perpetua" panose="02020502060401020303" pitchFamily="18" charset="0"/>
                <a:cs typeface="Arial" panose="020B0604020202020204" pitchFamily="34" charset="0"/>
              </a:rPr>
              <a:t>value</a:t>
            </a:r>
            <a:endParaRPr lang="en-IN" dirty="0">
              <a:solidFill>
                <a:schemeClr val="tx1"/>
              </a:solidFill>
              <a:latin typeface="Perpetua" panose="02020502060401020303" pitchFamily="18" charset="0"/>
              <a:cs typeface="Arial" panose="020B0604020202020204" pitchFamily="34" charset="0"/>
            </a:endParaRPr>
          </a:p>
          <a:p>
            <a:pPr>
              <a:buFont typeface="Wingdings" panose="05000000000000000000" pitchFamily="2" charset="2"/>
              <a:buChar char="q"/>
            </a:pPr>
            <a:r>
              <a:rPr lang="en-IN" dirty="0">
                <a:solidFill>
                  <a:schemeClr val="tx1"/>
                </a:solidFill>
                <a:latin typeface="Perpetua" panose="02020502060401020303" pitchFamily="18" charset="0"/>
                <a:cs typeface="Arial" panose="020B0604020202020204" pitchFamily="34" charset="0"/>
              </a:rPr>
              <a:t>Many features which do no relate with default status or have highly skewed data </a:t>
            </a:r>
            <a:r>
              <a:rPr lang="en-IN" dirty="0" smtClean="0">
                <a:solidFill>
                  <a:schemeClr val="tx1"/>
                </a:solidFill>
                <a:latin typeface="Perpetua" panose="02020502060401020303" pitchFamily="18" charset="0"/>
                <a:cs typeface="Arial" panose="020B0604020202020204" pitchFamily="34" charset="0"/>
              </a:rPr>
              <a:t>need </a:t>
            </a:r>
            <a:r>
              <a:rPr lang="en-IN" dirty="0">
                <a:solidFill>
                  <a:schemeClr val="tx1"/>
                </a:solidFill>
                <a:latin typeface="Perpetua" panose="02020502060401020303" pitchFamily="18" charset="0"/>
                <a:cs typeface="Arial" panose="020B0604020202020204" pitchFamily="34" charset="0"/>
              </a:rPr>
              <a:t>to be dropped </a:t>
            </a:r>
            <a:r>
              <a:rPr lang="en-IN" dirty="0" smtClean="0">
                <a:solidFill>
                  <a:schemeClr val="tx1"/>
                </a:solidFill>
                <a:latin typeface="Perpetua" panose="02020502060401020303" pitchFamily="18" charset="0"/>
                <a:cs typeface="Arial" panose="020B0604020202020204" pitchFamily="34" charset="0"/>
              </a:rPr>
              <a:t>before data analysis &amp; modelling</a:t>
            </a:r>
          </a:p>
          <a:p>
            <a:pPr>
              <a:buFont typeface="Wingdings" panose="05000000000000000000" pitchFamily="2" charset="2"/>
              <a:buChar char="q"/>
            </a:pPr>
            <a:r>
              <a:rPr lang="en-IN" dirty="0">
                <a:solidFill>
                  <a:schemeClr val="tx1"/>
                </a:solidFill>
                <a:latin typeface="Perpetua" panose="02020502060401020303" pitchFamily="18" charset="0"/>
                <a:cs typeface="Arial" panose="020B0604020202020204" pitchFamily="34" charset="0"/>
              </a:rPr>
              <a:t>The constraint with data cleaning is that we cannot </a:t>
            </a:r>
            <a:r>
              <a:rPr lang="en-IN" dirty="0" smtClean="0">
                <a:solidFill>
                  <a:schemeClr val="tx1"/>
                </a:solidFill>
                <a:latin typeface="Perpetua" panose="02020502060401020303" pitchFamily="18" charset="0"/>
                <a:cs typeface="Arial" panose="020B0604020202020204" pitchFamily="34" charset="0"/>
              </a:rPr>
              <a:t>loose too </a:t>
            </a:r>
            <a:r>
              <a:rPr lang="en-IN" dirty="0">
                <a:solidFill>
                  <a:schemeClr val="tx1"/>
                </a:solidFill>
                <a:latin typeface="Perpetua" panose="02020502060401020303" pitchFamily="18" charset="0"/>
                <a:cs typeface="Arial" panose="020B0604020202020204" pitchFamily="34" charset="0"/>
              </a:rPr>
              <a:t>much </a:t>
            </a:r>
            <a:r>
              <a:rPr lang="en-IN" dirty="0" smtClean="0">
                <a:solidFill>
                  <a:schemeClr val="tx1"/>
                </a:solidFill>
                <a:latin typeface="Perpetua" panose="02020502060401020303" pitchFamily="18" charset="0"/>
                <a:cs typeface="Arial" panose="020B0604020202020204" pitchFamily="34" charset="0"/>
              </a:rPr>
              <a:t>data, so instead of removing all </a:t>
            </a:r>
            <a:r>
              <a:rPr lang="en-IN" dirty="0" smtClean="0">
                <a:solidFill>
                  <a:schemeClr val="tx1"/>
                </a:solidFill>
                <a:latin typeface="Perpetua" panose="02020502060401020303" pitchFamily="18" charset="0"/>
                <a:cs typeface="Arial" panose="020B0604020202020204" pitchFamily="34" charset="0"/>
              </a:rPr>
              <a:t>data points </a:t>
            </a:r>
            <a:r>
              <a:rPr lang="en-IN" dirty="0" smtClean="0">
                <a:solidFill>
                  <a:schemeClr val="tx1"/>
                </a:solidFill>
                <a:latin typeface="Perpetua" panose="02020502060401020303" pitchFamily="18" charset="0"/>
                <a:cs typeface="Arial" panose="020B0604020202020204" pitchFamily="34" charset="0"/>
              </a:rPr>
              <a:t>having z&gt;3, we’ll use visualization and consider the data lost while cleaning</a:t>
            </a:r>
          </a:p>
        </p:txBody>
      </p:sp>
    </p:spTree>
    <p:extLst>
      <p:ext uri="{BB962C8B-B14F-4D97-AF65-F5344CB8AC3E}">
        <p14:creationId xmlns:p14="http://schemas.microsoft.com/office/powerpoint/2010/main" val="1202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7812" y="1181100"/>
            <a:ext cx="9096375" cy="4495800"/>
          </a:xfrm>
          <a:prstGeom prst="rect">
            <a:avLst/>
          </a:prstGeom>
        </p:spPr>
      </p:pic>
    </p:spTree>
    <p:extLst>
      <p:ext uri="{BB962C8B-B14F-4D97-AF65-F5344CB8AC3E}">
        <p14:creationId xmlns:p14="http://schemas.microsoft.com/office/powerpoint/2010/main" val="197389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1575" y="1857375"/>
            <a:ext cx="9848850" cy="3143250"/>
          </a:xfrm>
          <a:prstGeom prst="rect">
            <a:avLst/>
          </a:prstGeom>
        </p:spPr>
      </p:pic>
    </p:spTree>
    <p:extLst>
      <p:ext uri="{BB962C8B-B14F-4D97-AF65-F5344CB8AC3E}">
        <p14:creationId xmlns:p14="http://schemas.microsoft.com/office/powerpoint/2010/main" val="3012286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8024</TotalTime>
  <Words>1355</Words>
  <Application>Microsoft Office PowerPoint</Application>
  <PresentationFormat>Widescreen</PresentationFormat>
  <Paragraphs>189</Paragraphs>
  <Slides>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Arial Black</vt:lpstr>
      <vt:lpstr>Brush Script MT</vt:lpstr>
      <vt:lpstr>Century Gothic</vt:lpstr>
      <vt:lpstr>Courier New</vt:lpstr>
      <vt:lpstr>Palatino Linotype</vt:lpstr>
      <vt:lpstr>Perpetua</vt:lpstr>
      <vt:lpstr>Wingdings</vt:lpstr>
      <vt:lpstr>Executive</vt:lpstr>
      <vt:lpstr>Micro Credit Defaulters</vt:lpstr>
      <vt:lpstr>Introduction</vt:lpstr>
      <vt:lpstr>Dataset and Features</vt:lpstr>
      <vt:lpstr>Description of Features</vt:lpstr>
      <vt:lpstr>PowerPoint Presentation</vt:lpstr>
      <vt:lpstr>PowerPoint Presentation</vt:lpstr>
      <vt:lpstr>Data Cleaning &amp; Pre-processing</vt:lpstr>
      <vt:lpstr>PowerPoint Presentation</vt:lpstr>
      <vt:lpstr>PowerPoint Presentation</vt:lpstr>
      <vt:lpstr>PowerPoint Presentation</vt:lpstr>
      <vt:lpstr>PowerPoint Presentation</vt:lpstr>
      <vt:lpstr>PowerPoint Presentation</vt:lpstr>
      <vt:lpstr>Data 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Pre-Processing</vt:lpstr>
      <vt:lpstr>PowerPoint Presentation</vt:lpstr>
      <vt:lpstr>PowerPoint Presentation</vt:lpstr>
      <vt:lpstr>Model Training</vt:lpstr>
      <vt:lpstr>PowerPoint Presentation</vt:lpstr>
      <vt:lpstr>PowerPoint Presentation</vt:lpstr>
      <vt:lpstr>PowerPoint Presentation</vt:lpstr>
      <vt:lpstr>PowerPoint Presentation</vt:lpstr>
      <vt:lpstr>PowerPoint Presentation</vt:lpstr>
      <vt:lpstr>PowerPoint Presentation</vt:lpstr>
      <vt:lpstr>Model Development &amp; Evaluation</vt:lpstr>
      <vt:lpstr>Summary of Results</vt:lpstr>
      <vt:lpstr>RandomForestClassifier</vt:lpstr>
      <vt:lpstr>AdaBoostClassifier</vt:lpstr>
      <vt:lpstr>GradientBoostingClassifier</vt:lpstr>
      <vt:lpstr>ExtraTreeClassifier</vt:lpstr>
      <vt:lpstr>DecisionTreeClassifier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of the Project</vt:lpstr>
      <vt:lpstr>Conclusion of the Project</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Defaulters</dc:title>
  <dc:creator>vaishali shukla</dc:creator>
  <cp:lastModifiedBy>akash shukla</cp:lastModifiedBy>
  <cp:revision>137</cp:revision>
  <dcterms:created xsi:type="dcterms:W3CDTF">2020-11-26T03:35:50Z</dcterms:created>
  <dcterms:modified xsi:type="dcterms:W3CDTF">2021-03-18T15:59:57Z</dcterms:modified>
</cp:coreProperties>
</file>