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38"/>
  </p:notesMasterIdLst>
  <p:handoutMasterIdLst>
    <p:handoutMasterId r:id="rId39"/>
  </p:handoutMasterIdLst>
  <p:sldIdLst>
    <p:sldId id="302" r:id="rId2"/>
    <p:sldId id="257" r:id="rId3"/>
    <p:sldId id="303" r:id="rId4"/>
    <p:sldId id="258" r:id="rId5"/>
    <p:sldId id="286" r:id="rId6"/>
    <p:sldId id="304" r:id="rId7"/>
    <p:sldId id="305" r:id="rId8"/>
    <p:sldId id="306" r:id="rId9"/>
    <p:sldId id="307" r:id="rId10"/>
    <p:sldId id="308" r:id="rId11"/>
    <p:sldId id="265" r:id="rId12"/>
    <p:sldId id="310" r:id="rId13"/>
    <p:sldId id="311" r:id="rId14"/>
    <p:sldId id="312" r:id="rId15"/>
    <p:sldId id="313" r:id="rId16"/>
    <p:sldId id="309" r:id="rId17"/>
    <p:sldId id="288" r:id="rId18"/>
    <p:sldId id="289" r:id="rId19"/>
    <p:sldId id="314"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31" r:id="rId33"/>
    <p:sldId id="270" r:id="rId34"/>
    <p:sldId id="332" r:id="rId35"/>
    <p:sldId id="333" r:id="rId36"/>
    <p:sldId id="33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Gourabh" initials="K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A3F2F4-8D88-4F1A-B8AE-EF4D5F9BEA60}" type="datetimeFigureOut">
              <a:rPr lang="en-IN" smtClean="0"/>
              <a:t>09-07-2021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6AA5CE-2422-4C37-8691-2CBE103A799D}" type="slidenum">
              <a:rPr lang="en-IN" smtClean="0"/>
              <a:t>‹#›</a:t>
            </a:fld>
            <a:endParaRPr lang="en-IN"/>
          </a:p>
        </p:txBody>
      </p:sp>
    </p:spTree>
    <p:extLst>
      <p:ext uri="{BB962C8B-B14F-4D97-AF65-F5344CB8AC3E}">
        <p14:creationId xmlns:p14="http://schemas.microsoft.com/office/powerpoint/2010/main" val="14668088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1B039-BF79-4EB8-AFB5-C4D06EB80066}" type="datetimeFigureOut">
              <a:rPr lang="en-US" smtClean="0"/>
              <a:t>7/9/2021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DA57E6-510D-48C4-B3CB-0A4B36D3AED0}" type="slidenum">
              <a:rPr lang="en-US" smtClean="0"/>
              <a:t>‹#›</a:t>
            </a:fld>
            <a:endParaRPr lang="en-US"/>
          </a:p>
        </p:txBody>
      </p:sp>
    </p:spTree>
    <p:extLst>
      <p:ext uri="{BB962C8B-B14F-4D97-AF65-F5344CB8AC3E}">
        <p14:creationId xmlns:p14="http://schemas.microsoft.com/office/powerpoint/2010/main" val="421390245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441013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129243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737543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66331A-EBF8-445D-8568-8A2F6B0FC414}" type="datetime1">
              <a:rPr lang="en-US" smtClean="0"/>
              <a:t>7/9/2021</a:t>
            </a:fld>
            <a:endParaRPr lang="en-US"/>
          </a:p>
        </p:txBody>
      </p:sp>
      <p:sp>
        <p:nvSpPr>
          <p:cNvPr id="5" name="Footer Placeholder 4"/>
          <p:cNvSpPr>
            <a:spLocks noGrp="1"/>
          </p:cNvSpPr>
          <p:nvPr>
            <p:ph type="ftr" sz="quarter" idx="11"/>
          </p:nvPr>
        </p:nvSpPr>
        <p:spPr/>
        <p:txBody>
          <a:bodyPr/>
          <a:lstStyle/>
          <a:p>
            <a:r>
              <a:rPr lang="en-US" smtClean="0"/>
              <a:t>FLIPROBO TECHNOLOGIES</a:t>
            </a:r>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46471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77D6FE-19DF-474C-882D-D49567EE2696}" type="datetime1">
              <a:rPr lang="en-US" smtClean="0"/>
              <a:t>7/9/2021</a:t>
            </a:fld>
            <a:endParaRPr lang="en-US"/>
          </a:p>
        </p:txBody>
      </p:sp>
      <p:sp>
        <p:nvSpPr>
          <p:cNvPr id="5" name="Footer Placeholder 4"/>
          <p:cNvSpPr>
            <a:spLocks noGrp="1"/>
          </p:cNvSpPr>
          <p:nvPr>
            <p:ph type="ftr" sz="quarter" idx="11"/>
          </p:nvPr>
        </p:nvSpPr>
        <p:spPr/>
        <p:txBody>
          <a:bodyPr/>
          <a:lstStyle/>
          <a:p>
            <a:r>
              <a:rPr lang="en-US" smtClean="0"/>
              <a:t>FLIPROBO TECHNOLOGIES</a:t>
            </a:r>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720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B94D9F-8A92-4D7C-BC35-D15A82154EC1}" type="datetime1">
              <a:rPr lang="en-US" smtClean="0"/>
              <a:t>7/9/2021</a:t>
            </a:fld>
            <a:endParaRPr lang="en-US"/>
          </a:p>
        </p:txBody>
      </p:sp>
      <p:sp>
        <p:nvSpPr>
          <p:cNvPr id="5" name="Footer Placeholder 4"/>
          <p:cNvSpPr>
            <a:spLocks noGrp="1"/>
          </p:cNvSpPr>
          <p:nvPr>
            <p:ph type="ftr" sz="quarter" idx="11"/>
          </p:nvPr>
        </p:nvSpPr>
        <p:spPr/>
        <p:txBody>
          <a:bodyPr/>
          <a:lstStyle/>
          <a:p>
            <a:r>
              <a:rPr lang="en-US" smtClean="0"/>
              <a:t>FLIPROBO TECHNOLOGIES</a:t>
            </a:r>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07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D36DFF-4246-4BCB-BCB1-AD31249B2C38}" type="datetime1">
              <a:rPr lang="en-US" smtClean="0"/>
              <a:t>7/9/2021</a:t>
            </a:fld>
            <a:endParaRPr lang="en-US" dirty="0"/>
          </a:p>
        </p:txBody>
      </p:sp>
      <p:sp>
        <p:nvSpPr>
          <p:cNvPr id="5" name="Footer Placeholder 4"/>
          <p:cNvSpPr>
            <a:spLocks noGrp="1"/>
          </p:cNvSpPr>
          <p:nvPr>
            <p:ph type="ftr" sz="quarter" idx="11"/>
          </p:nvPr>
        </p:nvSpPr>
        <p:spPr/>
        <p:txBody>
          <a:bodyPr/>
          <a:lstStyle/>
          <a:p>
            <a:r>
              <a:rPr lang="en-US" smtClean="0"/>
              <a:t>FLIPROBO TECHNOLOGIES</a:t>
            </a:r>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94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35632A-AD08-44AD-8EF5-217B1B45DEF2}" type="datetime1">
              <a:rPr lang="en-US" smtClean="0"/>
              <a:t>7/9/2021</a:t>
            </a:fld>
            <a:endParaRPr lang="en-US"/>
          </a:p>
        </p:txBody>
      </p:sp>
      <p:sp>
        <p:nvSpPr>
          <p:cNvPr id="5" name="Footer Placeholder 4"/>
          <p:cNvSpPr>
            <a:spLocks noGrp="1"/>
          </p:cNvSpPr>
          <p:nvPr>
            <p:ph type="ftr" sz="quarter" idx="11"/>
          </p:nvPr>
        </p:nvSpPr>
        <p:spPr/>
        <p:txBody>
          <a:bodyPr/>
          <a:lstStyle/>
          <a:p>
            <a:r>
              <a:rPr lang="en-US" smtClean="0"/>
              <a:t>FLIPROBO TECHNOLOGIES</a:t>
            </a:r>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9600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0D2ACC-1815-4A01-9231-1433E247C72B}" type="datetime1">
              <a:rPr lang="en-US" smtClean="0"/>
              <a:t>7/9/2021</a:t>
            </a:fld>
            <a:endParaRPr lang="en-US"/>
          </a:p>
        </p:txBody>
      </p:sp>
      <p:sp>
        <p:nvSpPr>
          <p:cNvPr id="6" name="Footer Placeholder 5"/>
          <p:cNvSpPr>
            <a:spLocks noGrp="1"/>
          </p:cNvSpPr>
          <p:nvPr>
            <p:ph type="ftr" sz="quarter" idx="11"/>
          </p:nvPr>
        </p:nvSpPr>
        <p:spPr/>
        <p:txBody>
          <a:bodyPr/>
          <a:lstStyle/>
          <a:p>
            <a:r>
              <a:rPr lang="en-US" smtClean="0"/>
              <a:t>FLIPROBO TECHNOLOGIES</a:t>
            </a:r>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830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06CA7E-5B8D-45EE-AE4D-896D77A22098}" type="datetime1">
              <a:rPr lang="en-US" smtClean="0"/>
              <a:t>7/9/2021</a:t>
            </a:fld>
            <a:endParaRPr lang="en-US"/>
          </a:p>
        </p:txBody>
      </p:sp>
      <p:sp>
        <p:nvSpPr>
          <p:cNvPr id="8" name="Footer Placeholder 7"/>
          <p:cNvSpPr>
            <a:spLocks noGrp="1"/>
          </p:cNvSpPr>
          <p:nvPr>
            <p:ph type="ftr" sz="quarter" idx="11"/>
          </p:nvPr>
        </p:nvSpPr>
        <p:spPr/>
        <p:txBody>
          <a:bodyPr/>
          <a:lstStyle/>
          <a:p>
            <a:r>
              <a:rPr lang="en-US" smtClean="0"/>
              <a:t>FLIPROBO TECHNOLOGIES</a:t>
            </a:r>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630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4ACC2A-F89B-4177-AB03-88A47BE88169}" type="datetime1">
              <a:rPr lang="en-US" smtClean="0"/>
              <a:t>7/9/2021</a:t>
            </a:fld>
            <a:endParaRPr lang="en-US"/>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76485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4314A-95C1-445B-984C-AD522AC5B9D3}" type="datetime1">
              <a:rPr lang="en-US" smtClean="0"/>
              <a:t>7/9/2021</a:t>
            </a:fld>
            <a:endParaRPr lang="en-US"/>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6637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D4F625-0D21-47FA-B006-941A1C4D2B8A}" type="datetime1">
              <a:rPr lang="en-US" smtClean="0"/>
              <a:t>7/9/2021</a:t>
            </a:fld>
            <a:endParaRPr lang="en-US"/>
          </a:p>
        </p:txBody>
      </p:sp>
      <p:sp>
        <p:nvSpPr>
          <p:cNvPr id="6" name="Footer Placeholder 5"/>
          <p:cNvSpPr>
            <a:spLocks noGrp="1"/>
          </p:cNvSpPr>
          <p:nvPr>
            <p:ph type="ftr" sz="quarter" idx="11"/>
          </p:nvPr>
        </p:nvSpPr>
        <p:spPr/>
        <p:txBody>
          <a:bodyPr/>
          <a:lstStyle/>
          <a:p>
            <a:r>
              <a:rPr lang="en-US" smtClean="0"/>
              <a:t>FLIPROBO TECHNOLOGIES</a:t>
            </a:r>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131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C676E-0E20-4CEF-B1BE-2A189CD4BAD3}" type="datetime1">
              <a:rPr lang="en-US" smtClean="0"/>
              <a:t>7/9/2021</a:t>
            </a:fld>
            <a:endParaRPr lang="en-US"/>
          </a:p>
        </p:txBody>
      </p:sp>
      <p:sp>
        <p:nvSpPr>
          <p:cNvPr id="6" name="Footer Placeholder 5"/>
          <p:cNvSpPr>
            <a:spLocks noGrp="1"/>
          </p:cNvSpPr>
          <p:nvPr>
            <p:ph type="ftr" sz="quarter" idx="11"/>
          </p:nvPr>
        </p:nvSpPr>
        <p:spPr/>
        <p:txBody>
          <a:bodyPr/>
          <a:lstStyle/>
          <a:p>
            <a:r>
              <a:rPr lang="en-US" smtClean="0"/>
              <a:t>FLIPROBO TECHNOLOGIES</a:t>
            </a:r>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1841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6E0F1-18F6-4E56-961A-11AB33D1E207}" type="datetime1">
              <a:rPr lang="en-US" smtClean="0"/>
              <a:t>7/9/2021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FLIPROBO TECHNOLOGIES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37669547"/>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Malignant Comment Classifier Project</a:t>
            </a:r>
            <a:endParaRPr lang="en-IN" dirty="0"/>
          </a:p>
        </p:txBody>
      </p:sp>
      <p:sp>
        <p:nvSpPr>
          <p:cNvPr id="3" name="Subtitle 2"/>
          <p:cNvSpPr>
            <a:spLocks noGrp="1"/>
          </p:cNvSpPr>
          <p:nvPr>
            <p:ph type="subTitle" idx="1"/>
          </p:nvPr>
        </p:nvSpPr>
        <p:spPr/>
        <p:txBody>
          <a:bodyPr/>
          <a:lstStyle/>
          <a:p>
            <a:r>
              <a:rPr lang="en-US" dirty="0" smtClean="0"/>
              <a:t>Submitted by:			 </a:t>
            </a:r>
            <a:r>
              <a:rPr lang="en-US" dirty="0" smtClean="0"/>
              <a:t>Vaishali shukla</a:t>
            </a:r>
            <a:endParaRPr lang="en-IN" dirty="0"/>
          </a:p>
        </p:txBody>
      </p:sp>
    </p:spTree>
    <p:extLst>
      <p:ext uri="{BB962C8B-B14F-4D97-AF65-F5344CB8AC3E}">
        <p14:creationId xmlns:p14="http://schemas.microsoft.com/office/powerpoint/2010/main" val="466522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PRE PROCESSING</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Rectangle 2"/>
          <p:cNvSpPr/>
          <p:nvPr/>
        </p:nvSpPr>
        <p:spPr>
          <a:xfrm>
            <a:off x="795041" y="1480263"/>
            <a:ext cx="3095719" cy="461665"/>
          </a:xfrm>
          <a:prstGeom prst="rect">
            <a:avLst/>
          </a:prstGeom>
        </p:spPr>
        <p:txBody>
          <a:bodyPr wrap="none">
            <a:spAutoFit/>
          </a:bodyPr>
          <a:lstStyle/>
          <a:p>
            <a:r>
              <a:rPr lang="en-IN" sz="2400" dirty="0" smtClean="0">
                <a:latin typeface="Arial" panose="020B0604020202020204" pitchFamily="34" charset="0"/>
                <a:cs typeface="Arial" panose="020B0604020202020204" pitchFamily="34" charset="0"/>
              </a:rPr>
              <a:t>Cleaning the data set</a:t>
            </a:r>
            <a:endParaRPr lang="en-US" sz="2400" dirty="0"/>
          </a:p>
        </p:txBody>
      </p:sp>
      <p:pic>
        <p:nvPicPr>
          <p:cNvPr id="9" name="Picture 8"/>
          <p:cNvPicPr/>
          <p:nvPr/>
        </p:nvPicPr>
        <p:blipFill>
          <a:blip r:embed="rId2"/>
          <a:stretch>
            <a:fillRect/>
          </a:stretch>
        </p:blipFill>
        <p:spPr>
          <a:xfrm>
            <a:off x="135890" y="2337208"/>
            <a:ext cx="5731510" cy="3195955"/>
          </a:xfrm>
          <a:prstGeom prst="rect">
            <a:avLst/>
          </a:prstGeom>
        </p:spPr>
      </p:pic>
      <p:pic>
        <p:nvPicPr>
          <p:cNvPr id="10" name="Picture 9"/>
          <p:cNvPicPr/>
          <p:nvPr/>
        </p:nvPicPr>
        <p:blipFill>
          <a:blip r:embed="rId3"/>
          <a:stretch>
            <a:fillRect/>
          </a:stretch>
        </p:blipFill>
        <p:spPr>
          <a:xfrm>
            <a:off x="6096000" y="1941928"/>
            <a:ext cx="5731510" cy="3925570"/>
          </a:xfrm>
          <a:prstGeom prst="rect">
            <a:avLst/>
          </a:prstGeom>
        </p:spPr>
      </p:pic>
    </p:spTree>
    <p:extLst>
      <p:ext uri="{BB962C8B-B14F-4D97-AF65-F5344CB8AC3E}">
        <p14:creationId xmlns:p14="http://schemas.microsoft.com/office/powerpoint/2010/main" val="3106268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pic>
        <p:nvPicPr>
          <p:cNvPr id="8" name="Picture 7"/>
          <p:cNvPicPr/>
          <p:nvPr/>
        </p:nvPicPr>
        <p:blipFill>
          <a:blip r:embed="rId2"/>
          <a:stretch>
            <a:fillRect/>
          </a:stretch>
        </p:blipFill>
        <p:spPr>
          <a:xfrm>
            <a:off x="813616" y="1896835"/>
            <a:ext cx="10273484" cy="4291693"/>
          </a:xfrm>
          <a:prstGeom prst="rect">
            <a:avLst/>
          </a:prstGeom>
        </p:spPr>
      </p:pic>
    </p:spTree>
    <p:extLst>
      <p:ext uri="{BB962C8B-B14F-4D97-AF65-F5344CB8AC3E}">
        <p14:creationId xmlns:p14="http://schemas.microsoft.com/office/powerpoint/2010/main" val="1074252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pic>
        <p:nvPicPr>
          <p:cNvPr id="6" name="Picture 5"/>
          <p:cNvPicPr/>
          <p:nvPr/>
        </p:nvPicPr>
        <p:blipFill>
          <a:blip r:embed="rId2"/>
          <a:stretch>
            <a:fillRect/>
          </a:stretch>
        </p:blipFill>
        <p:spPr>
          <a:xfrm>
            <a:off x="6313895" y="4310743"/>
            <a:ext cx="5723255" cy="1870710"/>
          </a:xfrm>
          <a:prstGeom prst="rect">
            <a:avLst/>
          </a:prstGeom>
        </p:spPr>
      </p:pic>
      <p:pic>
        <p:nvPicPr>
          <p:cNvPr id="9" name="Picture 8"/>
          <p:cNvPicPr/>
          <p:nvPr/>
        </p:nvPicPr>
        <p:blipFill>
          <a:blip r:embed="rId3"/>
          <a:stretch>
            <a:fillRect/>
          </a:stretch>
        </p:blipFill>
        <p:spPr>
          <a:xfrm>
            <a:off x="157662" y="1768658"/>
            <a:ext cx="5731510" cy="4701540"/>
          </a:xfrm>
          <a:prstGeom prst="rect">
            <a:avLst/>
          </a:prstGeom>
        </p:spPr>
      </p:pic>
      <p:pic>
        <p:nvPicPr>
          <p:cNvPr id="8" name="Picture 7"/>
          <p:cNvPicPr/>
          <p:nvPr/>
        </p:nvPicPr>
        <p:blipFill>
          <a:blip r:embed="rId4"/>
          <a:stretch>
            <a:fillRect/>
          </a:stretch>
        </p:blipFill>
        <p:spPr>
          <a:xfrm>
            <a:off x="6036819" y="1695493"/>
            <a:ext cx="5731510" cy="2560320"/>
          </a:xfrm>
          <a:prstGeom prst="rect">
            <a:avLst/>
          </a:prstGeom>
        </p:spPr>
      </p:pic>
    </p:spTree>
    <p:extLst>
      <p:ext uri="{BB962C8B-B14F-4D97-AF65-F5344CB8AC3E}">
        <p14:creationId xmlns:p14="http://schemas.microsoft.com/office/powerpoint/2010/main" val="815933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pic>
        <p:nvPicPr>
          <p:cNvPr id="8" name="Picture 7"/>
          <p:cNvPicPr/>
          <p:nvPr/>
        </p:nvPicPr>
        <p:blipFill>
          <a:blip r:embed="rId2"/>
          <a:stretch>
            <a:fillRect/>
          </a:stretch>
        </p:blipFill>
        <p:spPr>
          <a:xfrm>
            <a:off x="315141" y="2281646"/>
            <a:ext cx="5585460" cy="3535680"/>
          </a:xfrm>
          <a:prstGeom prst="rect">
            <a:avLst/>
          </a:prstGeom>
        </p:spPr>
      </p:pic>
      <p:pic>
        <p:nvPicPr>
          <p:cNvPr id="10" name="Picture 9"/>
          <p:cNvPicPr/>
          <p:nvPr/>
        </p:nvPicPr>
        <p:blipFill>
          <a:blip r:embed="rId3"/>
          <a:stretch>
            <a:fillRect/>
          </a:stretch>
        </p:blipFill>
        <p:spPr>
          <a:xfrm>
            <a:off x="5808616" y="1712686"/>
            <a:ext cx="5507355" cy="4673600"/>
          </a:xfrm>
          <a:prstGeom prst="rect">
            <a:avLst/>
          </a:prstGeom>
        </p:spPr>
      </p:pic>
    </p:spTree>
    <p:extLst>
      <p:ext uri="{BB962C8B-B14F-4D97-AF65-F5344CB8AC3E}">
        <p14:creationId xmlns:p14="http://schemas.microsoft.com/office/powerpoint/2010/main" val="858046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pic>
        <p:nvPicPr>
          <p:cNvPr id="7" name="Picture 6"/>
          <p:cNvPicPr/>
          <p:nvPr/>
        </p:nvPicPr>
        <p:blipFill>
          <a:blip r:embed="rId2"/>
          <a:stretch>
            <a:fillRect/>
          </a:stretch>
        </p:blipFill>
        <p:spPr>
          <a:xfrm>
            <a:off x="0" y="1746658"/>
            <a:ext cx="5316855" cy="4834255"/>
          </a:xfrm>
          <a:prstGeom prst="rect">
            <a:avLst/>
          </a:prstGeom>
        </p:spPr>
      </p:pic>
      <p:pic>
        <p:nvPicPr>
          <p:cNvPr id="9" name="Picture 8"/>
          <p:cNvPicPr/>
          <p:nvPr/>
        </p:nvPicPr>
        <p:blipFill>
          <a:blip r:embed="rId3"/>
          <a:stretch>
            <a:fillRect/>
          </a:stretch>
        </p:blipFill>
        <p:spPr>
          <a:xfrm>
            <a:off x="5581559" y="2095182"/>
            <a:ext cx="5731510" cy="3582035"/>
          </a:xfrm>
          <a:prstGeom prst="rect">
            <a:avLst/>
          </a:prstGeom>
        </p:spPr>
      </p:pic>
    </p:spTree>
    <p:extLst>
      <p:ext uri="{BB962C8B-B14F-4D97-AF65-F5344CB8AC3E}">
        <p14:creationId xmlns:p14="http://schemas.microsoft.com/office/powerpoint/2010/main" val="986160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pic>
        <p:nvPicPr>
          <p:cNvPr id="8" name="Picture 7"/>
          <p:cNvPicPr/>
          <p:nvPr/>
        </p:nvPicPr>
        <p:blipFill>
          <a:blip r:embed="rId2"/>
          <a:stretch>
            <a:fillRect/>
          </a:stretch>
        </p:blipFill>
        <p:spPr>
          <a:xfrm>
            <a:off x="364490" y="2243273"/>
            <a:ext cx="5731510" cy="4004310"/>
          </a:xfrm>
          <a:prstGeom prst="rect">
            <a:avLst/>
          </a:prstGeom>
        </p:spPr>
      </p:pic>
      <p:pic>
        <p:nvPicPr>
          <p:cNvPr id="10" name="Picture 9"/>
          <p:cNvPicPr/>
          <p:nvPr/>
        </p:nvPicPr>
        <p:blipFill>
          <a:blip r:embed="rId3"/>
          <a:stretch>
            <a:fillRect/>
          </a:stretch>
        </p:blipFill>
        <p:spPr>
          <a:xfrm>
            <a:off x="6096000" y="1895928"/>
            <a:ext cx="5730875" cy="4351655"/>
          </a:xfrm>
          <a:prstGeom prst="rect">
            <a:avLst/>
          </a:prstGeom>
        </p:spPr>
      </p:pic>
    </p:spTree>
    <p:extLst>
      <p:ext uri="{BB962C8B-B14F-4D97-AF65-F5344CB8AC3E}">
        <p14:creationId xmlns:p14="http://schemas.microsoft.com/office/powerpoint/2010/main" val="3639017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pic>
        <p:nvPicPr>
          <p:cNvPr id="6" name="Picture 5"/>
          <p:cNvPicPr/>
          <p:nvPr/>
        </p:nvPicPr>
        <p:blipFill>
          <a:blip r:embed="rId2"/>
          <a:stretch>
            <a:fillRect/>
          </a:stretch>
        </p:blipFill>
        <p:spPr>
          <a:xfrm>
            <a:off x="209459" y="2482305"/>
            <a:ext cx="5731510" cy="3362960"/>
          </a:xfrm>
          <a:prstGeom prst="rect">
            <a:avLst/>
          </a:prstGeom>
        </p:spPr>
      </p:pic>
      <p:sp>
        <p:nvSpPr>
          <p:cNvPr id="5" name="Rectangle 4"/>
          <p:cNvSpPr/>
          <p:nvPr/>
        </p:nvSpPr>
        <p:spPr>
          <a:xfrm>
            <a:off x="209459" y="1987034"/>
            <a:ext cx="2135521" cy="369332"/>
          </a:xfrm>
          <a:prstGeom prst="rect">
            <a:avLst/>
          </a:prstGeom>
        </p:spPr>
        <p:txBody>
          <a:bodyPr wrap="none">
            <a:spAutoFit/>
          </a:bodyPr>
          <a:lstStyle/>
          <a:p>
            <a:r>
              <a:rPr lang="en-US" b="1" dirty="0"/>
              <a:t>Malignant Words:</a:t>
            </a:r>
            <a:endParaRPr lang="en-US" dirty="0"/>
          </a:p>
        </p:txBody>
      </p:sp>
      <p:pic>
        <p:nvPicPr>
          <p:cNvPr id="9" name="Picture 8"/>
          <p:cNvPicPr/>
          <p:nvPr/>
        </p:nvPicPr>
        <p:blipFill>
          <a:blip r:embed="rId3"/>
          <a:stretch>
            <a:fillRect/>
          </a:stretch>
        </p:blipFill>
        <p:spPr>
          <a:xfrm>
            <a:off x="6096000" y="2816950"/>
            <a:ext cx="5731510" cy="3379470"/>
          </a:xfrm>
          <a:prstGeom prst="rect">
            <a:avLst/>
          </a:prstGeom>
        </p:spPr>
      </p:pic>
      <p:sp>
        <p:nvSpPr>
          <p:cNvPr id="7" name="Rectangle 6"/>
          <p:cNvSpPr/>
          <p:nvPr/>
        </p:nvSpPr>
        <p:spPr>
          <a:xfrm>
            <a:off x="7441881" y="1987034"/>
            <a:ext cx="2691763" cy="369332"/>
          </a:xfrm>
          <a:prstGeom prst="rect">
            <a:avLst/>
          </a:prstGeom>
        </p:spPr>
        <p:txBody>
          <a:bodyPr wrap="none">
            <a:spAutoFit/>
          </a:bodyPr>
          <a:lstStyle/>
          <a:p>
            <a:r>
              <a:rPr lang="en-US" b="1" dirty="0" err="1"/>
              <a:t>NoN</a:t>
            </a:r>
            <a:r>
              <a:rPr lang="en-US" b="1" dirty="0"/>
              <a:t> Malignant Words:</a:t>
            </a:r>
            <a:endParaRPr lang="en-US" dirty="0"/>
          </a:p>
        </p:txBody>
      </p:sp>
      <p:sp>
        <p:nvSpPr>
          <p:cNvPr id="10" name="Rectangle 9"/>
          <p:cNvSpPr/>
          <p:nvPr/>
        </p:nvSpPr>
        <p:spPr>
          <a:xfrm>
            <a:off x="3709460" y="1487427"/>
            <a:ext cx="3353803" cy="584775"/>
          </a:xfrm>
          <a:prstGeom prst="rect">
            <a:avLst/>
          </a:prstGeom>
        </p:spPr>
        <p:txBody>
          <a:bodyPr wrap="none">
            <a:spAutoFit/>
          </a:bodyPr>
          <a:lstStyle/>
          <a:p>
            <a:r>
              <a:rPr lang="en-US" sz="3200" b="1" dirty="0" smtClean="0">
                <a:solidFill>
                  <a:srgbClr val="C00000"/>
                </a:solidFill>
                <a:latin typeface="Arial" panose="020B0604020202020204" pitchFamily="34" charset="0"/>
                <a:cs typeface="Arial" panose="020B0604020202020204" pitchFamily="34" charset="0"/>
              </a:rPr>
              <a:t>WORD-CLOUDS</a:t>
            </a:r>
            <a:endParaRPr lang="en-US" sz="3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542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1A65D6DF-CC9F-41AD-A218-733BCE2D368D}"/>
              </a:ext>
            </a:extLst>
          </p:cNvPr>
          <p:cNvPicPr>
            <a:picLocks noChangeAspect="1"/>
          </p:cNvPicPr>
          <p:nvPr/>
        </p:nvPicPr>
        <p:blipFill>
          <a:blip r:embed="rId2"/>
          <a:stretch>
            <a:fillRect/>
          </a:stretch>
        </p:blipFill>
        <p:spPr>
          <a:xfrm>
            <a:off x="85639" y="2012533"/>
            <a:ext cx="8212055" cy="3305353"/>
          </a:xfrm>
          <a:prstGeom prst="rect">
            <a:avLst/>
          </a:prstGeom>
        </p:spPr>
      </p:pic>
      <p:sp>
        <p:nvSpPr>
          <p:cNvPr id="2" name="Title 1">
            <a:extLst>
              <a:ext uri="{FF2B5EF4-FFF2-40B4-BE49-F238E27FC236}">
                <a16:creationId xmlns:a16="http://schemas.microsoft.com/office/drawing/2014/main" xmlns="" id="{0A5B9515-BC8C-43CC-A83C-A0ACE07F7D38}"/>
              </a:ext>
            </a:extLst>
          </p:cNvPr>
          <p:cNvSpPr>
            <a:spLocks noGrp="1"/>
          </p:cNvSpPr>
          <p:nvPr>
            <p:ph type="title"/>
          </p:nvPr>
        </p:nvSpPr>
        <p:spPr/>
        <p:txBody>
          <a:bodyPr>
            <a:noAutofit/>
          </a:bodyPr>
          <a:lstStyle/>
          <a:p>
            <a:r>
              <a:rPr lang="en-US" sz="4400" dirty="0" smtClean="0">
                <a:solidFill>
                  <a:schemeClr val="tx1"/>
                </a:solidFill>
                <a:effectLst/>
                <a:latin typeface="Arial" panose="020B0604020202020204" pitchFamily="34" charset="0"/>
                <a:cs typeface="Arial" panose="020B0604020202020204" pitchFamily="34" charset="0"/>
              </a:rPr>
              <a:t>ADDED NEW FEATURE – COMMENT LABEL</a:t>
            </a:r>
            <a:endParaRPr lang="en-IN" sz="4400" dirty="0">
              <a:solidFill>
                <a:schemeClr val="tx1"/>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xmlns="" id="{A44FC827-7A0D-4649-97DA-04AC34B69F63}"/>
              </a:ext>
            </a:extLst>
          </p:cNvPr>
          <p:cNvPicPr>
            <a:picLocks noChangeAspect="1"/>
          </p:cNvPicPr>
          <p:nvPr/>
        </p:nvPicPr>
        <p:blipFill>
          <a:blip r:embed="rId3"/>
          <a:stretch>
            <a:fillRect/>
          </a:stretch>
        </p:blipFill>
        <p:spPr>
          <a:xfrm>
            <a:off x="8425842" y="2012533"/>
            <a:ext cx="3548908" cy="3305353"/>
          </a:xfrm>
          <a:prstGeom prst="rect">
            <a:avLst/>
          </a:prstGeom>
        </p:spPr>
      </p:pic>
      <p:pic>
        <p:nvPicPr>
          <p:cNvPr id="8" name="Picture 7">
            <a:extLst>
              <a:ext uri="{FF2B5EF4-FFF2-40B4-BE49-F238E27FC236}">
                <a16:creationId xmlns:a16="http://schemas.microsoft.com/office/drawing/2014/main" xmlns="" id="{B1785966-F414-48E8-830F-347E9255D7A4}"/>
              </a:ext>
            </a:extLst>
          </p:cNvPr>
          <p:cNvPicPr>
            <a:picLocks noChangeAspect="1"/>
          </p:cNvPicPr>
          <p:nvPr/>
        </p:nvPicPr>
        <p:blipFill>
          <a:blip r:embed="rId4"/>
          <a:stretch>
            <a:fillRect/>
          </a:stretch>
        </p:blipFill>
        <p:spPr>
          <a:xfrm>
            <a:off x="3861551" y="5639097"/>
            <a:ext cx="6562272" cy="578874"/>
          </a:xfrm>
          <a:prstGeom prst="rect">
            <a:avLst/>
          </a:prstGeom>
        </p:spPr>
      </p:pic>
    </p:spTree>
    <p:extLst>
      <p:ext uri="{BB962C8B-B14F-4D97-AF65-F5344CB8AC3E}">
        <p14:creationId xmlns:p14="http://schemas.microsoft.com/office/powerpoint/2010/main" val="609945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PREPRATION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p:cNvPicPr/>
          <p:nvPr/>
        </p:nvPicPr>
        <p:blipFill>
          <a:blip r:embed="rId2"/>
          <a:stretch>
            <a:fillRect/>
          </a:stretch>
        </p:blipFill>
        <p:spPr>
          <a:xfrm>
            <a:off x="364490" y="1582358"/>
            <a:ext cx="5731510" cy="1720850"/>
          </a:xfrm>
          <a:prstGeom prst="rect">
            <a:avLst/>
          </a:prstGeom>
        </p:spPr>
      </p:pic>
      <p:pic>
        <p:nvPicPr>
          <p:cNvPr id="9" name="Picture 8"/>
          <p:cNvPicPr/>
          <p:nvPr/>
        </p:nvPicPr>
        <p:blipFill>
          <a:blip r:embed="rId3"/>
          <a:stretch>
            <a:fillRect/>
          </a:stretch>
        </p:blipFill>
        <p:spPr>
          <a:xfrm>
            <a:off x="364490" y="3935186"/>
            <a:ext cx="5731510" cy="1828800"/>
          </a:xfrm>
          <a:prstGeom prst="rect">
            <a:avLst/>
          </a:prstGeom>
        </p:spPr>
      </p:pic>
      <p:pic>
        <p:nvPicPr>
          <p:cNvPr id="10" name="Picture 9"/>
          <p:cNvPicPr/>
          <p:nvPr/>
        </p:nvPicPr>
        <p:blipFill>
          <a:blip r:embed="rId4"/>
          <a:stretch>
            <a:fillRect/>
          </a:stretch>
        </p:blipFill>
        <p:spPr>
          <a:xfrm>
            <a:off x="6068786" y="1748472"/>
            <a:ext cx="5725160" cy="3589655"/>
          </a:xfrm>
          <a:prstGeom prst="rect">
            <a:avLst/>
          </a:prstGeom>
        </p:spPr>
      </p:pic>
    </p:spTree>
    <p:extLst>
      <p:ext uri="{BB962C8B-B14F-4D97-AF65-F5344CB8AC3E}">
        <p14:creationId xmlns:p14="http://schemas.microsoft.com/office/powerpoint/2010/main" val="2942688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PREPRATION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11" name="Picture 10"/>
          <p:cNvPicPr/>
          <p:nvPr/>
        </p:nvPicPr>
        <p:blipFill>
          <a:blip r:embed="rId2"/>
          <a:stretch>
            <a:fillRect/>
          </a:stretch>
        </p:blipFill>
        <p:spPr>
          <a:xfrm>
            <a:off x="364490" y="1640204"/>
            <a:ext cx="5731510" cy="1788795"/>
          </a:xfrm>
          <a:prstGeom prst="rect">
            <a:avLst/>
          </a:prstGeom>
        </p:spPr>
      </p:pic>
      <p:pic>
        <p:nvPicPr>
          <p:cNvPr id="12" name="Picture 11"/>
          <p:cNvPicPr/>
          <p:nvPr/>
        </p:nvPicPr>
        <p:blipFill>
          <a:blip r:embed="rId3"/>
          <a:stretch>
            <a:fillRect/>
          </a:stretch>
        </p:blipFill>
        <p:spPr>
          <a:xfrm>
            <a:off x="6251030" y="1081133"/>
            <a:ext cx="5731510" cy="3944620"/>
          </a:xfrm>
          <a:prstGeom prst="rect">
            <a:avLst/>
          </a:prstGeom>
        </p:spPr>
      </p:pic>
    </p:spTree>
    <p:extLst>
      <p:ext uri="{BB962C8B-B14F-4D97-AF65-F5344CB8AC3E}">
        <p14:creationId xmlns:p14="http://schemas.microsoft.com/office/powerpoint/2010/main" val="2429718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96374-EF3E-49F9-9124-DA6705E44C7F}"/>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BUSINESS PROBLEM FRAMING</a:t>
            </a:r>
            <a:endParaRPr lang="en-US"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33C248A7-C68C-4C5D-9A8F-96DB900E1245}"/>
              </a:ext>
            </a:extLst>
          </p:cNvPr>
          <p:cNvSpPr>
            <a:spLocks noGrp="1"/>
          </p:cNvSpPr>
          <p:nvPr>
            <p:ph idx="1"/>
          </p:nvPr>
        </p:nvSpPr>
        <p:spPr/>
        <p:txBody>
          <a:bodyPr>
            <a:noAutofit/>
          </a:bodyPr>
          <a:lstStyle/>
          <a:p>
            <a:pPr lvl="0"/>
            <a:r>
              <a:rPr lang="en-IN" sz="2400"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r>
              <a:rPr lang="en-IN"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There has been a remarkable increase in the cases of cyberbullying and trolls on various social media platforms. Many celebrities and influences are facing backlashes from people and have to come across hateful </a:t>
            </a:r>
            <a:r>
              <a:rPr lang="en-IN" sz="2400" dirty="0" smtClean="0">
                <a:latin typeface="Arial" panose="020B0604020202020204" pitchFamily="34" charset="0"/>
                <a:cs typeface="Arial" panose="020B0604020202020204" pitchFamily="34" charset="0"/>
              </a:rPr>
              <a:t>and</a:t>
            </a:r>
            <a:endParaRPr lang="en-IN"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68427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p:cNvPicPr/>
          <p:nvPr/>
        </p:nvPicPr>
        <p:blipFill>
          <a:blip r:embed="rId2"/>
          <a:stretch>
            <a:fillRect/>
          </a:stretch>
        </p:blipFill>
        <p:spPr>
          <a:xfrm>
            <a:off x="513805" y="2258117"/>
            <a:ext cx="5318760" cy="3992880"/>
          </a:xfrm>
          <a:prstGeom prst="rect">
            <a:avLst/>
          </a:prstGeom>
        </p:spPr>
      </p:pic>
      <p:pic>
        <p:nvPicPr>
          <p:cNvPr id="9" name="Picture 8"/>
          <p:cNvPicPr/>
          <p:nvPr/>
        </p:nvPicPr>
        <p:blipFill>
          <a:blip r:embed="rId3"/>
          <a:stretch>
            <a:fillRect/>
          </a:stretch>
        </p:blipFill>
        <p:spPr>
          <a:xfrm>
            <a:off x="6453051" y="2699203"/>
            <a:ext cx="5731510" cy="2406650"/>
          </a:xfrm>
          <a:prstGeom prst="rect">
            <a:avLst/>
          </a:prstGeom>
        </p:spPr>
      </p:pic>
    </p:spTree>
    <p:extLst>
      <p:ext uri="{BB962C8B-B14F-4D97-AF65-F5344CB8AC3E}">
        <p14:creationId xmlns:p14="http://schemas.microsoft.com/office/powerpoint/2010/main" val="1198293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11" name="Picture 10"/>
          <p:cNvPicPr/>
          <p:nvPr/>
        </p:nvPicPr>
        <p:blipFill>
          <a:blip r:embed="rId2"/>
          <a:stretch>
            <a:fillRect/>
          </a:stretch>
        </p:blipFill>
        <p:spPr>
          <a:xfrm>
            <a:off x="608602" y="2073451"/>
            <a:ext cx="5325110" cy="3521710"/>
          </a:xfrm>
          <a:prstGeom prst="rect">
            <a:avLst/>
          </a:prstGeom>
        </p:spPr>
      </p:pic>
      <p:pic>
        <p:nvPicPr>
          <p:cNvPr id="12" name="Picture 11"/>
          <p:cNvPicPr/>
          <p:nvPr/>
        </p:nvPicPr>
        <p:blipFill>
          <a:blip r:embed="rId3"/>
          <a:stretch>
            <a:fillRect/>
          </a:stretch>
        </p:blipFill>
        <p:spPr>
          <a:xfrm>
            <a:off x="6251031" y="2475439"/>
            <a:ext cx="5731510" cy="2268855"/>
          </a:xfrm>
          <a:prstGeom prst="rect">
            <a:avLst/>
          </a:prstGeom>
        </p:spPr>
      </p:pic>
    </p:spTree>
    <p:extLst>
      <p:ext uri="{BB962C8B-B14F-4D97-AF65-F5344CB8AC3E}">
        <p14:creationId xmlns:p14="http://schemas.microsoft.com/office/powerpoint/2010/main" val="2435375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p:cNvPicPr/>
          <p:nvPr/>
        </p:nvPicPr>
        <p:blipFill>
          <a:blip r:embed="rId2"/>
          <a:stretch>
            <a:fillRect/>
          </a:stretch>
        </p:blipFill>
        <p:spPr>
          <a:xfrm>
            <a:off x="468086" y="1895747"/>
            <a:ext cx="5410200" cy="4046220"/>
          </a:xfrm>
          <a:prstGeom prst="rect">
            <a:avLst/>
          </a:prstGeom>
        </p:spPr>
      </p:pic>
      <p:pic>
        <p:nvPicPr>
          <p:cNvPr id="8" name="Picture 7"/>
          <p:cNvPicPr/>
          <p:nvPr/>
        </p:nvPicPr>
        <p:blipFill>
          <a:blip r:embed="rId3"/>
          <a:stretch>
            <a:fillRect/>
          </a:stretch>
        </p:blipFill>
        <p:spPr>
          <a:xfrm>
            <a:off x="6096000" y="2442783"/>
            <a:ext cx="5731510" cy="2386330"/>
          </a:xfrm>
          <a:prstGeom prst="rect">
            <a:avLst/>
          </a:prstGeom>
        </p:spPr>
      </p:pic>
    </p:spTree>
    <p:extLst>
      <p:ext uri="{BB962C8B-B14F-4D97-AF65-F5344CB8AC3E}">
        <p14:creationId xmlns:p14="http://schemas.microsoft.com/office/powerpoint/2010/main" val="2687646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p:cNvPicPr/>
          <p:nvPr/>
        </p:nvPicPr>
        <p:blipFill>
          <a:blip r:embed="rId2"/>
          <a:stretch>
            <a:fillRect/>
          </a:stretch>
        </p:blipFill>
        <p:spPr>
          <a:xfrm>
            <a:off x="595449" y="1772194"/>
            <a:ext cx="5318760" cy="3901440"/>
          </a:xfrm>
          <a:prstGeom prst="rect">
            <a:avLst/>
          </a:prstGeom>
        </p:spPr>
      </p:pic>
      <p:pic>
        <p:nvPicPr>
          <p:cNvPr id="8" name="Picture 7"/>
          <p:cNvPicPr/>
          <p:nvPr/>
        </p:nvPicPr>
        <p:blipFill>
          <a:blip r:embed="rId3"/>
          <a:stretch>
            <a:fillRect/>
          </a:stretch>
        </p:blipFill>
        <p:spPr>
          <a:xfrm>
            <a:off x="5914209" y="2442783"/>
            <a:ext cx="5731510" cy="2334260"/>
          </a:xfrm>
          <a:prstGeom prst="rect">
            <a:avLst/>
          </a:prstGeom>
        </p:spPr>
      </p:pic>
    </p:spTree>
    <p:extLst>
      <p:ext uri="{BB962C8B-B14F-4D97-AF65-F5344CB8AC3E}">
        <p14:creationId xmlns:p14="http://schemas.microsoft.com/office/powerpoint/2010/main" val="3525584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p:cNvPicPr/>
          <p:nvPr/>
        </p:nvPicPr>
        <p:blipFill>
          <a:blip r:embed="rId2"/>
          <a:stretch>
            <a:fillRect/>
          </a:stretch>
        </p:blipFill>
        <p:spPr>
          <a:xfrm>
            <a:off x="594360" y="1930037"/>
            <a:ext cx="5501640" cy="3977640"/>
          </a:xfrm>
          <a:prstGeom prst="rect">
            <a:avLst/>
          </a:prstGeom>
        </p:spPr>
      </p:pic>
      <p:pic>
        <p:nvPicPr>
          <p:cNvPr id="8" name="Picture 7"/>
          <p:cNvPicPr/>
          <p:nvPr/>
        </p:nvPicPr>
        <p:blipFill>
          <a:blip r:embed="rId3"/>
          <a:stretch>
            <a:fillRect/>
          </a:stretch>
        </p:blipFill>
        <p:spPr>
          <a:xfrm>
            <a:off x="6096000" y="2442783"/>
            <a:ext cx="5731510" cy="2402205"/>
          </a:xfrm>
          <a:prstGeom prst="rect">
            <a:avLst/>
          </a:prstGeom>
        </p:spPr>
      </p:pic>
    </p:spTree>
    <p:extLst>
      <p:ext uri="{BB962C8B-B14F-4D97-AF65-F5344CB8AC3E}">
        <p14:creationId xmlns:p14="http://schemas.microsoft.com/office/powerpoint/2010/main" val="1945557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p:cNvPicPr/>
          <p:nvPr/>
        </p:nvPicPr>
        <p:blipFill>
          <a:blip r:embed="rId2"/>
          <a:stretch>
            <a:fillRect/>
          </a:stretch>
        </p:blipFill>
        <p:spPr>
          <a:xfrm>
            <a:off x="472440" y="1867445"/>
            <a:ext cx="5623560" cy="4168140"/>
          </a:xfrm>
          <a:prstGeom prst="rect">
            <a:avLst/>
          </a:prstGeom>
        </p:spPr>
      </p:pic>
      <p:pic>
        <p:nvPicPr>
          <p:cNvPr id="8" name="Picture 7"/>
          <p:cNvPicPr/>
          <p:nvPr/>
        </p:nvPicPr>
        <p:blipFill>
          <a:blip r:embed="rId3"/>
          <a:stretch>
            <a:fillRect/>
          </a:stretch>
        </p:blipFill>
        <p:spPr>
          <a:xfrm>
            <a:off x="6096000" y="2258117"/>
            <a:ext cx="5731510" cy="2456815"/>
          </a:xfrm>
          <a:prstGeom prst="rect">
            <a:avLst/>
          </a:prstGeom>
        </p:spPr>
      </p:pic>
    </p:spTree>
    <p:extLst>
      <p:ext uri="{BB962C8B-B14F-4D97-AF65-F5344CB8AC3E}">
        <p14:creationId xmlns:p14="http://schemas.microsoft.com/office/powerpoint/2010/main" val="538837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SCORES SUMMARY</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p:cNvPicPr/>
          <p:nvPr/>
        </p:nvPicPr>
        <p:blipFill>
          <a:blip r:embed="rId2"/>
          <a:stretch>
            <a:fillRect/>
          </a:stretch>
        </p:blipFill>
        <p:spPr>
          <a:xfrm>
            <a:off x="291101" y="1779535"/>
            <a:ext cx="11416485" cy="4474308"/>
          </a:xfrm>
          <a:prstGeom prst="rect">
            <a:avLst/>
          </a:prstGeom>
        </p:spPr>
      </p:pic>
    </p:spTree>
    <p:extLst>
      <p:ext uri="{BB962C8B-B14F-4D97-AF65-F5344CB8AC3E}">
        <p14:creationId xmlns:p14="http://schemas.microsoft.com/office/powerpoint/2010/main" val="1856066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5" name="Picture 4"/>
          <p:cNvPicPr>
            <a:picLocks noChangeAspect="1"/>
          </p:cNvPicPr>
          <p:nvPr/>
        </p:nvPicPr>
        <p:blipFill>
          <a:blip r:embed="rId2"/>
          <a:stretch>
            <a:fillRect/>
          </a:stretch>
        </p:blipFill>
        <p:spPr>
          <a:xfrm>
            <a:off x="2709715" y="2670772"/>
            <a:ext cx="6905625" cy="1437520"/>
          </a:xfrm>
          <a:prstGeom prst="rect">
            <a:avLst/>
          </a:prstGeom>
        </p:spPr>
      </p:pic>
    </p:spTree>
    <p:extLst>
      <p:ext uri="{BB962C8B-B14F-4D97-AF65-F5344CB8AC3E}">
        <p14:creationId xmlns:p14="http://schemas.microsoft.com/office/powerpoint/2010/main" val="143549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p:cNvPicPr/>
          <p:nvPr/>
        </p:nvPicPr>
        <p:blipFill>
          <a:blip r:embed="rId2"/>
          <a:stretch>
            <a:fillRect/>
          </a:stretch>
        </p:blipFill>
        <p:spPr>
          <a:xfrm>
            <a:off x="2201545" y="2205671"/>
            <a:ext cx="7987484" cy="3264399"/>
          </a:xfrm>
          <a:prstGeom prst="rect">
            <a:avLst/>
          </a:prstGeom>
        </p:spPr>
      </p:pic>
    </p:spTree>
    <p:extLst>
      <p:ext uri="{BB962C8B-B14F-4D97-AF65-F5344CB8AC3E}">
        <p14:creationId xmlns:p14="http://schemas.microsoft.com/office/powerpoint/2010/main" val="3929401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p:cNvPicPr/>
          <p:nvPr/>
        </p:nvPicPr>
        <p:blipFill>
          <a:blip r:embed="rId2"/>
          <a:stretch>
            <a:fillRect/>
          </a:stretch>
        </p:blipFill>
        <p:spPr>
          <a:xfrm>
            <a:off x="748302" y="1748971"/>
            <a:ext cx="5731510" cy="3784600"/>
          </a:xfrm>
          <a:prstGeom prst="rect">
            <a:avLst/>
          </a:prstGeom>
        </p:spPr>
      </p:pic>
      <p:pic>
        <p:nvPicPr>
          <p:cNvPr id="9" name="Picture 8"/>
          <p:cNvPicPr/>
          <p:nvPr/>
        </p:nvPicPr>
        <p:blipFill>
          <a:blip r:embed="rId3"/>
          <a:stretch>
            <a:fillRect/>
          </a:stretch>
        </p:blipFill>
        <p:spPr>
          <a:xfrm>
            <a:off x="6096000" y="1171257"/>
            <a:ext cx="5731510" cy="4515485"/>
          </a:xfrm>
          <a:prstGeom prst="rect">
            <a:avLst/>
          </a:prstGeom>
        </p:spPr>
      </p:pic>
    </p:spTree>
    <p:extLst>
      <p:ext uri="{BB962C8B-B14F-4D97-AF65-F5344CB8AC3E}">
        <p14:creationId xmlns:p14="http://schemas.microsoft.com/office/powerpoint/2010/main" val="342076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96374-EF3E-49F9-9124-DA6705E44C7F}"/>
              </a:ext>
            </a:extLst>
          </p:cNvPr>
          <p:cNvSpPr>
            <a:spLocks noGrp="1"/>
          </p:cNvSpPr>
          <p:nvPr>
            <p:ph type="title"/>
          </p:nvPr>
        </p:nvSpPr>
        <p:spPr>
          <a:xfrm>
            <a:off x="1097280" y="286603"/>
            <a:ext cx="10058400" cy="935615"/>
          </a:xfrm>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BUSINESS PROBLEM FRAMING</a:t>
            </a:r>
            <a:endParaRPr lang="en-US"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33C248A7-C68C-4C5D-9A8F-96DB900E1245}"/>
              </a:ext>
            </a:extLst>
          </p:cNvPr>
          <p:cNvSpPr>
            <a:spLocks noGrp="1"/>
          </p:cNvSpPr>
          <p:nvPr>
            <p:ph idx="1"/>
          </p:nvPr>
        </p:nvSpPr>
        <p:spPr>
          <a:xfrm>
            <a:off x="609600" y="1350700"/>
            <a:ext cx="10972800" cy="4525963"/>
          </a:xfrm>
        </p:spPr>
        <p:txBody>
          <a:bodyPr>
            <a:noAutofit/>
          </a:bodyPr>
          <a:lstStyle/>
          <a:p>
            <a:pPr marL="109728" indent="0">
              <a:buNone/>
            </a:pPr>
            <a:r>
              <a:rPr lang="en-IN" sz="2400" dirty="0" smtClean="0">
                <a:latin typeface="Arial" panose="020B0604020202020204" pitchFamily="34" charset="0"/>
                <a:cs typeface="Arial" panose="020B0604020202020204" pitchFamily="34" charset="0"/>
              </a:rPr>
              <a:t>  offensive </a:t>
            </a:r>
            <a:r>
              <a:rPr lang="en-IN" sz="2400" dirty="0">
                <a:latin typeface="Arial" panose="020B0604020202020204" pitchFamily="34" charset="0"/>
                <a:cs typeface="Arial" panose="020B0604020202020204" pitchFamily="34" charset="0"/>
              </a:rPr>
              <a:t>comments. This can take a toll on anyone and affect them mentally </a:t>
            </a:r>
            <a:r>
              <a:rPr lang="en-IN" sz="2400" dirty="0" smtClean="0">
                <a:latin typeface="Arial" panose="020B0604020202020204" pitchFamily="34" charset="0"/>
                <a:cs typeface="Arial" panose="020B0604020202020204" pitchFamily="34" charset="0"/>
              </a:rPr>
              <a:t>  </a:t>
            </a:r>
          </a:p>
          <a:p>
            <a:pPr marL="109728" indent="0">
              <a:buNone/>
            </a:pPr>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leading </a:t>
            </a:r>
            <a:r>
              <a:rPr lang="en-IN" sz="2400" dirty="0">
                <a:latin typeface="Arial" panose="020B0604020202020204" pitchFamily="34" charset="0"/>
                <a:cs typeface="Arial" panose="020B0604020202020204" pitchFamily="34" charset="0"/>
              </a:rPr>
              <a:t>to depression, mental illness, self-hatred and suicidal thoughts</a:t>
            </a:r>
            <a:r>
              <a:rPr lang="en-IN"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sz="2400" dirty="0" err="1">
                <a:latin typeface="Arial" panose="020B0604020202020204" pitchFamily="34" charset="0"/>
                <a:cs typeface="Arial" panose="020B0604020202020204" pitchFamily="34" charset="0"/>
              </a:rPr>
              <a:t>unoffensive</a:t>
            </a:r>
            <a:r>
              <a:rPr lang="en-IN" sz="2400" dirty="0">
                <a:latin typeface="Arial" panose="020B0604020202020204" pitchFamily="34" charset="0"/>
                <a:cs typeface="Arial" panose="020B0604020202020204" pitchFamily="34" charset="0"/>
              </a:rPr>
              <a:t>, but “u are an idiot” is clearly offensive</a:t>
            </a:r>
            <a:r>
              <a:rPr lang="en-IN"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a:t>
            </a:r>
            <a:endParaRPr lang="en-IN"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95156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p:cNvPicPr/>
          <p:nvPr/>
        </p:nvPicPr>
        <p:blipFill>
          <a:blip r:embed="rId2"/>
          <a:stretch>
            <a:fillRect/>
          </a:stretch>
        </p:blipFill>
        <p:spPr>
          <a:xfrm>
            <a:off x="3230245" y="1951400"/>
            <a:ext cx="5731510" cy="4261485"/>
          </a:xfrm>
          <a:prstGeom prst="rect">
            <a:avLst/>
          </a:prstGeom>
        </p:spPr>
      </p:pic>
    </p:spTree>
    <p:extLst>
      <p:ext uri="{BB962C8B-B14F-4D97-AF65-F5344CB8AC3E}">
        <p14:creationId xmlns:p14="http://schemas.microsoft.com/office/powerpoint/2010/main" val="41833179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PREDICTED VALUES</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p:cNvPicPr/>
          <p:nvPr/>
        </p:nvPicPr>
        <p:blipFill>
          <a:blip r:embed="rId2"/>
          <a:stretch>
            <a:fillRect/>
          </a:stretch>
        </p:blipFill>
        <p:spPr>
          <a:xfrm>
            <a:off x="650331" y="2442783"/>
            <a:ext cx="5731510" cy="2320925"/>
          </a:xfrm>
          <a:prstGeom prst="rect">
            <a:avLst/>
          </a:prstGeom>
        </p:spPr>
      </p:pic>
      <p:pic>
        <p:nvPicPr>
          <p:cNvPr id="9" name="Picture 8"/>
          <p:cNvPicPr/>
          <p:nvPr/>
        </p:nvPicPr>
        <p:blipFill>
          <a:blip r:embed="rId3"/>
          <a:stretch>
            <a:fillRect/>
          </a:stretch>
        </p:blipFill>
        <p:spPr>
          <a:xfrm>
            <a:off x="6180716" y="1617917"/>
            <a:ext cx="5731510" cy="3970655"/>
          </a:xfrm>
          <a:prstGeom prst="rect">
            <a:avLst/>
          </a:prstGeom>
        </p:spPr>
      </p:pic>
    </p:spTree>
    <p:extLst>
      <p:ext uri="{BB962C8B-B14F-4D97-AF65-F5344CB8AC3E}">
        <p14:creationId xmlns:p14="http://schemas.microsoft.com/office/powerpoint/2010/main" val="3784454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PREDICTED VALUES</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10" name="Picture 9"/>
          <p:cNvPicPr/>
          <p:nvPr/>
        </p:nvPicPr>
        <p:blipFill>
          <a:blip r:embed="rId2"/>
          <a:stretch>
            <a:fillRect/>
          </a:stretch>
        </p:blipFill>
        <p:spPr>
          <a:xfrm>
            <a:off x="650330" y="1842679"/>
            <a:ext cx="5731510" cy="4217670"/>
          </a:xfrm>
          <a:prstGeom prst="rect">
            <a:avLst/>
          </a:prstGeom>
        </p:spPr>
      </p:pic>
      <p:pic>
        <p:nvPicPr>
          <p:cNvPr id="11" name="Picture 10"/>
          <p:cNvPicPr/>
          <p:nvPr/>
        </p:nvPicPr>
        <p:blipFill>
          <a:blip r:embed="rId3"/>
          <a:stretch>
            <a:fillRect/>
          </a:stretch>
        </p:blipFill>
        <p:spPr>
          <a:xfrm>
            <a:off x="6381840" y="3227614"/>
            <a:ext cx="5731510" cy="1447800"/>
          </a:xfrm>
          <a:prstGeom prst="rect">
            <a:avLst/>
          </a:prstGeom>
        </p:spPr>
      </p:pic>
    </p:spTree>
    <p:extLst>
      <p:ext uri="{BB962C8B-B14F-4D97-AF65-F5344CB8AC3E}">
        <p14:creationId xmlns:p14="http://schemas.microsoft.com/office/powerpoint/2010/main" val="3919327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0BE5F-D4B1-4BBA-B071-1E8C573D3E35}"/>
              </a:ext>
            </a:extLst>
          </p:cNvPr>
          <p:cNvSpPr>
            <a:spLocks noGrp="1"/>
          </p:cNvSpPr>
          <p:nvPr>
            <p:ph type="title"/>
          </p:nvPr>
        </p:nvSpPr>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264939C5-42DD-44BB-B347-5D78C4D352DA}"/>
              </a:ext>
            </a:extLst>
          </p:cNvPr>
          <p:cNvSpPr>
            <a:spLocks noGrp="1"/>
          </p:cNvSpPr>
          <p:nvPr>
            <p:ph idx="1"/>
          </p:nvPr>
        </p:nvSpPr>
        <p:spPr/>
        <p:txBody>
          <a:bodyPr>
            <a:noAutofit/>
          </a:bodyPr>
          <a:lstStyle/>
          <a:p>
            <a:r>
              <a:rPr lang="en-US" sz="2800" dirty="0">
                <a:latin typeface="Arial" panose="020B0604020202020204" pitchFamily="34" charset="0"/>
                <a:cs typeface="Arial" panose="020B0604020202020204" pitchFamily="34" charset="0"/>
              </a:rPr>
              <a:t>Using a Random Forest Model, I have successfully predicted the comments given in the test data to be Negative vs Non-Negative (Positive and Neutral).</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Limitations:</a:t>
            </a:r>
          </a:p>
          <a:p>
            <a:pPr marL="0" indent="0">
              <a:buNone/>
            </a:pPr>
            <a:r>
              <a:rPr lang="en-US" sz="2800" dirty="0">
                <a:latin typeface="Arial" panose="020B0604020202020204" pitchFamily="34" charset="0"/>
                <a:cs typeface="Arial" panose="020B0604020202020204" pitchFamily="34" charset="0"/>
              </a:rPr>
              <a:t>Some of the limitations can be</a:t>
            </a:r>
            <a:r>
              <a:rPr lang="en-US" sz="2800" dirty="0" smtClean="0">
                <a:latin typeface="Arial" panose="020B0604020202020204" pitchFamily="34" charset="0"/>
                <a:cs typeface="Arial" panose="020B0604020202020204" pitchFamily="34" charset="0"/>
              </a:rPr>
              <a:t>:</a:t>
            </a:r>
          </a:p>
          <a:p>
            <a:pPr marL="0" indent="0">
              <a:buNone/>
            </a:pP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model might not be able to understand sarcasm.</a:t>
            </a:r>
          </a:p>
          <a:p>
            <a:r>
              <a:rPr lang="en-US" sz="2800" dirty="0">
                <a:latin typeface="Arial" panose="020B0604020202020204" pitchFamily="34" charset="0"/>
                <a:cs typeface="Arial" panose="020B0604020202020204" pitchFamily="34" charset="0"/>
              </a:rPr>
              <a:t>Sometimes non-negative comments can be wrongly classified as negative ones, leading to loss of constructive feedback or comments.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464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0BE5F-D4B1-4BBA-B071-1E8C573D3E35}"/>
              </a:ext>
            </a:extLst>
          </p:cNvPr>
          <p:cNvSpPr>
            <a:spLocks noGrp="1"/>
          </p:cNvSpPr>
          <p:nvPr>
            <p:ph type="title"/>
          </p:nvPr>
        </p:nvSpPr>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264939C5-42DD-44BB-B347-5D78C4D352DA}"/>
              </a:ext>
            </a:extLst>
          </p:cNvPr>
          <p:cNvSpPr>
            <a:spLocks noGrp="1"/>
          </p:cNvSpPr>
          <p:nvPr>
            <p:ph idx="1"/>
          </p:nvPr>
        </p:nvSpPr>
        <p:spPr/>
        <p:txBody>
          <a:bodyPr>
            <a:noAutofit/>
          </a:bodyPr>
          <a:lstStyle/>
          <a:p>
            <a:pPr marL="109728" indent="0">
              <a:buNone/>
            </a:pPr>
            <a:r>
              <a:rPr lang="en-IN" sz="2800" b="1" i="1" dirty="0">
                <a:latin typeface="Arial" panose="020B0604020202020204" pitchFamily="34" charset="0"/>
                <a:cs typeface="Arial" panose="020B0604020202020204" pitchFamily="34" charset="0"/>
              </a:rPr>
              <a:t>KEY FINDINGS AND CONCLUSIONS OF THE </a:t>
            </a:r>
            <a:r>
              <a:rPr lang="en-IN" sz="2800" b="1" i="1" dirty="0" smtClean="0">
                <a:latin typeface="Arial" panose="020B0604020202020204" pitchFamily="34" charset="0"/>
                <a:cs typeface="Arial" panose="020B0604020202020204" pitchFamily="34" charset="0"/>
              </a:rPr>
              <a:t>STUDY</a:t>
            </a:r>
          </a:p>
          <a:p>
            <a:pPr marL="109728" indent="0">
              <a:buNone/>
            </a:pPr>
            <a:endParaRPr lang="en-US" sz="2800" b="1" i="1" dirty="0">
              <a:latin typeface="Arial" panose="020B0604020202020204" pitchFamily="34" charset="0"/>
              <a:cs typeface="Arial" panose="020B0604020202020204" pitchFamily="34" charset="0"/>
            </a:endParaRPr>
          </a:p>
          <a:p>
            <a:pPr lvl="0"/>
            <a:r>
              <a:rPr lang="en-IN" sz="2800"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800" dirty="0">
              <a:latin typeface="Arial" panose="020B0604020202020204" pitchFamily="34" charset="0"/>
              <a:cs typeface="Arial" panose="020B0604020202020204" pitchFamily="34" charset="0"/>
            </a:endParaRPr>
          </a:p>
          <a:p>
            <a:pPr lvl="0"/>
            <a:r>
              <a:rPr lang="en-IN" sz="2800" dirty="0">
                <a:latin typeface="Arial" panose="020B0604020202020204" pitchFamily="34" charset="0"/>
                <a:cs typeface="Arial" panose="020B0604020202020204" pitchFamily="34" charset="0"/>
              </a:rPr>
              <a:t>From the above analysis the below mentioned results were achieved which depicts the chances and conditions of a comment being a hateful comment or a normal comment</a:t>
            </a:r>
            <a:r>
              <a:rPr lang="en-IN"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838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0BE5F-D4B1-4BBA-B071-1E8C573D3E35}"/>
              </a:ext>
            </a:extLst>
          </p:cNvPr>
          <p:cNvSpPr>
            <a:spLocks noGrp="1"/>
          </p:cNvSpPr>
          <p:nvPr>
            <p:ph type="title"/>
          </p:nvPr>
        </p:nvSpPr>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264939C5-42DD-44BB-B347-5D78C4D352DA}"/>
              </a:ext>
            </a:extLst>
          </p:cNvPr>
          <p:cNvSpPr>
            <a:spLocks noGrp="1"/>
          </p:cNvSpPr>
          <p:nvPr>
            <p:ph idx="1"/>
          </p:nvPr>
        </p:nvSpPr>
        <p:spPr/>
        <p:txBody>
          <a:bodyPr>
            <a:noAutofit/>
          </a:bodyPr>
          <a:lstStyle/>
          <a:p>
            <a:pPr lvl="0"/>
            <a:endParaRPr lang="en-US" sz="2800" dirty="0">
              <a:latin typeface="Arial" panose="020B0604020202020204" pitchFamily="34" charset="0"/>
              <a:cs typeface="Arial" panose="020B0604020202020204" pitchFamily="34" charset="0"/>
            </a:endParaRPr>
          </a:p>
          <a:p>
            <a:pPr lvl="0"/>
            <a:r>
              <a:rPr lang="en-IN" sz="2800" dirty="0">
                <a:latin typeface="Arial" panose="020B0604020202020204" pitchFamily="34" charset="0"/>
                <a:cs typeface="Arial" panose="020B0604020202020204" pitchFamily="34" charset="0"/>
              </a:rPr>
              <a:t>With the increasing popularity of social media, more and more people consume feeds from social media and due differences they spread hate comments to instead of love and harmony. It has strong negative impacts on individual users and broader society.</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4167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400550" y="2809875"/>
            <a:ext cx="3390900" cy="1238250"/>
          </a:xfrm>
          <a:prstGeom prst="rect">
            <a:avLst/>
          </a:prstGeom>
        </p:spPr>
      </p:pic>
    </p:spTree>
    <p:extLst>
      <p:ext uri="{BB962C8B-B14F-4D97-AF65-F5344CB8AC3E}">
        <p14:creationId xmlns:p14="http://schemas.microsoft.com/office/powerpoint/2010/main" val="1547896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ANALYTICAL PROBLEM FRAMING</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3CC5CAD8-6B13-49A3-8D1F-79C9F58A2FCA}"/>
              </a:ext>
            </a:extLst>
          </p:cNvPr>
          <p:cNvSpPr>
            <a:spLocks noGrp="1"/>
          </p:cNvSpPr>
          <p:nvPr>
            <p:ph idx="1"/>
          </p:nvPr>
        </p:nvSpPr>
        <p:spPr/>
        <p:txBody>
          <a:bodyPr>
            <a:normAutofit fontScale="92500" lnSpcReduction="10000"/>
          </a:bodyPr>
          <a:lstStyle/>
          <a:p>
            <a:r>
              <a:rPr lang="en-US" sz="2800" dirty="0">
                <a:effectLst/>
                <a:latin typeface="Arial" panose="020B0604020202020204" pitchFamily="34" charset="0"/>
                <a:ea typeface="Calibri" panose="020F0502020204030204" pitchFamily="34" charset="0"/>
                <a:cs typeface="Arial" panose="020B0604020202020204" pitchFamily="34" charset="0"/>
              </a:rPr>
              <a:t>I have used the TF-IDF to vectorize the words so that machine can understand the words.</a:t>
            </a:r>
          </a:p>
          <a:p>
            <a:r>
              <a:rPr lang="en-US" sz="2800" dirty="0" smtClean="0">
                <a:effectLst/>
                <a:latin typeface="Arial" panose="020B0604020202020204" pitchFamily="34" charset="0"/>
                <a:ea typeface="Calibri" panose="020F0502020204030204" pitchFamily="34" charset="0"/>
                <a:cs typeface="Arial" panose="020B0604020202020204" pitchFamily="34" charset="0"/>
              </a:rPr>
              <a:t>TF </a:t>
            </a:r>
            <a:r>
              <a:rPr lang="en-US" sz="2800" dirty="0">
                <a:effectLst/>
                <a:latin typeface="Arial" panose="020B0604020202020204" pitchFamily="34" charset="0"/>
                <a:ea typeface="Calibri" panose="020F0502020204030204" pitchFamily="34" charset="0"/>
                <a:cs typeface="Arial" panose="020B0604020202020204" pitchFamily="34" charset="0"/>
              </a:rPr>
              <a:t>– Term Frequency (the number of times the words/terms appear in a document.)</a:t>
            </a:r>
          </a:p>
          <a:p>
            <a:r>
              <a:rPr lang="en-US" sz="2800" dirty="0" smtClean="0">
                <a:effectLst/>
                <a:latin typeface="Arial" panose="020B0604020202020204" pitchFamily="34" charset="0"/>
                <a:ea typeface="Calibri" panose="020F0502020204030204" pitchFamily="34" charset="0"/>
                <a:cs typeface="Arial" panose="020B0604020202020204" pitchFamily="34" charset="0"/>
              </a:rPr>
              <a:t>IDF </a:t>
            </a:r>
            <a:r>
              <a:rPr lang="en-US" sz="2800" dirty="0">
                <a:effectLst/>
                <a:latin typeface="Arial" panose="020B0604020202020204" pitchFamily="34" charset="0"/>
                <a:ea typeface="Calibri" panose="020F0502020204030204" pitchFamily="34" charset="0"/>
                <a:cs typeface="Arial" panose="020B0604020202020204" pitchFamily="34" charset="0"/>
              </a:rPr>
              <a:t>- Inverse Document Frequency. (If a word appears in all documents, then it may not play such a big part in differentiating between the documents. IDF is a way of identifying such words)</a:t>
            </a:r>
          </a:p>
          <a:p>
            <a:r>
              <a:rPr lang="en-US" sz="2800" dirty="0">
                <a:effectLst/>
                <a:latin typeface="Arial" panose="020B0604020202020204" pitchFamily="34" charset="0"/>
                <a:ea typeface="Calibri" panose="020F0502020204030204" pitchFamily="34" charset="0"/>
                <a:cs typeface="Arial" panose="020B0604020202020204" pitchFamily="34" charset="0"/>
              </a:rPr>
              <a:t>Document Frequency(term t) = number of documents with the term t/ total number of documents = d(t)/n</a:t>
            </a:r>
          </a:p>
          <a:p>
            <a:r>
              <a:rPr lang="en-US" sz="2800" dirty="0">
                <a:effectLst/>
                <a:latin typeface="Arial" panose="020B0604020202020204" pitchFamily="34" charset="0"/>
                <a:ea typeface="Calibri" panose="020F0502020204030204" pitchFamily="34" charset="0"/>
                <a:cs typeface="Arial" panose="020B0604020202020204" pitchFamily="34" charset="0"/>
              </a:rPr>
              <a:t>Inverse Document Frequency = total number of documents / number of documents with the term t = n / d(t)</a:t>
            </a:r>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1627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SET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3CC5CAD8-6B13-49A3-8D1F-79C9F58A2FCA}"/>
              </a:ext>
            </a:extLst>
          </p:cNvPr>
          <p:cNvSpPr>
            <a:spLocks noGrp="1"/>
          </p:cNvSpPr>
          <p:nvPr>
            <p:ph idx="1"/>
          </p:nvPr>
        </p:nvSpPr>
        <p:spPr/>
        <p:txBody>
          <a:bodyPr>
            <a:noAutofit/>
          </a:bodyPr>
          <a:lstStyle/>
          <a:p>
            <a:r>
              <a:rPr lang="en-US" sz="3200" dirty="0">
                <a:latin typeface="Arial" panose="020B0604020202020204" pitchFamily="34" charset="0"/>
                <a:cs typeface="Arial" panose="020B0604020202020204" pitchFamily="34" charset="0"/>
              </a:rPr>
              <a:t>The data set includes</a:t>
            </a:r>
            <a:r>
              <a:rPr lang="en-US" sz="3200" dirty="0" smtClean="0">
                <a:latin typeface="Arial" panose="020B0604020202020204" pitchFamily="34" charset="0"/>
                <a:cs typeface="Arial" panose="020B0604020202020204" pitchFamily="34" charset="0"/>
              </a:rPr>
              <a:t>:</a:t>
            </a:r>
          </a:p>
          <a:p>
            <a:pPr marL="109728" indent="0">
              <a:buNone/>
            </a:pPr>
            <a:endParaRPr lang="en-US" sz="3200" dirty="0">
              <a:latin typeface="Arial" panose="020B0604020202020204" pitchFamily="34" charset="0"/>
              <a:cs typeface="Arial" panose="020B0604020202020204" pitchFamily="34" charset="0"/>
            </a:endParaRPr>
          </a:p>
          <a:p>
            <a:pPr lvl="1"/>
            <a:r>
              <a:rPr lang="en-US" sz="2800" dirty="0">
                <a:latin typeface="Arial" panose="020B0604020202020204" pitchFamily="34" charset="0"/>
                <a:cs typeface="Arial" panose="020B0604020202020204" pitchFamily="34" charset="0"/>
              </a:rPr>
              <a:t>Malignant: It is the Label column, which includes values 0 and 1, denoting if the comment is malignant or not.</a:t>
            </a:r>
          </a:p>
          <a:p>
            <a:pPr lvl="1"/>
            <a:r>
              <a:rPr lang="en-US" sz="2800" dirty="0">
                <a:latin typeface="Arial" panose="020B0604020202020204" pitchFamily="34" charset="0"/>
                <a:cs typeface="Arial" panose="020B0604020202020204" pitchFamily="34" charset="0"/>
              </a:rPr>
              <a:t>Highly Malignant: It denotes comments that are highly malignant and hurtful.</a:t>
            </a:r>
          </a:p>
          <a:p>
            <a:pPr lvl="1"/>
            <a:r>
              <a:rPr lang="en-US" sz="2800" dirty="0">
                <a:latin typeface="Arial" panose="020B0604020202020204" pitchFamily="34" charset="0"/>
                <a:cs typeface="Arial" panose="020B0604020202020204" pitchFamily="34" charset="0"/>
              </a:rPr>
              <a:t>Rude: It denotes comments that are very rude and offensive.</a:t>
            </a:r>
          </a:p>
          <a:p>
            <a:pPr lvl="1"/>
            <a:r>
              <a:rPr lang="en-US" sz="2800" dirty="0">
                <a:latin typeface="Arial" panose="020B0604020202020204" pitchFamily="34" charset="0"/>
                <a:cs typeface="Arial" panose="020B0604020202020204" pitchFamily="34" charset="0"/>
              </a:rPr>
              <a:t>Threat: It contains indication of the comments that are giving any threat to someone.</a:t>
            </a:r>
          </a:p>
          <a:p>
            <a:pPr lvl="1"/>
            <a:r>
              <a:rPr lang="en-US" sz="2800" dirty="0">
                <a:latin typeface="Arial" panose="020B0604020202020204" pitchFamily="34" charset="0"/>
                <a:cs typeface="Arial" panose="020B0604020202020204" pitchFamily="34" charset="0"/>
              </a:rPr>
              <a:t>Abuse: It is for comments that are abusive in nature</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711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SET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3CC5CAD8-6B13-49A3-8D1F-79C9F58A2FCA}"/>
              </a:ext>
            </a:extLst>
          </p:cNvPr>
          <p:cNvSpPr>
            <a:spLocks noGrp="1"/>
          </p:cNvSpPr>
          <p:nvPr>
            <p:ph idx="1"/>
          </p:nvPr>
        </p:nvSpPr>
        <p:spPr/>
        <p:txBody>
          <a:bodyPr>
            <a:noAutofit/>
          </a:bodyPr>
          <a:lstStyle/>
          <a:p>
            <a:pPr lvl="1"/>
            <a:r>
              <a:rPr lang="en-US" sz="2800" dirty="0">
                <a:latin typeface="Arial" panose="020B0604020202020204" pitchFamily="34" charset="0"/>
                <a:cs typeface="Arial" panose="020B0604020202020204" pitchFamily="34" charset="0"/>
              </a:rPr>
              <a:t>Loathe: It describes the comments which are hateful and loathing in nature.</a:t>
            </a:r>
          </a:p>
          <a:p>
            <a:pPr lvl="1"/>
            <a:r>
              <a:rPr lang="en-US" sz="2800" dirty="0">
                <a:latin typeface="Arial" panose="020B0604020202020204" pitchFamily="34" charset="0"/>
                <a:cs typeface="Arial" panose="020B0604020202020204" pitchFamily="34" charset="0"/>
              </a:rPr>
              <a:t>ID: It includes unique Ids associated with each comment text given.</a:t>
            </a:r>
          </a:p>
          <a:p>
            <a:pPr lvl="1"/>
            <a:r>
              <a:rPr lang="en-US" sz="2800" dirty="0">
                <a:latin typeface="Arial" panose="020B0604020202020204" pitchFamily="34" charset="0"/>
                <a:cs typeface="Arial" panose="020B0604020202020204" pitchFamily="34" charset="0"/>
              </a:rPr>
              <a:t>Comment text: This column contains the comments extracted from various social media platforms.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4802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SET</a:t>
            </a:r>
            <a:endParaRPr lang="en-IN" sz="4400" dirty="0">
              <a:solidFill>
                <a:schemeClr val="tx1"/>
              </a:solidFill>
              <a:effectLst/>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698363" y="1614896"/>
            <a:ext cx="5733415" cy="3954780"/>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884126" y="904058"/>
            <a:ext cx="4526280" cy="2339340"/>
          </a:xfrm>
          <a:prstGeom prst="rect">
            <a:avLst/>
          </a:prstGeom>
          <a:noFill/>
          <a:ln>
            <a:noFill/>
          </a:ln>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6785066" y="3592286"/>
            <a:ext cx="4724400" cy="2758440"/>
          </a:xfrm>
          <a:prstGeom prst="rect">
            <a:avLst/>
          </a:prstGeom>
          <a:noFill/>
          <a:ln>
            <a:noFill/>
          </a:ln>
        </p:spPr>
      </p:pic>
    </p:spTree>
    <p:extLst>
      <p:ext uri="{BB962C8B-B14F-4D97-AF65-F5344CB8AC3E}">
        <p14:creationId xmlns:p14="http://schemas.microsoft.com/office/powerpoint/2010/main" val="3707070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PRE PROCESSING</a:t>
            </a:r>
            <a:endParaRPr lang="en-IN" sz="4400" dirty="0">
              <a:solidFill>
                <a:schemeClr val="tx1"/>
              </a:solidFill>
              <a:effectLst/>
              <a:latin typeface="Arial" panose="020B0604020202020204" pitchFamily="34" charset="0"/>
              <a:cs typeface="Arial" panose="020B0604020202020204" pitchFamily="34" charset="0"/>
            </a:endParaRPr>
          </a:p>
        </p:txBody>
      </p:sp>
      <p:pic>
        <p:nvPicPr>
          <p:cNvPr id="12" name="Picture 11"/>
          <p:cNvPicPr/>
          <p:nvPr/>
        </p:nvPicPr>
        <p:blipFill>
          <a:blip r:embed="rId2"/>
          <a:stretch>
            <a:fillRect/>
          </a:stretch>
        </p:blipFill>
        <p:spPr>
          <a:xfrm>
            <a:off x="2968988" y="2048329"/>
            <a:ext cx="5731510" cy="3937000"/>
          </a:xfrm>
          <a:prstGeom prst="rect">
            <a:avLst/>
          </a:prstGeom>
        </p:spPr>
      </p:pic>
      <p:sp>
        <p:nvSpPr>
          <p:cNvPr id="3" name="Rectangle 2"/>
          <p:cNvSpPr/>
          <p:nvPr/>
        </p:nvSpPr>
        <p:spPr>
          <a:xfrm>
            <a:off x="795041" y="1480263"/>
            <a:ext cx="3536161" cy="461665"/>
          </a:xfrm>
          <a:prstGeom prst="rect">
            <a:avLst/>
          </a:prstGeom>
        </p:spPr>
        <p:txBody>
          <a:bodyPr wrap="none">
            <a:spAutoFit/>
          </a:bodyPr>
          <a:lstStyle/>
          <a:p>
            <a:r>
              <a:rPr lang="en-IN" sz="2400" dirty="0" smtClean="0">
                <a:latin typeface="Arial" panose="020B0604020202020204" pitchFamily="34" charset="0"/>
                <a:cs typeface="Arial" panose="020B0604020202020204" pitchFamily="34" charset="0"/>
              </a:rPr>
              <a:t>Checking for Null Values</a:t>
            </a:r>
            <a:endParaRPr lang="en-US" sz="2400" dirty="0"/>
          </a:p>
        </p:txBody>
      </p:sp>
    </p:spTree>
    <p:extLst>
      <p:ext uri="{BB962C8B-B14F-4D97-AF65-F5344CB8AC3E}">
        <p14:creationId xmlns:p14="http://schemas.microsoft.com/office/powerpoint/2010/main" val="449224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PRE PROCESSING</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Rectangle 2"/>
          <p:cNvSpPr/>
          <p:nvPr/>
        </p:nvSpPr>
        <p:spPr>
          <a:xfrm>
            <a:off x="795041" y="1480263"/>
            <a:ext cx="3095719" cy="461665"/>
          </a:xfrm>
          <a:prstGeom prst="rect">
            <a:avLst/>
          </a:prstGeom>
        </p:spPr>
        <p:txBody>
          <a:bodyPr wrap="none">
            <a:spAutoFit/>
          </a:bodyPr>
          <a:lstStyle/>
          <a:p>
            <a:r>
              <a:rPr lang="en-IN" sz="2400" dirty="0" smtClean="0">
                <a:latin typeface="Arial" panose="020B0604020202020204" pitchFamily="34" charset="0"/>
                <a:cs typeface="Arial" panose="020B0604020202020204" pitchFamily="34" charset="0"/>
              </a:rPr>
              <a:t>Cleaning the data set</a:t>
            </a:r>
            <a:endParaRPr lang="en-US" sz="2400" dirty="0"/>
          </a:p>
        </p:txBody>
      </p:sp>
      <p:pic>
        <p:nvPicPr>
          <p:cNvPr id="7" name="Picture 6"/>
          <p:cNvPicPr/>
          <p:nvPr/>
        </p:nvPicPr>
        <p:blipFill>
          <a:blip r:embed="rId3"/>
          <a:stretch>
            <a:fillRect/>
          </a:stretch>
        </p:blipFill>
        <p:spPr>
          <a:xfrm>
            <a:off x="315141" y="2339340"/>
            <a:ext cx="5356860" cy="2179320"/>
          </a:xfrm>
          <a:prstGeom prst="rect">
            <a:avLst/>
          </a:prstGeom>
        </p:spPr>
      </p:pic>
      <p:pic>
        <p:nvPicPr>
          <p:cNvPr id="8" name="Picture 7"/>
          <p:cNvPicPr/>
          <p:nvPr/>
        </p:nvPicPr>
        <p:blipFill>
          <a:blip r:embed="rId4"/>
          <a:stretch>
            <a:fillRect/>
          </a:stretch>
        </p:blipFill>
        <p:spPr>
          <a:xfrm>
            <a:off x="6166757" y="1431925"/>
            <a:ext cx="5731510" cy="3994150"/>
          </a:xfrm>
          <a:prstGeom prst="rect">
            <a:avLst/>
          </a:prstGeom>
        </p:spPr>
      </p:pic>
    </p:spTree>
    <p:extLst>
      <p:ext uri="{BB962C8B-B14F-4D97-AF65-F5344CB8AC3E}">
        <p14:creationId xmlns:p14="http://schemas.microsoft.com/office/powerpoint/2010/main" val="319394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TotalTime>
  <Words>1089</Words>
  <Application>Microsoft Office PowerPoint</Application>
  <PresentationFormat>Widescreen</PresentationFormat>
  <Paragraphs>92</Paragraphs>
  <Slides>36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Malignant Comment Classifier Project</vt:lpstr>
      <vt:lpstr>BUSINESS PROBLEM FRAMING</vt:lpstr>
      <vt:lpstr>BUSINESS PROBLEM FRAMING</vt:lpstr>
      <vt:lpstr>ANALYTICAL PROBLEM FRAMING</vt:lpstr>
      <vt:lpstr>DATA SET</vt:lpstr>
      <vt:lpstr>DATA SET</vt:lpstr>
      <vt:lpstr>DATA SET</vt:lpstr>
      <vt:lpstr>DATA PRE PROCESSING</vt:lpstr>
      <vt:lpstr>DATA PRE PROCESSING</vt:lpstr>
      <vt:lpstr>DATA PRE PROCESSING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ADDED NEW FEATURE – COMMENT LABEL</vt:lpstr>
      <vt:lpstr>MODEL PREPRATION</vt:lpstr>
      <vt:lpstr>MODEL PREPRATION</vt:lpstr>
      <vt:lpstr>MODEL OUTPUT</vt:lpstr>
      <vt:lpstr>MODEL OUTPUT</vt:lpstr>
      <vt:lpstr>MODEL OUTPUT</vt:lpstr>
      <vt:lpstr>MODEL OUTPUT</vt:lpstr>
      <vt:lpstr>MODEL OUTPUT</vt:lpstr>
      <vt:lpstr>MODEL OUTPUT</vt:lpstr>
      <vt:lpstr>MODEL SCORES SUMMARY</vt:lpstr>
      <vt:lpstr>MODEL OUTPUT</vt:lpstr>
      <vt:lpstr>FINAL MODEL</vt:lpstr>
      <vt:lpstr>FINAL MODEL</vt:lpstr>
      <vt:lpstr>FINAL MODEL</vt:lpstr>
      <vt:lpstr>PREDICTED VALUES</vt:lpstr>
      <vt:lpstr>PREDICTED VALUES</vt:lpstr>
      <vt:lpstr>CONCLUSION</vt:lpstr>
      <vt:lpstr>CONCLUSION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HOUSE PRICE PREDICTION</dc:title>
  <dc:creator>vaishali shukla</dc:creator>
  <cp:lastModifiedBy>akash shukla</cp:lastModifiedBy>
  <cp:revision>68</cp:revision>
  <dcterms:created xsi:type="dcterms:W3CDTF">2021-02-20T08:27:27Z</dcterms:created>
  <dcterms:modified xsi:type="dcterms:W3CDTF">2021-07-09T15:38:53Z</dcterms:modified>
</cp:coreProperties>
</file>