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7" r:id="rId12"/>
    <p:sldId id="270" r:id="rId13"/>
    <p:sldId id="272" r:id="rId14"/>
    <p:sldId id="275" r:id="rId15"/>
    <p:sldId id="273" r:id="rId16"/>
    <p:sldId id="274" r:id="rId17"/>
    <p:sldId id="276" r:id="rId18"/>
    <p:sldId id="277" r:id="rId19"/>
    <p:sldId id="280" r:id="rId20"/>
    <p:sldId id="279" r:id="rId21"/>
    <p:sldId id="278" r:id="rId22"/>
    <p:sldId id="281" r:id="rId23"/>
    <p:sldId id="282" r:id="rId24"/>
    <p:sldId id="283" r:id="rId25"/>
    <p:sldId id="284" r:id="rId26"/>
    <p:sldId id="287" r:id="rId27"/>
    <p:sldId id="285" r:id="rId28"/>
    <p:sldId id="286" r:id="rId29"/>
    <p:sldId id="288" r:id="rId30"/>
    <p:sldId id="289"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8" d="100"/>
          <a:sy n="58" d="100"/>
        </p:scale>
        <p:origin x="6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Ratings Project</a:t>
            </a:r>
            <a:endParaRPr lang="en-IN" dirty="0"/>
          </a:p>
        </p:txBody>
      </p:sp>
      <p:sp>
        <p:nvSpPr>
          <p:cNvPr id="3" name="Subtitle 2"/>
          <p:cNvSpPr>
            <a:spLocks noGrp="1"/>
          </p:cNvSpPr>
          <p:nvPr>
            <p:ph type="subTitle" idx="1"/>
          </p:nvPr>
        </p:nvSpPr>
        <p:spPr/>
        <p:txBody>
          <a:bodyPr/>
          <a:lstStyle/>
          <a:p>
            <a:endParaRPr lang="en-IN" dirty="0" smtClean="0"/>
          </a:p>
          <a:p>
            <a:r>
              <a:rPr lang="en-IN" dirty="0" smtClean="0"/>
              <a:t>Submitted by-: Vaishali shukla</a:t>
            </a:r>
            <a:endParaRPr lang="en-IN" dirty="0"/>
          </a:p>
        </p:txBody>
      </p:sp>
    </p:spTree>
    <p:extLst>
      <p:ext uri="{BB962C8B-B14F-4D97-AF65-F5344CB8AC3E}">
        <p14:creationId xmlns:p14="http://schemas.microsoft.com/office/powerpoint/2010/main" val="6440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25000"/>
                  </a:schemeClr>
                </a:solidFill>
              </a:rPr>
              <a:t>Pre-processing using Natural Language Processing (NLP): </a:t>
            </a:r>
            <a:r>
              <a:rPr lang="en-US" b="1" dirty="0">
                <a:solidFill>
                  <a:schemeClr val="tx2">
                    <a:lumMod val="25000"/>
                  </a:schemeClr>
                </a:solidFill>
                <a:latin typeface="Inria Serif" panose="020B0604020202020204" charset="0"/>
              </a:rPr>
              <a:t/>
            </a:r>
            <a:br>
              <a:rPr lang="en-US" b="1" dirty="0">
                <a:solidFill>
                  <a:schemeClr val="tx2">
                    <a:lumMod val="25000"/>
                  </a:schemeClr>
                </a:solidFill>
                <a:latin typeface="Inria Serif" panose="020B0604020202020204" charset="0"/>
              </a:rPr>
            </a:br>
            <a:endParaRPr lang="en-IN" dirty="0"/>
          </a:p>
        </p:txBody>
      </p:sp>
      <p:sp>
        <p:nvSpPr>
          <p:cNvPr id="3" name="Content Placeholder 2"/>
          <p:cNvSpPr>
            <a:spLocks noGrp="1"/>
          </p:cNvSpPr>
          <p:nvPr>
            <p:ph idx="1"/>
          </p:nvPr>
        </p:nvSpPr>
        <p:spPr/>
        <p:txBody>
          <a:bodyPr>
            <a:normAutofit fontScale="85000" lnSpcReduction="20000"/>
          </a:bodyPr>
          <a:lstStyle/>
          <a:p>
            <a:endParaRPr lang="en-US" b="1" dirty="0">
              <a:solidFill>
                <a:schemeClr val="tx1">
                  <a:lumMod val="50000"/>
                </a:schemeClr>
              </a:solidFill>
              <a:latin typeface="Goudy Old Style" panose="02020502050305020303" pitchFamily="18" charset="0"/>
            </a:endParaRPr>
          </a:p>
          <a:p>
            <a:pPr marL="0" indent="0" algn="just">
              <a:buNone/>
            </a:pPr>
            <a:r>
              <a:rPr lang="en-US" dirty="0">
                <a:solidFill>
                  <a:schemeClr val="tx1">
                    <a:lumMod val="50000"/>
                  </a:schemeClr>
                </a:solidFill>
              </a:rPr>
              <a:t>We cleaned the data using regex, matching patterns in the comments and replacing them with more organized counterparts. Cleaner data leads to a more efficient model and higher accuracy. Following steps are involved: </a:t>
            </a:r>
          </a:p>
          <a:p>
            <a:pPr marL="0" indent="0">
              <a:buNone/>
            </a:pPr>
            <a:endParaRPr lang="en-IN" dirty="0">
              <a:solidFill>
                <a:schemeClr val="tx1">
                  <a:lumMod val="50000"/>
                </a:schemeClr>
              </a:solidFill>
            </a:endParaRPr>
          </a:p>
          <a:p>
            <a:pPr marL="0" indent="0">
              <a:buNone/>
            </a:pPr>
            <a:r>
              <a:rPr lang="en-US" dirty="0">
                <a:solidFill>
                  <a:schemeClr val="tx1">
                    <a:lumMod val="50000"/>
                  </a:schemeClr>
                </a:solidFill>
              </a:rPr>
              <a:t>1. Removing Punctuations and other special characters </a:t>
            </a:r>
          </a:p>
          <a:p>
            <a:pPr marL="0" indent="0">
              <a:buNone/>
            </a:pPr>
            <a:r>
              <a:rPr lang="en-US" dirty="0">
                <a:solidFill>
                  <a:schemeClr val="tx1">
                    <a:lumMod val="50000"/>
                  </a:schemeClr>
                </a:solidFill>
              </a:rPr>
              <a:t>2. Splitting the comments into individual words </a:t>
            </a:r>
          </a:p>
          <a:p>
            <a:pPr marL="0" indent="0">
              <a:buNone/>
            </a:pPr>
            <a:r>
              <a:rPr lang="en-IN" dirty="0">
                <a:solidFill>
                  <a:schemeClr val="tx1">
                    <a:lumMod val="50000"/>
                  </a:schemeClr>
                </a:solidFill>
              </a:rPr>
              <a:t>3. Removing Stop Words </a:t>
            </a:r>
          </a:p>
          <a:p>
            <a:pPr marL="0" indent="0">
              <a:buNone/>
            </a:pPr>
            <a:endParaRPr lang="en-IN" dirty="0">
              <a:solidFill>
                <a:schemeClr val="tx1">
                  <a:lumMod val="50000"/>
                </a:schemeClr>
              </a:solidFill>
            </a:endParaRPr>
          </a:p>
          <a:p>
            <a:pPr marL="0" indent="0" algn="just">
              <a:buNone/>
            </a:pPr>
            <a:r>
              <a:rPr lang="en-US" dirty="0">
                <a:solidFill>
                  <a:schemeClr val="tx1">
                    <a:lumMod val="50000"/>
                  </a:schemeClr>
                </a:solidFill>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pPr marL="0" indent="0">
              <a:buNone/>
            </a:pPr>
            <a:endParaRPr lang="en-IN" dirty="0">
              <a:solidFill>
                <a:schemeClr val="tx1">
                  <a:lumMod val="50000"/>
                </a:schemeClr>
              </a:solidFill>
            </a:endParaRPr>
          </a:p>
          <a:p>
            <a:endParaRPr lang="en-IN" dirty="0"/>
          </a:p>
        </p:txBody>
      </p:sp>
    </p:spTree>
    <p:extLst>
      <p:ext uri="{BB962C8B-B14F-4D97-AF65-F5344CB8AC3E}">
        <p14:creationId xmlns:p14="http://schemas.microsoft.com/office/powerpoint/2010/main" val="24114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 of NLP</a:t>
            </a:r>
            <a:endParaRPr lang="en-IN" dirty="0"/>
          </a:p>
        </p:txBody>
      </p:sp>
      <p:sp>
        <p:nvSpPr>
          <p:cNvPr id="3" name="Content Placeholder 2"/>
          <p:cNvSpPr>
            <a:spLocks noGrp="1"/>
          </p:cNvSpPr>
          <p:nvPr>
            <p:ph idx="1"/>
          </p:nvPr>
        </p:nvSpPr>
        <p:spPr/>
        <p:txBody>
          <a:bodyPr>
            <a:noAutofit/>
          </a:bodyPr>
          <a:lstStyle/>
          <a:p>
            <a:pPr marL="0" indent="0" algn="just">
              <a:buNone/>
            </a:pPr>
            <a:r>
              <a:rPr lang="en-US" sz="1500" dirty="0">
                <a:solidFill>
                  <a:schemeClr val="tx1">
                    <a:lumMod val="50000"/>
                  </a:schemeClr>
                </a:solidFill>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0" indent="0" algn="just">
              <a:buNone/>
            </a:pPr>
            <a:r>
              <a:rPr lang="en-US" sz="1500" dirty="0" smtClean="0">
                <a:solidFill>
                  <a:schemeClr val="tx1">
                    <a:lumMod val="50000"/>
                  </a:schemeClr>
                </a:solidFill>
              </a:rPr>
              <a:t>Lemmatizing </a:t>
            </a:r>
            <a:r>
              <a:rPr lang="en-US" sz="1500" dirty="0">
                <a:solidFill>
                  <a:schemeClr val="tx1">
                    <a:lumMod val="50000"/>
                  </a:schemeClr>
                </a:solidFill>
              </a:rPr>
              <a:t>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0" indent="0" algn="just">
              <a:buNone/>
            </a:pPr>
            <a:r>
              <a:rPr lang="en-US" sz="1500" dirty="0" smtClean="0">
                <a:solidFill>
                  <a:schemeClr val="tx1">
                    <a:lumMod val="50000"/>
                  </a:schemeClr>
                </a:solidFill>
              </a:rPr>
              <a:t>Then</a:t>
            </a:r>
            <a:r>
              <a:rPr lang="en-US" sz="1500" dirty="0">
                <a:solidFill>
                  <a:schemeClr val="tx1">
                    <a:lumMod val="50000"/>
                  </a:schemeClr>
                </a:solidFill>
              </a:rPr>
              <a:t>, we will be processing the review and assigning the updated review in the data frame</a:t>
            </a:r>
          </a:p>
          <a:p>
            <a:pPr marL="0" indent="0" algn="just">
              <a:buNone/>
            </a:pPr>
            <a:r>
              <a:rPr lang="en-US" sz="1500" dirty="0">
                <a:solidFill>
                  <a:schemeClr val="tx1">
                    <a:lumMod val="50000"/>
                  </a:schemeClr>
                </a:solidFill>
              </a:rPr>
              <a:t> </a:t>
            </a:r>
            <a:r>
              <a:rPr lang="en-US" sz="1500" dirty="0" smtClean="0">
                <a:solidFill>
                  <a:schemeClr val="tx1">
                    <a:lumMod val="50000"/>
                  </a:schemeClr>
                </a:solidFill>
              </a:rPr>
              <a:t>Finally</a:t>
            </a:r>
            <a:r>
              <a:rPr lang="en-US" sz="1500" dirty="0">
                <a:solidFill>
                  <a:schemeClr val="tx1">
                    <a:lumMod val="50000"/>
                  </a:schemeClr>
                </a:solidFill>
              </a:rPr>
              <a:t>, we </a:t>
            </a:r>
            <a:r>
              <a:rPr lang="en-US" sz="1500" dirty="0"/>
              <a:t>get</a:t>
            </a:r>
            <a:r>
              <a:rPr lang="en-US" sz="1500" dirty="0">
                <a:solidFill>
                  <a:srgbClr val="000000"/>
                </a:solidFill>
              </a:rPr>
              <a:t> sense of words for all ratings using </a:t>
            </a:r>
            <a:r>
              <a:rPr lang="en-US" sz="1500" dirty="0" err="1">
                <a:solidFill>
                  <a:srgbClr val="000000"/>
                </a:solidFill>
              </a:rPr>
              <a:t>WordCloud</a:t>
            </a:r>
            <a:r>
              <a:rPr lang="en-US" sz="1500" dirty="0"/>
              <a:t>. </a:t>
            </a:r>
            <a:r>
              <a:rPr lang="en-US" sz="1500" dirty="0">
                <a:solidFill>
                  <a:srgbClr val="000000"/>
                </a:solidFill>
              </a:rPr>
              <a:t>Word Cloud is a data visualization technique used for representing text data in which the size of each word indicates its frequency or importance. </a:t>
            </a:r>
          </a:p>
          <a:p>
            <a:pPr marL="0" indent="0">
              <a:buNone/>
            </a:pPr>
            <a:endParaRPr lang="en-IN" sz="1500" dirty="0"/>
          </a:p>
        </p:txBody>
      </p:sp>
    </p:spTree>
    <p:extLst>
      <p:ext uri="{BB962C8B-B14F-4D97-AF65-F5344CB8AC3E}">
        <p14:creationId xmlns:p14="http://schemas.microsoft.com/office/powerpoint/2010/main" val="412523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Ratings And Reviews </a:t>
            </a:r>
            <a:endParaRPr lang="en-IN" dirty="0"/>
          </a:p>
        </p:txBody>
      </p:sp>
      <p:pic>
        <p:nvPicPr>
          <p:cNvPr id="4" name="Content Placeholder 3"/>
          <p:cNvPicPr>
            <a:picLocks noGrp="1" noChangeAspect="1"/>
          </p:cNvPicPr>
          <p:nvPr>
            <p:ph idx="1"/>
          </p:nvPr>
        </p:nvPicPr>
        <p:blipFill>
          <a:blip r:embed="rId2"/>
          <a:stretch>
            <a:fillRect/>
          </a:stretch>
        </p:blipFill>
        <p:spPr>
          <a:xfrm>
            <a:off x="2403567" y="1580607"/>
            <a:ext cx="7889964" cy="4676502"/>
          </a:xfrm>
          <a:prstGeom prst="rect">
            <a:avLst/>
          </a:prstGeom>
        </p:spPr>
      </p:pic>
    </p:spTree>
    <p:extLst>
      <p:ext uri="{BB962C8B-B14F-4D97-AF65-F5344CB8AC3E}">
        <p14:creationId xmlns:p14="http://schemas.microsoft.com/office/powerpoint/2010/main" val="28250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100" y="171450"/>
            <a:ext cx="8305800" cy="6515100"/>
          </a:xfrm>
          <a:prstGeom prst="rect">
            <a:avLst/>
          </a:prstGeom>
        </p:spPr>
      </p:pic>
    </p:spTree>
    <p:extLst>
      <p:ext uri="{BB962C8B-B14F-4D97-AF65-F5344CB8AC3E}">
        <p14:creationId xmlns:p14="http://schemas.microsoft.com/office/powerpoint/2010/main" val="153400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8337" y="200025"/>
            <a:ext cx="8315325" cy="6457950"/>
          </a:xfrm>
          <a:prstGeom prst="rect">
            <a:avLst/>
          </a:prstGeom>
        </p:spPr>
      </p:pic>
    </p:spTree>
    <p:extLst>
      <p:ext uri="{BB962C8B-B14F-4D97-AF65-F5344CB8AC3E}">
        <p14:creationId xmlns:p14="http://schemas.microsoft.com/office/powerpoint/2010/main" val="38100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4550" y="280987"/>
            <a:ext cx="7962900" cy="6296025"/>
          </a:xfrm>
          <a:prstGeom prst="rect">
            <a:avLst/>
          </a:prstGeom>
        </p:spPr>
      </p:pic>
    </p:spTree>
    <p:extLst>
      <p:ext uri="{BB962C8B-B14F-4D97-AF65-F5344CB8AC3E}">
        <p14:creationId xmlns:p14="http://schemas.microsoft.com/office/powerpoint/2010/main" val="393340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2162" y="128587"/>
            <a:ext cx="8067675" cy="6600825"/>
          </a:xfrm>
          <a:prstGeom prst="rect">
            <a:avLst/>
          </a:prstGeom>
        </p:spPr>
      </p:pic>
    </p:spTree>
    <p:extLst>
      <p:ext uri="{BB962C8B-B14F-4D97-AF65-F5344CB8AC3E}">
        <p14:creationId xmlns:p14="http://schemas.microsoft.com/office/powerpoint/2010/main" val="160526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28900" y="2534194"/>
            <a:ext cx="6934200" cy="2325189"/>
          </a:xfrm>
          <a:prstGeom prst="rect">
            <a:avLst/>
          </a:prstGeom>
        </p:spPr>
      </p:pic>
    </p:spTree>
    <p:extLst>
      <p:ext uri="{BB962C8B-B14F-4D97-AF65-F5344CB8AC3E}">
        <p14:creationId xmlns:p14="http://schemas.microsoft.com/office/powerpoint/2010/main" val="48793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953589"/>
            <a:ext cx="8020594" cy="1477328"/>
          </a:xfrm>
          <a:prstGeom prst="rect">
            <a:avLst/>
          </a:prstGeom>
          <a:noFill/>
        </p:spPr>
        <p:txBody>
          <a:bodyPr wrap="square" rtlCol="0">
            <a:spAutoFit/>
          </a:bodyPr>
          <a:lstStyle/>
          <a:p>
            <a:r>
              <a:rPr lang="en-IN" sz="5400" dirty="0" smtClean="0"/>
              <a:t>Feature Selection-:</a:t>
            </a:r>
          </a:p>
          <a:p>
            <a:endParaRPr lang="en-IN" dirty="0"/>
          </a:p>
          <a:p>
            <a:r>
              <a:rPr lang="en-IN" dirty="0" smtClean="0"/>
              <a:t>Here we have converted our text into the numeric form.</a:t>
            </a:r>
            <a:endParaRPr lang="en-IN" dirty="0"/>
          </a:p>
        </p:txBody>
      </p:sp>
      <p:pic>
        <p:nvPicPr>
          <p:cNvPr id="3" name="Picture 2"/>
          <p:cNvPicPr>
            <a:picLocks noChangeAspect="1"/>
          </p:cNvPicPr>
          <p:nvPr/>
        </p:nvPicPr>
        <p:blipFill>
          <a:blip r:embed="rId2"/>
          <a:stretch>
            <a:fillRect/>
          </a:stretch>
        </p:blipFill>
        <p:spPr>
          <a:xfrm>
            <a:off x="3357154" y="1944868"/>
            <a:ext cx="5408023" cy="3567658"/>
          </a:xfrm>
          <a:prstGeom prst="rect">
            <a:avLst/>
          </a:prstGeom>
        </p:spPr>
      </p:pic>
    </p:spTree>
    <p:extLst>
      <p:ext uri="{BB962C8B-B14F-4D97-AF65-F5344CB8AC3E}">
        <p14:creationId xmlns:p14="http://schemas.microsoft.com/office/powerpoint/2010/main" val="280403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864" y="287383"/>
            <a:ext cx="8817428" cy="923330"/>
          </a:xfrm>
          <a:prstGeom prst="rect">
            <a:avLst/>
          </a:prstGeom>
          <a:noFill/>
        </p:spPr>
        <p:txBody>
          <a:bodyPr wrap="square" rtlCol="0">
            <a:spAutoFit/>
          </a:bodyPr>
          <a:lstStyle/>
          <a:p>
            <a:r>
              <a:rPr lang="en-IN" sz="5400" dirty="0" smtClean="0"/>
              <a:t>Hardware and Tools used</a:t>
            </a:r>
            <a:endParaRPr lang="en-IN" sz="5400" dirty="0"/>
          </a:p>
        </p:txBody>
      </p:sp>
      <p:sp>
        <p:nvSpPr>
          <p:cNvPr id="3" name="TextBox 2"/>
          <p:cNvSpPr txBox="1"/>
          <p:nvPr/>
        </p:nvSpPr>
        <p:spPr>
          <a:xfrm>
            <a:off x="2377440" y="1920240"/>
            <a:ext cx="7707086" cy="1200329"/>
          </a:xfrm>
          <a:prstGeom prst="rect">
            <a:avLst/>
          </a:prstGeom>
          <a:noFill/>
        </p:spPr>
        <p:txBody>
          <a:bodyPr wrap="square" rtlCol="0">
            <a:spAutoFit/>
          </a:bodyPr>
          <a:lstStyle/>
          <a:p>
            <a:r>
              <a:rPr lang="en-IN" b="1" i="1"/>
              <a:t>HARDWARE:</a:t>
            </a:r>
            <a:endParaRPr lang="en-IN"/>
          </a:p>
          <a:p>
            <a:r>
              <a:rPr lang="en-IN"/>
              <a:t>HP ENVI X360AQ105X</a:t>
            </a:r>
          </a:p>
          <a:p>
            <a:r>
              <a:rPr lang="en-IN" b="1" i="1"/>
              <a:t>SOFTWARE:</a:t>
            </a:r>
            <a:endParaRPr lang="en-IN"/>
          </a:p>
          <a:p>
            <a:r>
              <a:rPr lang="en-IN"/>
              <a:t>Jupyter Notebook (Anaconda 3) – Python 3.7.6</a:t>
            </a:r>
          </a:p>
        </p:txBody>
      </p:sp>
    </p:spTree>
    <p:extLst>
      <p:ext uri="{BB962C8B-B14F-4D97-AF65-F5344CB8AC3E}">
        <p14:creationId xmlns:p14="http://schemas.microsoft.com/office/powerpoint/2010/main" val="35815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2589212" y="1789611"/>
            <a:ext cx="8915400" cy="4121611"/>
          </a:xfrm>
        </p:spPr>
        <p:txBody>
          <a:bodyPr>
            <a:normAutofit fontScale="70000" lnSpcReduction="20000"/>
          </a:bodyPr>
          <a:lstStyle/>
          <a:p>
            <a:pPr algn="just">
              <a:buFont typeface="Wingdings" panose="05000000000000000000" pitchFamily="2" charset="2"/>
              <a:buChar char="v"/>
            </a:pPr>
            <a:r>
              <a:rPr lang="en-US" sz="2200" dirty="0">
                <a:solidFill>
                  <a:srgbClr val="000000"/>
                </a:solidFill>
              </a:rPr>
              <a:t>This is a Machine Learning Project performed on </a:t>
            </a:r>
            <a:r>
              <a:rPr lang="en-US" sz="2200" dirty="0" smtClean="0">
                <a:solidFill>
                  <a:srgbClr val="000000"/>
                </a:solidFill>
              </a:rPr>
              <a:t>customer ratings and </a:t>
            </a:r>
            <a:r>
              <a:rPr lang="en-US" sz="2200" dirty="0">
                <a:solidFill>
                  <a:srgbClr val="000000"/>
                </a:solidFill>
              </a:rPr>
              <a:t>reviews. Reviews are processed using common NLP techniques.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Millions of people use Amazon and </a:t>
            </a:r>
            <a:r>
              <a:rPr lang="en-US" sz="2200" dirty="0" err="1">
                <a:solidFill>
                  <a:srgbClr val="000000"/>
                </a:solidFill>
              </a:rPr>
              <a:t>Flipkart</a:t>
            </a:r>
            <a:r>
              <a:rPr lang="en-US" sz="2200" dirty="0">
                <a:solidFill>
                  <a:srgbClr val="000000"/>
                </a:solidFill>
              </a:rPr>
              <a:t> to buy products. For every product, people can rate and write a </a:t>
            </a:r>
            <a:r>
              <a:rPr lang="en-US" sz="2200" dirty="0" smtClean="0">
                <a:solidFill>
                  <a:srgbClr val="000000"/>
                </a:solidFill>
              </a:rPr>
              <a:t>review and rate them. </a:t>
            </a:r>
            <a:r>
              <a:rPr lang="en-US" sz="2200" dirty="0">
                <a:solidFill>
                  <a:srgbClr val="000000"/>
                </a:solidFill>
              </a:rPr>
              <a:t>If a product is good, it gets a positive review and gets a higher star rating, similarly, if a product is bad, it gets a negative review and lower star rating. </a:t>
            </a:r>
            <a:r>
              <a:rPr lang="en-US" sz="2200" dirty="0" smtClean="0">
                <a:solidFill>
                  <a:srgbClr val="000000"/>
                </a:solidFill>
              </a:rPr>
              <a:t>We predicted star </a:t>
            </a:r>
            <a:r>
              <a:rPr lang="en-US" sz="2200" dirty="0">
                <a:solidFill>
                  <a:srgbClr val="000000"/>
                </a:solidFill>
              </a:rPr>
              <a:t>rating automatically based on the product review.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This task is similar to Sentiment Analysis, but instead of predicting the positive and negative sentiment (sometimes neutral also), here we need to predict the rating.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4424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391886"/>
            <a:ext cx="9194754" cy="707886"/>
          </a:xfrm>
          <a:prstGeom prst="rect">
            <a:avLst/>
          </a:prstGeom>
          <a:noFill/>
        </p:spPr>
        <p:txBody>
          <a:bodyPr wrap="square" rtlCol="0">
            <a:spAutoFit/>
          </a:bodyPr>
          <a:lstStyle/>
          <a:p>
            <a:r>
              <a:rPr lang="en-IN" sz="4000" dirty="0" smtClean="0"/>
              <a:t>Libraries Used</a:t>
            </a:r>
            <a:endParaRPr lang="en-IN" sz="4000" dirty="0"/>
          </a:p>
        </p:txBody>
      </p:sp>
      <p:pic>
        <p:nvPicPr>
          <p:cNvPr id="3" name="Picture 2"/>
          <p:cNvPicPr>
            <a:picLocks noChangeAspect="1"/>
          </p:cNvPicPr>
          <p:nvPr/>
        </p:nvPicPr>
        <p:blipFill>
          <a:blip r:embed="rId2"/>
          <a:stretch>
            <a:fillRect/>
          </a:stretch>
        </p:blipFill>
        <p:spPr>
          <a:xfrm>
            <a:off x="1442765" y="981075"/>
            <a:ext cx="9515475" cy="5876925"/>
          </a:xfrm>
          <a:prstGeom prst="rect">
            <a:avLst/>
          </a:prstGeom>
        </p:spPr>
      </p:pic>
    </p:spTree>
    <p:extLst>
      <p:ext uri="{BB962C8B-B14F-4D97-AF65-F5344CB8AC3E}">
        <p14:creationId xmlns:p14="http://schemas.microsoft.com/office/powerpoint/2010/main" val="424798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2491" y="692331"/>
            <a:ext cx="6257109" cy="923330"/>
          </a:xfrm>
          <a:prstGeom prst="rect">
            <a:avLst/>
          </a:prstGeom>
          <a:noFill/>
        </p:spPr>
        <p:txBody>
          <a:bodyPr wrap="square" rtlCol="0">
            <a:spAutoFit/>
          </a:bodyPr>
          <a:lstStyle/>
          <a:p>
            <a:r>
              <a:rPr lang="en-IN" sz="5400" dirty="0" smtClean="0"/>
              <a:t>Model Building</a:t>
            </a:r>
            <a:endParaRPr lang="en-IN" sz="5400" dirty="0"/>
          </a:p>
        </p:txBody>
      </p:sp>
      <p:pic>
        <p:nvPicPr>
          <p:cNvPr id="3" name="Picture 2"/>
          <p:cNvPicPr>
            <a:picLocks noChangeAspect="1"/>
          </p:cNvPicPr>
          <p:nvPr/>
        </p:nvPicPr>
        <p:blipFill>
          <a:blip r:embed="rId2"/>
          <a:stretch>
            <a:fillRect/>
          </a:stretch>
        </p:blipFill>
        <p:spPr>
          <a:xfrm>
            <a:off x="2481262" y="1590674"/>
            <a:ext cx="7229475" cy="3895725"/>
          </a:xfrm>
          <a:prstGeom prst="rect">
            <a:avLst/>
          </a:prstGeom>
        </p:spPr>
      </p:pic>
    </p:spTree>
    <p:extLst>
      <p:ext uri="{BB962C8B-B14F-4D97-AF65-F5344CB8AC3E}">
        <p14:creationId xmlns:p14="http://schemas.microsoft.com/office/powerpoint/2010/main" val="163008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4205" y="1240971"/>
            <a:ext cx="9515475" cy="5426937"/>
          </a:xfrm>
          <a:prstGeom prst="rect">
            <a:avLst/>
          </a:prstGeom>
        </p:spPr>
      </p:pic>
      <p:sp>
        <p:nvSpPr>
          <p:cNvPr id="3" name="TextBox 2"/>
          <p:cNvSpPr txBox="1"/>
          <p:nvPr/>
        </p:nvSpPr>
        <p:spPr>
          <a:xfrm>
            <a:off x="1534206" y="274320"/>
            <a:ext cx="9399406" cy="923330"/>
          </a:xfrm>
          <a:prstGeom prst="rect">
            <a:avLst/>
          </a:prstGeom>
          <a:noFill/>
        </p:spPr>
        <p:txBody>
          <a:bodyPr wrap="square" rtlCol="0">
            <a:spAutoFit/>
          </a:bodyPr>
          <a:lstStyle/>
          <a:p>
            <a:r>
              <a:rPr lang="en-IN" sz="5400" dirty="0" smtClean="0"/>
              <a:t>Evaluating the best Model</a:t>
            </a:r>
            <a:endParaRPr lang="en-IN" sz="5400" dirty="0"/>
          </a:p>
        </p:txBody>
      </p:sp>
    </p:spTree>
    <p:extLst>
      <p:ext uri="{BB962C8B-B14F-4D97-AF65-F5344CB8AC3E}">
        <p14:creationId xmlns:p14="http://schemas.microsoft.com/office/powerpoint/2010/main" val="408382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4297" y="313509"/>
            <a:ext cx="9324703" cy="923330"/>
          </a:xfrm>
          <a:prstGeom prst="rect">
            <a:avLst/>
          </a:prstGeom>
          <a:noFill/>
        </p:spPr>
        <p:txBody>
          <a:bodyPr wrap="square" rtlCol="0">
            <a:spAutoFit/>
          </a:bodyPr>
          <a:lstStyle/>
          <a:p>
            <a:r>
              <a:rPr lang="en-IN" sz="5400" dirty="0" smtClean="0"/>
              <a:t>Figuring best among them</a:t>
            </a:r>
            <a:endParaRPr lang="en-IN" sz="5400" dirty="0"/>
          </a:p>
        </p:txBody>
      </p:sp>
      <p:pic>
        <p:nvPicPr>
          <p:cNvPr id="3" name="Picture 2"/>
          <p:cNvPicPr>
            <a:picLocks noChangeAspect="1"/>
          </p:cNvPicPr>
          <p:nvPr/>
        </p:nvPicPr>
        <p:blipFill>
          <a:blip r:embed="rId2"/>
          <a:stretch>
            <a:fillRect/>
          </a:stretch>
        </p:blipFill>
        <p:spPr>
          <a:xfrm>
            <a:off x="1143000" y="1881187"/>
            <a:ext cx="9906000" cy="3095625"/>
          </a:xfrm>
          <a:prstGeom prst="rect">
            <a:avLst/>
          </a:prstGeom>
        </p:spPr>
      </p:pic>
    </p:spTree>
    <p:extLst>
      <p:ext uri="{BB962C8B-B14F-4D97-AF65-F5344CB8AC3E}">
        <p14:creationId xmlns:p14="http://schemas.microsoft.com/office/powerpoint/2010/main" val="340577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5006" y="404949"/>
            <a:ext cx="8725988" cy="923330"/>
          </a:xfrm>
          <a:prstGeom prst="rect">
            <a:avLst/>
          </a:prstGeom>
          <a:noFill/>
        </p:spPr>
        <p:txBody>
          <a:bodyPr wrap="square" rtlCol="0">
            <a:spAutoFit/>
          </a:bodyPr>
          <a:lstStyle/>
          <a:p>
            <a:r>
              <a:rPr lang="en-IN" sz="5400" dirty="0" err="1" smtClean="0"/>
              <a:t>HyperTuning</a:t>
            </a:r>
            <a:r>
              <a:rPr lang="en-IN" sz="5400" dirty="0" smtClean="0"/>
              <a:t> The Model</a:t>
            </a:r>
            <a:endParaRPr lang="en-IN" sz="5400" dirty="0"/>
          </a:p>
        </p:txBody>
      </p:sp>
      <p:pic>
        <p:nvPicPr>
          <p:cNvPr id="3" name="Picture 2"/>
          <p:cNvPicPr>
            <a:picLocks noChangeAspect="1"/>
          </p:cNvPicPr>
          <p:nvPr/>
        </p:nvPicPr>
        <p:blipFill>
          <a:blip r:embed="rId2"/>
          <a:stretch>
            <a:fillRect/>
          </a:stretch>
        </p:blipFill>
        <p:spPr>
          <a:xfrm>
            <a:off x="1117146" y="1637756"/>
            <a:ext cx="7269208" cy="4000500"/>
          </a:xfrm>
          <a:prstGeom prst="rect">
            <a:avLst/>
          </a:prstGeom>
        </p:spPr>
      </p:pic>
    </p:spTree>
    <p:extLst>
      <p:ext uri="{BB962C8B-B14F-4D97-AF65-F5344CB8AC3E}">
        <p14:creationId xmlns:p14="http://schemas.microsoft.com/office/powerpoint/2010/main" val="59473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1509712"/>
            <a:ext cx="7419975" cy="3838575"/>
          </a:xfrm>
          <a:prstGeom prst="rect">
            <a:avLst/>
          </a:prstGeom>
        </p:spPr>
      </p:pic>
    </p:spTree>
    <p:extLst>
      <p:ext uri="{BB962C8B-B14F-4D97-AF65-F5344CB8AC3E}">
        <p14:creationId xmlns:p14="http://schemas.microsoft.com/office/powerpoint/2010/main" val="36971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9612" y="1"/>
            <a:ext cx="8281852" cy="1200329"/>
          </a:xfrm>
          <a:prstGeom prst="rect">
            <a:avLst/>
          </a:prstGeom>
          <a:noFill/>
        </p:spPr>
        <p:txBody>
          <a:bodyPr wrap="square" rtlCol="0">
            <a:spAutoFit/>
          </a:bodyPr>
          <a:lstStyle/>
          <a:p>
            <a:r>
              <a:rPr lang="en-IN" sz="3600" dirty="0" err="1" smtClean="0"/>
              <a:t>Hypertuning</a:t>
            </a:r>
            <a:r>
              <a:rPr lang="en-IN" sz="3600" dirty="0" smtClean="0"/>
              <a:t> increases the accuracy score and model performing well </a:t>
            </a:r>
            <a:r>
              <a:rPr lang="en-IN" dirty="0" smtClean="0"/>
              <a:t>.</a:t>
            </a:r>
            <a:endParaRPr lang="en-IN" dirty="0"/>
          </a:p>
        </p:txBody>
      </p:sp>
      <p:pic>
        <p:nvPicPr>
          <p:cNvPr id="3" name="Picture 2"/>
          <p:cNvPicPr>
            <a:picLocks noChangeAspect="1"/>
          </p:cNvPicPr>
          <p:nvPr/>
        </p:nvPicPr>
        <p:blipFill>
          <a:blip r:embed="rId2"/>
          <a:stretch>
            <a:fillRect/>
          </a:stretch>
        </p:blipFill>
        <p:spPr>
          <a:xfrm>
            <a:off x="967604" y="1675447"/>
            <a:ext cx="4143375" cy="3324225"/>
          </a:xfrm>
          <a:prstGeom prst="rect">
            <a:avLst/>
          </a:prstGeom>
        </p:spPr>
      </p:pic>
      <p:pic>
        <p:nvPicPr>
          <p:cNvPr id="4" name="Picture 3"/>
          <p:cNvPicPr>
            <a:picLocks noChangeAspect="1"/>
          </p:cNvPicPr>
          <p:nvPr/>
        </p:nvPicPr>
        <p:blipFill>
          <a:blip r:embed="rId3"/>
          <a:stretch>
            <a:fillRect/>
          </a:stretch>
        </p:blipFill>
        <p:spPr>
          <a:xfrm>
            <a:off x="5930538" y="1561147"/>
            <a:ext cx="4191000" cy="3438525"/>
          </a:xfrm>
          <a:prstGeom prst="rect">
            <a:avLst/>
          </a:prstGeom>
        </p:spPr>
      </p:pic>
    </p:spTree>
    <p:extLst>
      <p:ext uri="{BB962C8B-B14F-4D97-AF65-F5344CB8AC3E}">
        <p14:creationId xmlns:p14="http://schemas.microsoft.com/office/powerpoint/2010/main" val="109396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35" y="130628"/>
            <a:ext cx="9483634" cy="923330"/>
          </a:xfrm>
          <a:prstGeom prst="rect">
            <a:avLst/>
          </a:prstGeom>
          <a:noFill/>
        </p:spPr>
        <p:txBody>
          <a:bodyPr wrap="square" rtlCol="0">
            <a:spAutoFit/>
          </a:bodyPr>
          <a:lstStyle/>
          <a:p>
            <a:r>
              <a:rPr lang="en-IN" sz="5400" dirty="0" smtClean="0"/>
              <a:t>Finalizing the model</a:t>
            </a:r>
            <a:endParaRPr lang="en-IN" sz="5400" dirty="0"/>
          </a:p>
        </p:txBody>
      </p:sp>
      <p:pic>
        <p:nvPicPr>
          <p:cNvPr id="3" name="Picture 2"/>
          <p:cNvPicPr>
            <a:picLocks noChangeAspect="1"/>
          </p:cNvPicPr>
          <p:nvPr/>
        </p:nvPicPr>
        <p:blipFill>
          <a:blip r:embed="rId2"/>
          <a:stretch>
            <a:fillRect/>
          </a:stretch>
        </p:blipFill>
        <p:spPr>
          <a:xfrm>
            <a:off x="3633787" y="1104900"/>
            <a:ext cx="4924425" cy="4648200"/>
          </a:xfrm>
          <a:prstGeom prst="rect">
            <a:avLst/>
          </a:prstGeom>
        </p:spPr>
      </p:pic>
    </p:spTree>
    <p:extLst>
      <p:ext uri="{BB962C8B-B14F-4D97-AF65-F5344CB8AC3E}">
        <p14:creationId xmlns:p14="http://schemas.microsoft.com/office/powerpoint/2010/main" val="388958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7550" y="2386012"/>
            <a:ext cx="5676900" cy="2085975"/>
          </a:xfrm>
          <a:prstGeom prst="rect">
            <a:avLst/>
          </a:prstGeom>
        </p:spPr>
      </p:pic>
    </p:spTree>
    <p:extLst>
      <p:ext uri="{BB962C8B-B14F-4D97-AF65-F5344CB8AC3E}">
        <p14:creationId xmlns:p14="http://schemas.microsoft.com/office/powerpoint/2010/main" val="246279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377" y="470263"/>
            <a:ext cx="5068389" cy="923330"/>
          </a:xfrm>
          <a:prstGeom prst="rect">
            <a:avLst/>
          </a:prstGeom>
          <a:noFill/>
        </p:spPr>
        <p:txBody>
          <a:bodyPr wrap="square" rtlCol="0">
            <a:spAutoFit/>
          </a:bodyPr>
          <a:lstStyle/>
          <a:p>
            <a:r>
              <a:rPr lang="en-IN" sz="5400" dirty="0" smtClean="0"/>
              <a:t>Summary </a:t>
            </a:r>
            <a:endParaRPr lang="en-IN" sz="5400" dirty="0"/>
          </a:p>
        </p:txBody>
      </p:sp>
      <p:sp>
        <p:nvSpPr>
          <p:cNvPr id="3" name="TextBox 2"/>
          <p:cNvSpPr txBox="1"/>
          <p:nvPr/>
        </p:nvSpPr>
        <p:spPr>
          <a:xfrm>
            <a:off x="1410789" y="1867989"/>
            <a:ext cx="8530045" cy="4247317"/>
          </a:xfrm>
          <a:prstGeom prst="rect">
            <a:avLst/>
          </a:prstGeom>
          <a:noFill/>
        </p:spPr>
        <p:txBody>
          <a:bodyPr wrap="square" rtlCol="0">
            <a:spAutoFit/>
          </a:bodyPr>
          <a:lstStyle/>
          <a:p>
            <a:r>
              <a:rPr lang="en-IN" dirty="0"/>
              <a:t>After the completion of this project, we got an insight of how to collect data, </a:t>
            </a:r>
            <a:r>
              <a:rPr lang="en-IN" dirty="0" err="1"/>
              <a:t>preprocessing</a:t>
            </a:r>
            <a:r>
              <a:rPr lang="en-IN" dirty="0"/>
              <a:t> the data, </a:t>
            </a:r>
            <a:r>
              <a:rPr lang="en-IN" dirty="0" err="1"/>
              <a:t>analyzing</a:t>
            </a:r>
            <a:r>
              <a:rPr lang="en-IN" dirty="0"/>
              <a:t> the data and building a model.</a:t>
            </a:r>
          </a:p>
          <a:p>
            <a:endParaRPr lang="en-IN" dirty="0"/>
          </a:p>
          <a:p>
            <a:r>
              <a:rPr lang="en-IN" dirty="0"/>
              <a:t>1.we collected the reviews and ratings data from e-commerce website Amazon it was done by using </a:t>
            </a:r>
            <a:r>
              <a:rPr lang="en-IN" dirty="0" err="1"/>
              <a:t>Webscraping</a:t>
            </a:r>
            <a:r>
              <a:rPr lang="en-IN" dirty="0"/>
              <a:t>. The framework used for </a:t>
            </a:r>
            <a:r>
              <a:rPr lang="en-IN" dirty="0" err="1"/>
              <a:t>webscraping</a:t>
            </a:r>
            <a:r>
              <a:rPr lang="en-IN" dirty="0"/>
              <a:t> was Selenium, which has an advantage of automating our process of collecting data.</a:t>
            </a:r>
          </a:p>
          <a:p>
            <a:endParaRPr lang="en-IN" dirty="0"/>
          </a:p>
          <a:p>
            <a:r>
              <a:rPr lang="en-IN" dirty="0"/>
              <a:t>2.We collected almost 36000+ of data which contained the ratings from 1.0 to 5.0 and their reviews.</a:t>
            </a:r>
          </a:p>
          <a:p>
            <a:endParaRPr lang="en-IN" dirty="0"/>
          </a:p>
          <a:p>
            <a:r>
              <a:rPr lang="en-IN" dirty="0"/>
              <a:t>3.en, the scrapped data was combined in a single </a:t>
            </a:r>
            <a:r>
              <a:rPr lang="en-IN" dirty="0" err="1"/>
              <a:t>dataframe</a:t>
            </a:r>
            <a:r>
              <a:rPr lang="en-IN" dirty="0"/>
              <a:t> and saved in a </a:t>
            </a:r>
            <a:r>
              <a:rPr lang="en-IN" dirty="0" err="1"/>
              <a:t>csv</a:t>
            </a:r>
            <a:r>
              <a:rPr lang="en-IN" dirty="0"/>
              <a:t> file so that we can open it and </a:t>
            </a:r>
            <a:r>
              <a:rPr lang="en-IN" dirty="0" err="1"/>
              <a:t>analyze</a:t>
            </a:r>
            <a:r>
              <a:rPr lang="en-IN" dirty="0"/>
              <a:t> the data.</a:t>
            </a:r>
          </a:p>
          <a:p>
            <a:endParaRPr lang="en-IN" dirty="0"/>
          </a:p>
          <a:p>
            <a:endParaRPr lang="en-IN" dirty="0"/>
          </a:p>
        </p:txBody>
      </p:sp>
    </p:spTree>
    <p:extLst>
      <p:ext uri="{BB962C8B-B14F-4D97-AF65-F5344CB8AC3E}">
        <p14:creationId xmlns:p14="http://schemas.microsoft.com/office/powerpoint/2010/main" val="1653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Analytical Problem In The Project</a:t>
            </a:r>
            <a:endParaRPr lang="en-IN" dirty="0"/>
          </a:p>
        </p:txBody>
      </p:sp>
      <p:sp>
        <p:nvSpPr>
          <p:cNvPr id="3" name="Content Placeholder 2"/>
          <p:cNvSpPr>
            <a:spLocks noGrp="1"/>
          </p:cNvSpPr>
          <p:nvPr>
            <p:ph idx="1"/>
          </p:nvPr>
        </p:nvSpPr>
        <p:spPr>
          <a:xfrm>
            <a:off x="2589212" y="1515291"/>
            <a:ext cx="8915400" cy="4395931"/>
          </a:xfrm>
        </p:spPr>
        <p:txBody>
          <a:bodyPr>
            <a:normAutofit lnSpcReduction="10000"/>
          </a:bodyPr>
          <a:lstStyle/>
          <a:p>
            <a:endParaRPr lang="en-IN" dirty="0"/>
          </a:p>
          <a:p>
            <a:pPr marL="0" indent="0">
              <a:buNone/>
            </a:pPr>
            <a:r>
              <a:rPr lang="en-IN" dirty="0"/>
              <a:t> </a:t>
            </a:r>
          </a:p>
          <a:p>
            <a:pPr>
              <a:buFont typeface="Wingdings" panose="05000000000000000000" pitchFamily="2" charset="2"/>
              <a:buChar char="v"/>
            </a:pPr>
            <a:r>
              <a:rPr lang="en-IN" dirty="0" smtClean="0"/>
              <a:t>We Fetch </a:t>
            </a:r>
            <a:r>
              <a:rPr lang="en-IN" dirty="0"/>
              <a:t>an equal number of reviews for each rating, for example if </a:t>
            </a:r>
            <a:r>
              <a:rPr lang="en-IN" dirty="0" smtClean="0"/>
              <a:t>we </a:t>
            </a:r>
            <a:r>
              <a:rPr lang="en-IN" dirty="0"/>
              <a:t>are fetching 10000 reviews then all ratings 1,2,3,4,5 should be 2000. It will balance our data set. </a:t>
            </a:r>
            <a:endParaRPr lang="en-IN" dirty="0" smtClean="0"/>
          </a:p>
          <a:p>
            <a:pPr>
              <a:buFont typeface="Wingdings" panose="05000000000000000000" pitchFamily="2" charset="2"/>
              <a:buChar char="v"/>
            </a:pPr>
            <a:endParaRPr lang="en-IN" dirty="0"/>
          </a:p>
          <a:p>
            <a:pPr>
              <a:buFont typeface="Wingdings" panose="05000000000000000000" pitchFamily="2" charset="2"/>
              <a:buChar char="v"/>
            </a:pPr>
            <a:r>
              <a:rPr lang="en-IN" dirty="0" smtClean="0"/>
              <a:t>Convert </a:t>
            </a:r>
            <a:r>
              <a:rPr lang="en-IN" dirty="0"/>
              <a:t>all the ratings to their round number, as there are only 5 options for rating i.e., 1,2,3,4,5. If a rating is 4.5 convert it 5. </a:t>
            </a:r>
            <a:endParaRPr lang="en-IN" dirty="0" smtClean="0"/>
          </a:p>
          <a:p>
            <a:pPr>
              <a:buFont typeface="Wingdings" panose="05000000000000000000" pitchFamily="2" charset="2"/>
              <a:buChar char="v"/>
            </a:pPr>
            <a:endParaRPr lang="en-IN" dirty="0"/>
          </a:p>
          <a:p>
            <a:pPr>
              <a:buFont typeface="Wingdings" panose="05000000000000000000" pitchFamily="2" charset="2"/>
              <a:buChar char="v"/>
            </a:pPr>
            <a:r>
              <a:rPr lang="en-IN" dirty="0" smtClean="0"/>
              <a:t>This Project contains two phases -:</a:t>
            </a:r>
          </a:p>
          <a:p>
            <a:pPr marL="0" indent="0">
              <a:buNone/>
            </a:pPr>
            <a:r>
              <a:rPr lang="en-IN" dirty="0" smtClean="0"/>
              <a:t>1.Data Collection</a:t>
            </a:r>
          </a:p>
          <a:p>
            <a:pPr marL="0" indent="0">
              <a:buNone/>
            </a:pPr>
            <a:r>
              <a:rPr lang="en-IN" dirty="0" smtClean="0"/>
              <a:t>2.Model Building</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012519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623" y="1371600"/>
            <a:ext cx="7968343" cy="3970318"/>
          </a:xfrm>
          <a:prstGeom prst="rect">
            <a:avLst/>
          </a:prstGeom>
          <a:noFill/>
        </p:spPr>
        <p:txBody>
          <a:bodyPr wrap="square" rtlCol="0">
            <a:spAutoFit/>
          </a:bodyPr>
          <a:lstStyle/>
          <a:p>
            <a:r>
              <a:rPr lang="en-IN" dirty="0"/>
              <a:t>4.We did the </a:t>
            </a:r>
            <a:r>
              <a:rPr lang="en-IN" dirty="0" err="1"/>
              <a:t>preprocessing</a:t>
            </a:r>
            <a:r>
              <a:rPr lang="en-IN" dirty="0"/>
              <a:t> using NLP and the steps are as follows:</a:t>
            </a:r>
          </a:p>
          <a:p>
            <a:endParaRPr lang="en-IN" dirty="0"/>
          </a:p>
          <a:p>
            <a:r>
              <a:rPr lang="en-IN" dirty="0" err="1"/>
              <a:t>a.Removing</a:t>
            </a:r>
            <a:r>
              <a:rPr lang="en-IN" dirty="0"/>
              <a:t> Punctuations and other special characters</a:t>
            </a:r>
          </a:p>
          <a:p>
            <a:endParaRPr lang="en-IN" dirty="0"/>
          </a:p>
          <a:p>
            <a:r>
              <a:rPr lang="en-IN" dirty="0" err="1"/>
              <a:t>b.Splitting</a:t>
            </a:r>
            <a:r>
              <a:rPr lang="en-IN" dirty="0"/>
              <a:t> the comments into individual words</a:t>
            </a:r>
          </a:p>
          <a:p>
            <a:endParaRPr lang="en-IN" dirty="0"/>
          </a:p>
          <a:p>
            <a:r>
              <a:rPr lang="en-IN" dirty="0" err="1"/>
              <a:t>c.Removing</a:t>
            </a:r>
            <a:r>
              <a:rPr lang="en-IN" dirty="0"/>
              <a:t> Stop Words</a:t>
            </a:r>
          </a:p>
          <a:p>
            <a:endParaRPr lang="en-IN" dirty="0"/>
          </a:p>
          <a:p>
            <a:r>
              <a:rPr lang="en-IN" dirty="0" err="1"/>
              <a:t>d.Stemming</a:t>
            </a:r>
            <a:r>
              <a:rPr lang="en-IN" dirty="0"/>
              <a:t> and Lemmatising</a:t>
            </a:r>
          </a:p>
          <a:p>
            <a:endParaRPr lang="en-IN" dirty="0"/>
          </a:p>
          <a:p>
            <a:r>
              <a:rPr lang="en-IN" dirty="0" err="1"/>
              <a:t>e.Applying</a:t>
            </a:r>
            <a:r>
              <a:rPr lang="en-IN" dirty="0"/>
              <a:t> Count </a:t>
            </a:r>
            <a:r>
              <a:rPr lang="en-IN" dirty="0" err="1"/>
              <a:t>Vectoriser</a:t>
            </a:r>
            <a:endParaRPr lang="en-IN" dirty="0"/>
          </a:p>
          <a:p>
            <a:endParaRPr lang="en-IN" dirty="0"/>
          </a:p>
          <a:p>
            <a:r>
              <a:rPr lang="en-IN" dirty="0" err="1"/>
              <a:t>f.Splitting</a:t>
            </a:r>
            <a:r>
              <a:rPr lang="en-IN" dirty="0"/>
              <a:t> dataset into Training and Testing</a:t>
            </a:r>
          </a:p>
          <a:p>
            <a:endParaRPr lang="en-IN" dirty="0"/>
          </a:p>
        </p:txBody>
      </p:sp>
    </p:spTree>
    <p:extLst>
      <p:ext uri="{BB962C8B-B14F-4D97-AF65-F5344CB8AC3E}">
        <p14:creationId xmlns:p14="http://schemas.microsoft.com/office/powerpoint/2010/main" val="121130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4823" y="1018903"/>
            <a:ext cx="8098971" cy="5632311"/>
          </a:xfrm>
          <a:prstGeom prst="rect">
            <a:avLst/>
          </a:prstGeom>
          <a:noFill/>
        </p:spPr>
        <p:txBody>
          <a:bodyPr wrap="square" rtlCol="0">
            <a:spAutoFit/>
          </a:bodyPr>
          <a:lstStyle/>
          <a:p>
            <a:r>
              <a:rPr lang="en-IN" dirty="0"/>
              <a:t>5.After separating our train and test data, we started running different machine learning classification algorithms to find out the best performing model.</a:t>
            </a:r>
          </a:p>
          <a:p>
            <a:endParaRPr lang="en-IN" dirty="0"/>
          </a:p>
          <a:p>
            <a:r>
              <a:rPr lang="en-IN" dirty="0"/>
              <a:t>6.We found that </a:t>
            </a:r>
            <a:r>
              <a:rPr lang="en-IN" dirty="0" err="1"/>
              <a:t>RandomForest</a:t>
            </a:r>
            <a:r>
              <a:rPr lang="en-IN" dirty="0"/>
              <a:t> and </a:t>
            </a:r>
            <a:r>
              <a:rPr lang="en-IN" dirty="0" err="1"/>
              <a:t>GradienBoosting</a:t>
            </a:r>
            <a:r>
              <a:rPr lang="en-IN" dirty="0"/>
              <a:t> Algorithms and Logistic Regression were performing well, according to their accuracy and cross </a:t>
            </a:r>
            <a:r>
              <a:rPr lang="en-IN" dirty="0" err="1"/>
              <a:t>val</a:t>
            </a:r>
            <a:r>
              <a:rPr lang="en-IN" dirty="0"/>
              <a:t> scores.</a:t>
            </a:r>
          </a:p>
          <a:p>
            <a:endParaRPr lang="en-IN" dirty="0"/>
          </a:p>
          <a:p>
            <a:r>
              <a:rPr lang="en-IN" dirty="0"/>
              <a:t>7.Then, we performed </a:t>
            </a:r>
            <a:r>
              <a:rPr lang="en-IN" dirty="0" err="1"/>
              <a:t>Hyperparameter</a:t>
            </a:r>
            <a:r>
              <a:rPr lang="en-IN" dirty="0"/>
              <a:t> Tuning techniques using </a:t>
            </a:r>
            <a:r>
              <a:rPr lang="en-IN" dirty="0" err="1"/>
              <a:t>GridSearchCV</a:t>
            </a:r>
            <a:r>
              <a:rPr lang="en-IN" dirty="0"/>
              <a:t> for getting the best parameters and improving the scores. In that, </a:t>
            </a:r>
            <a:r>
              <a:rPr lang="en-IN" dirty="0" err="1"/>
              <a:t>RandomForestClassifier</a:t>
            </a:r>
            <a:r>
              <a:rPr lang="en-IN" dirty="0"/>
              <a:t> performed well and we finalised that model.</a:t>
            </a:r>
          </a:p>
          <a:p>
            <a:endParaRPr lang="en-IN" dirty="0"/>
          </a:p>
          <a:p>
            <a:r>
              <a:rPr lang="en-IN" dirty="0"/>
              <a:t>8.We saved the model in </a:t>
            </a:r>
            <a:r>
              <a:rPr lang="en-IN" dirty="0" err="1"/>
              <a:t>pkl</a:t>
            </a:r>
            <a:r>
              <a:rPr lang="en-IN" dirty="0"/>
              <a:t> format and then saved the predicted values in a </a:t>
            </a:r>
            <a:r>
              <a:rPr lang="en-IN" dirty="0" err="1"/>
              <a:t>csv</a:t>
            </a:r>
            <a:r>
              <a:rPr lang="en-IN" dirty="0"/>
              <a:t> format.</a:t>
            </a:r>
          </a:p>
          <a:p>
            <a:endParaRPr lang="en-IN" dirty="0"/>
          </a:p>
          <a:p>
            <a:r>
              <a:rPr lang="en-IN" dirty="0"/>
              <a:t>9.The problems we faced during this project were:</a:t>
            </a:r>
          </a:p>
          <a:p>
            <a:endParaRPr lang="en-IN" dirty="0"/>
          </a:p>
          <a:p>
            <a:r>
              <a:rPr lang="en-IN" dirty="0" err="1"/>
              <a:t>a.More</a:t>
            </a:r>
            <a:r>
              <a:rPr lang="en-IN" dirty="0"/>
              <a:t> time consumption during </a:t>
            </a:r>
            <a:r>
              <a:rPr lang="en-IN" dirty="0" err="1"/>
              <a:t>hyperparameter</a:t>
            </a:r>
            <a:r>
              <a:rPr lang="en-IN" dirty="0"/>
              <a:t> tuning for both models, as the data was large.</a:t>
            </a:r>
          </a:p>
        </p:txBody>
      </p:sp>
    </p:spTree>
    <p:extLst>
      <p:ext uri="{BB962C8B-B14F-4D97-AF65-F5344CB8AC3E}">
        <p14:creationId xmlns:p14="http://schemas.microsoft.com/office/powerpoint/2010/main" val="396928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8331" y="1162594"/>
            <a:ext cx="7654835" cy="5632311"/>
          </a:xfrm>
          <a:prstGeom prst="rect">
            <a:avLst/>
          </a:prstGeom>
          <a:noFill/>
        </p:spPr>
        <p:txBody>
          <a:bodyPr wrap="square" rtlCol="0">
            <a:spAutoFit/>
          </a:bodyPr>
          <a:lstStyle/>
          <a:p>
            <a:r>
              <a:rPr lang="en-IN" dirty="0" err="1"/>
              <a:t>b.Less</a:t>
            </a:r>
            <a:r>
              <a:rPr lang="en-IN" dirty="0"/>
              <a:t> number of parameters were used during tuning.</a:t>
            </a:r>
          </a:p>
          <a:p>
            <a:endParaRPr lang="en-IN" dirty="0"/>
          </a:p>
          <a:p>
            <a:r>
              <a:rPr lang="en-IN" dirty="0" err="1"/>
              <a:t>c.Scrapping</a:t>
            </a:r>
            <a:r>
              <a:rPr lang="en-IN" dirty="0"/>
              <a:t> of data from different websites were of different process and the length of data were differing in most cases so I </a:t>
            </a:r>
            <a:r>
              <a:rPr lang="en-IN" dirty="0" err="1"/>
              <a:t>sticked</a:t>
            </a:r>
            <a:r>
              <a:rPr lang="en-IN" dirty="0"/>
              <a:t> to Amazon and Scrapped data which are </a:t>
            </a:r>
            <a:r>
              <a:rPr lang="en-IN" dirty="0" err="1"/>
              <a:t>famousin</a:t>
            </a:r>
            <a:r>
              <a:rPr lang="en-IN" dirty="0"/>
              <a:t> the site.</a:t>
            </a:r>
          </a:p>
          <a:p>
            <a:endParaRPr lang="en-IN" dirty="0"/>
          </a:p>
          <a:p>
            <a:r>
              <a:rPr lang="en-IN" dirty="0" err="1"/>
              <a:t>d.Some</a:t>
            </a:r>
            <a:r>
              <a:rPr lang="en-IN" dirty="0"/>
              <a:t> of the reviews were bad and the text had more wrong information about the product.</a:t>
            </a:r>
          </a:p>
          <a:p>
            <a:endParaRPr lang="en-IN" dirty="0"/>
          </a:p>
          <a:p>
            <a:r>
              <a:rPr lang="en-IN" dirty="0" err="1"/>
              <a:t>e.WordCloud</a:t>
            </a:r>
            <a:r>
              <a:rPr lang="en-IN" dirty="0"/>
              <a:t> was not showing proper text which had more positive and negative weightage.</a:t>
            </a:r>
          </a:p>
          <a:p>
            <a:endParaRPr lang="en-IN" dirty="0"/>
          </a:p>
          <a:p>
            <a:r>
              <a:rPr lang="en-IN" dirty="0"/>
              <a:t>10.Areas of improvement:</a:t>
            </a:r>
          </a:p>
          <a:p>
            <a:endParaRPr lang="en-IN" dirty="0"/>
          </a:p>
          <a:p>
            <a:r>
              <a:rPr lang="en-IN" dirty="0" err="1"/>
              <a:t>a.Less</a:t>
            </a:r>
            <a:r>
              <a:rPr lang="en-IN" dirty="0"/>
              <a:t> time complexity</a:t>
            </a:r>
          </a:p>
          <a:p>
            <a:endParaRPr lang="en-IN" dirty="0"/>
          </a:p>
          <a:p>
            <a:r>
              <a:rPr lang="en-IN" dirty="0" err="1"/>
              <a:t>b.More</a:t>
            </a:r>
            <a:r>
              <a:rPr lang="en-IN" dirty="0"/>
              <a:t> accurate reviews can be given</a:t>
            </a:r>
          </a:p>
          <a:p>
            <a:endParaRPr lang="en-IN" dirty="0"/>
          </a:p>
          <a:p>
            <a:r>
              <a:rPr lang="en-IN" dirty="0" err="1"/>
              <a:t>c.Less</a:t>
            </a:r>
            <a:r>
              <a:rPr lang="en-IN" dirty="0"/>
              <a:t> errors can be avoided.</a:t>
            </a:r>
          </a:p>
        </p:txBody>
      </p:sp>
    </p:spTree>
    <p:extLst>
      <p:ext uri="{BB962C8B-B14F-4D97-AF65-F5344CB8AC3E}">
        <p14:creationId xmlns:p14="http://schemas.microsoft.com/office/powerpoint/2010/main" val="2957931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2012" y="2314575"/>
            <a:ext cx="2847975" cy="2228850"/>
          </a:xfrm>
          <a:prstGeom prst="rect">
            <a:avLst/>
          </a:prstGeom>
        </p:spPr>
      </p:pic>
    </p:spTree>
    <p:extLst>
      <p:ext uri="{BB962C8B-B14F-4D97-AF65-F5344CB8AC3E}">
        <p14:creationId xmlns:p14="http://schemas.microsoft.com/office/powerpoint/2010/main" val="385206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lstStyle/>
          <a:p>
            <a:pPr marL="0" indent="0">
              <a:buNone/>
            </a:pPr>
            <a:endParaRPr lang="en-US" b="1" dirty="0" smtClean="0">
              <a:solidFill>
                <a:schemeClr val="tx1">
                  <a:lumMod val="50000"/>
                </a:schemeClr>
              </a:solidFill>
              <a:latin typeface="Goudy Old Style" panose="02020502050305020303" pitchFamily="18" charset="0"/>
            </a:endParaRPr>
          </a:p>
          <a:p>
            <a:pPr marL="0" indent="0">
              <a:buNone/>
            </a:pPr>
            <a:r>
              <a:rPr lang="en-US" dirty="0" smtClean="0">
                <a:solidFill>
                  <a:schemeClr val="tx1">
                    <a:lumMod val="50000"/>
                  </a:schemeClr>
                </a:solidFill>
              </a:rPr>
              <a:t>In this phase</a:t>
            </a:r>
            <a:r>
              <a:rPr lang="en-US" dirty="0">
                <a:solidFill>
                  <a:schemeClr val="tx1">
                    <a:lumMod val="50000"/>
                  </a:schemeClr>
                </a:solidFill>
              </a:rPr>
              <a:t>, we </a:t>
            </a:r>
            <a:r>
              <a:rPr lang="en-US" dirty="0" smtClean="0">
                <a:solidFill>
                  <a:schemeClr val="tx1">
                    <a:lumMod val="50000"/>
                  </a:schemeClr>
                </a:solidFill>
              </a:rPr>
              <a:t>scraped </a:t>
            </a:r>
            <a:r>
              <a:rPr lang="en-US" dirty="0">
                <a:solidFill>
                  <a:schemeClr val="tx1">
                    <a:lumMod val="50000"/>
                  </a:schemeClr>
                </a:solidFill>
              </a:rPr>
              <a:t>nearly </a:t>
            </a:r>
            <a:r>
              <a:rPr lang="en-US" dirty="0" smtClean="0">
                <a:solidFill>
                  <a:schemeClr val="tx1">
                    <a:lumMod val="50000"/>
                  </a:schemeClr>
                </a:solidFill>
              </a:rPr>
              <a:t>36000 </a:t>
            </a:r>
            <a:r>
              <a:rPr lang="en-US" dirty="0">
                <a:solidFill>
                  <a:schemeClr val="tx1">
                    <a:lumMod val="50000"/>
                  </a:schemeClr>
                </a:solidFill>
              </a:rPr>
              <a:t>of reviews data </a:t>
            </a:r>
            <a:r>
              <a:rPr lang="en-US" dirty="0" smtClean="0">
                <a:solidFill>
                  <a:schemeClr val="tx1">
                    <a:lumMod val="50000"/>
                  </a:schemeClr>
                </a:solidFill>
              </a:rPr>
              <a:t>from Amazon of </a:t>
            </a:r>
            <a:r>
              <a:rPr lang="en-US" dirty="0">
                <a:solidFill>
                  <a:schemeClr val="tx1">
                    <a:lumMod val="50000"/>
                  </a:schemeClr>
                </a:solidFill>
              </a:rPr>
              <a:t>different </a:t>
            </a:r>
            <a:r>
              <a:rPr lang="en-US" dirty="0" smtClean="0">
                <a:solidFill>
                  <a:schemeClr val="tx1">
                    <a:lumMod val="50000"/>
                  </a:schemeClr>
                </a:solidFill>
              </a:rPr>
              <a:t>products like  </a:t>
            </a:r>
            <a:r>
              <a:rPr lang="en-US" dirty="0" err="1" smtClean="0">
                <a:solidFill>
                  <a:schemeClr val="tx1">
                    <a:lumMod val="50000"/>
                  </a:schemeClr>
                </a:solidFill>
              </a:rPr>
              <a:t>laptop,phone</a:t>
            </a:r>
            <a:r>
              <a:rPr lang="en-US" dirty="0" smtClean="0">
                <a:solidFill>
                  <a:schemeClr val="tx1">
                    <a:lumMod val="50000"/>
                  </a:schemeClr>
                </a:solidFill>
              </a:rPr>
              <a:t> and </a:t>
            </a:r>
            <a:r>
              <a:rPr lang="en-US" dirty="0" err="1" smtClean="0">
                <a:solidFill>
                  <a:schemeClr val="tx1">
                    <a:lumMod val="50000"/>
                  </a:schemeClr>
                </a:solidFill>
              </a:rPr>
              <a:t>cameraetc</a:t>
            </a:r>
            <a:r>
              <a:rPr lang="en-US" dirty="0">
                <a:solidFill>
                  <a:schemeClr val="tx1">
                    <a:lumMod val="50000"/>
                  </a:schemeClr>
                </a:solidFill>
              </a:rPr>
              <a:t>. and it is collected by using </a:t>
            </a:r>
            <a:r>
              <a:rPr lang="en-US" dirty="0" err="1">
                <a:solidFill>
                  <a:schemeClr val="tx1">
                    <a:lumMod val="50000"/>
                  </a:schemeClr>
                </a:solidFill>
              </a:rPr>
              <a:t>Webscraping</a:t>
            </a:r>
            <a:r>
              <a:rPr lang="en-US" dirty="0">
                <a:solidFill>
                  <a:schemeClr val="tx1">
                    <a:lumMod val="50000"/>
                  </a:schemeClr>
                </a:solidFill>
              </a:rPr>
              <a:t> and Selenium.</a:t>
            </a:r>
          </a:p>
          <a:p>
            <a:pPr marL="0" indent="0">
              <a:buNone/>
            </a:pPr>
            <a:endParaRPr lang="en-IN" dirty="0"/>
          </a:p>
        </p:txBody>
      </p:sp>
    </p:spTree>
    <p:extLst>
      <p:ext uri="{BB962C8B-B14F-4D97-AF65-F5344CB8AC3E}">
        <p14:creationId xmlns:p14="http://schemas.microsoft.com/office/powerpoint/2010/main" val="124901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Steps-:</a:t>
            </a:r>
            <a:endParaRPr lang="en-IN" dirty="0"/>
          </a:p>
        </p:txBody>
      </p:sp>
      <p:sp>
        <p:nvSpPr>
          <p:cNvPr id="3" name="Content Placeholder 2"/>
          <p:cNvSpPr>
            <a:spLocks noGrp="1"/>
          </p:cNvSpPr>
          <p:nvPr>
            <p:ph idx="1"/>
          </p:nvPr>
        </p:nvSpPr>
        <p:spPr>
          <a:xfrm>
            <a:off x="2589212" y="1724297"/>
            <a:ext cx="8915400" cy="4186925"/>
          </a:xfrm>
        </p:spPr>
        <p:txBody>
          <a:bodyPr>
            <a:normAutofit/>
          </a:bodyPr>
          <a:lstStyle/>
          <a:p>
            <a:pPr marL="0" lvl="1" indent="0">
              <a:buNone/>
            </a:pPr>
            <a:r>
              <a:rPr lang="en-IN" sz="1800" dirty="0"/>
              <a:t>After collecting the data, you need to build a machine learning model. Before model building do all data </a:t>
            </a:r>
            <a:r>
              <a:rPr lang="en-IN" sz="1800" dirty="0" err="1"/>
              <a:t>preprocessing</a:t>
            </a:r>
            <a:r>
              <a:rPr lang="en-IN" sz="1800" dirty="0"/>
              <a:t> steps involving NLP. Try different models with different hyper parameters and select the best model </a:t>
            </a:r>
          </a:p>
          <a:p>
            <a:pPr marL="0" indent="0">
              <a:buNone/>
            </a:pPr>
            <a:r>
              <a:rPr lang="en-IN" dirty="0" smtClean="0"/>
              <a:t>1</a:t>
            </a:r>
            <a:r>
              <a:rPr lang="en-IN" dirty="0"/>
              <a:t>. Data Cleaning </a:t>
            </a:r>
          </a:p>
          <a:p>
            <a:pPr marL="0" indent="0">
              <a:buNone/>
            </a:pPr>
            <a:r>
              <a:rPr lang="en-IN" dirty="0"/>
              <a:t>2. Exploratory Data Analysis </a:t>
            </a:r>
          </a:p>
          <a:p>
            <a:pPr marL="0" indent="0">
              <a:buNone/>
            </a:pPr>
            <a:r>
              <a:rPr lang="en-IN" dirty="0"/>
              <a:t>3. Data </a:t>
            </a:r>
            <a:r>
              <a:rPr lang="en-IN" dirty="0" err="1"/>
              <a:t>Preprocessing</a:t>
            </a:r>
            <a:r>
              <a:rPr lang="en-IN" dirty="0"/>
              <a:t> </a:t>
            </a:r>
          </a:p>
          <a:p>
            <a:pPr marL="0" indent="0">
              <a:buNone/>
            </a:pPr>
            <a:r>
              <a:rPr lang="en-IN" dirty="0" smtClean="0"/>
              <a:t> 4</a:t>
            </a:r>
            <a:r>
              <a:rPr lang="en-IN" dirty="0"/>
              <a:t>. Model Building </a:t>
            </a:r>
          </a:p>
          <a:p>
            <a:pPr marL="0" indent="0">
              <a:buNone/>
            </a:pPr>
            <a:r>
              <a:rPr lang="en-IN" dirty="0"/>
              <a:t>5. Model </a:t>
            </a:r>
            <a:r>
              <a:rPr lang="en-IN" dirty="0" smtClean="0"/>
              <a:t>Evaluation</a:t>
            </a:r>
          </a:p>
          <a:p>
            <a:pPr marL="0" indent="0">
              <a:buNone/>
            </a:pPr>
            <a:r>
              <a:rPr lang="en-IN" dirty="0" smtClean="0"/>
              <a:t>6</a:t>
            </a:r>
            <a:r>
              <a:rPr lang="en-IN" dirty="0"/>
              <a:t>. Selecting the best model </a:t>
            </a:r>
          </a:p>
          <a:p>
            <a:pPr marL="0" indent="0">
              <a:buNone/>
            </a:pPr>
            <a:endParaRPr lang="en-IN" dirty="0"/>
          </a:p>
        </p:txBody>
      </p:sp>
    </p:spTree>
    <p:extLst>
      <p:ext uri="{BB962C8B-B14F-4D97-AF65-F5344CB8AC3E}">
        <p14:creationId xmlns:p14="http://schemas.microsoft.com/office/powerpoint/2010/main" val="4690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And Format</a:t>
            </a:r>
            <a:endParaRPr lang="en-IN" dirty="0"/>
          </a:p>
        </p:txBody>
      </p:sp>
      <p:pic>
        <p:nvPicPr>
          <p:cNvPr id="4" name="Content Placeholder 3"/>
          <p:cNvPicPr>
            <a:picLocks noGrp="1" noChangeAspect="1"/>
          </p:cNvPicPr>
          <p:nvPr>
            <p:ph idx="1"/>
          </p:nvPr>
        </p:nvPicPr>
        <p:blipFill>
          <a:blip r:embed="rId2"/>
          <a:stretch>
            <a:fillRect/>
          </a:stretch>
        </p:blipFill>
        <p:spPr>
          <a:xfrm>
            <a:off x="2690949" y="2133599"/>
            <a:ext cx="6819438" cy="3888377"/>
          </a:xfrm>
          <a:prstGeom prst="rect">
            <a:avLst/>
          </a:prstGeom>
        </p:spPr>
      </p:pic>
    </p:spTree>
    <p:extLst>
      <p:ext uri="{BB962C8B-B14F-4D97-AF65-F5344CB8AC3E}">
        <p14:creationId xmlns:p14="http://schemas.microsoft.com/office/powerpoint/2010/main" val="240336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r>
              <a:rPr lang="en-IN" dirty="0" smtClean="0"/>
              <a:t>-I</a:t>
            </a:r>
            <a:endParaRPr lang="en-IN" dirty="0"/>
          </a:p>
        </p:txBody>
      </p:sp>
      <p:pic>
        <p:nvPicPr>
          <p:cNvPr id="4" name="Content Placeholder 3"/>
          <p:cNvPicPr>
            <a:picLocks noGrp="1" noChangeAspect="1"/>
          </p:cNvPicPr>
          <p:nvPr>
            <p:ph idx="1"/>
          </p:nvPr>
        </p:nvPicPr>
        <p:blipFill>
          <a:blip r:embed="rId2"/>
          <a:stretch>
            <a:fillRect/>
          </a:stretch>
        </p:blipFill>
        <p:spPr>
          <a:xfrm>
            <a:off x="3017521" y="2133600"/>
            <a:ext cx="6547218" cy="3875314"/>
          </a:xfrm>
          <a:prstGeom prst="rect">
            <a:avLst/>
          </a:prstGeom>
        </p:spPr>
      </p:pic>
    </p:spTree>
    <p:extLst>
      <p:ext uri="{BB962C8B-B14F-4D97-AF65-F5344CB8AC3E}">
        <p14:creationId xmlns:p14="http://schemas.microsoft.com/office/powerpoint/2010/main" val="114879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r>
              <a:rPr lang="en-IN" dirty="0" smtClean="0"/>
              <a:t> -II</a:t>
            </a:r>
            <a:endParaRPr lang="en-IN" dirty="0"/>
          </a:p>
        </p:txBody>
      </p:sp>
      <p:pic>
        <p:nvPicPr>
          <p:cNvPr id="4" name="Content Placeholder 3"/>
          <p:cNvPicPr>
            <a:picLocks noGrp="1" noChangeAspect="1"/>
          </p:cNvPicPr>
          <p:nvPr>
            <p:ph idx="1"/>
          </p:nvPr>
        </p:nvPicPr>
        <p:blipFill>
          <a:blip r:embed="rId2"/>
          <a:stretch>
            <a:fillRect/>
          </a:stretch>
        </p:blipFill>
        <p:spPr>
          <a:xfrm>
            <a:off x="3749040" y="2289175"/>
            <a:ext cx="6007735" cy="3467100"/>
          </a:xfrm>
          <a:prstGeom prst="rect">
            <a:avLst/>
          </a:prstGeom>
        </p:spPr>
      </p:pic>
    </p:spTree>
    <p:extLst>
      <p:ext uri="{BB962C8B-B14F-4D97-AF65-F5344CB8AC3E}">
        <p14:creationId xmlns:p14="http://schemas.microsoft.com/office/powerpoint/2010/main" val="160030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3004457" y="2133599"/>
            <a:ext cx="6884126" cy="4136571"/>
          </a:xfrm>
          <a:prstGeom prst="rect">
            <a:avLst/>
          </a:prstGeom>
        </p:spPr>
      </p:pic>
    </p:spTree>
    <p:extLst>
      <p:ext uri="{BB962C8B-B14F-4D97-AF65-F5344CB8AC3E}">
        <p14:creationId xmlns:p14="http://schemas.microsoft.com/office/powerpoint/2010/main" val="1436834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TotalTime>
  <Words>1186</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Century Gothic</vt:lpstr>
      <vt:lpstr>Goudy Old Style</vt:lpstr>
      <vt:lpstr>Inria Serif</vt:lpstr>
      <vt:lpstr>Wingdings</vt:lpstr>
      <vt:lpstr>Wingdings 3</vt:lpstr>
      <vt:lpstr>Wisp</vt:lpstr>
      <vt:lpstr>Ratings Project</vt:lpstr>
      <vt:lpstr>Introduction</vt:lpstr>
      <vt:lpstr>Analytical Problem In The Project</vt:lpstr>
      <vt:lpstr>Data Collection</vt:lpstr>
      <vt:lpstr>Model Building Steps-:</vt:lpstr>
      <vt:lpstr>Data Collection And Format</vt:lpstr>
      <vt:lpstr>Data Preprocessing-I</vt:lpstr>
      <vt:lpstr>Data Preprocessing -II</vt:lpstr>
      <vt:lpstr>Data Visualization</vt:lpstr>
      <vt:lpstr>Pre-processing using Natural Language Processing (NLP):  </vt:lpstr>
      <vt:lpstr>Terms of NLP</vt:lpstr>
      <vt:lpstr>Ratings And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Project</dc:title>
  <dc:creator>vaishali shukla</dc:creator>
  <cp:lastModifiedBy>akash shukla</cp:lastModifiedBy>
  <cp:revision>10</cp:revision>
  <dcterms:created xsi:type="dcterms:W3CDTF">2021-06-24T15:42:13Z</dcterms:created>
  <dcterms:modified xsi:type="dcterms:W3CDTF">2021-06-24T17:17:19Z</dcterms:modified>
</cp:coreProperties>
</file>