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11" Type="http://schemas.openxmlformats.org/officeDocument/2006/relationships/image" Target="../media/image8.jpg"/><Relationship Id="rId10" Type="http://schemas.openxmlformats.org/officeDocument/2006/relationships/image" Target="../media/image7.jpg"/><Relationship Id="rId9" Type="http://schemas.openxmlformats.org/officeDocument/2006/relationships/image" Target="../media/image2.jp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4.jpg"/><Relationship Id="rId8"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annams4.com/digital-and-social-media-landscape-in-india/#:~:text=With%20the%20ease%20of%20internet%20access,%20the%20number,India%20access%20social%20networks%20through%20their%20mobile%20devices." TargetMode="External"/><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83" name="Shape 83"/>
        <p:cNvGrpSpPr/>
        <p:nvPr/>
      </p:nvGrpSpPr>
      <p:grpSpPr>
        <a:xfrm>
          <a:off x="0" y="0"/>
          <a:ext cx="0" cy="0"/>
          <a:chOff x="0" y="0"/>
          <a:chExt cx="0" cy="0"/>
        </a:xfrm>
      </p:grpSpPr>
      <p:sp>
        <p:nvSpPr>
          <p:cNvPr id="84" name="Google Shape;84;p13"/>
          <p:cNvSpPr/>
          <p:nvPr/>
        </p:nvSpPr>
        <p:spPr>
          <a:xfrm>
            <a:off x="7511140" y="1138335"/>
            <a:ext cx="4152126" cy="4152126"/>
          </a:xfrm>
          <a:prstGeom prst="ellipse">
            <a:avLst/>
          </a:prstGeom>
          <a:solidFill>
            <a:schemeClr val="lt1"/>
          </a:solidFill>
          <a:ln cap="flat" cmpd="sng" w="12700">
            <a:solidFill>
              <a:srgbClr val="EBF1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2007" l="6147" r="6260" t="1824"/>
          <a:stretch/>
        </p:blipFill>
        <p:spPr>
          <a:xfrm>
            <a:off x="8285584" y="802432"/>
            <a:ext cx="2603240" cy="4917233"/>
          </a:xfrm>
          <a:prstGeom prst="rect">
            <a:avLst/>
          </a:prstGeom>
          <a:noFill/>
          <a:ln>
            <a:noFill/>
          </a:ln>
        </p:spPr>
      </p:pic>
      <p:sp>
        <p:nvSpPr>
          <p:cNvPr id="86" name="Google Shape;86;p13"/>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nvSpPr>
        <p:spPr>
          <a:xfrm>
            <a:off x="1201315" y="2660883"/>
            <a:ext cx="578109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Avenir"/>
                <a:ea typeface="Avenir"/>
                <a:cs typeface="Avenir"/>
                <a:sym typeface="Avenir"/>
              </a:rPr>
              <a:t>Koo:  Connect with Indians </a:t>
            </a:r>
            <a:endParaRPr/>
          </a:p>
          <a:p>
            <a:pPr indent="0" lvl="0" marL="0" marR="0" rtl="0" algn="l">
              <a:spcBef>
                <a:spcPts val="0"/>
              </a:spcBef>
              <a:spcAft>
                <a:spcPts val="0"/>
              </a:spcAft>
              <a:buNone/>
            </a:pPr>
            <a:r>
              <a:rPr lang="en-US" sz="3600">
                <a:solidFill>
                  <a:schemeClr val="dk1"/>
                </a:solidFill>
                <a:latin typeface="Avenir"/>
                <a:ea typeface="Avenir"/>
                <a:cs typeface="Avenir"/>
                <a:sym typeface="Avenir"/>
              </a:rPr>
              <a:t>in Indian Languages</a:t>
            </a:r>
            <a:endParaRPr/>
          </a:p>
        </p:txBody>
      </p:sp>
      <p:sp>
        <p:nvSpPr>
          <p:cNvPr id="88" name="Google Shape;88;p13"/>
          <p:cNvSpPr/>
          <p:nvPr/>
        </p:nvSpPr>
        <p:spPr>
          <a:xfrm>
            <a:off x="956387" y="2394624"/>
            <a:ext cx="489856" cy="532518"/>
          </a:xfrm>
          <a:prstGeom prst="halfFrame">
            <a:avLst>
              <a:gd fmla="val 20000" name="adj1"/>
              <a:gd fmla="val 18095" name="adj2"/>
            </a:avLst>
          </a:prstGeom>
          <a:solidFill>
            <a:srgbClr val="FFCD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3"/>
          <p:cNvSpPr/>
          <p:nvPr/>
        </p:nvSpPr>
        <p:spPr>
          <a:xfrm rot="10800000">
            <a:off x="6634843" y="3429000"/>
            <a:ext cx="489856" cy="532518"/>
          </a:xfrm>
          <a:prstGeom prst="halfFrame">
            <a:avLst>
              <a:gd fmla="val 20000" name="adj1"/>
              <a:gd fmla="val 18095" name="adj2"/>
            </a:avLst>
          </a:prstGeom>
          <a:solidFill>
            <a:srgbClr val="FFCD00"/>
          </a:solidFill>
          <a:ln cap="flat" cmpd="sng" w="12700">
            <a:solidFill>
              <a:srgbClr val="EBF1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90" name="Google Shape;90;p13"/>
          <p:cNvPicPr preferRelativeResize="0"/>
          <p:nvPr/>
        </p:nvPicPr>
        <p:blipFill rotWithShape="1">
          <a:blip r:embed="rId4">
            <a:alphaModFix/>
          </a:blip>
          <a:srcRect b="0" l="0" r="0" t="0"/>
          <a:stretch/>
        </p:blipFill>
        <p:spPr>
          <a:xfrm>
            <a:off x="10126494" y="2101395"/>
            <a:ext cx="586458" cy="293229"/>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1887024" y="4172381"/>
            <a:ext cx="586458" cy="293229"/>
          </a:xfrm>
          <a:prstGeom prst="rect">
            <a:avLst/>
          </a:prstGeom>
          <a:noFill/>
          <a:ln>
            <a:noFill/>
          </a:ln>
        </p:spPr>
      </p:pic>
      <p:sp>
        <p:nvSpPr>
          <p:cNvPr id="92" name="Google Shape;92;p13"/>
          <p:cNvSpPr txBox="1"/>
          <p:nvPr/>
        </p:nvSpPr>
        <p:spPr>
          <a:xfrm>
            <a:off x="2551921" y="4134329"/>
            <a:ext cx="30651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India’s Aatma Nirbhar App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259" name="Shape 259"/>
        <p:cNvGrpSpPr/>
        <p:nvPr/>
      </p:nvGrpSpPr>
      <p:grpSpPr>
        <a:xfrm>
          <a:off x="0" y="0"/>
          <a:ext cx="0" cy="0"/>
          <a:chOff x="0" y="0"/>
          <a:chExt cx="0" cy="0"/>
        </a:xfrm>
      </p:grpSpPr>
      <p:sp>
        <p:nvSpPr>
          <p:cNvPr id="260" name="Google Shape;260;p22"/>
          <p:cNvSpPr/>
          <p:nvPr/>
        </p:nvSpPr>
        <p:spPr>
          <a:xfrm>
            <a:off x="0" y="0"/>
            <a:ext cx="12192000" cy="6858000"/>
          </a:xfrm>
          <a:prstGeom prst="rect">
            <a:avLst/>
          </a:prstGeom>
          <a:solidFill>
            <a:schemeClr val="lt1"/>
          </a:solid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2"/>
          <p:cNvSpPr txBox="1"/>
          <p:nvPr/>
        </p:nvSpPr>
        <p:spPr>
          <a:xfrm>
            <a:off x="3634769" y="2207929"/>
            <a:ext cx="470679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venir"/>
                <a:ea typeface="Avenir"/>
                <a:cs typeface="Avenir"/>
                <a:sym typeface="Avenir"/>
              </a:rPr>
              <a:t>Thank you!</a:t>
            </a:r>
            <a:endParaRPr/>
          </a:p>
        </p:txBody>
      </p:sp>
      <p:sp>
        <p:nvSpPr>
          <p:cNvPr id="262" name="Google Shape;262;p22"/>
          <p:cNvSpPr txBox="1"/>
          <p:nvPr/>
        </p:nvSpPr>
        <p:spPr>
          <a:xfrm>
            <a:off x="7109927" y="4923689"/>
            <a:ext cx="4791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venir"/>
                <a:ea typeface="Avenir"/>
                <a:cs typeface="Avenir"/>
                <a:sym typeface="Avenir"/>
              </a:rPr>
              <a:t>VAISHALI KURIL</a:t>
            </a:r>
            <a:endParaRPr sz="2000">
              <a:solidFill>
                <a:schemeClr val="dk1"/>
              </a:solidFill>
              <a:latin typeface="Avenir"/>
              <a:ea typeface="Avenir"/>
              <a:cs typeface="Avenir"/>
              <a:sym typeface="Aveni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F</a:t>
            </a:r>
            <a:r>
              <a:rPr lang="en-US" sz="2000">
                <a:solidFill>
                  <a:schemeClr val="dk1"/>
                </a:solidFill>
                <a:latin typeface="Avenir"/>
                <a:ea typeface="Avenir"/>
                <a:cs typeface="Avenir"/>
                <a:sym typeface="Avenir"/>
              </a:rPr>
              <a:t>inal year student, IIT(ISM) Dhanbad</a:t>
            </a: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vaishalikuril24</a:t>
            </a:r>
            <a:r>
              <a:rPr lang="en-US" sz="2000">
                <a:solidFill>
                  <a:schemeClr val="dk1"/>
                </a:solidFill>
                <a:latin typeface="Avenir"/>
                <a:ea typeface="Avenir"/>
                <a:cs typeface="Avenir"/>
                <a:sym typeface="Avenir"/>
              </a:rPr>
              <a:t>@gmail.com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96" name="Shape 96"/>
        <p:cNvGrpSpPr/>
        <p:nvPr/>
      </p:nvGrpSpPr>
      <p:grpSpPr>
        <a:xfrm>
          <a:off x="0" y="0"/>
          <a:ext cx="0" cy="0"/>
          <a:chOff x="0" y="0"/>
          <a:chExt cx="0" cy="0"/>
        </a:xfrm>
      </p:grpSpPr>
      <p:sp>
        <p:nvSpPr>
          <p:cNvPr id="97" name="Google Shape;97;p14"/>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4"/>
          <p:cNvSpPr txBox="1"/>
          <p:nvPr/>
        </p:nvSpPr>
        <p:spPr>
          <a:xfrm>
            <a:off x="567078" y="346695"/>
            <a:ext cx="18007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262626"/>
                </a:solidFill>
                <a:latin typeface="Avenir"/>
                <a:ea typeface="Avenir"/>
                <a:cs typeface="Avenir"/>
                <a:sym typeface="Avenir"/>
              </a:rPr>
              <a:t>ABOUT  </a:t>
            </a:r>
            <a:endParaRPr/>
          </a:p>
        </p:txBody>
      </p:sp>
      <p:pic>
        <p:nvPicPr>
          <p:cNvPr id="99" name="Google Shape;99;p14"/>
          <p:cNvPicPr preferRelativeResize="0"/>
          <p:nvPr/>
        </p:nvPicPr>
        <p:blipFill rotWithShape="1">
          <a:blip r:embed="rId3">
            <a:alphaModFix/>
          </a:blip>
          <a:srcRect b="30990" l="43956" r="41778" t="23688"/>
          <a:stretch/>
        </p:blipFill>
        <p:spPr>
          <a:xfrm>
            <a:off x="725700" y="834844"/>
            <a:ext cx="401118" cy="687209"/>
          </a:xfrm>
          <a:prstGeom prst="rect">
            <a:avLst/>
          </a:prstGeom>
          <a:noFill/>
          <a:ln>
            <a:noFill/>
          </a:ln>
        </p:spPr>
      </p:pic>
      <p:sp>
        <p:nvSpPr>
          <p:cNvPr id="100" name="Google Shape;100;p14"/>
          <p:cNvSpPr/>
          <p:nvPr/>
        </p:nvSpPr>
        <p:spPr>
          <a:xfrm>
            <a:off x="1295146" y="889637"/>
            <a:ext cx="6270176" cy="2641838"/>
          </a:xfrm>
          <a:prstGeom prst="rect">
            <a:avLst/>
          </a:prstGeom>
          <a:noFill/>
          <a:ln cap="flat" cmpd="sng" w="12700">
            <a:solidFill>
              <a:srgbClr val="7F7F7F"/>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txBox="1"/>
          <p:nvPr/>
        </p:nvSpPr>
        <p:spPr>
          <a:xfrm>
            <a:off x="1326648" y="976930"/>
            <a:ext cx="6204862"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Koo is an </a:t>
            </a:r>
            <a:r>
              <a:rPr b="1" lang="en-US" sz="1600">
                <a:solidFill>
                  <a:schemeClr val="dk1"/>
                </a:solidFill>
                <a:latin typeface="Avenir"/>
                <a:ea typeface="Avenir"/>
                <a:cs typeface="Avenir"/>
                <a:sym typeface="Avenir"/>
              </a:rPr>
              <a:t>Indian micro-blogging platform </a:t>
            </a:r>
            <a:r>
              <a:rPr lang="en-US" sz="1600">
                <a:solidFill>
                  <a:schemeClr val="dk1"/>
                </a:solidFill>
                <a:latin typeface="Avenir"/>
                <a:ea typeface="Avenir"/>
                <a:cs typeface="Avenir"/>
                <a:sym typeface="Avenir"/>
              </a:rPr>
              <a:t>app built for Indians to share their views in their </a:t>
            </a:r>
            <a:r>
              <a:rPr b="1" lang="en-US" sz="1600">
                <a:solidFill>
                  <a:schemeClr val="dk1"/>
                </a:solidFill>
                <a:latin typeface="Avenir"/>
                <a:ea typeface="Avenir"/>
                <a:cs typeface="Avenir"/>
                <a:sym typeface="Avenir"/>
              </a:rPr>
              <a:t>mother tongue </a:t>
            </a:r>
            <a:r>
              <a:rPr lang="en-US" sz="1600">
                <a:solidFill>
                  <a:schemeClr val="dk1"/>
                </a:solidFill>
                <a:latin typeface="Avenir"/>
                <a:ea typeface="Avenir"/>
                <a:cs typeface="Avenir"/>
                <a:sym typeface="Avenir"/>
              </a:rPr>
              <a:t>and have meaningful discussions.</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It empowers people to express their thoughts in Indian languages with a strong knit local Indian community.</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Many prominent personalities like Sadhguru, Ravi Shankar Prasad, Anil Kumble, Javagal Srinath etc use Koo to express themselves everyday</a:t>
            </a:r>
            <a:endParaRPr/>
          </a:p>
        </p:txBody>
      </p:sp>
      <p:grpSp>
        <p:nvGrpSpPr>
          <p:cNvPr id="102" name="Google Shape;102;p14"/>
          <p:cNvGrpSpPr/>
          <p:nvPr/>
        </p:nvGrpSpPr>
        <p:grpSpPr>
          <a:xfrm>
            <a:off x="7750192" y="1129244"/>
            <a:ext cx="3544076" cy="1807870"/>
            <a:chOff x="7959012" y="1506139"/>
            <a:chExt cx="3544076" cy="1807870"/>
          </a:xfrm>
        </p:grpSpPr>
        <p:pic>
          <p:nvPicPr>
            <p:cNvPr descr="Group of men" id="103" name="Google Shape;103;p14"/>
            <p:cNvPicPr preferRelativeResize="0"/>
            <p:nvPr/>
          </p:nvPicPr>
          <p:blipFill rotWithShape="1">
            <a:blip r:embed="rId4">
              <a:alphaModFix/>
            </a:blip>
            <a:srcRect b="0" l="0" r="0" t="0"/>
            <a:stretch/>
          </p:blipFill>
          <p:spPr>
            <a:xfrm>
              <a:off x="7959012" y="1506139"/>
              <a:ext cx="464974" cy="464974"/>
            </a:xfrm>
            <a:prstGeom prst="rect">
              <a:avLst/>
            </a:prstGeom>
            <a:noFill/>
            <a:ln>
              <a:noFill/>
            </a:ln>
          </p:spPr>
        </p:pic>
        <p:sp>
          <p:nvSpPr>
            <p:cNvPr id="104" name="Google Shape;104;p14"/>
            <p:cNvSpPr txBox="1"/>
            <p:nvPr/>
          </p:nvSpPr>
          <p:spPr>
            <a:xfrm>
              <a:off x="8423986" y="1552247"/>
              <a:ext cx="22580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Crossed 3M users</a:t>
              </a:r>
              <a:endParaRPr/>
            </a:p>
          </p:txBody>
        </p:sp>
        <p:pic>
          <p:nvPicPr>
            <p:cNvPr descr="Star" id="105" name="Google Shape;105;p14"/>
            <p:cNvPicPr preferRelativeResize="0"/>
            <p:nvPr/>
          </p:nvPicPr>
          <p:blipFill rotWithShape="1">
            <a:blip r:embed="rId5">
              <a:alphaModFix/>
            </a:blip>
            <a:srcRect b="0" l="0" r="0" t="0"/>
            <a:stretch/>
          </p:blipFill>
          <p:spPr>
            <a:xfrm>
              <a:off x="7959012" y="2117687"/>
              <a:ext cx="464974" cy="464974"/>
            </a:xfrm>
            <a:prstGeom prst="rect">
              <a:avLst/>
            </a:prstGeom>
            <a:noFill/>
            <a:ln>
              <a:noFill/>
            </a:ln>
          </p:spPr>
        </p:pic>
        <p:sp>
          <p:nvSpPr>
            <p:cNvPr id="106" name="Google Shape;106;p14"/>
            <p:cNvSpPr txBox="1"/>
            <p:nvPr/>
          </p:nvSpPr>
          <p:spPr>
            <a:xfrm>
              <a:off x="8423986" y="2027008"/>
              <a:ext cx="27987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4.7 star rating in Google Play store (with 85k reviews)</a:t>
              </a:r>
              <a:endParaRPr/>
            </a:p>
          </p:txBody>
        </p:sp>
        <p:pic>
          <p:nvPicPr>
            <p:cNvPr descr="Medal" id="107" name="Google Shape;107;p14"/>
            <p:cNvPicPr preferRelativeResize="0"/>
            <p:nvPr/>
          </p:nvPicPr>
          <p:blipFill rotWithShape="1">
            <a:blip r:embed="rId6">
              <a:alphaModFix/>
            </a:blip>
            <a:srcRect b="0" l="0" r="0" t="0"/>
            <a:stretch/>
          </p:blipFill>
          <p:spPr>
            <a:xfrm>
              <a:off x="7959012" y="2819913"/>
              <a:ext cx="464974" cy="464974"/>
            </a:xfrm>
            <a:prstGeom prst="rect">
              <a:avLst/>
            </a:prstGeom>
            <a:noFill/>
            <a:ln>
              <a:noFill/>
            </a:ln>
          </p:spPr>
        </p:pic>
        <p:sp>
          <p:nvSpPr>
            <p:cNvPr id="108" name="Google Shape;108;p14"/>
            <p:cNvSpPr txBox="1"/>
            <p:nvPr/>
          </p:nvSpPr>
          <p:spPr>
            <a:xfrm>
              <a:off x="8423986" y="2729234"/>
              <a:ext cx="307910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Announced as Aatma Nirbhar App by Government of India</a:t>
              </a:r>
              <a:endParaRPr/>
            </a:p>
          </p:txBody>
        </p:sp>
      </p:grpSp>
      <p:sp>
        <p:nvSpPr>
          <p:cNvPr id="109" name="Google Shape;109;p14"/>
          <p:cNvSpPr txBox="1"/>
          <p:nvPr/>
        </p:nvSpPr>
        <p:spPr>
          <a:xfrm>
            <a:off x="516290" y="3543695"/>
            <a:ext cx="22953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venir"/>
                <a:ea typeface="Avenir"/>
                <a:cs typeface="Avenir"/>
                <a:sym typeface="Avenir"/>
              </a:rPr>
              <a:t>COMPETITORS</a:t>
            </a:r>
            <a:endParaRPr/>
          </a:p>
        </p:txBody>
      </p:sp>
      <p:grpSp>
        <p:nvGrpSpPr>
          <p:cNvPr id="110" name="Google Shape;110;p14"/>
          <p:cNvGrpSpPr/>
          <p:nvPr/>
        </p:nvGrpSpPr>
        <p:grpSpPr>
          <a:xfrm>
            <a:off x="2308531" y="3994667"/>
            <a:ext cx="7035639" cy="786047"/>
            <a:chOff x="3415917" y="4331790"/>
            <a:chExt cx="7035639" cy="786047"/>
          </a:xfrm>
        </p:grpSpPr>
        <p:pic>
          <p:nvPicPr>
            <p:cNvPr id="111" name="Google Shape;111;p14"/>
            <p:cNvPicPr preferRelativeResize="0"/>
            <p:nvPr/>
          </p:nvPicPr>
          <p:blipFill rotWithShape="1">
            <a:blip r:embed="rId7">
              <a:alphaModFix/>
            </a:blip>
            <a:srcRect b="0" l="0" r="0" t="0"/>
            <a:stretch/>
          </p:blipFill>
          <p:spPr>
            <a:xfrm>
              <a:off x="3415917" y="4336453"/>
              <a:ext cx="773527" cy="781384"/>
            </a:xfrm>
            <a:prstGeom prst="rect">
              <a:avLst/>
            </a:prstGeom>
            <a:noFill/>
            <a:ln>
              <a:noFill/>
            </a:ln>
          </p:spPr>
        </p:pic>
        <p:pic>
          <p:nvPicPr>
            <p:cNvPr id="112" name="Google Shape;112;p14"/>
            <p:cNvPicPr preferRelativeResize="0"/>
            <p:nvPr/>
          </p:nvPicPr>
          <p:blipFill rotWithShape="1">
            <a:blip r:embed="rId8">
              <a:alphaModFix/>
            </a:blip>
            <a:srcRect b="0" l="0" r="0" t="0"/>
            <a:stretch/>
          </p:blipFill>
          <p:spPr>
            <a:xfrm>
              <a:off x="5064113" y="4336453"/>
              <a:ext cx="1150075" cy="779712"/>
            </a:xfrm>
            <a:prstGeom prst="rect">
              <a:avLst/>
            </a:prstGeom>
            <a:noFill/>
            <a:ln>
              <a:noFill/>
            </a:ln>
          </p:spPr>
        </p:pic>
        <p:pic>
          <p:nvPicPr>
            <p:cNvPr id="113" name="Google Shape;113;p14"/>
            <p:cNvPicPr preferRelativeResize="0"/>
            <p:nvPr/>
          </p:nvPicPr>
          <p:blipFill rotWithShape="1">
            <a:blip r:embed="rId9">
              <a:alphaModFix/>
            </a:blip>
            <a:srcRect b="0" l="0" r="0" t="0"/>
            <a:stretch/>
          </p:blipFill>
          <p:spPr>
            <a:xfrm>
              <a:off x="7088018" y="4331790"/>
              <a:ext cx="1034686" cy="776015"/>
            </a:xfrm>
            <a:prstGeom prst="rect">
              <a:avLst/>
            </a:prstGeom>
            <a:noFill/>
            <a:ln>
              <a:noFill/>
            </a:ln>
          </p:spPr>
        </p:pic>
        <p:pic>
          <p:nvPicPr>
            <p:cNvPr id="114" name="Google Shape;114;p14"/>
            <p:cNvPicPr preferRelativeResize="0"/>
            <p:nvPr/>
          </p:nvPicPr>
          <p:blipFill rotWithShape="1">
            <a:blip r:embed="rId10">
              <a:alphaModFix/>
            </a:blip>
            <a:srcRect b="0" l="0" r="0" t="0"/>
            <a:stretch/>
          </p:blipFill>
          <p:spPr>
            <a:xfrm>
              <a:off x="8996534" y="4331790"/>
              <a:ext cx="1455022" cy="776012"/>
            </a:xfrm>
            <a:prstGeom prst="rect">
              <a:avLst/>
            </a:prstGeom>
            <a:noFill/>
            <a:ln>
              <a:noFill/>
            </a:ln>
          </p:spPr>
        </p:pic>
      </p:grpSp>
      <p:sp>
        <p:nvSpPr>
          <p:cNvPr id="115" name="Google Shape;115;p14"/>
          <p:cNvSpPr txBox="1"/>
          <p:nvPr/>
        </p:nvSpPr>
        <p:spPr>
          <a:xfrm>
            <a:off x="567078" y="4837068"/>
            <a:ext cx="1066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venir"/>
                <a:ea typeface="Avenir"/>
                <a:cs typeface="Avenir"/>
                <a:sym typeface="Avenir"/>
              </a:rPr>
              <a:t>GOALS</a:t>
            </a:r>
            <a:endParaRPr/>
          </a:p>
        </p:txBody>
      </p:sp>
      <p:grpSp>
        <p:nvGrpSpPr>
          <p:cNvPr id="116" name="Google Shape;116;p14"/>
          <p:cNvGrpSpPr/>
          <p:nvPr/>
        </p:nvGrpSpPr>
        <p:grpSpPr>
          <a:xfrm>
            <a:off x="1035385" y="5327622"/>
            <a:ext cx="4377318" cy="999281"/>
            <a:chOff x="1100701" y="5308960"/>
            <a:chExt cx="4377318" cy="999281"/>
          </a:xfrm>
        </p:grpSpPr>
        <p:sp>
          <p:nvSpPr>
            <p:cNvPr id="117" name="Google Shape;117;p14"/>
            <p:cNvSpPr/>
            <p:nvPr/>
          </p:nvSpPr>
          <p:spPr>
            <a:xfrm>
              <a:off x="1100701" y="5308960"/>
              <a:ext cx="4330260" cy="999281"/>
            </a:xfrm>
            <a:prstGeom prst="rect">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venir"/>
                <a:ea typeface="Avenir"/>
                <a:cs typeface="Avenir"/>
                <a:sym typeface="Avenir"/>
              </a:endParaRPr>
            </a:p>
          </p:txBody>
        </p:sp>
        <p:sp>
          <p:nvSpPr>
            <p:cNvPr id="118" name="Google Shape;118;p14"/>
            <p:cNvSpPr txBox="1"/>
            <p:nvPr/>
          </p:nvSpPr>
          <p:spPr>
            <a:xfrm>
              <a:off x="1236980" y="5365628"/>
              <a:ext cx="3806895" cy="33855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Improve upon </a:t>
              </a:r>
              <a:r>
                <a:rPr b="1" lang="en-US" sz="1600">
                  <a:solidFill>
                    <a:schemeClr val="dk1"/>
                  </a:solidFill>
                  <a:latin typeface="Avenir"/>
                  <a:ea typeface="Avenir"/>
                  <a:cs typeface="Avenir"/>
                  <a:sym typeface="Avenir"/>
                </a:rPr>
                <a:t>DAU/ MAU</a:t>
              </a:r>
              <a:r>
                <a:rPr lang="en-US" sz="1600">
                  <a:solidFill>
                    <a:schemeClr val="dk1"/>
                  </a:solidFill>
                  <a:latin typeface="Avenir"/>
                  <a:ea typeface="Avenir"/>
                  <a:cs typeface="Avenir"/>
                  <a:sym typeface="Avenir"/>
                </a:rPr>
                <a:t> Ratio    </a:t>
              </a:r>
              <a:endParaRPr/>
            </a:p>
          </p:txBody>
        </p:sp>
        <p:sp>
          <p:nvSpPr>
            <p:cNvPr id="119" name="Google Shape;119;p14"/>
            <p:cNvSpPr txBox="1"/>
            <p:nvPr/>
          </p:nvSpPr>
          <p:spPr>
            <a:xfrm>
              <a:off x="1499673" y="5657116"/>
              <a:ext cx="39783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 An indication for Engagement/stickiness  to platform </a:t>
              </a:r>
              <a:endParaRPr/>
            </a:p>
          </p:txBody>
        </p:sp>
      </p:grpSp>
      <p:cxnSp>
        <p:nvCxnSpPr>
          <p:cNvPr id="120" name="Google Shape;120;p14"/>
          <p:cNvCxnSpPr/>
          <p:nvPr/>
        </p:nvCxnSpPr>
        <p:spPr>
          <a:xfrm>
            <a:off x="5365645" y="5861400"/>
            <a:ext cx="2552497" cy="0"/>
          </a:xfrm>
          <a:prstGeom prst="straightConnector1">
            <a:avLst/>
          </a:prstGeom>
          <a:noFill/>
          <a:ln cap="flat" cmpd="sng" w="9525">
            <a:solidFill>
              <a:schemeClr val="dk1"/>
            </a:solidFill>
            <a:prstDash val="solid"/>
            <a:round/>
            <a:headEnd len="med" w="med" type="stealth"/>
            <a:tailEnd len="med" w="med" type="stealth"/>
          </a:ln>
        </p:spPr>
      </p:cxnSp>
      <p:sp>
        <p:nvSpPr>
          <p:cNvPr id="121" name="Google Shape;121;p14"/>
          <p:cNvSpPr/>
          <p:nvPr/>
        </p:nvSpPr>
        <p:spPr>
          <a:xfrm>
            <a:off x="7947587" y="5246948"/>
            <a:ext cx="3773465" cy="1295421"/>
          </a:xfrm>
          <a:prstGeom prst="rect">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4"/>
          <p:cNvSpPr txBox="1"/>
          <p:nvPr/>
        </p:nvSpPr>
        <p:spPr>
          <a:xfrm>
            <a:off x="5545125" y="5499303"/>
            <a:ext cx="28107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Metrics to be focused</a:t>
            </a:r>
            <a:endParaRPr/>
          </a:p>
        </p:txBody>
      </p:sp>
      <p:sp>
        <p:nvSpPr>
          <p:cNvPr id="123" name="Google Shape;123;p14"/>
          <p:cNvSpPr txBox="1"/>
          <p:nvPr/>
        </p:nvSpPr>
        <p:spPr>
          <a:xfrm>
            <a:off x="8041703" y="5280905"/>
            <a:ext cx="3773464"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App bounce rates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Session periods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clicks in a session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Koo’s created</a:t>
            </a:r>
            <a:endParaRPr/>
          </a:p>
        </p:txBody>
      </p:sp>
      <p:grpSp>
        <p:nvGrpSpPr>
          <p:cNvPr id="124" name="Google Shape;124;p14"/>
          <p:cNvGrpSpPr/>
          <p:nvPr/>
        </p:nvGrpSpPr>
        <p:grpSpPr>
          <a:xfrm>
            <a:off x="11355355" y="117129"/>
            <a:ext cx="695994" cy="695994"/>
            <a:chOff x="2091326" y="-35666"/>
            <a:chExt cx="5634034" cy="5634034"/>
          </a:xfrm>
        </p:grpSpPr>
        <p:sp>
          <p:nvSpPr>
            <p:cNvPr id="125" name="Google Shape;125;p14"/>
            <p:cNvSpPr/>
            <p:nvPr/>
          </p:nvSpPr>
          <p:spPr>
            <a:xfrm>
              <a:off x="2091326" y="-35666"/>
              <a:ext cx="5634034" cy="563403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pic>
          <p:nvPicPr>
            <p:cNvPr id="126" name="Google Shape;126;p14"/>
            <p:cNvPicPr preferRelativeResize="0"/>
            <p:nvPr/>
          </p:nvPicPr>
          <p:blipFill rotWithShape="1">
            <a:blip r:embed="rId11">
              <a:alphaModFix/>
            </a:blip>
            <a:srcRect b="0" l="0" r="0" t="0"/>
            <a:stretch/>
          </p:blipFill>
          <p:spPr>
            <a:xfrm>
              <a:off x="2948473" y="840144"/>
              <a:ext cx="3926244" cy="392624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130"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5"/>
          <p:cNvSpPr txBox="1"/>
          <p:nvPr/>
        </p:nvSpPr>
        <p:spPr>
          <a:xfrm>
            <a:off x="382555" y="261257"/>
            <a:ext cx="74271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hlink"/>
                </a:solidFill>
                <a:latin typeface="Avenir"/>
                <a:ea typeface="Avenir"/>
                <a:cs typeface="Avenir"/>
                <a:sym typeface="Avenir"/>
                <a:hlinkClick r:id="rId3"/>
              </a:rPr>
              <a:t>Social media usage in India based on demographics and age</a:t>
            </a:r>
            <a:endParaRPr b="1" sz="2000" u="sng">
              <a:solidFill>
                <a:srgbClr val="262626"/>
              </a:solidFill>
              <a:latin typeface="Avenir"/>
              <a:ea typeface="Avenir"/>
              <a:cs typeface="Avenir"/>
              <a:sym typeface="Avenir"/>
            </a:endParaRPr>
          </a:p>
        </p:txBody>
      </p:sp>
      <p:pic>
        <p:nvPicPr>
          <p:cNvPr id="133" name="Google Shape;133;p15"/>
          <p:cNvPicPr preferRelativeResize="0"/>
          <p:nvPr/>
        </p:nvPicPr>
        <p:blipFill rotWithShape="1">
          <a:blip r:embed="rId4">
            <a:alphaModFix/>
          </a:blip>
          <a:srcRect b="0" l="0" r="0" t="0"/>
          <a:stretch/>
        </p:blipFill>
        <p:spPr>
          <a:xfrm>
            <a:off x="475861" y="922624"/>
            <a:ext cx="4898571" cy="3070878"/>
          </a:xfrm>
          <a:prstGeom prst="rect">
            <a:avLst/>
          </a:prstGeom>
          <a:noFill/>
          <a:ln>
            <a:noFill/>
          </a:ln>
        </p:spPr>
      </p:pic>
      <p:pic>
        <p:nvPicPr>
          <p:cNvPr id="134" name="Google Shape;134;p15"/>
          <p:cNvPicPr preferRelativeResize="0"/>
          <p:nvPr/>
        </p:nvPicPr>
        <p:blipFill rotWithShape="1">
          <a:blip r:embed="rId5">
            <a:alphaModFix/>
          </a:blip>
          <a:srcRect b="0" l="0" r="0" t="0"/>
          <a:stretch/>
        </p:blipFill>
        <p:spPr>
          <a:xfrm>
            <a:off x="6430442" y="808977"/>
            <a:ext cx="5072647" cy="3184525"/>
          </a:xfrm>
          <a:prstGeom prst="rect">
            <a:avLst/>
          </a:prstGeom>
          <a:noFill/>
          <a:ln>
            <a:noFill/>
          </a:ln>
        </p:spPr>
      </p:pic>
      <p:sp>
        <p:nvSpPr>
          <p:cNvPr id="135" name="Google Shape;135;p15"/>
          <p:cNvSpPr txBox="1"/>
          <p:nvPr/>
        </p:nvSpPr>
        <p:spPr>
          <a:xfrm>
            <a:off x="320471" y="4148478"/>
            <a:ext cx="5659067"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Avenir"/>
                <a:ea typeface="Avenir"/>
                <a:cs typeface="Avenir"/>
                <a:sym typeface="Avenir"/>
              </a:rPr>
              <a:t>290 million</a:t>
            </a:r>
            <a:r>
              <a:rPr lang="en-US" sz="1600">
                <a:solidFill>
                  <a:schemeClr val="dk1"/>
                </a:solidFill>
                <a:latin typeface="Avenir"/>
                <a:ea typeface="Avenir"/>
                <a:cs typeface="Avenir"/>
                <a:sym typeface="Avenir"/>
              </a:rPr>
              <a:t> active social media users in India access social networks through their mobile devices</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Two-thirds of Internet users in India are in the age group of </a:t>
            </a:r>
            <a:r>
              <a:rPr b="1" lang="en-US" sz="1600">
                <a:solidFill>
                  <a:schemeClr val="dk1"/>
                </a:solidFill>
                <a:latin typeface="Avenir"/>
                <a:ea typeface="Avenir"/>
                <a:cs typeface="Avenir"/>
                <a:sym typeface="Avenir"/>
              </a:rPr>
              <a:t>12-29 years</a:t>
            </a:r>
            <a:r>
              <a:rPr lang="en-US" sz="1600">
                <a:solidFill>
                  <a:schemeClr val="dk1"/>
                </a:solidFill>
                <a:latin typeface="Avenir"/>
                <a:ea typeface="Avenir"/>
                <a:cs typeface="Avenir"/>
                <a:sym typeface="Avenir"/>
              </a:rPr>
              <a:t>.</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Millennials and Gen Z are the main contributors for social media usage in India. </a:t>
            </a:r>
            <a:r>
              <a:rPr b="1" lang="en-US" sz="1600">
                <a:solidFill>
                  <a:schemeClr val="dk1"/>
                </a:solidFill>
                <a:latin typeface="Avenir"/>
                <a:ea typeface="Avenir"/>
                <a:cs typeface="Avenir"/>
                <a:sym typeface="Avenir"/>
              </a:rPr>
              <a:t>52.3 % </a:t>
            </a:r>
            <a:r>
              <a:rPr lang="en-US" sz="1600">
                <a:solidFill>
                  <a:schemeClr val="dk1"/>
                </a:solidFill>
                <a:latin typeface="Avenir"/>
                <a:ea typeface="Avenir"/>
                <a:cs typeface="Avenir"/>
                <a:sym typeface="Avenir"/>
              </a:rPr>
              <a:t>of social media results come from millennials. </a:t>
            </a:r>
            <a:r>
              <a:rPr b="1" lang="en-US" sz="1600">
                <a:solidFill>
                  <a:schemeClr val="dk1"/>
                </a:solidFill>
                <a:latin typeface="Avenir"/>
                <a:ea typeface="Avenir"/>
                <a:cs typeface="Avenir"/>
                <a:sym typeface="Avenir"/>
              </a:rPr>
              <a:t>28.4 % </a:t>
            </a:r>
            <a:r>
              <a:rPr lang="en-US" sz="1600">
                <a:solidFill>
                  <a:schemeClr val="dk1"/>
                </a:solidFill>
                <a:latin typeface="Avenir"/>
                <a:ea typeface="Avenir"/>
                <a:cs typeface="Avenir"/>
                <a:sym typeface="Avenir"/>
              </a:rPr>
              <a:t>of social media conversations are from Gen Z</a:t>
            </a:r>
            <a:endParaRPr/>
          </a:p>
        </p:txBody>
      </p:sp>
      <p:sp>
        <p:nvSpPr>
          <p:cNvPr id="136" name="Google Shape;136;p15"/>
          <p:cNvSpPr txBox="1"/>
          <p:nvPr/>
        </p:nvSpPr>
        <p:spPr>
          <a:xfrm>
            <a:off x="337577" y="3793446"/>
            <a:ext cx="85369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venir"/>
                <a:ea typeface="Avenir"/>
                <a:cs typeface="Avenir"/>
                <a:sym typeface="Avenir"/>
              </a:rPr>
              <a:t>Facts:</a:t>
            </a:r>
            <a:endParaRPr/>
          </a:p>
        </p:txBody>
      </p:sp>
      <p:sp>
        <p:nvSpPr>
          <p:cNvPr id="137" name="Google Shape;137;p15"/>
          <p:cNvSpPr txBox="1"/>
          <p:nvPr/>
        </p:nvSpPr>
        <p:spPr>
          <a:xfrm>
            <a:off x="5979538" y="4429236"/>
            <a:ext cx="5775649"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Avenir"/>
                <a:ea typeface="Avenir"/>
                <a:cs typeface="Avenir"/>
                <a:sym typeface="Avenir"/>
              </a:rPr>
              <a:t>67% </a:t>
            </a:r>
            <a:r>
              <a:rPr lang="en-US" sz="1600">
                <a:solidFill>
                  <a:schemeClr val="dk1"/>
                </a:solidFill>
                <a:latin typeface="Avenir"/>
                <a:ea typeface="Avenir"/>
                <a:cs typeface="Avenir"/>
                <a:sym typeface="Avenir"/>
              </a:rPr>
              <a:t>of social media usage population are males in India, with the same ratio in urban and and rural areas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Avenir"/>
                <a:ea typeface="Avenir"/>
                <a:cs typeface="Avenir"/>
                <a:sym typeface="Avenir"/>
              </a:rPr>
              <a:t>Top three </a:t>
            </a:r>
            <a:r>
              <a:rPr lang="en-US" sz="1600">
                <a:solidFill>
                  <a:schemeClr val="dk1"/>
                </a:solidFill>
                <a:latin typeface="Avenir"/>
                <a:ea typeface="Avenir"/>
                <a:cs typeface="Avenir"/>
                <a:sym typeface="Avenir"/>
              </a:rPr>
              <a:t>age groups in internet users are in range of </a:t>
            </a:r>
            <a:r>
              <a:rPr b="1" lang="en-US" sz="1600">
                <a:solidFill>
                  <a:schemeClr val="dk1"/>
                </a:solidFill>
                <a:latin typeface="Avenir"/>
                <a:ea typeface="Avenir"/>
                <a:cs typeface="Avenir"/>
                <a:sym typeface="Avenir"/>
              </a:rPr>
              <a:t>16</a:t>
            </a:r>
            <a:r>
              <a:rPr lang="en-US" sz="1600">
                <a:solidFill>
                  <a:schemeClr val="dk1"/>
                </a:solidFill>
                <a:latin typeface="Avenir"/>
                <a:ea typeface="Avenir"/>
                <a:cs typeface="Avenir"/>
                <a:sym typeface="Avenir"/>
              </a:rPr>
              <a:t> and </a:t>
            </a:r>
            <a:r>
              <a:rPr b="1" lang="en-US" sz="1600">
                <a:solidFill>
                  <a:schemeClr val="dk1"/>
                </a:solidFill>
                <a:latin typeface="Avenir"/>
                <a:ea typeface="Avenir"/>
                <a:cs typeface="Avenir"/>
                <a:sym typeface="Avenir"/>
              </a:rPr>
              <a:t>39</a:t>
            </a:r>
            <a:r>
              <a:rPr lang="en-US" sz="1600">
                <a:solidFill>
                  <a:schemeClr val="dk1"/>
                </a:solidFill>
                <a:latin typeface="Avenir"/>
                <a:ea typeface="Avenir"/>
                <a:cs typeface="Avenir"/>
                <a:sym typeface="Avenir"/>
              </a:rPr>
              <a:t> years. They constitute </a:t>
            </a:r>
            <a:r>
              <a:rPr b="1" lang="en-US" sz="1600">
                <a:solidFill>
                  <a:schemeClr val="dk1"/>
                </a:solidFill>
                <a:latin typeface="Avenir"/>
                <a:ea typeface="Avenir"/>
                <a:cs typeface="Avenir"/>
                <a:sym typeface="Avenir"/>
              </a:rPr>
              <a:t>71%</a:t>
            </a:r>
            <a:r>
              <a:rPr lang="en-US" sz="1600">
                <a:solidFill>
                  <a:schemeClr val="dk1"/>
                </a:solidFill>
                <a:latin typeface="Avenir"/>
                <a:ea typeface="Avenir"/>
                <a:cs typeface="Avenir"/>
                <a:sym typeface="Avenir"/>
              </a:rPr>
              <a:t> of whole population</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Only one third of total internet users in India are females</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p:txBody>
      </p:sp>
      <p:sp>
        <p:nvSpPr>
          <p:cNvPr id="138" name="Google Shape;138;p15"/>
          <p:cNvSpPr txBox="1"/>
          <p:nvPr/>
        </p:nvSpPr>
        <p:spPr>
          <a:xfrm>
            <a:off x="5979538" y="3874150"/>
            <a:ext cx="9418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venir"/>
                <a:ea typeface="Avenir"/>
                <a:cs typeface="Avenir"/>
                <a:sym typeface="Avenir"/>
              </a:rPr>
              <a:t>Focus:</a:t>
            </a:r>
            <a:endParaRPr/>
          </a:p>
        </p:txBody>
      </p:sp>
      <p:grpSp>
        <p:nvGrpSpPr>
          <p:cNvPr id="139" name="Google Shape;139;p15"/>
          <p:cNvGrpSpPr/>
          <p:nvPr/>
        </p:nvGrpSpPr>
        <p:grpSpPr>
          <a:xfrm>
            <a:off x="11355355" y="117129"/>
            <a:ext cx="695994" cy="695994"/>
            <a:chOff x="2091326" y="-35666"/>
            <a:chExt cx="5634034" cy="5634034"/>
          </a:xfrm>
        </p:grpSpPr>
        <p:sp>
          <p:nvSpPr>
            <p:cNvPr id="140" name="Google Shape;140;p15"/>
            <p:cNvSpPr/>
            <p:nvPr/>
          </p:nvSpPr>
          <p:spPr>
            <a:xfrm>
              <a:off x="2091326" y="-35666"/>
              <a:ext cx="5634034" cy="563403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pic>
          <p:nvPicPr>
            <p:cNvPr id="141" name="Google Shape;141;p15"/>
            <p:cNvPicPr preferRelativeResize="0"/>
            <p:nvPr/>
          </p:nvPicPr>
          <p:blipFill rotWithShape="1">
            <a:blip r:embed="rId6">
              <a:alphaModFix/>
            </a:blip>
            <a:srcRect b="0" l="0" r="0" t="0"/>
            <a:stretch/>
          </p:blipFill>
          <p:spPr>
            <a:xfrm>
              <a:off x="2948473" y="840144"/>
              <a:ext cx="3926244" cy="3926244"/>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145" name="Shape 145"/>
        <p:cNvGrpSpPr/>
        <p:nvPr/>
      </p:nvGrpSpPr>
      <p:grpSpPr>
        <a:xfrm>
          <a:off x="0" y="0"/>
          <a:ext cx="0" cy="0"/>
          <a:chOff x="0" y="0"/>
          <a:chExt cx="0" cy="0"/>
        </a:xfrm>
      </p:grpSpPr>
      <p:sp>
        <p:nvSpPr>
          <p:cNvPr id="146" name="Google Shape;146;p16"/>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7" name="Google Shape;147;p16"/>
          <p:cNvGrpSpPr/>
          <p:nvPr/>
        </p:nvGrpSpPr>
        <p:grpSpPr>
          <a:xfrm>
            <a:off x="648474" y="745195"/>
            <a:ext cx="10754330" cy="1596790"/>
            <a:chOff x="256590" y="969132"/>
            <a:chExt cx="10754330" cy="1596790"/>
          </a:xfrm>
        </p:grpSpPr>
        <p:pic>
          <p:nvPicPr>
            <p:cNvPr id="148" name="Google Shape;148;p16"/>
            <p:cNvPicPr preferRelativeResize="0"/>
            <p:nvPr/>
          </p:nvPicPr>
          <p:blipFill rotWithShape="1">
            <a:blip r:embed="rId3">
              <a:alphaModFix/>
            </a:blip>
            <a:srcRect b="0" l="0" r="0" t="0"/>
            <a:stretch/>
          </p:blipFill>
          <p:spPr>
            <a:xfrm>
              <a:off x="256590" y="1006459"/>
              <a:ext cx="1559463" cy="1559463"/>
            </a:xfrm>
            <a:prstGeom prst="rect">
              <a:avLst/>
            </a:prstGeom>
            <a:noFill/>
            <a:ln>
              <a:noFill/>
            </a:ln>
          </p:spPr>
        </p:pic>
        <p:pic>
          <p:nvPicPr>
            <p:cNvPr id="149" name="Google Shape;149;p16"/>
            <p:cNvPicPr preferRelativeResize="0"/>
            <p:nvPr/>
          </p:nvPicPr>
          <p:blipFill rotWithShape="1">
            <a:blip r:embed="rId4">
              <a:alphaModFix/>
            </a:blip>
            <a:srcRect b="0" l="0" r="0" t="0"/>
            <a:stretch/>
          </p:blipFill>
          <p:spPr>
            <a:xfrm>
              <a:off x="6309698" y="969133"/>
              <a:ext cx="1559464" cy="1559464"/>
            </a:xfrm>
            <a:prstGeom prst="rect">
              <a:avLst/>
            </a:prstGeom>
            <a:noFill/>
            <a:ln>
              <a:noFill/>
            </a:ln>
          </p:spPr>
        </p:pic>
        <p:pic>
          <p:nvPicPr>
            <p:cNvPr id="150" name="Google Shape;150;p16"/>
            <p:cNvPicPr preferRelativeResize="0"/>
            <p:nvPr/>
          </p:nvPicPr>
          <p:blipFill rotWithShape="1">
            <a:blip r:embed="rId5">
              <a:alphaModFix/>
            </a:blip>
            <a:srcRect b="0" l="0" r="0" t="0"/>
            <a:stretch/>
          </p:blipFill>
          <p:spPr>
            <a:xfrm>
              <a:off x="3146699" y="969132"/>
              <a:ext cx="1559464" cy="1559464"/>
            </a:xfrm>
            <a:prstGeom prst="rect">
              <a:avLst/>
            </a:prstGeom>
            <a:noFill/>
            <a:ln>
              <a:noFill/>
            </a:ln>
          </p:spPr>
        </p:pic>
        <p:pic>
          <p:nvPicPr>
            <p:cNvPr id="151" name="Google Shape;151;p16"/>
            <p:cNvPicPr preferRelativeResize="0"/>
            <p:nvPr/>
          </p:nvPicPr>
          <p:blipFill rotWithShape="1">
            <a:blip r:embed="rId6">
              <a:alphaModFix/>
            </a:blip>
            <a:srcRect b="0" l="0" r="0" t="0"/>
            <a:stretch/>
          </p:blipFill>
          <p:spPr>
            <a:xfrm>
              <a:off x="9451457" y="969133"/>
              <a:ext cx="1559463" cy="1559463"/>
            </a:xfrm>
            <a:prstGeom prst="rect">
              <a:avLst/>
            </a:prstGeom>
            <a:noFill/>
            <a:ln>
              <a:noFill/>
            </a:ln>
          </p:spPr>
        </p:pic>
      </p:grpSp>
      <p:sp>
        <p:nvSpPr>
          <p:cNvPr id="152" name="Google Shape;152;p16"/>
          <p:cNvSpPr txBox="1"/>
          <p:nvPr/>
        </p:nvSpPr>
        <p:spPr>
          <a:xfrm>
            <a:off x="243620" y="214604"/>
            <a:ext cx="22349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venir"/>
                <a:ea typeface="Avenir"/>
                <a:cs typeface="Avenir"/>
                <a:sym typeface="Avenir"/>
              </a:rPr>
              <a:t>USER PERSONAS </a:t>
            </a:r>
            <a:endParaRPr/>
          </a:p>
        </p:txBody>
      </p:sp>
      <p:cxnSp>
        <p:nvCxnSpPr>
          <p:cNvPr id="153" name="Google Shape;153;p16"/>
          <p:cNvCxnSpPr/>
          <p:nvPr/>
        </p:nvCxnSpPr>
        <p:spPr>
          <a:xfrm>
            <a:off x="2843134" y="745195"/>
            <a:ext cx="0" cy="5673012"/>
          </a:xfrm>
          <a:prstGeom prst="straightConnector1">
            <a:avLst/>
          </a:prstGeom>
          <a:noFill/>
          <a:ln cap="flat" cmpd="sng" w="9525">
            <a:solidFill>
              <a:srgbClr val="D0CECE"/>
            </a:solidFill>
            <a:prstDash val="solid"/>
            <a:miter lim="800000"/>
            <a:headEnd len="sm" w="sm" type="none"/>
            <a:tailEnd len="sm" w="sm" type="none"/>
          </a:ln>
        </p:spPr>
      </p:cxnSp>
      <p:cxnSp>
        <p:nvCxnSpPr>
          <p:cNvPr id="154" name="Google Shape;154;p16"/>
          <p:cNvCxnSpPr/>
          <p:nvPr/>
        </p:nvCxnSpPr>
        <p:spPr>
          <a:xfrm>
            <a:off x="5778758" y="745195"/>
            <a:ext cx="0" cy="5673012"/>
          </a:xfrm>
          <a:prstGeom prst="straightConnector1">
            <a:avLst/>
          </a:prstGeom>
          <a:noFill/>
          <a:ln cap="flat" cmpd="sng" w="9525">
            <a:solidFill>
              <a:srgbClr val="D0CECE"/>
            </a:solidFill>
            <a:prstDash val="solid"/>
            <a:miter lim="800000"/>
            <a:headEnd len="sm" w="sm" type="none"/>
            <a:tailEnd len="sm" w="sm" type="none"/>
          </a:ln>
        </p:spPr>
      </p:cxnSp>
      <p:cxnSp>
        <p:nvCxnSpPr>
          <p:cNvPr id="155" name="Google Shape;155;p16"/>
          <p:cNvCxnSpPr/>
          <p:nvPr/>
        </p:nvCxnSpPr>
        <p:spPr>
          <a:xfrm>
            <a:off x="8758333" y="801184"/>
            <a:ext cx="0" cy="5673012"/>
          </a:xfrm>
          <a:prstGeom prst="straightConnector1">
            <a:avLst/>
          </a:prstGeom>
          <a:noFill/>
          <a:ln cap="flat" cmpd="sng" w="9525">
            <a:solidFill>
              <a:srgbClr val="D0CECE"/>
            </a:solidFill>
            <a:prstDash val="solid"/>
            <a:miter lim="800000"/>
            <a:headEnd len="sm" w="sm" type="none"/>
            <a:tailEnd len="sm" w="sm" type="none"/>
          </a:ln>
        </p:spPr>
      </p:cxnSp>
      <p:sp>
        <p:nvSpPr>
          <p:cNvPr id="156" name="Google Shape;156;p16"/>
          <p:cNvSpPr txBox="1"/>
          <p:nvPr/>
        </p:nvSpPr>
        <p:spPr>
          <a:xfrm>
            <a:off x="414657" y="2369978"/>
            <a:ext cx="200279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venir"/>
                <a:ea typeface="Avenir"/>
                <a:cs typeface="Avenir"/>
                <a:sym typeface="Avenir"/>
              </a:rPr>
              <a:t>Ritviz Desai</a:t>
            </a:r>
            <a:endParaRPr/>
          </a:p>
          <a:p>
            <a:pPr indent="0" lvl="0" marL="0" marR="0" rtl="0" algn="ctr">
              <a:spcBef>
                <a:spcPts val="0"/>
              </a:spcBef>
              <a:spcAft>
                <a:spcPts val="0"/>
              </a:spcAft>
              <a:buNone/>
            </a:pPr>
            <a:r>
              <a:rPr lang="en-US" sz="1600">
                <a:solidFill>
                  <a:schemeClr val="dk1"/>
                </a:solidFill>
                <a:latin typeface="Avenir"/>
                <a:ea typeface="Avenir"/>
                <a:cs typeface="Avenir"/>
                <a:sym typeface="Avenir"/>
              </a:rPr>
              <a:t>34 | PM at Razorpay</a:t>
            </a:r>
            <a:endParaRPr sz="1600">
              <a:solidFill>
                <a:schemeClr val="dk1"/>
              </a:solidFill>
              <a:latin typeface="Avenir"/>
              <a:ea typeface="Avenir"/>
              <a:cs typeface="Avenir"/>
              <a:sym typeface="Avenir"/>
            </a:endParaRPr>
          </a:p>
        </p:txBody>
      </p:sp>
      <p:sp>
        <p:nvSpPr>
          <p:cNvPr id="157" name="Google Shape;157;p16"/>
          <p:cNvSpPr txBox="1"/>
          <p:nvPr/>
        </p:nvSpPr>
        <p:spPr>
          <a:xfrm>
            <a:off x="3132345" y="2369977"/>
            <a:ext cx="244387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venir"/>
                <a:ea typeface="Avenir"/>
                <a:cs typeface="Avenir"/>
                <a:sym typeface="Avenir"/>
              </a:rPr>
              <a:t>Akshay Jain</a:t>
            </a:r>
            <a:endParaRPr/>
          </a:p>
          <a:p>
            <a:pPr indent="0" lvl="0" marL="0" marR="0" rtl="0" algn="ctr">
              <a:spcBef>
                <a:spcPts val="0"/>
              </a:spcBef>
              <a:spcAft>
                <a:spcPts val="0"/>
              </a:spcAft>
              <a:buNone/>
            </a:pPr>
            <a:r>
              <a:rPr lang="en-US" sz="1600">
                <a:solidFill>
                  <a:schemeClr val="dk1"/>
                </a:solidFill>
                <a:latin typeface="Avenir"/>
                <a:ea typeface="Avenir"/>
                <a:cs typeface="Avenir"/>
                <a:sym typeface="Avenir"/>
              </a:rPr>
              <a:t>20 | Student, IIT Bombay</a:t>
            </a:r>
            <a:endParaRPr/>
          </a:p>
        </p:txBody>
      </p:sp>
      <p:sp>
        <p:nvSpPr>
          <p:cNvPr id="158" name="Google Shape;158;p16"/>
          <p:cNvSpPr txBox="1"/>
          <p:nvPr/>
        </p:nvSpPr>
        <p:spPr>
          <a:xfrm>
            <a:off x="6080711" y="2369976"/>
            <a:ext cx="263694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venir"/>
                <a:ea typeface="Avenir"/>
                <a:cs typeface="Avenir"/>
                <a:sym typeface="Avenir"/>
              </a:rPr>
              <a:t>Nilisha Mitra</a:t>
            </a:r>
            <a:endParaRPr/>
          </a:p>
          <a:p>
            <a:pPr indent="0" lvl="0" marL="0" marR="0" rtl="0" algn="ctr">
              <a:spcBef>
                <a:spcPts val="0"/>
              </a:spcBef>
              <a:spcAft>
                <a:spcPts val="0"/>
              </a:spcAft>
              <a:buNone/>
            </a:pPr>
            <a:r>
              <a:rPr lang="en-US" sz="1600">
                <a:solidFill>
                  <a:schemeClr val="dk1"/>
                </a:solidFill>
                <a:latin typeface="Avenir"/>
                <a:ea typeface="Avenir"/>
                <a:cs typeface="Avenir"/>
                <a:sym typeface="Avenir"/>
              </a:rPr>
              <a:t>24 | Chartered Accountant</a:t>
            </a:r>
            <a:endParaRPr/>
          </a:p>
        </p:txBody>
      </p:sp>
      <p:sp>
        <p:nvSpPr>
          <p:cNvPr id="159" name="Google Shape;159;p16"/>
          <p:cNvSpPr txBox="1"/>
          <p:nvPr/>
        </p:nvSpPr>
        <p:spPr>
          <a:xfrm>
            <a:off x="9223336" y="2369976"/>
            <a:ext cx="269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venir"/>
                <a:ea typeface="Avenir"/>
                <a:cs typeface="Avenir"/>
                <a:sym typeface="Avenir"/>
              </a:rPr>
              <a:t>Manikanta Dhanthala</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US" sz="1600">
                <a:solidFill>
                  <a:schemeClr val="dk1"/>
                </a:solidFill>
                <a:latin typeface="Avenir"/>
                <a:ea typeface="Avenir"/>
                <a:cs typeface="Avenir"/>
                <a:sym typeface="Avenir"/>
              </a:rPr>
              <a:t>19 | Owner of Photo studio</a:t>
            </a:r>
            <a:endParaRPr/>
          </a:p>
        </p:txBody>
      </p:sp>
      <p:sp>
        <p:nvSpPr>
          <p:cNvPr id="160" name="Google Shape;160;p16"/>
          <p:cNvSpPr txBox="1"/>
          <p:nvPr/>
        </p:nvSpPr>
        <p:spPr>
          <a:xfrm>
            <a:off x="119288" y="2990230"/>
            <a:ext cx="286650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Uses social media during office hours to know trending news around him</a:t>
            </a:r>
            <a:endParaRPr/>
          </a:p>
          <a:p>
            <a:pPr indent="0" lvl="0" marL="0" marR="0" rtl="0" algn="l">
              <a:spcBef>
                <a:spcPts val="0"/>
              </a:spcBef>
              <a:spcAft>
                <a:spcPts val="0"/>
              </a:spcAft>
              <a:buNone/>
            </a:pPr>
            <a:r>
              <a:t/>
            </a:r>
            <a:endParaRPr sz="15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And koos his opinion on that topic</a:t>
            </a:r>
            <a:endParaRPr/>
          </a:p>
        </p:txBody>
      </p:sp>
      <p:sp>
        <p:nvSpPr>
          <p:cNvPr id="161" name="Google Shape;161;p16"/>
          <p:cNvSpPr txBox="1"/>
          <p:nvPr/>
        </p:nvSpPr>
        <p:spPr>
          <a:xfrm>
            <a:off x="104507" y="4537804"/>
            <a:ext cx="2715372"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But he believes he see a lot of memes, biased opinions and non relatable koos in between before knowing actual news</a:t>
            </a:r>
            <a:endParaRPr/>
          </a:p>
        </p:txBody>
      </p:sp>
      <p:sp>
        <p:nvSpPr>
          <p:cNvPr id="162" name="Google Shape;162;p16"/>
          <p:cNvSpPr txBox="1"/>
          <p:nvPr/>
        </p:nvSpPr>
        <p:spPr>
          <a:xfrm>
            <a:off x="2848523" y="2990229"/>
            <a:ext cx="2964199"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Idolizes Kunal Shah, inspires from Virat Kohli, true fan of RCB cricket team.</a:t>
            </a:r>
            <a:endParaRPr/>
          </a:p>
          <a:p>
            <a:pPr indent="0" lvl="0" marL="0" marR="0" rtl="0" algn="l">
              <a:spcBef>
                <a:spcPts val="0"/>
              </a:spcBef>
              <a:spcAft>
                <a:spcPts val="0"/>
              </a:spcAft>
              <a:buNone/>
            </a:pPr>
            <a:r>
              <a:t/>
            </a:r>
            <a:endParaRPr sz="15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Follows frequently kooing people and celebrities, checks koos of Kunal Shah, several successful entrepreneurs and RCB team koos</a:t>
            </a:r>
            <a:endParaRPr sz="1500">
              <a:solidFill>
                <a:schemeClr val="dk1"/>
              </a:solidFill>
              <a:latin typeface="Avenir"/>
              <a:ea typeface="Avenir"/>
              <a:cs typeface="Avenir"/>
              <a:sym typeface="Avenir"/>
            </a:endParaRPr>
          </a:p>
        </p:txBody>
      </p:sp>
      <p:sp>
        <p:nvSpPr>
          <p:cNvPr id="163" name="Google Shape;163;p16"/>
          <p:cNvSpPr txBox="1"/>
          <p:nvPr/>
        </p:nvSpPr>
        <p:spPr>
          <a:xfrm>
            <a:off x="2843142" y="5319050"/>
            <a:ext cx="2986998"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Sees several bunch of koos in his feed whenever he opens the app and shut’s down instead</a:t>
            </a:r>
            <a:endParaRPr/>
          </a:p>
        </p:txBody>
      </p:sp>
      <p:sp>
        <p:nvSpPr>
          <p:cNvPr id="164" name="Google Shape;164;p16"/>
          <p:cNvSpPr txBox="1"/>
          <p:nvPr/>
        </p:nvSpPr>
        <p:spPr>
          <a:xfrm>
            <a:off x="5812721" y="2971567"/>
            <a:ext cx="3048251"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Uses koo app for entertainment, comments on celebs posts, creates memes and koos on trending hashtags, mostly koos on political issues </a:t>
            </a:r>
            <a:endParaRPr/>
          </a:p>
        </p:txBody>
      </p:sp>
      <p:sp>
        <p:nvSpPr>
          <p:cNvPr id="165" name="Google Shape;165;p16"/>
          <p:cNvSpPr txBox="1"/>
          <p:nvPr/>
        </p:nvSpPr>
        <p:spPr>
          <a:xfrm>
            <a:off x="5808438" y="4493743"/>
            <a:ext cx="3007922" cy="17081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Has to navigate a lot to know what’s happening under multiple hashtags</a:t>
            </a:r>
            <a:endParaRPr/>
          </a:p>
          <a:p>
            <a:pPr indent="0" lvl="0" marL="0" marR="0" rtl="0" algn="l">
              <a:spcBef>
                <a:spcPts val="0"/>
              </a:spcBef>
              <a:spcAft>
                <a:spcPts val="0"/>
              </a:spcAft>
              <a:buNone/>
            </a:pPr>
            <a:r>
              <a:t/>
            </a:r>
            <a:endParaRPr sz="15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Has to undertake multiple steps to mention his friend under a post.</a:t>
            </a:r>
            <a:endParaRPr/>
          </a:p>
        </p:txBody>
      </p:sp>
      <p:sp>
        <p:nvSpPr>
          <p:cNvPr id="166" name="Google Shape;166;p16"/>
          <p:cNvSpPr txBox="1"/>
          <p:nvPr/>
        </p:nvSpPr>
        <p:spPr>
          <a:xfrm>
            <a:off x="8829623" y="2974673"/>
            <a:ext cx="3257869"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Halted his studies after class 12</a:t>
            </a:r>
            <a:r>
              <a:rPr baseline="30000" lang="en-US" sz="1500">
                <a:solidFill>
                  <a:schemeClr val="dk1"/>
                </a:solidFill>
                <a:latin typeface="Avenir"/>
                <a:ea typeface="Avenir"/>
                <a:cs typeface="Avenir"/>
                <a:sym typeface="Avenir"/>
              </a:rPr>
              <a:t>th</a:t>
            </a:r>
            <a:r>
              <a:rPr lang="en-US" sz="1500">
                <a:solidFill>
                  <a:schemeClr val="dk1"/>
                </a:solidFill>
                <a:latin typeface="Avenir"/>
                <a:ea typeface="Avenir"/>
                <a:cs typeface="Avenir"/>
                <a:sym typeface="Avenir"/>
              </a:rPr>
              <a:t> and set up his very own photo studio</a:t>
            </a:r>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Passionate about movies, follower of several Tollywood and Kollywood heroes.</a:t>
            </a:r>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Uses koo app to know updates about upcoming movies in industry and also for general entertainment</a:t>
            </a:r>
            <a:endParaRPr/>
          </a:p>
        </p:txBody>
      </p:sp>
      <p:sp>
        <p:nvSpPr>
          <p:cNvPr id="167" name="Google Shape;167;p16"/>
          <p:cNvSpPr txBox="1"/>
          <p:nvPr/>
        </p:nvSpPr>
        <p:spPr>
          <a:xfrm>
            <a:off x="8829622" y="5319050"/>
            <a:ext cx="3257869" cy="7848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Avenir"/>
                <a:ea typeface="Avenir"/>
                <a:cs typeface="Avenir"/>
                <a:sym typeface="Avenir"/>
              </a:rPr>
              <a:t>He gets different context koos under same hashtags and feels like koos were uncategorized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171" name="Shape 171"/>
        <p:cNvGrpSpPr/>
        <p:nvPr/>
      </p:nvGrpSpPr>
      <p:grpSpPr>
        <a:xfrm>
          <a:off x="0" y="0"/>
          <a:ext cx="0" cy="0"/>
          <a:chOff x="0" y="0"/>
          <a:chExt cx="0" cy="0"/>
        </a:xfrm>
      </p:grpSpPr>
      <p:sp>
        <p:nvSpPr>
          <p:cNvPr id="172" name="Google Shape;172;p17"/>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7"/>
          <p:cNvSpPr txBox="1"/>
          <p:nvPr/>
        </p:nvSpPr>
        <p:spPr>
          <a:xfrm>
            <a:off x="4272231" y="149290"/>
            <a:ext cx="3647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venir"/>
                <a:ea typeface="Avenir"/>
                <a:cs typeface="Avenir"/>
                <a:sym typeface="Avenir"/>
              </a:rPr>
              <a:t>VALUE PROPOSITION CANVAS</a:t>
            </a:r>
            <a:endParaRPr/>
          </a:p>
        </p:txBody>
      </p:sp>
      <p:sp>
        <p:nvSpPr>
          <p:cNvPr id="174" name="Google Shape;174;p17"/>
          <p:cNvSpPr/>
          <p:nvPr/>
        </p:nvSpPr>
        <p:spPr>
          <a:xfrm>
            <a:off x="279918" y="849086"/>
            <a:ext cx="5477070" cy="5421085"/>
          </a:xfrm>
          <a:prstGeom prst="rect">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7"/>
          <p:cNvSpPr/>
          <p:nvPr/>
        </p:nvSpPr>
        <p:spPr>
          <a:xfrm>
            <a:off x="6435013" y="793102"/>
            <a:ext cx="5477070" cy="5477070"/>
          </a:xfrm>
          <a:prstGeom prst="ellipse">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7"/>
          <p:cNvSpPr/>
          <p:nvPr/>
        </p:nvSpPr>
        <p:spPr>
          <a:xfrm rot="10800000">
            <a:off x="5756988" y="3408478"/>
            <a:ext cx="678025" cy="258457"/>
          </a:xfrm>
          <a:prstGeom prst="rightArrow">
            <a:avLst>
              <a:gd fmla="val 50000" name="adj1"/>
              <a:gd fmla="val 55319"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7" name="Google Shape;177;p17"/>
          <p:cNvCxnSpPr>
            <a:stCxn id="174" idx="0"/>
          </p:cNvCxnSpPr>
          <p:nvPr/>
        </p:nvCxnSpPr>
        <p:spPr>
          <a:xfrm>
            <a:off x="3018453" y="849086"/>
            <a:ext cx="4800" cy="5421000"/>
          </a:xfrm>
          <a:prstGeom prst="straightConnector1">
            <a:avLst/>
          </a:prstGeom>
          <a:noFill/>
          <a:ln cap="flat" cmpd="sng" w="9525">
            <a:solidFill>
              <a:schemeClr val="dk1"/>
            </a:solidFill>
            <a:prstDash val="dash"/>
            <a:round/>
            <a:headEnd len="sm" w="sm" type="none"/>
            <a:tailEnd len="sm" w="sm" type="none"/>
          </a:ln>
        </p:spPr>
      </p:cxnSp>
      <p:cxnSp>
        <p:nvCxnSpPr>
          <p:cNvPr id="178" name="Google Shape;178;p17"/>
          <p:cNvCxnSpPr/>
          <p:nvPr/>
        </p:nvCxnSpPr>
        <p:spPr>
          <a:xfrm>
            <a:off x="279918" y="3408478"/>
            <a:ext cx="2738535" cy="0"/>
          </a:xfrm>
          <a:prstGeom prst="straightConnector1">
            <a:avLst/>
          </a:prstGeom>
          <a:noFill/>
          <a:ln cap="flat" cmpd="sng" w="9525">
            <a:solidFill>
              <a:schemeClr val="dk1"/>
            </a:solidFill>
            <a:prstDash val="dash"/>
            <a:round/>
            <a:headEnd len="sm" w="sm" type="none"/>
            <a:tailEnd len="sm" w="sm" type="none"/>
          </a:ln>
        </p:spPr>
      </p:cxnSp>
      <p:sp>
        <p:nvSpPr>
          <p:cNvPr id="179" name="Google Shape;179;p17"/>
          <p:cNvSpPr txBox="1"/>
          <p:nvPr/>
        </p:nvSpPr>
        <p:spPr>
          <a:xfrm>
            <a:off x="289240" y="889213"/>
            <a:ext cx="2724542" cy="2442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venir"/>
                <a:ea typeface="Avenir"/>
                <a:cs typeface="Avenir"/>
                <a:sym typeface="Avenir"/>
              </a:rPr>
              <a:t>Benefits: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Empowers people to express their thoughts and have meaningful discussions in Indian languages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Engage social network with noteworthy links, photos and videos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Allows find interesting people or build a following of people who are interested in same thing</a:t>
            </a:r>
            <a:endParaRPr/>
          </a:p>
        </p:txBody>
      </p:sp>
      <p:sp>
        <p:nvSpPr>
          <p:cNvPr id="180" name="Google Shape;180;p17"/>
          <p:cNvSpPr txBox="1"/>
          <p:nvPr/>
        </p:nvSpPr>
        <p:spPr>
          <a:xfrm>
            <a:off x="279917" y="3445409"/>
            <a:ext cx="2752527" cy="301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venir"/>
                <a:ea typeface="Avenir"/>
                <a:cs typeface="Avenir"/>
                <a:sym typeface="Avenir"/>
              </a:rPr>
              <a:t>Features: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Engages users kooing with hashtags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Creates koos to share their opinions on contemporary issues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Aids in following cricketers, favourite stars, role models,etc.</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Access to influential government bodies for fast updates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Instant messaging to to speak directly to influencers or friends alike</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Avenir"/>
              <a:ea typeface="Avenir"/>
              <a:cs typeface="Avenir"/>
              <a:sym typeface="Avenir"/>
            </a:endParaRPr>
          </a:p>
        </p:txBody>
      </p:sp>
      <p:sp>
        <p:nvSpPr>
          <p:cNvPr id="181" name="Google Shape;181;p17"/>
          <p:cNvSpPr txBox="1"/>
          <p:nvPr/>
        </p:nvSpPr>
        <p:spPr>
          <a:xfrm>
            <a:off x="3048774" y="889213"/>
            <a:ext cx="2696546" cy="51675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Avenir"/>
                <a:ea typeface="Avenir"/>
                <a:cs typeface="Avenir"/>
                <a:sym typeface="Avenir"/>
              </a:rPr>
              <a:t>Experiences: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Kooing helps to get different opinions from different people all over the country</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Elevates ongoing issues in the country</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Engage with others creating meme materials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Helps to DM or connect with friends and like minded people</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Fast news updates from official accounts</a:t>
            </a:r>
            <a:endParaRPr/>
          </a:p>
          <a:p>
            <a:pPr indent="0" lvl="0" marL="0" marR="0" rtl="0" algn="l">
              <a:spcBef>
                <a:spcPts val="0"/>
              </a:spcBef>
              <a:spcAft>
                <a:spcPts val="0"/>
              </a:spcAft>
              <a:buNone/>
            </a:pPr>
            <a:r>
              <a:t/>
            </a:r>
            <a:endParaRPr sz="1270">
              <a:solidFill>
                <a:schemeClr val="dk1"/>
              </a:solidFill>
              <a:latin typeface="Avenir"/>
              <a:ea typeface="Avenir"/>
              <a:cs typeface="Avenir"/>
              <a:sym typeface="Avenir"/>
            </a:endParaRPr>
          </a:p>
          <a:p>
            <a:pPr indent="0" lvl="0" marL="0" marR="0" rtl="0" algn="l">
              <a:spcBef>
                <a:spcPts val="0"/>
              </a:spcBef>
              <a:spcAft>
                <a:spcPts val="0"/>
              </a:spcAft>
              <a:buNone/>
            </a:pPr>
            <a:r>
              <a:rPr b="1" lang="en-US" sz="1300">
                <a:solidFill>
                  <a:schemeClr val="dk1"/>
                </a:solidFill>
                <a:latin typeface="Avenir"/>
                <a:ea typeface="Avenir"/>
                <a:cs typeface="Avenir"/>
                <a:sym typeface="Avenir"/>
              </a:rPr>
              <a:t>Updated new Experiences: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Enables sensible opinions from  famous personalities over ongoing issue/s (under a trending hashtag)</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Enhances user’s experience in home feed</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Easy social networking with friends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Mitigating steps to navigate through trending hashtags</a:t>
            </a:r>
            <a:endParaRPr/>
          </a:p>
          <a:p>
            <a:pPr indent="0" lvl="0" marL="0" marR="0" rtl="0" algn="l">
              <a:spcBef>
                <a:spcPts val="0"/>
              </a:spcBef>
              <a:spcAft>
                <a:spcPts val="0"/>
              </a:spcAft>
              <a:buNone/>
            </a:pPr>
            <a:r>
              <a:t/>
            </a:r>
            <a:endParaRPr b="1" sz="1270">
              <a:solidFill>
                <a:schemeClr val="dk1"/>
              </a:solidFill>
              <a:latin typeface="Avenir"/>
              <a:ea typeface="Avenir"/>
              <a:cs typeface="Avenir"/>
              <a:sym typeface="Avenir"/>
            </a:endParaRPr>
          </a:p>
          <a:p>
            <a:pPr indent="-95250" lvl="0" marL="171450" marR="0" rtl="0" algn="l">
              <a:spcBef>
                <a:spcPts val="0"/>
              </a:spcBef>
              <a:spcAft>
                <a:spcPts val="0"/>
              </a:spcAft>
              <a:buClr>
                <a:schemeClr val="dk1"/>
              </a:buClr>
              <a:buSzPts val="1200"/>
              <a:buFont typeface="Arial"/>
              <a:buNone/>
            </a:pPr>
            <a:r>
              <a:t/>
            </a:r>
            <a:endParaRPr b="1" sz="1200">
              <a:solidFill>
                <a:schemeClr val="dk1"/>
              </a:solidFill>
              <a:latin typeface="Avenir"/>
              <a:ea typeface="Avenir"/>
              <a:cs typeface="Avenir"/>
              <a:sym typeface="Avenir"/>
            </a:endParaRPr>
          </a:p>
        </p:txBody>
      </p:sp>
      <p:cxnSp>
        <p:nvCxnSpPr>
          <p:cNvPr id="182" name="Google Shape;182;p17"/>
          <p:cNvCxnSpPr/>
          <p:nvPr/>
        </p:nvCxnSpPr>
        <p:spPr>
          <a:xfrm rot="10800000">
            <a:off x="9182875" y="3559628"/>
            <a:ext cx="2737417" cy="0"/>
          </a:xfrm>
          <a:prstGeom prst="straightConnector1">
            <a:avLst/>
          </a:prstGeom>
          <a:noFill/>
          <a:ln cap="flat" cmpd="sng" w="9525">
            <a:solidFill>
              <a:schemeClr val="dk1"/>
            </a:solidFill>
            <a:prstDash val="dash"/>
            <a:round/>
            <a:headEnd len="sm" w="sm" type="none"/>
            <a:tailEnd len="sm" w="sm" type="none"/>
          </a:ln>
        </p:spPr>
      </p:cxnSp>
      <p:cxnSp>
        <p:nvCxnSpPr>
          <p:cNvPr id="183" name="Google Shape;183;p17"/>
          <p:cNvCxnSpPr/>
          <p:nvPr/>
        </p:nvCxnSpPr>
        <p:spPr>
          <a:xfrm rot="10800000">
            <a:off x="8014996" y="1063690"/>
            <a:ext cx="1167879" cy="2495938"/>
          </a:xfrm>
          <a:prstGeom prst="straightConnector1">
            <a:avLst/>
          </a:prstGeom>
          <a:noFill/>
          <a:ln cap="flat" cmpd="sng" w="9525">
            <a:solidFill>
              <a:schemeClr val="dk1"/>
            </a:solidFill>
            <a:prstDash val="dash"/>
            <a:round/>
            <a:headEnd len="sm" w="sm" type="none"/>
            <a:tailEnd len="sm" w="sm" type="none"/>
          </a:ln>
        </p:spPr>
      </p:cxnSp>
      <p:cxnSp>
        <p:nvCxnSpPr>
          <p:cNvPr id="184" name="Google Shape;184;p17"/>
          <p:cNvCxnSpPr/>
          <p:nvPr/>
        </p:nvCxnSpPr>
        <p:spPr>
          <a:xfrm flipH="1">
            <a:off x="8164286" y="3559628"/>
            <a:ext cx="1018590" cy="2505270"/>
          </a:xfrm>
          <a:prstGeom prst="straightConnector1">
            <a:avLst/>
          </a:prstGeom>
          <a:noFill/>
          <a:ln cap="flat" cmpd="sng" w="9525">
            <a:solidFill>
              <a:schemeClr val="dk1"/>
            </a:solidFill>
            <a:prstDash val="dash"/>
            <a:round/>
            <a:headEnd len="sm" w="sm" type="none"/>
            <a:tailEnd len="sm" w="sm" type="none"/>
          </a:ln>
        </p:spPr>
      </p:cxnSp>
      <p:sp>
        <p:nvSpPr>
          <p:cNvPr id="185" name="Google Shape;185;p17"/>
          <p:cNvSpPr txBox="1"/>
          <p:nvPr/>
        </p:nvSpPr>
        <p:spPr>
          <a:xfrm>
            <a:off x="8164286" y="894766"/>
            <a:ext cx="92063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venir"/>
                <a:ea typeface="Avenir"/>
                <a:cs typeface="Avenir"/>
                <a:sym typeface="Avenir"/>
              </a:rPr>
              <a:t>Wants :</a:t>
            </a:r>
            <a:endParaRPr/>
          </a:p>
        </p:txBody>
      </p:sp>
      <p:sp>
        <p:nvSpPr>
          <p:cNvPr id="186" name="Google Shape;186;p17"/>
          <p:cNvSpPr txBox="1"/>
          <p:nvPr/>
        </p:nvSpPr>
        <p:spPr>
          <a:xfrm>
            <a:off x="6423345" y="3260743"/>
            <a:ext cx="82766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venir"/>
                <a:ea typeface="Avenir"/>
                <a:cs typeface="Avenir"/>
                <a:sym typeface="Avenir"/>
              </a:rPr>
              <a:t>Fears :</a:t>
            </a:r>
            <a:endParaRPr/>
          </a:p>
        </p:txBody>
      </p:sp>
      <p:sp>
        <p:nvSpPr>
          <p:cNvPr id="187" name="Google Shape;187;p17"/>
          <p:cNvSpPr txBox="1"/>
          <p:nvPr/>
        </p:nvSpPr>
        <p:spPr>
          <a:xfrm>
            <a:off x="9157215" y="3615224"/>
            <a:ext cx="9412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venir"/>
                <a:ea typeface="Avenir"/>
                <a:cs typeface="Avenir"/>
                <a:sym typeface="Avenir"/>
              </a:rPr>
              <a:t>Needs :</a:t>
            </a:r>
            <a:endParaRPr/>
          </a:p>
        </p:txBody>
      </p:sp>
      <p:sp>
        <p:nvSpPr>
          <p:cNvPr id="188" name="Google Shape;188;p17"/>
          <p:cNvSpPr txBox="1"/>
          <p:nvPr/>
        </p:nvSpPr>
        <p:spPr>
          <a:xfrm>
            <a:off x="8098969" y="1161328"/>
            <a:ext cx="2751074" cy="48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I shall able to express my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       opinion in my known language</a:t>
            </a:r>
            <a:endParaRPr/>
          </a:p>
        </p:txBody>
      </p:sp>
      <p:sp>
        <p:nvSpPr>
          <p:cNvPr id="189" name="Google Shape;189;p17"/>
          <p:cNvSpPr txBox="1"/>
          <p:nvPr/>
        </p:nvSpPr>
        <p:spPr>
          <a:xfrm>
            <a:off x="8323675" y="1633011"/>
            <a:ext cx="2994357" cy="48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Able to message friends personally or go viral with koos</a:t>
            </a:r>
            <a:endParaRPr sz="1270">
              <a:solidFill>
                <a:schemeClr val="dk1"/>
              </a:solidFill>
              <a:latin typeface="Avenir"/>
              <a:ea typeface="Avenir"/>
              <a:cs typeface="Avenir"/>
              <a:sym typeface="Avenir"/>
            </a:endParaRPr>
          </a:p>
        </p:txBody>
      </p:sp>
      <p:sp>
        <p:nvSpPr>
          <p:cNvPr id="190" name="Google Shape;190;p17"/>
          <p:cNvSpPr txBox="1"/>
          <p:nvPr/>
        </p:nvSpPr>
        <p:spPr>
          <a:xfrm>
            <a:off x="8542948" y="2094917"/>
            <a:ext cx="3157259" cy="48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Able to get updated news from news channels</a:t>
            </a:r>
            <a:endParaRPr/>
          </a:p>
        </p:txBody>
      </p:sp>
      <p:sp>
        <p:nvSpPr>
          <p:cNvPr id="191" name="Google Shape;191;p17"/>
          <p:cNvSpPr txBox="1"/>
          <p:nvPr/>
        </p:nvSpPr>
        <p:spPr>
          <a:xfrm>
            <a:off x="9045243" y="3210468"/>
            <a:ext cx="2957032" cy="28777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Engage with friends through koos</a:t>
            </a:r>
            <a:endParaRPr sz="1270">
              <a:solidFill>
                <a:schemeClr val="dk1"/>
              </a:solidFill>
              <a:latin typeface="Avenir"/>
              <a:ea typeface="Avenir"/>
              <a:cs typeface="Avenir"/>
              <a:sym typeface="Avenir"/>
            </a:endParaRPr>
          </a:p>
        </p:txBody>
      </p:sp>
      <p:sp>
        <p:nvSpPr>
          <p:cNvPr id="192" name="Google Shape;192;p17"/>
          <p:cNvSpPr txBox="1"/>
          <p:nvPr/>
        </p:nvSpPr>
        <p:spPr>
          <a:xfrm>
            <a:off x="8766491" y="2568163"/>
            <a:ext cx="3157260" cy="678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Able to market my Youtube channels, written blogs, my courses, etc.</a:t>
            </a:r>
            <a:endParaRPr/>
          </a:p>
        </p:txBody>
      </p:sp>
      <p:sp>
        <p:nvSpPr>
          <p:cNvPr id="193" name="Google Shape;193;p17"/>
          <p:cNvSpPr txBox="1"/>
          <p:nvPr/>
        </p:nvSpPr>
        <p:spPr>
          <a:xfrm>
            <a:off x="8969583" y="3869521"/>
            <a:ext cx="3371707" cy="678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Connecting with official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government bodies to express their opinions</a:t>
            </a:r>
            <a:endParaRPr/>
          </a:p>
        </p:txBody>
      </p:sp>
      <p:sp>
        <p:nvSpPr>
          <p:cNvPr id="194" name="Google Shape;194;p17"/>
          <p:cNvSpPr txBox="1"/>
          <p:nvPr/>
        </p:nvSpPr>
        <p:spPr>
          <a:xfrm>
            <a:off x="8734330" y="4461314"/>
            <a:ext cx="4135695" cy="48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Able to create koos by typing and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audio recognition</a:t>
            </a:r>
            <a:endParaRPr/>
          </a:p>
        </p:txBody>
      </p:sp>
      <p:sp>
        <p:nvSpPr>
          <p:cNvPr id="195" name="Google Shape;195;p17"/>
          <p:cNvSpPr txBox="1"/>
          <p:nvPr/>
        </p:nvSpPr>
        <p:spPr>
          <a:xfrm>
            <a:off x="8595821" y="4855005"/>
            <a:ext cx="4135695" cy="28777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Ease in engaging with friends</a:t>
            </a:r>
            <a:endParaRPr/>
          </a:p>
        </p:txBody>
      </p:sp>
      <p:sp>
        <p:nvSpPr>
          <p:cNvPr id="196" name="Google Shape;196;p17"/>
          <p:cNvSpPr txBox="1"/>
          <p:nvPr/>
        </p:nvSpPr>
        <p:spPr>
          <a:xfrm>
            <a:off x="8479632" y="5076806"/>
            <a:ext cx="4135695" cy="678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Able to see official statements,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Press releases from official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accounts</a:t>
            </a:r>
            <a:endParaRPr/>
          </a:p>
        </p:txBody>
      </p:sp>
      <p:sp>
        <p:nvSpPr>
          <p:cNvPr id="197" name="Google Shape;197;p17"/>
          <p:cNvSpPr txBox="1"/>
          <p:nvPr/>
        </p:nvSpPr>
        <p:spPr>
          <a:xfrm>
            <a:off x="7126339" y="2280515"/>
            <a:ext cx="1966343"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300">
              <a:solidFill>
                <a:schemeClr val="dk1"/>
              </a:solidFill>
              <a:latin typeface="Avenir"/>
              <a:ea typeface="Avenir"/>
              <a:cs typeface="Avenir"/>
              <a:sym typeface="Aveni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Delay in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    response of </a:t>
            </a:r>
            <a:endParaRPr/>
          </a:p>
          <a:p>
            <a:pPr indent="0" lvl="0" marL="0" marR="0" rtl="0" algn="l">
              <a:spcBef>
                <a:spcPts val="0"/>
              </a:spcBef>
              <a:spcAft>
                <a:spcPts val="0"/>
              </a:spcAft>
              <a:buNone/>
            </a:pPr>
            <a:r>
              <a:rPr lang="en-US" sz="1270">
                <a:solidFill>
                  <a:schemeClr val="dk1"/>
                </a:solidFill>
                <a:latin typeface="Avenir"/>
                <a:ea typeface="Avenir"/>
                <a:cs typeface="Avenir"/>
                <a:sym typeface="Avenir"/>
              </a:rPr>
              <a:t>    CTAs</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Multiple clicks to get the gist of the ongoing issue.</a:t>
            </a:r>
            <a:endParaRPr/>
          </a:p>
          <a:p>
            <a:pPr indent="-171450" lvl="0" marL="171450" marR="0" rtl="0" algn="l">
              <a:spcBef>
                <a:spcPts val="0"/>
              </a:spcBef>
              <a:spcAft>
                <a:spcPts val="0"/>
              </a:spcAft>
              <a:buClr>
                <a:schemeClr val="dk1"/>
              </a:buClr>
              <a:buSzPts val="1270"/>
              <a:buFont typeface="Arial"/>
              <a:buChar char="•"/>
            </a:pPr>
            <a:r>
              <a:rPr lang="en-US" sz="1270">
                <a:solidFill>
                  <a:schemeClr val="dk1"/>
                </a:solidFill>
                <a:latin typeface="Avenir"/>
                <a:ea typeface="Avenir"/>
                <a:cs typeface="Avenir"/>
                <a:sym typeface="Avenir"/>
              </a:rPr>
              <a:t>Lot much navigation in the app to go through all the hashtags</a:t>
            </a:r>
            <a:endParaRPr/>
          </a:p>
        </p:txBody>
      </p:sp>
      <p:sp>
        <p:nvSpPr>
          <p:cNvPr id="198" name="Google Shape;198;p17"/>
          <p:cNvSpPr txBox="1"/>
          <p:nvPr/>
        </p:nvSpPr>
        <p:spPr>
          <a:xfrm>
            <a:off x="2162775" y="444446"/>
            <a:ext cx="3038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PRODUCT</a:t>
            </a:r>
            <a:endParaRPr/>
          </a:p>
        </p:txBody>
      </p:sp>
      <p:sp>
        <p:nvSpPr>
          <p:cNvPr id="199" name="Google Shape;199;p17"/>
          <p:cNvSpPr txBox="1"/>
          <p:nvPr/>
        </p:nvSpPr>
        <p:spPr>
          <a:xfrm>
            <a:off x="8536757" y="448788"/>
            <a:ext cx="3038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CUSTOMER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203" name="Shape 203"/>
        <p:cNvGrpSpPr/>
        <p:nvPr/>
      </p:nvGrpSpPr>
      <p:grpSpPr>
        <a:xfrm>
          <a:off x="0" y="0"/>
          <a:ext cx="0" cy="0"/>
          <a:chOff x="0" y="0"/>
          <a:chExt cx="0" cy="0"/>
        </a:xfrm>
      </p:grpSpPr>
      <p:sp>
        <p:nvSpPr>
          <p:cNvPr id="204" name="Google Shape;204;p18"/>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8"/>
          <p:cNvSpPr txBox="1"/>
          <p:nvPr/>
        </p:nvSpPr>
        <p:spPr>
          <a:xfrm>
            <a:off x="186612" y="195943"/>
            <a:ext cx="231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SOLUTION 1 </a:t>
            </a:r>
            <a:endParaRPr/>
          </a:p>
        </p:txBody>
      </p:sp>
      <p:sp>
        <p:nvSpPr>
          <p:cNvPr id="206" name="Google Shape;206;p18"/>
          <p:cNvSpPr txBox="1"/>
          <p:nvPr/>
        </p:nvSpPr>
        <p:spPr>
          <a:xfrm>
            <a:off x="382556" y="649248"/>
            <a:ext cx="7539133"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Feature 1:  </a:t>
            </a:r>
            <a:r>
              <a:rPr lang="en-US" sz="1600">
                <a:solidFill>
                  <a:schemeClr val="dk1"/>
                </a:solidFill>
                <a:latin typeface="Avenir"/>
                <a:ea typeface="Avenir"/>
                <a:cs typeface="Avenir"/>
                <a:sym typeface="Avenir"/>
              </a:rPr>
              <a:t>Providing information related to trending hashtag with it helps user to know why it is trending, more specifically providing details-</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Avenir"/>
                <a:ea typeface="Avenir"/>
                <a:cs typeface="Avenir"/>
                <a:sym typeface="Avenir"/>
              </a:rPr>
              <a:t>Count of koos with hashtag</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Avenir"/>
                <a:ea typeface="Avenir"/>
                <a:cs typeface="Avenir"/>
                <a:sym typeface="Avenir"/>
              </a:rPr>
              <a:t>Hashtags which are kooed with the popular one’s</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Avenir"/>
                <a:ea typeface="Avenir"/>
                <a:cs typeface="Avenir"/>
                <a:sym typeface="Avenir"/>
              </a:rPr>
              <a:t>Categorization of hashtag with respect to issue or news like music, politics, movies, cricket, sports, football, etc.</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Avenir"/>
                <a:ea typeface="Avenir"/>
                <a:cs typeface="Avenir"/>
                <a:sym typeface="Avenir"/>
              </a:rPr>
              <a:t>List of some popular koos under same hashtag with navigation pane</a:t>
            </a:r>
            <a:endParaRPr/>
          </a:p>
        </p:txBody>
      </p:sp>
      <p:sp>
        <p:nvSpPr>
          <p:cNvPr id="207" name="Google Shape;207;p18"/>
          <p:cNvSpPr txBox="1"/>
          <p:nvPr/>
        </p:nvSpPr>
        <p:spPr>
          <a:xfrm>
            <a:off x="4486467" y="103610"/>
            <a:ext cx="3265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Hashtag Information</a:t>
            </a:r>
            <a:endParaRPr/>
          </a:p>
        </p:txBody>
      </p:sp>
      <p:pic>
        <p:nvPicPr>
          <p:cNvPr id="208" name="Google Shape;208;p18"/>
          <p:cNvPicPr preferRelativeResize="0"/>
          <p:nvPr/>
        </p:nvPicPr>
        <p:blipFill rotWithShape="1">
          <a:blip r:embed="rId3">
            <a:alphaModFix/>
          </a:blip>
          <a:srcRect b="0" l="0" r="0" t="0"/>
          <a:stretch/>
        </p:blipFill>
        <p:spPr>
          <a:xfrm>
            <a:off x="7761418" y="423765"/>
            <a:ext cx="3884837" cy="6215739"/>
          </a:xfrm>
          <a:prstGeom prst="rect">
            <a:avLst/>
          </a:prstGeom>
          <a:noFill/>
          <a:ln>
            <a:noFill/>
          </a:ln>
        </p:spPr>
      </p:pic>
      <p:sp>
        <p:nvSpPr>
          <p:cNvPr id="209" name="Google Shape;209;p18"/>
          <p:cNvSpPr txBox="1"/>
          <p:nvPr/>
        </p:nvSpPr>
        <p:spPr>
          <a:xfrm>
            <a:off x="382554" y="2649489"/>
            <a:ext cx="6671387"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User Value Proposition :</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Addendum features help users to know more about the issue, looking at koos would help them to know depth of the issue, second or third  ranked hashtags would help users know related news; scrolling bar under the hashtag would help to see more popular koos and their opinions, which ultimately makes navigation easier.</a:t>
            </a:r>
            <a:endParaRPr/>
          </a:p>
        </p:txBody>
      </p:sp>
      <p:sp>
        <p:nvSpPr>
          <p:cNvPr id="210" name="Google Shape;210;p18"/>
          <p:cNvSpPr txBox="1"/>
          <p:nvPr/>
        </p:nvSpPr>
        <p:spPr>
          <a:xfrm>
            <a:off x="382555" y="4356926"/>
            <a:ext cx="6671387"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Success Metrics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clicks on CTA(Trending Hashtags)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sessions (if session = 2 mins)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Session time period under CTA(Trending Hashtags)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clicks on hashtag</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koos created from ‘Trending Hashtags’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1-day, 2-day, 4-day, 7-day users creating koos from ‘Trending Hashtags’ page</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214" name="Shape 214"/>
        <p:cNvGrpSpPr/>
        <p:nvPr/>
      </p:nvGrpSpPr>
      <p:grpSpPr>
        <a:xfrm>
          <a:off x="0" y="0"/>
          <a:ext cx="0" cy="0"/>
          <a:chOff x="0" y="0"/>
          <a:chExt cx="0" cy="0"/>
        </a:xfrm>
      </p:grpSpPr>
      <p:sp>
        <p:nvSpPr>
          <p:cNvPr id="215" name="Google Shape;215;p19"/>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9"/>
          <p:cNvSpPr txBox="1"/>
          <p:nvPr/>
        </p:nvSpPr>
        <p:spPr>
          <a:xfrm>
            <a:off x="186612" y="195943"/>
            <a:ext cx="231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SOLUTION 2 </a:t>
            </a:r>
            <a:endParaRPr/>
          </a:p>
        </p:txBody>
      </p:sp>
      <p:sp>
        <p:nvSpPr>
          <p:cNvPr id="217" name="Google Shape;217;p19"/>
          <p:cNvSpPr txBox="1"/>
          <p:nvPr/>
        </p:nvSpPr>
        <p:spPr>
          <a:xfrm>
            <a:off x="4127483" y="128190"/>
            <a:ext cx="38597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Optimizing Home Feed</a:t>
            </a:r>
            <a:endParaRPr/>
          </a:p>
        </p:txBody>
      </p:sp>
      <p:sp>
        <p:nvSpPr>
          <p:cNvPr id="218" name="Google Shape;218;p19"/>
          <p:cNvSpPr txBox="1"/>
          <p:nvPr/>
        </p:nvSpPr>
        <p:spPr>
          <a:xfrm>
            <a:off x="166637" y="577682"/>
            <a:ext cx="8306153"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Feature 2 :</a:t>
            </a:r>
            <a:r>
              <a:rPr b="1" i="1" lang="en-US" sz="1600">
                <a:solidFill>
                  <a:schemeClr val="dk1"/>
                </a:solidFill>
                <a:latin typeface="Avenir"/>
                <a:ea typeface="Avenir"/>
                <a:cs typeface="Avenir"/>
                <a:sym typeface="Avenir"/>
              </a:rPr>
              <a:t> </a:t>
            </a:r>
            <a:r>
              <a:rPr lang="en-US" sz="1600">
                <a:solidFill>
                  <a:schemeClr val="dk1"/>
                </a:solidFill>
                <a:latin typeface="Avenir"/>
                <a:ea typeface="Avenir"/>
                <a:cs typeface="Avenir"/>
                <a:sym typeface="Avenir"/>
              </a:rPr>
              <a:t>Showing count of new koos( +4 Koos   ) created by the person you’re </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following after user’s previous session. This number is shown in every koo in the home feed.</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i="1" sz="1800">
              <a:solidFill>
                <a:schemeClr val="dk1"/>
              </a:solidFill>
              <a:latin typeface="Avenir"/>
              <a:ea typeface="Avenir"/>
              <a:cs typeface="Avenir"/>
              <a:sym typeface="Avenir"/>
            </a:endParaRPr>
          </a:p>
        </p:txBody>
      </p:sp>
      <p:pic>
        <p:nvPicPr>
          <p:cNvPr id="219" name="Google Shape;219;p19"/>
          <p:cNvPicPr preferRelativeResize="0"/>
          <p:nvPr/>
        </p:nvPicPr>
        <p:blipFill rotWithShape="1">
          <a:blip r:embed="rId3">
            <a:alphaModFix/>
          </a:blip>
          <a:srcRect b="0" l="0" r="0" t="0"/>
          <a:stretch/>
        </p:blipFill>
        <p:spPr>
          <a:xfrm>
            <a:off x="8322906" y="334442"/>
            <a:ext cx="3583440" cy="6370560"/>
          </a:xfrm>
          <a:prstGeom prst="rect">
            <a:avLst/>
          </a:prstGeom>
          <a:noFill/>
          <a:ln>
            <a:noFill/>
          </a:ln>
        </p:spPr>
      </p:pic>
      <p:pic>
        <p:nvPicPr>
          <p:cNvPr descr="Line arrow Straight" id="220" name="Google Shape;220;p19"/>
          <p:cNvPicPr preferRelativeResize="0"/>
          <p:nvPr/>
        </p:nvPicPr>
        <p:blipFill rotWithShape="1">
          <a:blip r:embed="rId4">
            <a:alphaModFix/>
          </a:blip>
          <a:srcRect b="0" l="0" r="0" t="0"/>
          <a:stretch/>
        </p:blipFill>
        <p:spPr>
          <a:xfrm rot="5400000">
            <a:off x="4883019" y="662432"/>
            <a:ext cx="203598" cy="203598"/>
          </a:xfrm>
          <a:prstGeom prst="rect">
            <a:avLst/>
          </a:prstGeom>
          <a:noFill/>
          <a:ln>
            <a:noFill/>
          </a:ln>
        </p:spPr>
      </p:pic>
      <p:sp>
        <p:nvSpPr>
          <p:cNvPr id="221" name="Google Shape;221;p19"/>
          <p:cNvSpPr txBox="1"/>
          <p:nvPr/>
        </p:nvSpPr>
        <p:spPr>
          <a:xfrm>
            <a:off x="148803" y="1402383"/>
            <a:ext cx="8306153"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User Value Proposition: </a:t>
            </a:r>
            <a:r>
              <a:rPr lang="en-US" sz="1600">
                <a:solidFill>
                  <a:schemeClr val="dk1"/>
                </a:solidFill>
                <a:latin typeface="Avenir"/>
                <a:ea typeface="Avenir"/>
                <a:cs typeface="Avenir"/>
                <a:sym typeface="Avenir"/>
              </a:rPr>
              <a:t>This would make user to engage more in the feed by looking at the count. Instead of showing them bunch of koos at a time, showing them count of koos of each person would make user to scroll through the home feed page</a:t>
            </a:r>
            <a:endParaRPr/>
          </a:p>
        </p:txBody>
      </p:sp>
      <p:sp>
        <p:nvSpPr>
          <p:cNvPr id="222" name="Google Shape;222;p19"/>
          <p:cNvSpPr txBox="1"/>
          <p:nvPr/>
        </p:nvSpPr>
        <p:spPr>
          <a:xfrm>
            <a:off x="148803" y="2268413"/>
            <a:ext cx="7888447"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Success Metrics: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Bounce rates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sessions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Session period under ‘Feed’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reactions, re-koos, comments in ‘Feed’ page in the first and second session</a:t>
            </a:r>
            <a:endParaRPr/>
          </a:p>
        </p:txBody>
      </p:sp>
      <p:sp>
        <p:nvSpPr>
          <p:cNvPr id="223" name="Google Shape;223;p19"/>
          <p:cNvSpPr txBox="1"/>
          <p:nvPr/>
        </p:nvSpPr>
        <p:spPr>
          <a:xfrm>
            <a:off x="166638" y="3835800"/>
            <a:ext cx="7921690"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Feature 2 :</a:t>
            </a:r>
            <a:r>
              <a:rPr b="1" i="1" lang="en-US" sz="1600">
                <a:solidFill>
                  <a:schemeClr val="dk1"/>
                </a:solidFill>
                <a:latin typeface="Avenir"/>
                <a:ea typeface="Avenir"/>
                <a:cs typeface="Avenir"/>
                <a:sym typeface="Avenir"/>
              </a:rPr>
              <a:t> </a:t>
            </a:r>
            <a:r>
              <a:rPr lang="en-US" sz="1600">
                <a:solidFill>
                  <a:schemeClr val="dk1"/>
                </a:solidFill>
                <a:latin typeface="Avenir"/>
                <a:ea typeface="Avenir"/>
                <a:cs typeface="Avenir"/>
                <a:sym typeface="Avenir"/>
              </a:rPr>
              <a:t>Recommending friends or mutual followers to the person in a koo</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Recommendation to be based on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Frequent mentions of ‘B’ by ‘C’ in koos</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Ensuring difference in followers of B and C is less than 5K</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‘B’ and ‘C’ should be mutual follower of ‘A’</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i="1" sz="1800">
              <a:solidFill>
                <a:schemeClr val="dk1"/>
              </a:solidFill>
              <a:latin typeface="Avenir"/>
              <a:ea typeface="Avenir"/>
              <a:cs typeface="Avenir"/>
              <a:sym typeface="Avenir"/>
            </a:endParaRPr>
          </a:p>
        </p:txBody>
      </p:sp>
      <p:sp>
        <p:nvSpPr>
          <p:cNvPr id="224" name="Google Shape;224;p19"/>
          <p:cNvSpPr txBox="1"/>
          <p:nvPr/>
        </p:nvSpPr>
        <p:spPr>
          <a:xfrm>
            <a:off x="164837" y="5193011"/>
            <a:ext cx="4484348"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User Value Proposition: </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This would increase social networking with friends, creates engagement with like minded people, and mitigates friction in kooing and commenting</a:t>
            </a:r>
            <a:endParaRPr/>
          </a:p>
        </p:txBody>
      </p:sp>
      <p:sp>
        <p:nvSpPr>
          <p:cNvPr id="225" name="Google Shape;225;p19"/>
          <p:cNvSpPr txBox="1"/>
          <p:nvPr/>
        </p:nvSpPr>
        <p:spPr>
          <a:xfrm>
            <a:off x="4650246" y="5169341"/>
            <a:ext cx="4122575"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Success Metrics: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mentions of B’s in koos</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Ratio of number of ‘B’ mentions and total B’s recommended</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1-day, 2-day or 4-day  gap mentions</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       in a koo</a:t>
            </a:r>
            <a:endParaRPr sz="16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p:txBody>
      </p:sp>
      <p:cxnSp>
        <p:nvCxnSpPr>
          <p:cNvPr id="226" name="Google Shape;226;p19"/>
          <p:cNvCxnSpPr/>
          <p:nvPr/>
        </p:nvCxnSpPr>
        <p:spPr>
          <a:xfrm>
            <a:off x="8836090" y="4152122"/>
            <a:ext cx="0" cy="590795"/>
          </a:xfrm>
          <a:prstGeom prst="straightConnector1">
            <a:avLst/>
          </a:prstGeom>
          <a:noFill/>
          <a:ln cap="flat" cmpd="sng" w="9525">
            <a:solidFill>
              <a:schemeClr val="dk1"/>
            </a:solidFill>
            <a:prstDash val="solid"/>
            <a:miter lim="800000"/>
            <a:headEnd len="sm" w="sm" type="none"/>
            <a:tailEnd len="med" w="med" type="triangle"/>
          </a:ln>
        </p:spPr>
      </p:cxnSp>
      <p:cxnSp>
        <p:nvCxnSpPr>
          <p:cNvPr id="227" name="Google Shape;227;p19"/>
          <p:cNvCxnSpPr/>
          <p:nvPr/>
        </p:nvCxnSpPr>
        <p:spPr>
          <a:xfrm rot="10800000">
            <a:off x="8948057" y="5327780"/>
            <a:ext cx="264368" cy="73847"/>
          </a:xfrm>
          <a:prstGeom prst="straightConnector1">
            <a:avLst/>
          </a:prstGeom>
          <a:noFill/>
          <a:ln cap="flat" cmpd="sng" w="9525">
            <a:solidFill>
              <a:schemeClr val="dk1"/>
            </a:solidFill>
            <a:prstDash val="solid"/>
            <a:miter lim="800000"/>
            <a:headEnd len="sm" w="sm" type="none"/>
            <a:tailEnd len="med" w="med" type="triangle"/>
          </a:ln>
        </p:spPr>
      </p:cxnSp>
      <p:cxnSp>
        <p:nvCxnSpPr>
          <p:cNvPr id="228" name="Google Shape;228;p19"/>
          <p:cNvCxnSpPr/>
          <p:nvPr/>
        </p:nvCxnSpPr>
        <p:spPr>
          <a:xfrm rot="10800000">
            <a:off x="8948057" y="5703850"/>
            <a:ext cx="264368" cy="73847"/>
          </a:xfrm>
          <a:prstGeom prst="straightConnector1">
            <a:avLst/>
          </a:prstGeom>
          <a:noFill/>
          <a:ln cap="flat" cmpd="sng" w="9525">
            <a:solidFill>
              <a:schemeClr val="dk1"/>
            </a:solidFill>
            <a:prstDash val="solid"/>
            <a:miter lim="800000"/>
            <a:headEnd len="sm" w="sm" type="none"/>
            <a:tailEnd len="med" w="med" type="triangle"/>
          </a:ln>
        </p:spPr>
      </p:cxnSp>
      <p:sp>
        <p:nvSpPr>
          <p:cNvPr id="229" name="Google Shape;229;p19"/>
          <p:cNvSpPr txBox="1"/>
          <p:nvPr/>
        </p:nvSpPr>
        <p:spPr>
          <a:xfrm>
            <a:off x="8714792" y="4683965"/>
            <a:ext cx="25840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A</a:t>
            </a:r>
            <a:endParaRPr/>
          </a:p>
        </p:txBody>
      </p:sp>
      <p:sp>
        <p:nvSpPr>
          <p:cNvPr id="230" name="Google Shape;230;p19"/>
          <p:cNvSpPr txBox="1"/>
          <p:nvPr/>
        </p:nvSpPr>
        <p:spPr>
          <a:xfrm>
            <a:off x="8773882" y="520958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B</a:t>
            </a:r>
            <a:endParaRPr/>
          </a:p>
        </p:txBody>
      </p:sp>
      <p:sp>
        <p:nvSpPr>
          <p:cNvPr id="231" name="Google Shape;231;p19"/>
          <p:cNvSpPr txBox="1"/>
          <p:nvPr/>
        </p:nvSpPr>
        <p:spPr>
          <a:xfrm>
            <a:off x="8764551" y="5576941"/>
            <a:ext cx="25359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235" name="Shape 235"/>
        <p:cNvGrpSpPr/>
        <p:nvPr/>
      </p:nvGrpSpPr>
      <p:grpSpPr>
        <a:xfrm>
          <a:off x="0" y="0"/>
          <a:ext cx="0" cy="0"/>
          <a:chOff x="0" y="0"/>
          <a:chExt cx="0" cy="0"/>
        </a:xfrm>
      </p:grpSpPr>
      <p:sp>
        <p:nvSpPr>
          <p:cNvPr id="236" name="Google Shape;236;p20"/>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0"/>
          <p:cNvSpPr txBox="1"/>
          <p:nvPr/>
        </p:nvSpPr>
        <p:spPr>
          <a:xfrm>
            <a:off x="186612" y="195943"/>
            <a:ext cx="231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SOLUTION 3 </a:t>
            </a:r>
            <a:endParaRPr/>
          </a:p>
        </p:txBody>
      </p:sp>
      <p:sp>
        <p:nvSpPr>
          <p:cNvPr id="238" name="Google Shape;238;p20"/>
          <p:cNvSpPr txBox="1"/>
          <p:nvPr/>
        </p:nvSpPr>
        <p:spPr>
          <a:xfrm>
            <a:off x="4939004" y="103610"/>
            <a:ext cx="2313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‘Memes’ page</a:t>
            </a:r>
            <a:endParaRPr/>
          </a:p>
        </p:txBody>
      </p:sp>
      <p:sp>
        <p:nvSpPr>
          <p:cNvPr id="239" name="Google Shape;239;p20"/>
          <p:cNvSpPr txBox="1"/>
          <p:nvPr/>
        </p:nvSpPr>
        <p:spPr>
          <a:xfrm>
            <a:off x="346178" y="965501"/>
            <a:ext cx="8246618"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Feature 4 : </a:t>
            </a:r>
            <a:r>
              <a:rPr lang="en-US" sz="1600">
                <a:solidFill>
                  <a:schemeClr val="dk1"/>
                </a:solidFill>
                <a:latin typeface="Avenir"/>
                <a:ea typeface="Avenir"/>
                <a:cs typeface="Avenir"/>
                <a:sym typeface="Avenir"/>
              </a:rPr>
              <a:t>Creating a CTA button ‘Memes’  in the home page, where users able to </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enjoy memes under same feed.</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Koo would be considered in this page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when user mentions hashtag consisting of keyword ‘meme’; Example: #memes,#funnymemes, #memeworld, #memekajalwa</a:t>
            </a:r>
            <a:endParaRPr sz="16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Created in last 48 hrs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Prioritised based on the trending hashtags mentioned with the koo</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 </a:t>
            </a:r>
            <a:endParaRPr/>
          </a:p>
        </p:txBody>
      </p:sp>
      <p:pic>
        <p:nvPicPr>
          <p:cNvPr id="240" name="Google Shape;240;p20"/>
          <p:cNvPicPr preferRelativeResize="0"/>
          <p:nvPr/>
        </p:nvPicPr>
        <p:blipFill rotWithShape="1">
          <a:blip r:embed="rId3">
            <a:alphaModFix/>
          </a:blip>
          <a:srcRect b="0" l="0" r="0" t="0"/>
          <a:stretch/>
        </p:blipFill>
        <p:spPr>
          <a:xfrm>
            <a:off x="8437152" y="565275"/>
            <a:ext cx="3385494" cy="5938643"/>
          </a:xfrm>
          <a:prstGeom prst="rect">
            <a:avLst/>
          </a:prstGeom>
          <a:noFill/>
          <a:ln>
            <a:noFill/>
          </a:ln>
        </p:spPr>
      </p:pic>
      <p:sp>
        <p:nvSpPr>
          <p:cNvPr id="241" name="Google Shape;241;p20"/>
          <p:cNvSpPr txBox="1"/>
          <p:nvPr/>
        </p:nvSpPr>
        <p:spPr>
          <a:xfrm>
            <a:off x="406211" y="2862439"/>
            <a:ext cx="804712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User Value Proposition :</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This page makes user enjoy latest memes, get exposure to more meme material and brings back user’s to this page in short intervals.</a:t>
            </a: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This makes users to understand contemporary issues or news in different way</a:t>
            </a:r>
            <a:endParaRPr/>
          </a:p>
        </p:txBody>
      </p:sp>
      <p:sp>
        <p:nvSpPr>
          <p:cNvPr id="242" name="Google Shape;242;p20"/>
          <p:cNvSpPr txBox="1"/>
          <p:nvPr/>
        </p:nvSpPr>
        <p:spPr>
          <a:xfrm>
            <a:off x="406211" y="4050308"/>
            <a:ext cx="8047126"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Success Metrics: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clicks on ‘Memes’ CTA button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Bounce rates of ‘Memes’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sessions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Session time period in ‘Memes’ page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Number of reactions, re-koos, comments, facebook and whatsapp shares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venir"/>
                <a:ea typeface="Avenir"/>
                <a:cs typeface="Avenir"/>
                <a:sym typeface="Avenir"/>
              </a:rPr>
              <a:t>1-day, 2-day gap ‘Memes’ page users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1F1"/>
        </a:solidFill>
      </p:bgPr>
    </p:bg>
    <p:spTree>
      <p:nvGrpSpPr>
        <p:cNvPr id="246" name="Shape 246"/>
        <p:cNvGrpSpPr/>
        <p:nvPr/>
      </p:nvGrpSpPr>
      <p:grpSpPr>
        <a:xfrm>
          <a:off x="0" y="0"/>
          <a:ext cx="0" cy="0"/>
          <a:chOff x="0" y="0"/>
          <a:chExt cx="0" cy="0"/>
        </a:xfrm>
      </p:grpSpPr>
      <p:sp>
        <p:nvSpPr>
          <p:cNvPr id="247" name="Google Shape;247;p21"/>
          <p:cNvSpPr/>
          <p:nvPr/>
        </p:nvSpPr>
        <p:spPr>
          <a:xfrm>
            <a:off x="0" y="0"/>
            <a:ext cx="12192000" cy="6858000"/>
          </a:xfrm>
          <a:prstGeom prst="rect">
            <a:avLst/>
          </a:prstGeom>
          <a:noFill/>
          <a:ln cap="flat" cmpd="sng" w="76200">
            <a:solidFill>
              <a:srgbClr val="FFCD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1"/>
          <p:cNvSpPr txBox="1"/>
          <p:nvPr/>
        </p:nvSpPr>
        <p:spPr>
          <a:xfrm>
            <a:off x="233265" y="181174"/>
            <a:ext cx="3592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venir"/>
                <a:ea typeface="Avenir"/>
                <a:cs typeface="Avenir"/>
                <a:sym typeface="Avenir"/>
              </a:rPr>
              <a:t>BLOG POST</a:t>
            </a:r>
            <a:endParaRPr/>
          </a:p>
        </p:txBody>
      </p:sp>
      <p:sp>
        <p:nvSpPr>
          <p:cNvPr id="249" name="Google Shape;249;p21"/>
          <p:cNvSpPr txBox="1"/>
          <p:nvPr/>
        </p:nvSpPr>
        <p:spPr>
          <a:xfrm>
            <a:off x="1443467" y="1138735"/>
            <a:ext cx="58223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latin typeface="Avenir"/>
                <a:ea typeface="Avenir"/>
                <a:cs typeface="Avenir"/>
                <a:sym typeface="Avenir"/>
              </a:rPr>
              <a:t>By</a:t>
            </a:r>
            <a:r>
              <a:rPr lang="en-US" sz="1800">
                <a:solidFill>
                  <a:schemeClr val="dk1"/>
                </a:solidFill>
                <a:latin typeface="Avenir"/>
                <a:ea typeface="Avenir"/>
                <a:cs typeface="Avenir"/>
                <a:sym typeface="Avenir"/>
              </a:rPr>
              <a:t> Alsatwar Sravan Kumar </a:t>
            </a:r>
            <a:r>
              <a:rPr lang="en-US" sz="1800">
                <a:solidFill>
                  <a:srgbClr val="595959"/>
                </a:solidFill>
                <a:latin typeface="Avenir"/>
                <a:ea typeface="Avenir"/>
                <a:cs typeface="Avenir"/>
                <a:sym typeface="Avenir"/>
              </a:rPr>
              <a:t>published </a:t>
            </a:r>
            <a:r>
              <a:rPr lang="en-US" sz="1800">
                <a:solidFill>
                  <a:schemeClr val="dk1"/>
                </a:solidFill>
                <a:latin typeface="Avenir"/>
                <a:ea typeface="Avenir"/>
                <a:cs typeface="Avenir"/>
                <a:sym typeface="Avenir"/>
              </a:rPr>
              <a:t>21</a:t>
            </a:r>
            <a:r>
              <a:rPr baseline="30000" lang="en-US" sz="1800">
                <a:solidFill>
                  <a:schemeClr val="dk1"/>
                </a:solidFill>
                <a:latin typeface="Avenir"/>
                <a:ea typeface="Avenir"/>
                <a:cs typeface="Avenir"/>
                <a:sym typeface="Avenir"/>
              </a:rPr>
              <a:t>st</a:t>
            </a:r>
            <a:r>
              <a:rPr lang="en-US" sz="1800">
                <a:solidFill>
                  <a:schemeClr val="dk1"/>
                </a:solidFill>
                <a:latin typeface="Avenir"/>
                <a:ea typeface="Avenir"/>
                <a:cs typeface="Avenir"/>
                <a:sym typeface="Avenir"/>
              </a:rPr>
              <a:t> Feb, 2021</a:t>
            </a:r>
            <a:endParaRPr/>
          </a:p>
        </p:txBody>
      </p:sp>
      <p:sp>
        <p:nvSpPr>
          <p:cNvPr id="250" name="Google Shape;250;p21"/>
          <p:cNvSpPr txBox="1"/>
          <p:nvPr/>
        </p:nvSpPr>
        <p:spPr>
          <a:xfrm>
            <a:off x="1455908" y="1508067"/>
            <a:ext cx="54677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Android | Social- Media | Business </a:t>
            </a:r>
            <a:endParaRPr/>
          </a:p>
        </p:txBody>
      </p:sp>
      <p:pic>
        <p:nvPicPr>
          <p:cNvPr id="251" name="Google Shape;251;p21"/>
          <p:cNvPicPr preferRelativeResize="0"/>
          <p:nvPr/>
        </p:nvPicPr>
        <p:blipFill rotWithShape="1">
          <a:blip r:embed="rId3">
            <a:alphaModFix/>
          </a:blip>
          <a:srcRect b="3190" l="21777" r="24465" t="10637"/>
          <a:stretch/>
        </p:blipFill>
        <p:spPr>
          <a:xfrm>
            <a:off x="7837383" y="151830"/>
            <a:ext cx="3592286" cy="3023118"/>
          </a:xfrm>
          <a:prstGeom prst="rect">
            <a:avLst/>
          </a:prstGeom>
          <a:noFill/>
          <a:ln>
            <a:noFill/>
          </a:ln>
        </p:spPr>
      </p:pic>
      <p:pic>
        <p:nvPicPr>
          <p:cNvPr id="252" name="Google Shape;252;p21"/>
          <p:cNvPicPr preferRelativeResize="0"/>
          <p:nvPr/>
        </p:nvPicPr>
        <p:blipFill rotWithShape="1">
          <a:blip r:embed="rId4">
            <a:alphaModFix/>
          </a:blip>
          <a:srcRect b="0" l="0" r="0" t="0"/>
          <a:stretch/>
        </p:blipFill>
        <p:spPr>
          <a:xfrm>
            <a:off x="10814887" y="427262"/>
            <a:ext cx="586458" cy="293229"/>
          </a:xfrm>
          <a:prstGeom prst="rect">
            <a:avLst/>
          </a:prstGeom>
          <a:noFill/>
          <a:ln>
            <a:noFill/>
          </a:ln>
        </p:spPr>
      </p:pic>
      <p:sp>
        <p:nvSpPr>
          <p:cNvPr id="253" name="Google Shape;253;p21"/>
          <p:cNvSpPr txBox="1"/>
          <p:nvPr/>
        </p:nvSpPr>
        <p:spPr>
          <a:xfrm>
            <a:off x="1455958" y="2086699"/>
            <a:ext cx="661219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venir"/>
                <a:ea typeface="Avenir"/>
                <a:cs typeface="Avenir"/>
                <a:sym typeface="Avenir"/>
              </a:rPr>
              <a:t>Koo bird chirps with extra new features </a:t>
            </a:r>
            <a:endParaRPr/>
          </a:p>
          <a:p>
            <a:pPr indent="0" lvl="0" marL="0" marR="0" rtl="0" algn="l">
              <a:spcBef>
                <a:spcPts val="0"/>
              </a:spcBef>
              <a:spcAft>
                <a:spcPts val="0"/>
              </a:spcAft>
              <a:buNone/>
            </a:pPr>
            <a:r>
              <a:rPr lang="en-US" sz="2800">
                <a:solidFill>
                  <a:schemeClr val="dk1"/>
                </a:solidFill>
                <a:latin typeface="Avenir"/>
                <a:ea typeface="Avenir"/>
                <a:cs typeface="Avenir"/>
                <a:sym typeface="Avenir"/>
              </a:rPr>
              <a:t>in its app</a:t>
            </a:r>
            <a:endParaRPr/>
          </a:p>
        </p:txBody>
      </p:sp>
      <p:pic>
        <p:nvPicPr>
          <p:cNvPr id="254" name="Google Shape;254;p21"/>
          <p:cNvPicPr preferRelativeResize="0"/>
          <p:nvPr/>
        </p:nvPicPr>
        <p:blipFill rotWithShape="1">
          <a:blip r:embed="rId5">
            <a:alphaModFix/>
          </a:blip>
          <a:srcRect b="0" l="0" r="0" t="0"/>
          <a:stretch/>
        </p:blipFill>
        <p:spPr>
          <a:xfrm>
            <a:off x="-778586" y="1501389"/>
            <a:ext cx="3897375" cy="2202864"/>
          </a:xfrm>
          <a:prstGeom prst="rect">
            <a:avLst/>
          </a:prstGeom>
          <a:noFill/>
          <a:ln>
            <a:noFill/>
          </a:ln>
        </p:spPr>
      </p:pic>
      <p:sp>
        <p:nvSpPr>
          <p:cNvPr id="255" name="Google Shape;255;p21"/>
          <p:cNvSpPr txBox="1"/>
          <p:nvPr/>
        </p:nvSpPr>
        <p:spPr>
          <a:xfrm>
            <a:off x="1404103" y="3003197"/>
            <a:ext cx="8994765"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Koo, The microblogging site was co-founded by entrepreneurs Aprameya Radhakrishna and Mayank Bidwatka. While the app was launched in early 2020, its participation and the subsequent winning of the government’s Aatmanirbhar App Innovation Challenge brought it under the limelight. Now Koo has come up with extra new features to engage more number of users in their app.</a:t>
            </a:r>
            <a:endParaRPr/>
          </a:p>
          <a:p>
            <a:pPr indent="0" lvl="0" marL="0" marR="0" rtl="0" algn="l">
              <a:spcBef>
                <a:spcPts val="0"/>
              </a:spcBef>
              <a:spcAft>
                <a:spcPts val="0"/>
              </a:spcAft>
              <a:buNone/>
            </a:pPr>
            <a:r>
              <a:t/>
            </a:r>
            <a:endParaRPr sz="1600">
              <a:solidFill>
                <a:schemeClr val="dk1"/>
              </a:solidFill>
              <a:latin typeface="Avenir"/>
              <a:ea typeface="Avenir"/>
              <a:cs typeface="Avenir"/>
              <a:sym typeface="Avenir"/>
            </a:endParaRPr>
          </a:p>
          <a:p>
            <a:pPr indent="0" lvl="0" marL="0" marR="0" rtl="0" algn="l">
              <a:spcBef>
                <a:spcPts val="0"/>
              </a:spcBef>
              <a:spcAft>
                <a:spcPts val="0"/>
              </a:spcAft>
              <a:buNone/>
            </a:pPr>
            <a:r>
              <a:rPr lang="en-US" sz="1600">
                <a:solidFill>
                  <a:schemeClr val="dk1"/>
                </a:solidFill>
                <a:latin typeface="Avenir"/>
                <a:ea typeface="Avenir"/>
                <a:cs typeface="Avenir"/>
                <a:sym typeface="Avenir"/>
              </a:rPr>
              <a:t>Koo has incorporated ‘meme’ CTA in its app, where meme material is shared and encourages other user’s to create more memes. In addition, they have also made changes in presenting trending hashtags in app which ease user to navigate in the app. Moreover, Koo app makes a complete social networking site, enjoying connecting with others. Koo CEO, Aprameya believes that added features would help in retaining their customers on the daily basis. Now, Koo app has released its updated version and its all set to gain more number of users and make our India as ‘AatmaNirbhar’.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