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81" r:id="rId9"/>
    <p:sldId id="266" r:id="rId10"/>
    <p:sldId id="263" r:id="rId11"/>
    <p:sldId id="260" r:id="rId12"/>
    <p:sldId id="268" r:id="rId13"/>
    <p:sldId id="270" r:id="rId14"/>
    <p:sldId id="271" r:id="rId15"/>
    <p:sldId id="276" r:id="rId16"/>
    <p:sldId id="282" r:id="rId17"/>
    <p:sldId id="280" r:id="rId18"/>
    <p:sldId id="278" r:id="rId19"/>
    <p:sldId id="274" r:id="rId20"/>
    <p:sldId id="28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9525A-0B2B-49DB-B9E2-0ABFA0543F73}" type="doc">
      <dgm:prSet loTypeId="urn:microsoft.com/office/officeart/2005/8/layout/default#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B5877F41-C859-4DA3-BD9E-4CB2E70EB677}">
      <dgm:prSet/>
      <dgm:spPr/>
      <dgm:t>
        <a:bodyPr/>
        <a:lstStyle/>
        <a:p>
          <a:r>
            <a:rPr lang="en-US"/>
            <a:t>Deleted the unnamed columns that were not required for analysis.</a:t>
          </a:r>
        </a:p>
      </dgm:t>
    </dgm:pt>
    <dgm:pt modelId="{987E1FEF-F396-42B9-AD20-E219AC8A6447}" type="parTrans" cxnId="{0B814342-065F-4476-A8C9-837C003832A4}">
      <dgm:prSet/>
      <dgm:spPr/>
      <dgm:t>
        <a:bodyPr/>
        <a:lstStyle/>
        <a:p>
          <a:endParaRPr lang="en-US"/>
        </a:p>
      </dgm:t>
    </dgm:pt>
    <dgm:pt modelId="{D1AFD6D2-99D6-48C4-97BF-CC775265B8E1}" type="sibTrans" cxnId="{0B814342-065F-4476-A8C9-837C003832A4}">
      <dgm:prSet/>
      <dgm:spPr/>
      <dgm:t>
        <a:bodyPr/>
        <a:lstStyle/>
        <a:p>
          <a:endParaRPr lang="en-US"/>
        </a:p>
      </dgm:t>
    </dgm:pt>
    <dgm:pt modelId="{B92FE7CC-3BFA-4A71-9165-93A55945133C}">
      <dgm:prSet/>
      <dgm:spPr/>
      <dgm:t>
        <a:bodyPr/>
        <a:lstStyle/>
        <a:p>
          <a:r>
            <a:rPr lang="en-US"/>
            <a:t>Records with weekly sales less than 0 were removed.</a:t>
          </a:r>
        </a:p>
      </dgm:t>
    </dgm:pt>
    <dgm:pt modelId="{C843039E-F3FB-4611-8667-6D9B2F57DEB0}" type="parTrans" cxnId="{FC557AF0-9456-441A-A2F0-401C540D95D8}">
      <dgm:prSet/>
      <dgm:spPr/>
      <dgm:t>
        <a:bodyPr/>
        <a:lstStyle/>
        <a:p>
          <a:endParaRPr lang="en-US"/>
        </a:p>
      </dgm:t>
    </dgm:pt>
    <dgm:pt modelId="{445DD599-C2BD-47FF-BDAB-6EE1307A2E11}" type="sibTrans" cxnId="{FC557AF0-9456-441A-A2F0-401C540D95D8}">
      <dgm:prSet/>
      <dgm:spPr/>
      <dgm:t>
        <a:bodyPr/>
        <a:lstStyle/>
        <a:p>
          <a:endParaRPr lang="en-US"/>
        </a:p>
      </dgm:t>
    </dgm:pt>
    <dgm:pt modelId="{D3E24C5A-FF8A-42B0-A86E-2187ECDF3AF8}">
      <dgm:prSet/>
      <dgm:spPr/>
      <dgm:t>
        <a:bodyPr/>
        <a:lstStyle/>
        <a:p>
          <a:r>
            <a:rPr lang="en-US"/>
            <a:t>Temperature outliers are identified but can be ignored.</a:t>
          </a:r>
        </a:p>
      </dgm:t>
    </dgm:pt>
    <dgm:pt modelId="{838B0963-F224-49DE-80D7-10D8BC28F31A}" type="parTrans" cxnId="{92D769D7-9414-468F-AC14-383EB99144E1}">
      <dgm:prSet/>
      <dgm:spPr/>
      <dgm:t>
        <a:bodyPr/>
        <a:lstStyle/>
        <a:p>
          <a:endParaRPr lang="en-US"/>
        </a:p>
      </dgm:t>
    </dgm:pt>
    <dgm:pt modelId="{BD44C658-0243-4CB1-A0FF-8479050D0137}" type="sibTrans" cxnId="{92D769D7-9414-468F-AC14-383EB99144E1}">
      <dgm:prSet/>
      <dgm:spPr/>
      <dgm:t>
        <a:bodyPr/>
        <a:lstStyle/>
        <a:p>
          <a:endParaRPr lang="en-US"/>
        </a:p>
      </dgm:t>
    </dgm:pt>
    <dgm:pt modelId="{4CCE1795-70E1-4A21-B11A-FEC13286BC11}">
      <dgm:prSet/>
      <dgm:spPr/>
      <dgm:t>
        <a:bodyPr/>
        <a:lstStyle/>
        <a:p>
          <a:r>
            <a:rPr lang="en-US"/>
            <a:t>Markdown columns have null values.</a:t>
          </a:r>
        </a:p>
      </dgm:t>
    </dgm:pt>
    <dgm:pt modelId="{A01877B2-BD56-498E-9948-25FDF54AA558}" type="parTrans" cxnId="{F3C5C85C-1496-4019-8225-0337CB49832E}">
      <dgm:prSet/>
      <dgm:spPr/>
      <dgm:t>
        <a:bodyPr/>
        <a:lstStyle/>
        <a:p>
          <a:endParaRPr lang="en-US"/>
        </a:p>
      </dgm:t>
    </dgm:pt>
    <dgm:pt modelId="{B6A3B006-7B5F-4566-B402-C0606F4C896F}" type="sibTrans" cxnId="{F3C5C85C-1496-4019-8225-0337CB49832E}">
      <dgm:prSet/>
      <dgm:spPr/>
      <dgm:t>
        <a:bodyPr/>
        <a:lstStyle/>
        <a:p>
          <a:endParaRPr lang="en-US"/>
        </a:p>
      </dgm:t>
    </dgm:pt>
    <dgm:pt modelId="{2FF4DEC4-9232-438D-8347-850EE9DA4391}">
      <dgm:prSet/>
      <dgm:spPr/>
      <dgm:t>
        <a:bodyPr/>
        <a:lstStyle/>
        <a:p>
          <a:r>
            <a:rPr lang="en-US"/>
            <a:t>Imputed all the 5 markdown missing fields with the mean of the available column values.</a:t>
          </a:r>
        </a:p>
      </dgm:t>
    </dgm:pt>
    <dgm:pt modelId="{CB85B1EB-AF4F-4BB1-ABB2-D626CE3AE5C8}" type="parTrans" cxnId="{EE781724-2120-4B8B-8656-DED59FE247F7}">
      <dgm:prSet/>
      <dgm:spPr/>
      <dgm:t>
        <a:bodyPr/>
        <a:lstStyle/>
        <a:p>
          <a:endParaRPr lang="en-US"/>
        </a:p>
      </dgm:t>
    </dgm:pt>
    <dgm:pt modelId="{92C8403A-F2E1-4887-8A0B-B0919B00282D}" type="sibTrans" cxnId="{EE781724-2120-4B8B-8656-DED59FE247F7}">
      <dgm:prSet/>
      <dgm:spPr/>
      <dgm:t>
        <a:bodyPr/>
        <a:lstStyle/>
        <a:p>
          <a:endParaRPr lang="en-US"/>
        </a:p>
      </dgm:t>
    </dgm:pt>
    <dgm:pt modelId="{1C0317E9-AE87-4EDB-B0D0-E8EE6604AD37}">
      <dgm:prSet/>
      <dgm:spPr/>
      <dgm:t>
        <a:bodyPr/>
        <a:lstStyle/>
        <a:p>
          <a:r>
            <a:rPr lang="en-US"/>
            <a:t>Any remaining null values are replaced with zero.</a:t>
          </a:r>
        </a:p>
      </dgm:t>
    </dgm:pt>
    <dgm:pt modelId="{840595BA-FD11-4093-8DB7-EA13EAC5F5C7}" type="parTrans" cxnId="{14B016A0-E509-4E0E-944B-AD45EBE20DB9}">
      <dgm:prSet/>
      <dgm:spPr/>
      <dgm:t>
        <a:bodyPr/>
        <a:lstStyle/>
        <a:p>
          <a:endParaRPr lang="en-US"/>
        </a:p>
      </dgm:t>
    </dgm:pt>
    <dgm:pt modelId="{261CAFA2-13B1-4739-B4D9-2EA2F0AA783C}" type="sibTrans" cxnId="{14B016A0-E509-4E0E-944B-AD45EBE20DB9}">
      <dgm:prSet/>
      <dgm:spPr/>
      <dgm:t>
        <a:bodyPr/>
        <a:lstStyle/>
        <a:p>
          <a:endParaRPr lang="en-US"/>
        </a:p>
      </dgm:t>
    </dgm:pt>
    <dgm:pt modelId="{88D29CEA-FD57-DE46-A347-18453A9AE167}" type="pres">
      <dgm:prSet presAssocID="{9979525A-0B2B-49DB-B9E2-0ABFA0543F73}" presName="diagram" presStyleCnt="0">
        <dgm:presLayoutVars>
          <dgm:dir/>
          <dgm:resizeHandles val="exact"/>
        </dgm:presLayoutVars>
      </dgm:prSet>
      <dgm:spPr/>
    </dgm:pt>
    <dgm:pt modelId="{04629F88-13FA-AA48-BD33-B54421C1C2B0}" type="pres">
      <dgm:prSet presAssocID="{B5877F41-C859-4DA3-BD9E-4CB2E70EB677}" presName="node" presStyleLbl="node1" presStyleIdx="0" presStyleCnt="6">
        <dgm:presLayoutVars>
          <dgm:bulletEnabled val="1"/>
        </dgm:presLayoutVars>
      </dgm:prSet>
      <dgm:spPr/>
    </dgm:pt>
    <dgm:pt modelId="{2EE83439-DAA7-C144-95DE-EB76FC3FA6E1}" type="pres">
      <dgm:prSet presAssocID="{D1AFD6D2-99D6-48C4-97BF-CC775265B8E1}" presName="sibTrans" presStyleCnt="0"/>
      <dgm:spPr/>
    </dgm:pt>
    <dgm:pt modelId="{AC20C5AE-43E3-DC4E-9AA9-0666E7EA5B0B}" type="pres">
      <dgm:prSet presAssocID="{B92FE7CC-3BFA-4A71-9165-93A55945133C}" presName="node" presStyleLbl="node1" presStyleIdx="1" presStyleCnt="6">
        <dgm:presLayoutVars>
          <dgm:bulletEnabled val="1"/>
        </dgm:presLayoutVars>
      </dgm:prSet>
      <dgm:spPr/>
    </dgm:pt>
    <dgm:pt modelId="{71589A21-FEF9-3948-A09A-C032DAAA6FC5}" type="pres">
      <dgm:prSet presAssocID="{445DD599-C2BD-47FF-BDAB-6EE1307A2E11}" presName="sibTrans" presStyleCnt="0"/>
      <dgm:spPr/>
    </dgm:pt>
    <dgm:pt modelId="{C348B21A-E565-D24D-BEEA-1DEFE34429B7}" type="pres">
      <dgm:prSet presAssocID="{D3E24C5A-FF8A-42B0-A86E-2187ECDF3AF8}" presName="node" presStyleLbl="node1" presStyleIdx="2" presStyleCnt="6">
        <dgm:presLayoutVars>
          <dgm:bulletEnabled val="1"/>
        </dgm:presLayoutVars>
      </dgm:prSet>
      <dgm:spPr/>
    </dgm:pt>
    <dgm:pt modelId="{17C47BE0-6A72-D74F-BCE7-6FDA5AC085C5}" type="pres">
      <dgm:prSet presAssocID="{BD44C658-0243-4CB1-A0FF-8479050D0137}" presName="sibTrans" presStyleCnt="0"/>
      <dgm:spPr/>
    </dgm:pt>
    <dgm:pt modelId="{25525F08-334E-F748-8A8C-386950E59F64}" type="pres">
      <dgm:prSet presAssocID="{4CCE1795-70E1-4A21-B11A-FEC13286BC11}" presName="node" presStyleLbl="node1" presStyleIdx="3" presStyleCnt="6">
        <dgm:presLayoutVars>
          <dgm:bulletEnabled val="1"/>
        </dgm:presLayoutVars>
      </dgm:prSet>
      <dgm:spPr/>
    </dgm:pt>
    <dgm:pt modelId="{66B4ADBB-9BA0-6F42-9A38-090EFB5EE42B}" type="pres">
      <dgm:prSet presAssocID="{B6A3B006-7B5F-4566-B402-C0606F4C896F}" presName="sibTrans" presStyleCnt="0"/>
      <dgm:spPr/>
    </dgm:pt>
    <dgm:pt modelId="{77494515-42C2-C144-8793-3DE55A9A25DE}" type="pres">
      <dgm:prSet presAssocID="{2FF4DEC4-9232-438D-8347-850EE9DA4391}" presName="node" presStyleLbl="node1" presStyleIdx="4" presStyleCnt="6">
        <dgm:presLayoutVars>
          <dgm:bulletEnabled val="1"/>
        </dgm:presLayoutVars>
      </dgm:prSet>
      <dgm:spPr/>
    </dgm:pt>
    <dgm:pt modelId="{E5617667-48B2-3449-A51B-CBF748ADEE60}" type="pres">
      <dgm:prSet presAssocID="{92C8403A-F2E1-4887-8A0B-B0919B00282D}" presName="sibTrans" presStyleCnt="0"/>
      <dgm:spPr/>
    </dgm:pt>
    <dgm:pt modelId="{CD4DBD74-69CA-514C-B3DE-D80347B2794E}" type="pres">
      <dgm:prSet presAssocID="{1C0317E9-AE87-4EDB-B0D0-E8EE6604AD37}" presName="node" presStyleLbl="node1" presStyleIdx="5" presStyleCnt="6">
        <dgm:presLayoutVars>
          <dgm:bulletEnabled val="1"/>
        </dgm:presLayoutVars>
      </dgm:prSet>
      <dgm:spPr/>
    </dgm:pt>
  </dgm:ptLst>
  <dgm:cxnLst>
    <dgm:cxn modelId="{EE781724-2120-4B8B-8656-DED59FE247F7}" srcId="{9979525A-0B2B-49DB-B9E2-0ABFA0543F73}" destId="{2FF4DEC4-9232-438D-8347-850EE9DA4391}" srcOrd="4" destOrd="0" parTransId="{CB85B1EB-AF4F-4BB1-ABB2-D626CE3AE5C8}" sibTransId="{92C8403A-F2E1-4887-8A0B-B0919B00282D}"/>
    <dgm:cxn modelId="{92033731-C1EE-0843-98FC-76D3BC36CCFA}" type="presOf" srcId="{B92FE7CC-3BFA-4A71-9165-93A55945133C}" destId="{AC20C5AE-43E3-DC4E-9AA9-0666E7EA5B0B}" srcOrd="0" destOrd="0" presId="urn:microsoft.com/office/officeart/2005/8/layout/default#1"/>
    <dgm:cxn modelId="{F7C53D38-A459-6342-8322-20D803FDF7E1}" type="presOf" srcId="{B5877F41-C859-4DA3-BD9E-4CB2E70EB677}" destId="{04629F88-13FA-AA48-BD33-B54421C1C2B0}" srcOrd="0" destOrd="0" presId="urn:microsoft.com/office/officeart/2005/8/layout/default#1"/>
    <dgm:cxn modelId="{0B814342-065F-4476-A8C9-837C003832A4}" srcId="{9979525A-0B2B-49DB-B9E2-0ABFA0543F73}" destId="{B5877F41-C859-4DA3-BD9E-4CB2E70EB677}" srcOrd="0" destOrd="0" parTransId="{987E1FEF-F396-42B9-AD20-E219AC8A6447}" sibTransId="{D1AFD6D2-99D6-48C4-97BF-CC775265B8E1}"/>
    <dgm:cxn modelId="{F9A61351-8D5F-0D4A-A330-F33AC9EB58DF}" type="presOf" srcId="{2FF4DEC4-9232-438D-8347-850EE9DA4391}" destId="{77494515-42C2-C144-8793-3DE55A9A25DE}" srcOrd="0" destOrd="0" presId="urn:microsoft.com/office/officeart/2005/8/layout/default#1"/>
    <dgm:cxn modelId="{F3C5C85C-1496-4019-8225-0337CB49832E}" srcId="{9979525A-0B2B-49DB-B9E2-0ABFA0543F73}" destId="{4CCE1795-70E1-4A21-B11A-FEC13286BC11}" srcOrd="3" destOrd="0" parTransId="{A01877B2-BD56-498E-9948-25FDF54AA558}" sibTransId="{B6A3B006-7B5F-4566-B402-C0606F4C896F}"/>
    <dgm:cxn modelId="{14B016A0-E509-4E0E-944B-AD45EBE20DB9}" srcId="{9979525A-0B2B-49DB-B9E2-0ABFA0543F73}" destId="{1C0317E9-AE87-4EDB-B0D0-E8EE6604AD37}" srcOrd="5" destOrd="0" parTransId="{840595BA-FD11-4093-8DB7-EA13EAC5F5C7}" sibTransId="{261CAFA2-13B1-4739-B4D9-2EA2F0AA783C}"/>
    <dgm:cxn modelId="{653528A2-697E-4C47-B277-C8602615AD8A}" type="presOf" srcId="{D3E24C5A-FF8A-42B0-A86E-2187ECDF3AF8}" destId="{C348B21A-E565-D24D-BEEA-1DEFE34429B7}" srcOrd="0" destOrd="0" presId="urn:microsoft.com/office/officeart/2005/8/layout/default#1"/>
    <dgm:cxn modelId="{292393C3-C260-2846-B128-C9EFA7E90523}" type="presOf" srcId="{9979525A-0B2B-49DB-B9E2-0ABFA0543F73}" destId="{88D29CEA-FD57-DE46-A347-18453A9AE167}" srcOrd="0" destOrd="0" presId="urn:microsoft.com/office/officeart/2005/8/layout/default#1"/>
    <dgm:cxn modelId="{B9C7ADC4-4C48-A942-84F1-4C4383D15FDF}" type="presOf" srcId="{4CCE1795-70E1-4A21-B11A-FEC13286BC11}" destId="{25525F08-334E-F748-8A8C-386950E59F64}" srcOrd="0" destOrd="0" presId="urn:microsoft.com/office/officeart/2005/8/layout/default#1"/>
    <dgm:cxn modelId="{92D769D7-9414-468F-AC14-383EB99144E1}" srcId="{9979525A-0B2B-49DB-B9E2-0ABFA0543F73}" destId="{D3E24C5A-FF8A-42B0-A86E-2187ECDF3AF8}" srcOrd="2" destOrd="0" parTransId="{838B0963-F224-49DE-80D7-10D8BC28F31A}" sibTransId="{BD44C658-0243-4CB1-A0FF-8479050D0137}"/>
    <dgm:cxn modelId="{6CE9CCDA-BFA6-ED4C-AD79-FB6EEF8A5A28}" type="presOf" srcId="{1C0317E9-AE87-4EDB-B0D0-E8EE6604AD37}" destId="{CD4DBD74-69CA-514C-B3DE-D80347B2794E}" srcOrd="0" destOrd="0" presId="urn:microsoft.com/office/officeart/2005/8/layout/default#1"/>
    <dgm:cxn modelId="{FC557AF0-9456-441A-A2F0-401C540D95D8}" srcId="{9979525A-0B2B-49DB-B9E2-0ABFA0543F73}" destId="{B92FE7CC-3BFA-4A71-9165-93A55945133C}" srcOrd="1" destOrd="0" parTransId="{C843039E-F3FB-4611-8667-6D9B2F57DEB0}" sibTransId="{445DD599-C2BD-47FF-BDAB-6EE1307A2E11}"/>
    <dgm:cxn modelId="{2A6DB3EC-B051-F74D-B191-84398A38999B}" type="presParOf" srcId="{88D29CEA-FD57-DE46-A347-18453A9AE167}" destId="{04629F88-13FA-AA48-BD33-B54421C1C2B0}" srcOrd="0" destOrd="0" presId="urn:microsoft.com/office/officeart/2005/8/layout/default#1"/>
    <dgm:cxn modelId="{C0FF286D-1D7D-AB4C-B7B1-CDEC8E906E93}" type="presParOf" srcId="{88D29CEA-FD57-DE46-A347-18453A9AE167}" destId="{2EE83439-DAA7-C144-95DE-EB76FC3FA6E1}" srcOrd="1" destOrd="0" presId="urn:microsoft.com/office/officeart/2005/8/layout/default#1"/>
    <dgm:cxn modelId="{6E600088-EAF0-884A-93D5-B1D228617B8D}" type="presParOf" srcId="{88D29CEA-FD57-DE46-A347-18453A9AE167}" destId="{AC20C5AE-43E3-DC4E-9AA9-0666E7EA5B0B}" srcOrd="2" destOrd="0" presId="urn:microsoft.com/office/officeart/2005/8/layout/default#1"/>
    <dgm:cxn modelId="{531408AE-877C-D24B-87A6-8655F4539694}" type="presParOf" srcId="{88D29CEA-FD57-DE46-A347-18453A9AE167}" destId="{71589A21-FEF9-3948-A09A-C032DAAA6FC5}" srcOrd="3" destOrd="0" presId="urn:microsoft.com/office/officeart/2005/8/layout/default#1"/>
    <dgm:cxn modelId="{C48DD6AD-586C-7E4B-929B-EA3C1C8BC3FB}" type="presParOf" srcId="{88D29CEA-FD57-DE46-A347-18453A9AE167}" destId="{C348B21A-E565-D24D-BEEA-1DEFE34429B7}" srcOrd="4" destOrd="0" presId="urn:microsoft.com/office/officeart/2005/8/layout/default#1"/>
    <dgm:cxn modelId="{217DBD94-B72E-1842-99F1-7EDD9195FF43}" type="presParOf" srcId="{88D29CEA-FD57-DE46-A347-18453A9AE167}" destId="{17C47BE0-6A72-D74F-BCE7-6FDA5AC085C5}" srcOrd="5" destOrd="0" presId="urn:microsoft.com/office/officeart/2005/8/layout/default#1"/>
    <dgm:cxn modelId="{621912C2-E9FF-F54B-880A-51D8A2E8C7BD}" type="presParOf" srcId="{88D29CEA-FD57-DE46-A347-18453A9AE167}" destId="{25525F08-334E-F748-8A8C-386950E59F64}" srcOrd="6" destOrd="0" presId="urn:microsoft.com/office/officeart/2005/8/layout/default#1"/>
    <dgm:cxn modelId="{E7ED1469-0DCE-AA4A-9B80-288375DC702F}" type="presParOf" srcId="{88D29CEA-FD57-DE46-A347-18453A9AE167}" destId="{66B4ADBB-9BA0-6F42-9A38-090EFB5EE42B}" srcOrd="7" destOrd="0" presId="urn:microsoft.com/office/officeart/2005/8/layout/default#1"/>
    <dgm:cxn modelId="{02C6CCAB-2E2C-4A4E-AD91-45B7ACE41651}" type="presParOf" srcId="{88D29CEA-FD57-DE46-A347-18453A9AE167}" destId="{77494515-42C2-C144-8793-3DE55A9A25DE}" srcOrd="8" destOrd="0" presId="urn:microsoft.com/office/officeart/2005/8/layout/default#1"/>
    <dgm:cxn modelId="{426A104C-D62C-5B4C-AD8E-1BFCAFCB44D9}" type="presParOf" srcId="{88D29CEA-FD57-DE46-A347-18453A9AE167}" destId="{E5617667-48B2-3449-A51B-CBF748ADEE60}" srcOrd="9" destOrd="0" presId="urn:microsoft.com/office/officeart/2005/8/layout/default#1"/>
    <dgm:cxn modelId="{F595563C-8642-AB4E-BB9F-5B3D8F48D2F9}" type="presParOf" srcId="{88D29CEA-FD57-DE46-A347-18453A9AE167}" destId="{CD4DBD74-69CA-514C-B3DE-D80347B2794E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29F88-13FA-AA48-BD33-B54421C1C2B0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Deleted the unnamed columns that were not required for analysis.</a:t>
          </a:r>
        </a:p>
      </dsp:txBody>
      <dsp:txXfrm>
        <a:off x="402550" y="1992"/>
        <a:ext cx="3034531" cy="1820718"/>
      </dsp:txXfrm>
    </dsp:sp>
    <dsp:sp modelId="{AC20C5AE-43E3-DC4E-9AA9-0666E7EA5B0B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Records with weekly sales less than 0 were removed.</a:t>
          </a:r>
        </a:p>
      </dsp:txBody>
      <dsp:txXfrm>
        <a:off x="3740534" y="1992"/>
        <a:ext cx="3034531" cy="1820718"/>
      </dsp:txXfrm>
    </dsp:sp>
    <dsp:sp modelId="{C348B21A-E565-D24D-BEEA-1DEFE34429B7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Temperature outliers are identified but can be ignored.</a:t>
          </a:r>
        </a:p>
      </dsp:txBody>
      <dsp:txXfrm>
        <a:off x="7078518" y="1992"/>
        <a:ext cx="3034531" cy="1820718"/>
      </dsp:txXfrm>
    </dsp:sp>
    <dsp:sp modelId="{25525F08-334E-F748-8A8C-386950E59F64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Markdown columns have null values.</a:t>
          </a:r>
        </a:p>
      </dsp:txBody>
      <dsp:txXfrm>
        <a:off x="402550" y="2126164"/>
        <a:ext cx="3034531" cy="1820718"/>
      </dsp:txXfrm>
    </dsp:sp>
    <dsp:sp modelId="{77494515-42C2-C144-8793-3DE55A9A25DE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Imputed all the 5 markdown missing fields with the mean of the available column values.</a:t>
          </a:r>
        </a:p>
      </dsp:txBody>
      <dsp:txXfrm>
        <a:off x="3740534" y="2126164"/>
        <a:ext cx="3034531" cy="1820718"/>
      </dsp:txXfrm>
    </dsp:sp>
    <dsp:sp modelId="{CD4DBD74-69CA-514C-B3DE-D80347B2794E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Any remaining null values are replaced with zero.</a:t>
          </a:r>
        </a:p>
      </dsp:txBody>
      <dsp:txXfrm>
        <a:off x="7078518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01AD-88B3-1248-820E-0E2ECBFF8755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16C9-E0AE-5D47-8F9A-97B08B10B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916C9-E0AE-5D47-8F9A-97B08B10B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135F-3F81-CD43-BC1D-BFA410EFDB7E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ataschool.com.au/jason-hu/four-different-methods-to-calculate-the-percent-of-total-in-tableau/" TargetMode="External"/><Relationship Id="rId2" Type="http://schemas.openxmlformats.org/officeDocument/2006/relationships/hyperlink" Target="https://seaborn.pydata.org/generated/seaborn.heat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dashboard-exampl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ws of shopping trolleys"/>
          <p:cNvPicPr>
            <a:picLocks noChangeAspect="1"/>
          </p:cNvPicPr>
          <p:nvPr/>
        </p:nvPicPr>
        <p:blipFill rotWithShape="1">
          <a:blip r:embed="rId2"/>
          <a:srcRect r="13099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Walmart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Vaishali Maheshwari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MSDS 670 Final Project</a:t>
            </a: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Corelation Matrix for Weekly sales and other features</a:t>
            </a:r>
          </a:p>
        </p:txBody>
      </p:sp>
      <p:sp>
        <p:nvSpPr>
          <p:cNvPr id="410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Department and </a:t>
            </a:r>
            <a:r>
              <a:rPr lang="en-US" sz="1500" dirty="0" err="1"/>
              <a:t>IsHoliday</a:t>
            </a:r>
            <a:r>
              <a:rPr lang="en-US" sz="1500" dirty="0"/>
              <a:t> flag has a maximum dependency on the Weekly Sales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size of the store also has an impact which is as expected.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MarkDown1 and MarkDown5 have no direct impact on the Weekly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Fuel Price, Temperature and CPI have the least correlation with the Weekly Sales hence they are not important while predicting the sales.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02550"/>
            <a:ext cx="6903720" cy="44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Holiday impact</a:t>
            </a:r>
          </a:p>
        </p:txBody>
      </p:sp>
      <p:sp>
        <p:nvSpPr>
          <p:cNvPr id="103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Holidays have higher weekly sales than the rest of the year combined.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have 13 days marked as holiday in the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will split these holidays to super bowl, Labor Day, Thanksgiving and Christmas to analyze further.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61416"/>
            <a:ext cx="5458968" cy="413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Clean Up</a:t>
            </a:r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4654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Feature Engineering</a:t>
            </a:r>
          </a:p>
        </p:txBody>
      </p:sp>
      <p:sp>
        <p:nvSpPr>
          <p:cNvPr id="512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332509"/>
            <a:ext cx="6894576" cy="195842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200" dirty="0"/>
              <a:t>Considering four holiday weeks in the data, added the columns for </a:t>
            </a:r>
            <a:r>
              <a:rPr lang="en-US" sz="2200" dirty="0" err="1"/>
              <a:t>super_bowl</a:t>
            </a:r>
            <a:r>
              <a:rPr lang="en-US" sz="2200" dirty="0"/>
              <a:t>, Thanksgiving, </a:t>
            </a:r>
            <a:r>
              <a:rPr lang="en-US" sz="2200" dirty="0" err="1"/>
              <a:t>Labor_Day</a:t>
            </a:r>
            <a:r>
              <a:rPr lang="en-US" sz="2200" dirty="0"/>
              <a:t> and Christmas.</a:t>
            </a:r>
          </a:p>
          <a:p>
            <a:r>
              <a:rPr lang="en-US" sz="2200" dirty="0"/>
              <a:t>Highest Sales are observed during Thanksgiving for store type A and B. Store A average sale is more than 25K and store B have around 18.5K.</a:t>
            </a:r>
          </a:p>
          <a:p>
            <a:r>
              <a:rPr lang="en-US" sz="2200" dirty="0"/>
              <a:t>Holiday average sales are 17K</a:t>
            </a:r>
          </a:p>
          <a:p>
            <a:r>
              <a:rPr lang="en-US" sz="2200" dirty="0"/>
              <a:t>Non-Holiday average sale is 15.5 K</a:t>
            </a:r>
          </a:p>
          <a:p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657" y="2290936"/>
            <a:ext cx="7958494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Feature engineering </a:t>
            </a:r>
          </a:p>
        </p:txBody>
      </p:sp>
      <p:pic>
        <p:nvPicPr>
          <p:cNvPr id="5" name="Picture 4" descr="Calendar on table"/>
          <p:cNvPicPr>
            <a:picLocks noChangeAspect="1"/>
          </p:cNvPicPr>
          <p:nvPr/>
        </p:nvPicPr>
        <p:blipFill rotWithShape="1">
          <a:blip r:embed="rId2"/>
          <a:srcRect l="10251" r="44418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Split the date field to get more insights about monthly or yearly sales.</a:t>
            </a:r>
          </a:p>
          <a:p>
            <a:r>
              <a:rPr lang="en-US" sz="2200" dirty="0"/>
              <a:t>Added the column </a:t>
            </a:r>
            <a:r>
              <a:rPr lang="en-US" sz="2200" dirty="0" err="1"/>
              <a:t>Holiday_month</a:t>
            </a:r>
            <a:r>
              <a:rPr lang="en-US" sz="2200" dirty="0"/>
              <a:t> to explore the sales. The holiday months marked are February, September, November and December.</a:t>
            </a:r>
          </a:p>
          <a:p>
            <a:r>
              <a:rPr lang="en-US" sz="2200" dirty="0"/>
              <a:t>Days left for Thanksgiving and Christmas.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Wise Total and Average Sales</a:t>
            </a:r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1700" dirty="0"/>
              <a:t>Store Type A observed highest sales in the month of July of more than 417 M.</a:t>
            </a:r>
          </a:p>
          <a:p>
            <a:pPr marL="285750"/>
            <a:r>
              <a:rPr lang="en-US" sz="1700" dirty="0"/>
              <a:t>Store Type B also observed maximum sales in the month of July of 193 M.</a:t>
            </a:r>
          </a:p>
          <a:p>
            <a:pPr marL="285750"/>
            <a:r>
              <a:rPr lang="en-US" sz="1700" dirty="0"/>
              <a:t>Store type C observes almost similar sales throughout the year. However,  October recorded maximum of 37M.</a:t>
            </a:r>
          </a:p>
          <a:p>
            <a:pPr marL="285750"/>
            <a:r>
              <a:rPr lang="en-US" sz="1700" dirty="0"/>
              <a:t>Average sales are not impacted by holidays in any month.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2047"/>
            <a:ext cx="6903720" cy="5353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C380-DC35-79C8-E66E-167CBB79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Wise sales across Years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FFD40-E67B-4971-041C-2BE1B15EEBD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 is Fridays have the highest sales across all three years.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Sunday and Saturday have the next highest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Weekdays have recorded low sales of around 200K.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DEDF5-FCA2-B59E-E890-480519374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5958"/>
            <a:ext cx="6903720" cy="38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7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4F1C-F7D9-B394-EE4E-D8EDA9F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 Stores with highest sales quarterly 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AA6BC-9D76-BC26-F6E0-892A3CF18935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heatmap shows the quarterly data for 25 stores with the highest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Quarter 4 has recorded the maximum sales probably due to the holiday season in this period.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Quarter 2 has the next highest sales which can be due to the pleasant weather during that period of the year.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3EBF432-A9C4-53F1-EB9A-447C5841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3320" y="1078992"/>
            <a:ext cx="4460174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Dashboard</a:t>
            </a:r>
          </a:p>
        </p:txBody>
      </p:sp>
      <p:sp>
        <p:nvSpPr>
          <p:cNvPr id="14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200" dirty="0"/>
              <a:t>The top 3 stores with the highest sales are 20, 4 and 14.</a:t>
            </a:r>
          </a:p>
          <a:p>
            <a:r>
              <a:rPr lang="en-US" sz="2200" dirty="0"/>
              <a:t>Department 92 has observed the highest sales across all three types of stores.</a:t>
            </a:r>
          </a:p>
          <a:p>
            <a:r>
              <a:rPr lang="en-US" sz="2200" dirty="0"/>
              <a:t>2011 has the maximum sales.</a:t>
            </a:r>
          </a:p>
          <a:p>
            <a:r>
              <a:rPr lang="en-US" sz="2200" dirty="0"/>
              <a:t>May, October, November and December months see a spike.</a:t>
            </a:r>
          </a:p>
          <a:p>
            <a:r>
              <a:rPr lang="en-US" sz="2200" dirty="0"/>
              <a:t>November holidays record the highest sales which is around Thanksgiving.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5526"/>
            <a:ext cx="6903720" cy="55269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pic>
        <p:nvPicPr>
          <p:cNvPr id="5" name="Picture 4" descr="Abstract blurred background of department store"/>
          <p:cNvPicPr>
            <a:picLocks noChangeAspect="1"/>
          </p:cNvPicPr>
          <p:nvPr/>
        </p:nvPicPr>
        <p:blipFill rotWithShape="1">
          <a:blip r:embed="rId2"/>
          <a:srcRect l="24322" r="36234" b="-2"/>
          <a:stretch>
            <a:fillRect/>
          </a:stretch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IN" sz="1500" dirty="0"/>
              <a:t>Store size is a great factor that affects sales; the bigger the store, the higher the sales. Store A still has the highest sales, followed by stores B and C.</a:t>
            </a:r>
          </a:p>
          <a:p>
            <a:r>
              <a:rPr lang="en-IN" sz="1500" dirty="0"/>
              <a:t>Stores 20,4 and 14 have the highest sales for Type A, and stores 10, 23 and 18 have the highest sales for Type B.</a:t>
            </a:r>
          </a:p>
          <a:p>
            <a:r>
              <a:rPr lang="en-IN" sz="1500" dirty="0"/>
              <a:t>Departments 95, 92 and 38 generate the highest revenue for Walmart across all the sizes of stores. The stores with these departments will result in higher sales.</a:t>
            </a:r>
          </a:p>
          <a:p>
            <a:r>
              <a:rPr lang="en-IN" sz="1500" dirty="0"/>
              <a:t>Sales are the highest during the holiday season (in November and December month).</a:t>
            </a:r>
          </a:p>
          <a:p>
            <a:r>
              <a:rPr lang="en-IN" sz="1500" dirty="0"/>
              <a:t>Days around the Thanksgiving holidays have recorded higher sales than any other holiday.</a:t>
            </a:r>
          </a:p>
          <a:p>
            <a:r>
              <a:rPr lang="en-IN" sz="1500" dirty="0"/>
              <a:t>Extreme hot and cold weather has a profound impact on sales and pleasant weather encourages higher sales. </a:t>
            </a:r>
          </a:p>
          <a:p>
            <a:r>
              <a:rPr lang="en-IN" sz="1500" dirty="0"/>
              <a:t>Unemployment impacts the sales for bigger stores like type A and B.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</a:t>
            </a:r>
          </a:p>
        </p:txBody>
      </p:sp>
      <p:pic>
        <p:nvPicPr>
          <p:cNvPr id="5" name="Picture 4" descr="Graphs on a display with reflection of office"/>
          <p:cNvPicPr>
            <a:picLocks noChangeAspect="1"/>
          </p:cNvPicPr>
          <p:nvPr/>
        </p:nvPicPr>
        <p:blipFill rotWithShape="1">
          <a:blip r:embed="rId2"/>
          <a:srcRect l="19948" r="34720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xplore the two data sets for 45 Walmart stores and weekly sales data. </a:t>
            </a:r>
          </a:p>
          <a:p>
            <a:r>
              <a:rPr lang="en-US" alt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Sales during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holidays </a:t>
            </a:r>
            <a:r>
              <a:rPr lang="en-US" alt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non-holiday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weeks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oliday weeks (Christmas, Thanksgiving, Super Bowl and Labour Day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) impact.</a:t>
            </a:r>
          </a:p>
          <a:p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Stores with maximum sales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IN" sz="1700" dirty="0">
                <a:latin typeface="Calibri" panose="020F0502020204030204" pitchFamily="34" charset="0"/>
              </a:rPr>
              <a:t>Monthly sales analysis.</a:t>
            </a:r>
          </a:p>
          <a:p>
            <a:r>
              <a:rPr lang="en-US" altLang="en-IN" sz="1700" dirty="0">
                <a:latin typeface="Calibri" panose="020F0502020204030204" pitchFamily="34" charset="0"/>
              </a:rPr>
              <a:t>Day-wise sales analysis</a:t>
            </a:r>
          </a:p>
          <a:p>
            <a:r>
              <a:rPr lang="en-IN" sz="1700" dirty="0">
                <a:latin typeface="Calibri" panose="020F0502020204030204" pitchFamily="34" charset="0"/>
              </a:rPr>
              <a:t>Impact of other features on Walmart Sales.</a:t>
            </a:r>
          </a:p>
          <a:p>
            <a:r>
              <a:rPr lang="en-IN" sz="1700" dirty="0">
                <a:latin typeface="Calibri" panose="020F0502020204030204" pitchFamily="34" charset="0"/>
              </a:rPr>
              <a:t>Feature engineering</a:t>
            </a:r>
          </a:p>
          <a:p>
            <a:r>
              <a:rPr lang="en-IN" sz="1700" dirty="0">
                <a:latin typeface="Calibri" panose="020F0502020204030204" pitchFamily="34" charset="0"/>
              </a:rPr>
              <a:t>Final Dashboard</a:t>
            </a:r>
            <a:r>
              <a:rPr lang="en-US" altLang="en-IN" sz="1700" dirty="0">
                <a:latin typeface="Calibri" panose="020F0502020204030204" pitchFamily="34" charset="0"/>
              </a:rPr>
              <a:t> to present insights into data.</a:t>
            </a:r>
            <a:endParaRPr lang="en-IN" sz="17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700" dirty="0">
              <a:effectLst/>
              <a:latin typeface="Calibri" panose="020F0502020204030204" pitchFamily="34" charset="0"/>
            </a:endParaRP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4E8B-8BE7-C5B1-A2FD-736E158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6946-DF3E-02FB-2752-CCB74D86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https://seaborn.pydata.org/generated/seaborn.heatmap.html</a:t>
            </a:r>
            <a:endParaRPr lang="en-US" dirty="0"/>
          </a:p>
          <a:p>
            <a:r>
              <a:rPr lang="en-US" dirty="0">
                <a:hlinkClick r:id="rId3"/>
              </a:rPr>
              <a:t>https://www.thedataschool.com.au/jason-hu/four-different-methods-to-calculate-the-percent-of-total-in-tableau/</a:t>
            </a:r>
            <a:endParaRPr lang="en-US" dirty="0"/>
          </a:p>
          <a:p>
            <a:r>
              <a:rPr lang="en-US" dirty="0">
                <a:hlinkClick r:id="rId4"/>
              </a:rPr>
              <a:t>https://www.tableau.com/dashboard-examples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5" name="Picture 4" descr="Magnifying glass on clear background"/>
          <p:cNvPicPr>
            <a:picLocks noChangeAspect="1"/>
          </p:cNvPicPr>
          <p:nvPr/>
        </p:nvPicPr>
        <p:blipFill rotWithShape="1">
          <a:blip r:embed="rId2"/>
          <a:srcRect l="40474" r="14194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/>
          <p:cNvPicPr>
            <a:picLocks noChangeAspect="1"/>
          </p:cNvPicPr>
          <p:nvPr/>
        </p:nvPicPr>
        <p:blipFill rotWithShape="1">
          <a:blip r:embed="rId2"/>
          <a:srcRect l="25064" r="15670" b="-1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Walmart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1" y="1957483"/>
            <a:ext cx="4659756" cy="4572006"/>
          </a:xfrm>
        </p:spPr>
        <p:txBody>
          <a:bodyPr anchor="ctr">
            <a:normAutofit fontScale="92500" lnSpcReduction="10000"/>
          </a:bodyPr>
          <a:lstStyle/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Walmart Sales data is downloaded from from 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“https://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data.world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tommywilczek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walmart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IN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I have taken a dataset with 500K records.</a:t>
            </a:r>
            <a:endParaRPr lang="en-IN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cs typeface="Times New Roman" panose="02020603050405020304" pitchFamily="18" charset="0"/>
              </a:rPr>
              <a:t>Two datasets are:-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Data set with details for 45 Walmart stores.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weekly sales data</a:t>
            </a:r>
            <a:r>
              <a:rPr lang="en-IN" sz="1600" dirty="0">
                <a:effectLst/>
              </a:rPr>
              <a:t> </a:t>
            </a:r>
            <a:r>
              <a:rPr lang="en-US" sz="1600" dirty="0"/>
              <a:t>across these stores and departments.</a:t>
            </a:r>
          </a:p>
          <a:p>
            <a:r>
              <a:rPr lang="en-US" sz="1600" dirty="0"/>
              <a:t>Joined these datasets based on store ID to get all the features.</a:t>
            </a:r>
          </a:p>
          <a:p>
            <a:r>
              <a:rPr lang="en-US" sz="1600" dirty="0"/>
              <a:t>Data set is for years 2010 </a:t>
            </a:r>
            <a:r>
              <a:rPr lang="en-US" sz="1600"/>
              <a:t>to 2012.</a:t>
            </a:r>
            <a:endParaRPr lang="en-US" sz="1600" dirty="0"/>
          </a:p>
          <a:p>
            <a:r>
              <a:rPr lang="en-US" sz="1600" dirty="0"/>
              <a:t>Field details:-</a:t>
            </a:r>
          </a:p>
          <a:p>
            <a:r>
              <a:rPr lang="en-US" sz="1600" dirty="0"/>
              <a:t>Store id, Size and type of stores.</a:t>
            </a: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Temperature, Fuel Price, Weekly sales, Date, Holiday, Department, 5 Markdowns, CPI, and unemployment.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pPr lvl="1"/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Exploratory Data Analysis</a:t>
            </a:r>
            <a:br>
              <a:rPr lang="en-US" sz="5000"/>
            </a:br>
            <a:r>
              <a:rPr lang="en-US" sz="5000"/>
              <a:t>Store Type</a:t>
            </a:r>
          </a:p>
        </p:txBody>
      </p:sp>
      <p:sp>
        <p:nvSpPr>
          <p:cNvPr id="206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Three types of stores are considered in the data that are Type A, Type B and Type 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A stores are most big.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B are medium-sized stores and type C are small-scale stores for Walmart.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Sales recorded for each store type are in sync to the size of the store.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A has recorded the highest sales of more than 4300 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B stores have more than 2000M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C stores have the lowest total sales of less than 500M.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47" y="329183"/>
            <a:ext cx="1414202" cy="3429969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370" y="4079193"/>
            <a:ext cx="2728867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Sales by Stores</a:t>
            </a:r>
          </a:p>
        </p:txBody>
      </p:sp>
      <p:sp>
        <p:nvSpPr>
          <p:cNvPr id="2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dataset has a total of 45 stores numbered from 1 to 45.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Store number 20 has recorded the maximum sales of around 300M followed by store number 4.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Other stores who have top most sales are 14, 13, 2, 10, 27, 6, 1 and 39.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9437"/>
            <a:ext cx="6903720" cy="5003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sales by Department</a:t>
            </a:r>
          </a:p>
        </p:txBody>
      </p:sp>
      <p:sp>
        <p:nvSpPr>
          <p:cNvPr id="308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have 81 unique departments across the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Department 92 and 95 have recorded the highest total sales of around 480M across all types of stores types that is A, B and 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Store 14 has the maximum sales with these 5 departments of around 90M.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36896-4414-B889-8F52-2938AD12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64" y="1876301"/>
            <a:ext cx="7544920" cy="466700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125ADD-238B-DA12-97DE-FB46CB901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36" y="2124683"/>
            <a:ext cx="386984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 Impacts based on temperature</a:t>
            </a:r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highest sales occur for most store types between the range of 40 to 80 degrees Fahrenheit.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Observation is pleasant weather encourages higher sales so quarter 3 records highest sales.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Sales are relatively lower for very low and very high temperatures but seem to be adequately high for </a:t>
            </a:r>
            <a:r>
              <a:rPr lang="en-US" sz="1700" dirty="0" err="1"/>
              <a:t>favourable</a:t>
            </a:r>
            <a:r>
              <a:rPr lang="en-US" sz="1700" dirty="0"/>
              <a:t> climate conditions.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F743FA-200D-1F41-862B-0406DE10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72" y="2049462"/>
            <a:ext cx="774722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166EC-4CA0-DA50-8248-9AD6431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Unemployment on Sales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51DE0-1DC7-BF8D-595B-8D800FC021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see a visible decrease in sales when the median unemployment index is higher than 8.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observe an ambiguity in data here when the unemployment index is 7 have recorded highest sales.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49C1B-CD62-7C6C-8150-C895A9955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407330"/>
            <a:ext cx="6903720" cy="40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Fuel Price On Sales</a:t>
            </a:r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decrease in sales is observed when fuel price is higher than 4.25 dollars.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Sales are higher when the fuel price ranges between 2.75 to 3.75 dollars.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don’t observe any direct relation between sales and fuel prices.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74F9563-60D4-15FD-C71F-7CFBFB3D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240" y="1360200"/>
            <a:ext cx="7299018" cy="4729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1255</Words>
  <Application>Microsoft Macintosh PowerPoint</Application>
  <PresentationFormat>Widescreen</PresentationFormat>
  <Paragraphs>119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Walmart Sales Analysis</vt:lpstr>
      <vt:lpstr>Project Overview</vt:lpstr>
      <vt:lpstr>Walmart Dataset details</vt:lpstr>
      <vt:lpstr>Exploratory Data Analysis Store Type</vt:lpstr>
      <vt:lpstr>Total Sales by Stores</vt:lpstr>
      <vt:lpstr>Weekly sales by Department</vt:lpstr>
      <vt:lpstr>Seasonal Impacts based on temperature</vt:lpstr>
      <vt:lpstr>Impact Of Unemployment on Sales</vt:lpstr>
      <vt:lpstr>Impact of Fuel Price On Sales</vt:lpstr>
      <vt:lpstr>Corelation Matrix for Weekly sales and other features</vt:lpstr>
      <vt:lpstr>Holiday impact</vt:lpstr>
      <vt:lpstr>Data Clean Up</vt:lpstr>
      <vt:lpstr>Feature Engineering</vt:lpstr>
      <vt:lpstr>Feature engineering </vt:lpstr>
      <vt:lpstr>Store Wise Total and Average Sales</vt:lpstr>
      <vt:lpstr>Day Wise sales across Years</vt:lpstr>
      <vt:lpstr>25 Stores with highest sales quarterly Distribution</vt:lpstr>
      <vt:lpstr>Dashboard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Forecasting</dc:title>
  <dc:creator>Puneet Singla</dc:creator>
  <cp:lastModifiedBy>Puneet Singla</cp:lastModifiedBy>
  <cp:revision>86</cp:revision>
  <dcterms:created xsi:type="dcterms:W3CDTF">2024-03-09T05:12:20Z</dcterms:created>
  <dcterms:modified xsi:type="dcterms:W3CDTF">2024-03-10T15:14:42Z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