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3" r:id="rId11"/>
    <p:sldId id="260" r:id="rId12"/>
    <p:sldId id="268" r:id="rId13"/>
    <p:sldId id="269" r:id="rId14"/>
    <p:sldId id="267" r:id="rId15"/>
    <p:sldId id="270" r:id="rId16"/>
    <p:sldId id="271" r:id="rId17"/>
    <p:sldId id="276" r:id="rId18"/>
    <p:sldId id="275" r:id="rId19"/>
    <p:sldId id="272" r:id="rId20"/>
    <p:sldId id="273" r:id="rId21"/>
    <p:sldId id="277" r:id="rId22"/>
    <p:sldId id="278" r:id="rId23"/>
    <p:sldId id="274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79525A-0B2B-49DB-B9E2-0ABFA0543F7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877F41-C859-4DA3-BD9E-4CB2E70EB677}">
      <dgm:prSet/>
      <dgm:spPr/>
      <dgm:t>
        <a:bodyPr/>
        <a:lstStyle/>
        <a:p>
          <a:r>
            <a:rPr lang="en-US"/>
            <a:t>Deleted the unnamed columns that were not required for analysis.</a:t>
          </a:r>
        </a:p>
      </dgm:t>
    </dgm:pt>
    <dgm:pt modelId="{987E1FEF-F396-42B9-AD20-E219AC8A6447}" type="parTrans" cxnId="{0B814342-065F-4476-A8C9-837C003832A4}">
      <dgm:prSet/>
      <dgm:spPr/>
      <dgm:t>
        <a:bodyPr/>
        <a:lstStyle/>
        <a:p>
          <a:endParaRPr lang="en-US"/>
        </a:p>
      </dgm:t>
    </dgm:pt>
    <dgm:pt modelId="{D1AFD6D2-99D6-48C4-97BF-CC775265B8E1}" type="sibTrans" cxnId="{0B814342-065F-4476-A8C9-837C003832A4}">
      <dgm:prSet/>
      <dgm:spPr/>
      <dgm:t>
        <a:bodyPr/>
        <a:lstStyle/>
        <a:p>
          <a:endParaRPr lang="en-US"/>
        </a:p>
      </dgm:t>
    </dgm:pt>
    <dgm:pt modelId="{B92FE7CC-3BFA-4A71-9165-93A55945133C}">
      <dgm:prSet/>
      <dgm:spPr/>
      <dgm:t>
        <a:bodyPr/>
        <a:lstStyle/>
        <a:p>
          <a:r>
            <a:rPr lang="en-US"/>
            <a:t>Records with weekly sales less than 0 were removed.</a:t>
          </a:r>
        </a:p>
      </dgm:t>
    </dgm:pt>
    <dgm:pt modelId="{C843039E-F3FB-4611-8667-6D9B2F57DEB0}" type="parTrans" cxnId="{FC557AF0-9456-441A-A2F0-401C540D95D8}">
      <dgm:prSet/>
      <dgm:spPr/>
      <dgm:t>
        <a:bodyPr/>
        <a:lstStyle/>
        <a:p>
          <a:endParaRPr lang="en-US"/>
        </a:p>
      </dgm:t>
    </dgm:pt>
    <dgm:pt modelId="{445DD599-C2BD-47FF-BDAB-6EE1307A2E11}" type="sibTrans" cxnId="{FC557AF0-9456-441A-A2F0-401C540D95D8}">
      <dgm:prSet/>
      <dgm:spPr/>
      <dgm:t>
        <a:bodyPr/>
        <a:lstStyle/>
        <a:p>
          <a:endParaRPr lang="en-US"/>
        </a:p>
      </dgm:t>
    </dgm:pt>
    <dgm:pt modelId="{D3E24C5A-FF8A-42B0-A86E-2187ECDF3AF8}">
      <dgm:prSet/>
      <dgm:spPr/>
      <dgm:t>
        <a:bodyPr/>
        <a:lstStyle/>
        <a:p>
          <a:r>
            <a:rPr lang="en-US"/>
            <a:t>Temperature outliers are identified but can be ignored.</a:t>
          </a:r>
        </a:p>
      </dgm:t>
    </dgm:pt>
    <dgm:pt modelId="{838B0963-F224-49DE-80D7-10D8BC28F31A}" type="parTrans" cxnId="{92D769D7-9414-468F-AC14-383EB99144E1}">
      <dgm:prSet/>
      <dgm:spPr/>
      <dgm:t>
        <a:bodyPr/>
        <a:lstStyle/>
        <a:p>
          <a:endParaRPr lang="en-US"/>
        </a:p>
      </dgm:t>
    </dgm:pt>
    <dgm:pt modelId="{BD44C658-0243-4CB1-A0FF-8479050D0137}" type="sibTrans" cxnId="{92D769D7-9414-468F-AC14-383EB99144E1}">
      <dgm:prSet/>
      <dgm:spPr/>
      <dgm:t>
        <a:bodyPr/>
        <a:lstStyle/>
        <a:p>
          <a:endParaRPr lang="en-US"/>
        </a:p>
      </dgm:t>
    </dgm:pt>
    <dgm:pt modelId="{4CCE1795-70E1-4A21-B11A-FEC13286BC11}">
      <dgm:prSet/>
      <dgm:spPr/>
      <dgm:t>
        <a:bodyPr/>
        <a:lstStyle/>
        <a:p>
          <a:r>
            <a:rPr lang="en-US"/>
            <a:t>Markdown columns have null values.</a:t>
          </a:r>
        </a:p>
      </dgm:t>
    </dgm:pt>
    <dgm:pt modelId="{A01877B2-BD56-498E-9948-25FDF54AA558}" type="parTrans" cxnId="{F3C5C85C-1496-4019-8225-0337CB49832E}">
      <dgm:prSet/>
      <dgm:spPr/>
      <dgm:t>
        <a:bodyPr/>
        <a:lstStyle/>
        <a:p>
          <a:endParaRPr lang="en-US"/>
        </a:p>
      </dgm:t>
    </dgm:pt>
    <dgm:pt modelId="{B6A3B006-7B5F-4566-B402-C0606F4C896F}" type="sibTrans" cxnId="{F3C5C85C-1496-4019-8225-0337CB49832E}">
      <dgm:prSet/>
      <dgm:spPr/>
      <dgm:t>
        <a:bodyPr/>
        <a:lstStyle/>
        <a:p>
          <a:endParaRPr lang="en-US"/>
        </a:p>
      </dgm:t>
    </dgm:pt>
    <dgm:pt modelId="{E98C8500-5A05-48A2-80FE-E9B8172628B8}">
      <dgm:prSet/>
      <dgm:spPr/>
      <dgm:t>
        <a:bodyPr/>
        <a:lstStyle/>
        <a:p>
          <a:r>
            <a:rPr lang="en-US"/>
            <a:t>A new column was created as a markdown sum.</a:t>
          </a:r>
        </a:p>
      </dgm:t>
    </dgm:pt>
    <dgm:pt modelId="{E5A9ED28-9C37-4CCA-A1F7-BAC8A0BD7930}" type="parTrans" cxnId="{37485F61-7C6B-4757-802D-92CB8DFBA02B}">
      <dgm:prSet/>
      <dgm:spPr/>
      <dgm:t>
        <a:bodyPr/>
        <a:lstStyle/>
        <a:p>
          <a:endParaRPr lang="en-US"/>
        </a:p>
      </dgm:t>
    </dgm:pt>
    <dgm:pt modelId="{86402A94-E17B-429B-AF95-53939B8F61EF}" type="sibTrans" cxnId="{37485F61-7C6B-4757-802D-92CB8DFBA02B}">
      <dgm:prSet/>
      <dgm:spPr/>
      <dgm:t>
        <a:bodyPr/>
        <a:lstStyle/>
        <a:p>
          <a:endParaRPr lang="en-US"/>
        </a:p>
      </dgm:t>
    </dgm:pt>
    <dgm:pt modelId="{2FF4DEC4-9232-438D-8347-850EE9DA4391}">
      <dgm:prSet/>
      <dgm:spPr/>
      <dgm:t>
        <a:bodyPr/>
        <a:lstStyle/>
        <a:p>
          <a:r>
            <a:rPr lang="en-US"/>
            <a:t>Imputed all the 5 markdown missing fields with the mean of the available column values.</a:t>
          </a:r>
        </a:p>
      </dgm:t>
    </dgm:pt>
    <dgm:pt modelId="{CB85B1EB-AF4F-4BB1-ABB2-D626CE3AE5C8}" type="parTrans" cxnId="{EE781724-2120-4B8B-8656-DED59FE247F7}">
      <dgm:prSet/>
      <dgm:spPr/>
      <dgm:t>
        <a:bodyPr/>
        <a:lstStyle/>
        <a:p>
          <a:endParaRPr lang="en-US"/>
        </a:p>
      </dgm:t>
    </dgm:pt>
    <dgm:pt modelId="{92C8403A-F2E1-4887-8A0B-B0919B00282D}" type="sibTrans" cxnId="{EE781724-2120-4B8B-8656-DED59FE247F7}">
      <dgm:prSet/>
      <dgm:spPr/>
      <dgm:t>
        <a:bodyPr/>
        <a:lstStyle/>
        <a:p>
          <a:endParaRPr lang="en-US"/>
        </a:p>
      </dgm:t>
    </dgm:pt>
    <dgm:pt modelId="{1C0317E9-AE87-4EDB-B0D0-E8EE6604AD37}">
      <dgm:prSet/>
      <dgm:spPr/>
      <dgm:t>
        <a:bodyPr/>
        <a:lstStyle/>
        <a:p>
          <a:r>
            <a:rPr lang="en-US"/>
            <a:t>Any remaining null values are replaced with zero.</a:t>
          </a:r>
        </a:p>
      </dgm:t>
    </dgm:pt>
    <dgm:pt modelId="{840595BA-FD11-4093-8DB7-EA13EAC5F5C7}" type="parTrans" cxnId="{14B016A0-E509-4E0E-944B-AD45EBE20DB9}">
      <dgm:prSet/>
      <dgm:spPr/>
      <dgm:t>
        <a:bodyPr/>
        <a:lstStyle/>
        <a:p>
          <a:endParaRPr lang="en-US"/>
        </a:p>
      </dgm:t>
    </dgm:pt>
    <dgm:pt modelId="{261CAFA2-13B1-4739-B4D9-2EA2F0AA783C}" type="sibTrans" cxnId="{14B016A0-E509-4E0E-944B-AD45EBE20DB9}">
      <dgm:prSet/>
      <dgm:spPr/>
      <dgm:t>
        <a:bodyPr/>
        <a:lstStyle/>
        <a:p>
          <a:endParaRPr lang="en-US"/>
        </a:p>
      </dgm:t>
    </dgm:pt>
    <dgm:pt modelId="{88D29CEA-FD57-DE46-A347-18453A9AE167}" type="pres">
      <dgm:prSet presAssocID="{9979525A-0B2B-49DB-B9E2-0ABFA0543F73}" presName="diagram" presStyleCnt="0">
        <dgm:presLayoutVars>
          <dgm:dir/>
          <dgm:resizeHandles val="exact"/>
        </dgm:presLayoutVars>
      </dgm:prSet>
      <dgm:spPr/>
    </dgm:pt>
    <dgm:pt modelId="{04629F88-13FA-AA48-BD33-B54421C1C2B0}" type="pres">
      <dgm:prSet presAssocID="{B5877F41-C859-4DA3-BD9E-4CB2E70EB677}" presName="node" presStyleLbl="node1" presStyleIdx="0" presStyleCnt="7">
        <dgm:presLayoutVars>
          <dgm:bulletEnabled val="1"/>
        </dgm:presLayoutVars>
      </dgm:prSet>
      <dgm:spPr/>
    </dgm:pt>
    <dgm:pt modelId="{2EE83439-DAA7-C144-95DE-EB76FC3FA6E1}" type="pres">
      <dgm:prSet presAssocID="{D1AFD6D2-99D6-48C4-97BF-CC775265B8E1}" presName="sibTrans" presStyleCnt="0"/>
      <dgm:spPr/>
    </dgm:pt>
    <dgm:pt modelId="{AC20C5AE-43E3-DC4E-9AA9-0666E7EA5B0B}" type="pres">
      <dgm:prSet presAssocID="{B92FE7CC-3BFA-4A71-9165-93A55945133C}" presName="node" presStyleLbl="node1" presStyleIdx="1" presStyleCnt="7">
        <dgm:presLayoutVars>
          <dgm:bulletEnabled val="1"/>
        </dgm:presLayoutVars>
      </dgm:prSet>
      <dgm:spPr/>
    </dgm:pt>
    <dgm:pt modelId="{71589A21-FEF9-3948-A09A-C032DAAA6FC5}" type="pres">
      <dgm:prSet presAssocID="{445DD599-C2BD-47FF-BDAB-6EE1307A2E11}" presName="sibTrans" presStyleCnt="0"/>
      <dgm:spPr/>
    </dgm:pt>
    <dgm:pt modelId="{C348B21A-E565-D24D-BEEA-1DEFE34429B7}" type="pres">
      <dgm:prSet presAssocID="{D3E24C5A-FF8A-42B0-A86E-2187ECDF3AF8}" presName="node" presStyleLbl="node1" presStyleIdx="2" presStyleCnt="7">
        <dgm:presLayoutVars>
          <dgm:bulletEnabled val="1"/>
        </dgm:presLayoutVars>
      </dgm:prSet>
      <dgm:spPr/>
    </dgm:pt>
    <dgm:pt modelId="{17C47BE0-6A72-D74F-BCE7-6FDA5AC085C5}" type="pres">
      <dgm:prSet presAssocID="{BD44C658-0243-4CB1-A0FF-8479050D0137}" presName="sibTrans" presStyleCnt="0"/>
      <dgm:spPr/>
    </dgm:pt>
    <dgm:pt modelId="{25525F08-334E-F748-8A8C-386950E59F64}" type="pres">
      <dgm:prSet presAssocID="{4CCE1795-70E1-4A21-B11A-FEC13286BC11}" presName="node" presStyleLbl="node1" presStyleIdx="3" presStyleCnt="7">
        <dgm:presLayoutVars>
          <dgm:bulletEnabled val="1"/>
        </dgm:presLayoutVars>
      </dgm:prSet>
      <dgm:spPr/>
    </dgm:pt>
    <dgm:pt modelId="{66B4ADBB-9BA0-6F42-9A38-090EFB5EE42B}" type="pres">
      <dgm:prSet presAssocID="{B6A3B006-7B5F-4566-B402-C0606F4C896F}" presName="sibTrans" presStyleCnt="0"/>
      <dgm:spPr/>
    </dgm:pt>
    <dgm:pt modelId="{991A5C33-6821-024B-B217-F1E51FB1F900}" type="pres">
      <dgm:prSet presAssocID="{E98C8500-5A05-48A2-80FE-E9B8172628B8}" presName="node" presStyleLbl="node1" presStyleIdx="4" presStyleCnt="7">
        <dgm:presLayoutVars>
          <dgm:bulletEnabled val="1"/>
        </dgm:presLayoutVars>
      </dgm:prSet>
      <dgm:spPr/>
    </dgm:pt>
    <dgm:pt modelId="{DDCED87E-9762-434E-ADE9-1638B1C6C0BE}" type="pres">
      <dgm:prSet presAssocID="{86402A94-E17B-429B-AF95-53939B8F61EF}" presName="sibTrans" presStyleCnt="0"/>
      <dgm:spPr/>
    </dgm:pt>
    <dgm:pt modelId="{77494515-42C2-C144-8793-3DE55A9A25DE}" type="pres">
      <dgm:prSet presAssocID="{2FF4DEC4-9232-438D-8347-850EE9DA4391}" presName="node" presStyleLbl="node1" presStyleIdx="5" presStyleCnt="7">
        <dgm:presLayoutVars>
          <dgm:bulletEnabled val="1"/>
        </dgm:presLayoutVars>
      </dgm:prSet>
      <dgm:spPr/>
    </dgm:pt>
    <dgm:pt modelId="{E5617667-48B2-3449-A51B-CBF748ADEE60}" type="pres">
      <dgm:prSet presAssocID="{92C8403A-F2E1-4887-8A0B-B0919B00282D}" presName="sibTrans" presStyleCnt="0"/>
      <dgm:spPr/>
    </dgm:pt>
    <dgm:pt modelId="{CD4DBD74-69CA-514C-B3DE-D80347B2794E}" type="pres">
      <dgm:prSet presAssocID="{1C0317E9-AE87-4EDB-B0D0-E8EE6604AD37}" presName="node" presStyleLbl="node1" presStyleIdx="6" presStyleCnt="7">
        <dgm:presLayoutVars>
          <dgm:bulletEnabled val="1"/>
        </dgm:presLayoutVars>
      </dgm:prSet>
      <dgm:spPr/>
    </dgm:pt>
  </dgm:ptLst>
  <dgm:cxnLst>
    <dgm:cxn modelId="{EE781724-2120-4B8B-8656-DED59FE247F7}" srcId="{9979525A-0B2B-49DB-B9E2-0ABFA0543F73}" destId="{2FF4DEC4-9232-438D-8347-850EE9DA4391}" srcOrd="5" destOrd="0" parTransId="{CB85B1EB-AF4F-4BB1-ABB2-D626CE3AE5C8}" sibTransId="{92C8403A-F2E1-4887-8A0B-B0919B00282D}"/>
    <dgm:cxn modelId="{92033731-C1EE-0843-98FC-76D3BC36CCFA}" type="presOf" srcId="{B92FE7CC-3BFA-4A71-9165-93A55945133C}" destId="{AC20C5AE-43E3-DC4E-9AA9-0666E7EA5B0B}" srcOrd="0" destOrd="0" presId="urn:microsoft.com/office/officeart/2005/8/layout/default"/>
    <dgm:cxn modelId="{F7C53D38-A459-6342-8322-20D803FDF7E1}" type="presOf" srcId="{B5877F41-C859-4DA3-BD9E-4CB2E70EB677}" destId="{04629F88-13FA-AA48-BD33-B54421C1C2B0}" srcOrd="0" destOrd="0" presId="urn:microsoft.com/office/officeart/2005/8/layout/default"/>
    <dgm:cxn modelId="{0B814342-065F-4476-A8C9-837C003832A4}" srcId="{9979525A-0B2B-49DB-B9E2-0ABFA0543F73}" destId="{B5877F41-C859-4DA3-BD9E-4CB2E70EB677}" srcOrd="0" destOrd="0" parTransId="{987E1FEF-F396-42B9-AD20-E219AC8A6447}" sibTransId="{D1AFD6D2-99D6-48C4-97BF-CC775265B8E1}"/>
    <dgm:cxn modelId="{F9A61351-8D5F-0D4A-A330-F33AC9EB58DF}" type="presOf" srcId="{2FF4DEC4-9232-438D-8347-850EE9DA4391}" destId="{77494515-42C2-C144-8793-3DE55A9A25DE}" srcOrd="0" destOrd="0" presId="urn:microsoft.com/office/officeart/2005/8/layout/default"/>
    <dgm:cxn modelId="{F3C5C85C-1496-4019-8225-0337CB49832E}" srcId="{9979525A-0B2B-49DB-B9E2-0ABFA0543F73}" destId="{4CCE1795-70E1-4A21-B11A-FEC13286BC11}" srcOrd="3" destOrd="0" parTransId="{A01877B2-BD56-498E-9948-25FDF54AA558}" sibTransId="{B6A3B006-7B5F-4566-B402-C0606F4C896F}"/>
    <dgm:cxn modelId="{84A4FA5C-1139-204E-A3F4-C043A3BBE39A}" type="presOf" srcId="{E98C8500-5A05-48A2-80FE-E9B8172628B8}" destId="{991A5C33-6821-024B-B217-F1E51FB1F900}" srcOrd="0" destOrd="0" presId="urn:microsoft.com/office/officeart/2005/8/layout/default"/>
    <dgm:cxn modelId="{37485F61-7C6B-4757-802D-92CB8DFBA02B}" srcId="{9979525A-0B2B-49DB-B9E2-0ABFA0543F73}" destId="{E98C8500-5A05-48A2-80FE-E9B8172628B8}" srcOrd="4" destOrd="0" parTransId="{E5A9ED28-9C37-4CCA-A1F7-BAC8A0BD7930}" sibTransId="{86402A94-E17B-429B-AF95-53939B8F61EF}"/>
    <dgm:cxn modelId="{14B016A0-E509-4E0E-944B-AD45EBE20DB9}" srcId="{9979525A-0B2B-49DB-B9E2-0ABFA0543F73}" destId="{1C0317E9-AE87-4EDB-B0D0-E8EE6604AD37}" srcOrd="6" destOrd="0" parTransId="{840595BA-FD11-4093-8DB7-EA13EAC5F5C7}" sibTransId="{261CAFA2-13B1-4739-B4D9-2EA2F0AA783C}"/>
    <dgm:cxn modelId="{653528A2-697E-4C47-B277-C8602615AD8A}" type="presOf" srcId="{D3E24C5A-FF8A-42B0-A86E-2187ECDF3AF8}" destId="{C348B21A-E565-D24D-BEEA-1DEFE34429B7}" srcOrd="0" destOrd="0" presId="urn:microsoft.com/office/officeart/2005/8/layout/default"/>
    <dgm:cxn modelId="{292393C3-C260-2846-B128-C9EFA7E90523}" type="presOf" srcId="{9979525A-0B2B-49DB-B9E2-0ABFA0543F73}" destId="{88D29CEA-FD57-DE46-A347-18453A9AE167}" srcOrd="0" destOrd="0" presId="urn:microsoft.com/office/officeart/2005/8/layout/default"/>
    <dgm:cxn modelId="{B9C7ADC4-4C48-A942-84F1-4C4383D15FDF}" type="presOf" srcId="{4CCE1795-70E1-4A21-B11A-FEC13286BC11}" destId="{25525F08-334E-F748-8A8C-386950E59F64}" srcOrd="0" destOrd="0" presId="urn:microsoft.com/office/officeart/2005/8/layout/default"/>
    <dgm:cxn modelId="{92D769D7-9414-468F-AC14-383EB99144E1}" srcId="{9979525A-0B2B-49DB-B9E2-0ABFA0543F73}" destId="{D3E24C5A-FF8A-42B0-A86E-2187ECDF3AF8}" srcOrd="2" destOrd="0" parTransId="{838B0963-F224-49DE-80D7-10D8BC28F31A}" sibTransId="{BD44C658-0243-4CB1-A0FF-8479050D0137}"/>
    <dgm:cxn modelId="{6CE9CCDA-BFA6-ED4C-AD79-FB6EEF8A5A28}" type="presOf" srcId="{1C0317E9-AE87-4EDB-B0D0-E8EE6604AD37}" destId="{CD4DBD74-69CA-514C-B3DE-D80347B2794E}" srcOrd="0" destOrd="0" presId="urn:microsoft.com/office/officeart/2005/8/layout/default"/>
    <dgm:cxn modelId="{FC557AF0-9456-441A-A2F0-401C540D95D8}" srcId="{9979525A-0B2B-49DB-B9E2-0ABFA0543F73}" destId="{B92FE7CC-3BFA-4A71-9165-93A55945133C}" srcOrd="1" destOrd="0" parTransId="{C843039E-F3FB-4611-8667-6D9B2F57DEB0}" sibTransId="{445DD599-C2BD-47FF-BDAB-6EE1307A2E11}"/>
    <dgm:cxn modelId="{2A6DB3EC-B051-F74D-B191-84398A38999B}" type="presParOf" srcId="{88D29CEA-FD57-DE46-A347-18453A9AE167}" destId="{04629F88-13FA-AA48-BD33-B54421C1C2B0}" srcOrd="0" destOrd="0" presId="urn:microsoft.com/office/officeart/2005/8/layout/default"/>
    <dgm:cxn modelId="{C0FF286D-1D7D-AB4C-B7B1-CDEC8E906E93}" type="presParOf" srcId="{88D29CEA-FD57-DE46-A347-18453A9AE167}" destId="{2EE83439-DAA7-C144-95DE-EB76FC3FA6E1}" srcOrd="1" destOrd="0" presId="urn:microsoft.com/office/officeart/2005/8/layout/default"/>
    <dgm:cxn modelId="{6E600088-EAF0-884A-93D5-B1D228617B8D}" type="presParOf" srcId="{88D29CEA-FD57-DE46-A347-18453A9AE167}" destId="{AC20C5AE-43E3-DC4E-9AA9-0666E7EA5B0B}" srcOrd="2" destOrd="0" presId="urn:microsoft.com/office/officeart/2005/8/layout/default"/>
    <dgm:cxn modelId="{531408AE-877C-D24B-87A6-8655F4539694}" type="presParOf" srcId="{88D29CEA-FD57-DE46-A347-18453A9AE167}" destId="{71589A21-FEF9-3948-A09A-C032DAAA6FC5}" srcOrd="3" destOrd="0" presId="urn:microsoft.com/office/officeart/2005/8/layout/default"/>
    <dgm:cxn modelId="{C48DD6AD-586C-7E4B-929B-EA3C1C8BC3FB}" type="presParOf" srcId="{88D29CEA-FD57-DE46-A347-18453A9AE167}" destId="{C348B21A-E565-D24D-BEEA-1DEFE34429B7}" srcOrd="4" destOrd="0" presId="urn:microsoft.com/office/officeart/2005/8/layout/default"/>
    <dgm:cxn modelId="{217DBD94-B72E-1842-99F1-7EDD9195FF43}" type="presParOf" srcId="{88D29CEA-FD57-DE46-A347-18453A9AE167}" destId="{17C47BE0-6A72-D74F-BCE7-6FDA5AC085C5}" srcOrd="5" destOrd="0" presId="urn:microsoft.com/office/officeart/2005/8/layout/default"/>
    <dgm:cxn modelId="{621912C2-E9FF-F54B-880A-51D8A2E8C7BD}" type="presParOf" srcId="{88D29CEA-FD57-DE46-A347-18453A9AE167}" destId="{25525F08-334E-F748-8A8C-386950E59F64}" srcOrd="6" destOrd="0" presId="urn:microsoft.com/office/officeart/2005/8/layout/default"/>
    <dgm:cxn modelId="{E7ED1469-0DCE-AA4A-9B80-288375DC702F}" type="presParOf" srcId="{88D29CEA-FD57-DE46-A347-18453A9AE167}" destId="{66B4ADBB-9BA0-6F42-9A38-090EFB5EE42B}" srcOrd="7" destOrd="0" presId="urn:microsoft.com/office/officeart/2005/8/layout/default"/>
    <dgm:cxn modelId="{7E599FF8-525F-7B4C-8E45-6611208AF8EB}" type="presParOf" srcId="{88D29CEA-FD57-DE46-A347-18453A9AE167}" destId="{991A5C33-6821-024B-B217-F1E51FB1F900}" srcOrd="8" destOrd="0" presId="urn:microsoft.com/office/officeart/2005/8/layout/default"/>
    <dgm:cxn modelId="{1883CC20-1D9D-2243-B7B6-1BD764F20F42}" type="presParOf" srcId="{88D29CEA-FD57-DE46-A347-18453A9AE167}" destId="{DDCED87E-9762-434E-ADE9-1638B1C6C0BE}" srcOrd="9" destOrd="0" presId="urn:microsoft.com/office/officeart/2005/8/layout/default"/>
    <dgm:cxn modelId="{02C6CCAB-2E2C-4A4E-AD91-45B7ACE41651}" type="presParOf" srcId="{88D29CEA-FD57-DE46-A347-18453A9AE167}" destId="{77494515-42C2-C144-8793-3DE55A9A25DE}" srcOrd="10" destOrd="0" presId="urn:microsoft.com/office/officeart/2005/8/layout/default"/>
    <dgm:cxn modelId="{426A104C-D62C-5B4C-AD8E-1BFCAFCB44D9}" type="presParOf" srcId="{88D29CEA-FD57-DE46-A347-18453A9AE167}" destId="{E5617667-48B2-3449-A51B-CBF748ADEE60}" srcOrd="11" destOrd="0" presId="urn:microsoft.com/office/officeart/2005/8/layout/default"/>
    <dgm:cxn modelId="{F595563C-8642-AB4E-BB9F-5B3D8F48D2F9}" type="presParOf" srcId="{88D29CEA-FD57-DE46-A347-18453A9AE167}" destId="{CD4DBD74-69CA-514C-B3DE-D80347B2794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29F88-13FA-AA48-BD33-B54421C1C2B0}">
      <dsp:nvSpPr>
        <dsp:cNvPr id="0" name=""/>
        <dsp:cNvSpPr/>
      </dsp:nvSpPr>
      <dsp:spPr>
        <a:xfrm>
          <a:off x="3080" y="385801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Deleted the unnamed columns that were not required for analysis.</a:t>
          </a:r>
        </a:p>
      </dsp:txBody>
      <dsp:txXfrm>
        <a:off x="3080" y="385801"/>
        <a:ext cx="2444055" cy="1466433"/>
      </dsp:txXfrm>
    </dsp:sp>
    <dsp:sp modelId="{AC20C5AE-43E3-DC4E-9AA9-0666E7EA5B0B}">
      <dsp:nvSpPr>
        <dsp:cNvPr id="0" name=""/>
        <dsp:cNvSpPr/>
      </dsp:nvSpPr>
      <dsp:spPr>
        <a:xfrm>
          <a:off x="2691541" y="385801"/>
          <a:ext cx="2444055" cy="1466433"/>
        </a:xfrm>
        <a:prstGeom prst="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Records with weekly sales less than 0 were removed.</a:t>
          </a:r>
        </a:p>
      </dsp:txBody>
      <dsp:txXfrm>
        <a:off x="2691541" y="385801"/>
        <a:ext cx="2444055" cy="1466433"/>
      </dsp:txXfrm>
    </dsp:sp>
    <dsp:sp modelId="{C348B21A-E565-D24D-BEEA-1DEFE34429B7}">
      <dsp:nvSpPr>
        <dsp:cNvPr id="0" name=""/>
        <dsp:cNvSpPr/>
      </dsp:nvSpPr>
      <dsp:spPr>
        <a:xfrm>
          <a:off x="5380002" y="385801"/>
          <a:ext cx="2444055" cy="1466433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Temperature outliers are identified but can be ignored.</a:t>
          </a:r>
        </a:p>
      </dsp:txBody>
      <dsp:txXfrm>
        <a:off x="5380002" y="385801"/>
        <a:ext cx="2444055" cy="1466433"/>
      </dsp:txXfrm>
    </dsp:sp>
    <dsp:sp modelId="{25525F08-334E-F748-8A8C-386950E59F64}">
      <dsp:nvSpPr>
        <dsp:cNvPr id="0" name=""/>
        <dsp:cNvSpPr/>
      </dsp:nvSpPr>
      <dsp:spPr>
        <a:xfrm>
          <a:off x="8068463" y="385801"/>
          <a:ext cx="2444055" cy="146643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Markdown columns have null values.</a:t>
          </a:r>
        </a:p>
      </dsp:txBody>
      <dsp:txXfrm>
        <a:off x="8068463" y="385801"/>
        <a:ext cx="2444055" cy="1466433"/>
      </dsp:txXfrm>
    </dsp:sp>
    <dsp:sp modelId="{991A5C33-6821-024B-B217-F1E51FB1F900}">
      <dsp:nvSpPr>
        <dsp:cNvPr id="0" name=""/>
        <dsp:cNvSpPr/>
      </dsp:nvSpPr>
      <dsp:spPr>
        <a:xfrm>
          <a:off x="1347311" y="2096640"/>
          <a:ext cx="2444055" cy="1466433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new column was created as a markdown sum.</a:t>
          </a:r>
        </a:p>
      </dsp:txBody>
      <dsp:txXfrm>
        <a:off x="1347311" y="2096640"/>
        <a:ext cx="2444055" cy="1466433"/>
      </dsp:txXfrm>
    </dsp:sp>
    <dsp:sp modelId="{77494515-42C2-C144-8793-3DE55A9A25DE}">
      <dsp:nvSpPr>
        <dsp:cNvPr id="0" name=""/>
        <dsp:cNvSpPr/>
      </dsp:nvSpPr>
      <dsp:spPr>
        <a:xfrm>
          <a:off x="4035772" y="2096640"/>
          <a:ext cx="2444055" cy="1466433"/>
        </a:xfrm>
        <a:prstGeom prst="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Imputed all the 5 markdown missing fields with the mean of the available column values.</a:t>
          </a:r>
        </a:p>
      </dsp:txBody>
      <dsp:txXfrm>
        <a:off x="4035772" y="2096640"/>
        <a:ext cx="2444055" cy="1466433"/>
      </dsp:txXfrm>
    </dsp:sp>
    <dsp:sp modelId="{CD4DBD74-69CA-514C-B3DE-D80347B2794E}">
      <dsp:nvSpPr>
        <dsp:cNvPr id="0" name=""/>
        <dsp:cNvSpPr/>
      </dsp:nvSpPr>
      <dsp:spPr>
        <a:xfrm>
          <a:off x="6724233" y="2096640"/>
          <a:ext cx="2444055" cy="146643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Any remaining null values are replaced with zero.</a:t>
          </a:r>
        </a:p>
      </dsp:txBody>
      <dsp:txXfrm>
        <a:off x="6724233" y="2096640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E01AD-88B3-1248-820E-0E2ECBFF8755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916C9-E0AE-5D47-8F9A-97B08B10B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75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F916C9-E0AE-5D47-8F9A-97B08B10B8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5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075E-9850-0869-9CDF-B7FAF7435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4776B-2722-9F7F-BF15-785E8309C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C872B-EA16-502C-995D-10B534DB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135F-3F81-CD43-BC1D-BFA410EFDB7E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DC41-08F7-0454-D6DC-2092C6AE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A509E-B67D-233F-B59F-B8E147C0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5ED-B5DD-DF4F-B6CB-08917E77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9D38-5665-575C-5A30-ABD444E0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90BAB-B0C3-4F93-E310-ED268FFDF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EB773-CAB1-C79D-59A6-4CC9FE7B0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135F-3F81-CD43-BC1D-BFA410EFDB7E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23746-DC7D-9925-9F39-3251F745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17212-DDE2-FC1E-465D-C2E6BFD1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5ED-B5DD-DF4F-B6CB-08917E77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407E60-6FA4-6A7E-B761-985996353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528CF-9585-8ADE-F312-4EC8D54B2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5A590-3232-CCB3-E839-28C0EA7D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135F-3F81-CD43-BC1D-BFA410EFDB7E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2E49F-E696-E74B-91EC-53C6622B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778DA-A32B-CE7E-C0B0-A5729DDB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5ED-B5DD-DF4F-B6CB-08917E77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0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D413-E69E-EFD8-3BD4-6DBFA344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21473-D713-41C8-86EC-0EA35E050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552C1-2443-193F-B762-78104D5C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135F-3F81-CD43-BC1D-BFA410EFDB7E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5719B-AAED-0A1F-7C88-64EF432B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76890-EF3F-824B-991C-F62B573C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5ED-B5DD-DF4F-B6CB-08917E77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1C888-25A9-DF0F-CCE0-F4447539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AD574-4AB0-24FD-1537-482FF00FA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0D007-9ACB-6BAF-7215-ACF0DC52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135F-3F81-CD43-BC1D-BFA410EFDB7E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33CE6-DCF3-0F25-A6AF-2681B036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CA0E4-8942-A908-9543-5E54AFA8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5ED-B5DD-DF4F-B6CB-08917E77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6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82A4-4288-0302-DF4C-4736D0BE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C717F-3404-7389-1E82-44C5B14BE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77997-86DB-53ED-0981-70BFB72CC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56385-3D5C-DA34-6B12-E698A8E8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135F-3F81-CD43-BC1D-BFA410EFDB7E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81341-F734-6019-1230-87CDD5F4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07795-672F-CEF8-FCCE-FD408A46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5ED-B5DD-DF4F-B6CB-08917E77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0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0C08-A287-1B43-A969-0E15EF57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C7275-04AA-B890-B8CD-CBE9A88BC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505F6-99C6-5816-7D1E-88FEBFB1A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759DE-5C1E-8E80-C405-0E84A9D07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B3A44-A6DA-AB47-ADEE-30AA654CC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BBE06-531D-3DE4-5623-4F32FB82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135F-3F81-CD43-BC1D-BFA410EFDB7E}" type="datetimeFigureOut">
              <a:rPr lang="en-US" smtClean="0"/>
              <a:t>3/6/24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DA9550-0411-1D4A-0E24-54700127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F0B2A-98B7-DFED-5A8B-E31AC3A5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5ED-B5DD-DF4F-B6CB-08917E77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9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E8B8-28C6-26AB-822A-210B6CC7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890E4-3F16-CFB1-CA4B-1A1F2E6E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135F-3F81-CD43-BC1D-BFA410EFDB7E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E973C-FBE4-B126-1445-FD48775E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A31D8-D06A-C764-9367-68B42786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5ED-B5DD-DF4F-B6CB-08917E77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2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3A92E-A583-4FFE-EB07-EE1778F5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135F-3F81-CD43-BC1D-BFA410EFDB7E}" type="datetimeFigureOut">
              <a:rPr lang="en-US" smtClean="0"/>
              <a:t>3/6/24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04CA4-BCE4-8B4A-62EF-0CFB15A3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3692B-0111-6139-8D82-E7FD1638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5ED-B5DD-DF4F-B6CB-08917E77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3C8D-15A4-7596-B322-874DB64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2255-A86D-ADA0-664F-42F599DBE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8A2FD-7CCC-A962-11A3-506A46F8A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B042C-9D36-F98D-EA67-79CBAB68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135F-3F81-CD43-BC1D-BFA410EFDB7E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3A223-B6B4-A25E-CAFB-9263BBAC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EF80D-6B27-FB0A-8A00-C1E48A77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5ED-B5DD-DF4F-B6CB-08917E77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5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1EFF-13C8-1716-6D71-10125D7A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107EF-051A-F422-B031-8708F4716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600BB-3724-E517-599C-16D2B49A4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0F5EC-CBD3-9C15-8A2E-88EA1B3E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135F-3F81-CD43-BC1D-BFA410EFDB7E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89AF9-30B6-D396-548D-D15B4EF8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CDCCC-AC28-BC53-28CE-63E6E457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5ED-B5DD-DF4F-B6CB-08917E77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6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CDB175-C650-2396-969F-5BB187D5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B8609-EC04-80BD-962E-FB4871B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78BD9-DADE-F466-F375-5410ECA7F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0135F-3F81-CD43-BC1D-BFA410EFDB7E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AC498-D4E4-4C99-C239-E9F585069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2343D-3958-B38B-9C42-5FAA3ACE3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EF5ED-B5DD-DF4F-B6CB-08917E77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ws of shopping trolleys">
            <a:extLst>
              <a:ext uri="{FF2B5EF4-FFF2-40B4-BE49-F238E27FC236}">
                <a16:creationId xmlns:a16="http://schemas.microsoft.com/office/drawing/2014/main" id="{21048BEA-3864-87A9-85AA-6CCE01C9B8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09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74CFC-E360-B4AF-7AB7-FBEB150E7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Walmart Sales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B494F-0125-A68D-53B8-CE14C95DD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Vaishali Maheshwari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MSDS 692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7309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F7791-16AF-1288-DE71-E9C7FB54D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Corelation Matrix for Weekly sales and other features</a:t>
            </a:r>
          </a:p>
        </p:txBody>
      </p:sp>
      <p:sp>
        <p:nvSpPr>
          <p:cNvPr id="410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0E7A0-5087-E85D-7B5E-031395ABCB47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Department and </a:t>
            </a:r>
            <a:r>
              <a:rPr lang="en-US" sz="1500" dirty="0" err="1"/>
              <a:t>IsHoliday</a:t>
            </a:r>
            <a:r>
              <a:rPr lang="en-US" sz="1500" dirty="0"/>
              <a:t> flag has a maximum dependency on the Weekly Sales values.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The size of the store also has impact which is as expected.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MarkDown1 and MarkDown5 have no direct impact on the Weekly Sales.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Fuel Price, Temperature and CPI have the least correlation with the Weekly Sales hence they are not important while predicting the sales.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A56B5A9-1A4E-799C-960F-5B8E4690DF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202550"/>
            <a:ext cx="6903720" cy="44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4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D1C23-8C67-683B-4668-F629166D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Holiday impact</a:t>
            </a: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558DF-2A4F-2326-85AA-6EE379BF82F7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Holidays have higher weekly sales than the rest of the year combined.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We have 13 days marked as holiday in the dataset.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We will split these holidays to super bowl, Labor Day, Thanksgiving and Christmas to analyze further.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AA53F95-A7FF-96F0-72AF-4075168E6E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361416"/>
            <a:ext cx="5458968" cy="413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434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37375-098A-989D-5276-C86EB36B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Data Clean Up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ABDB1A-C8A3-F19F-7F57-9DBCB0225E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81642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5198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8FECE-C7F2-F26D-AFEF-CB660C94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Accuracy Measure/technique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29BCE-8131-EF77-7C01-DD6CA4FF7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1700" dirty="0"/>
              <a:t>Weighted Mean Absolute error</a:t>
            </a:r>
          </a:p>
          <a:p>
            <a:pPr marL="0" indent="0">
              <a:buNone/>
            </a:pPr>
            <a:r>
              <a:rPr lang="en-IN" sz="1700" dirty="0"/>
              <a:t>		</a:t>
            </a:r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r>
              <a:rPr lang="en-IN" sz="1700" dirty="0"/>
              <a:t>where </a:t>
            </a:r>
          </a:p>
          <a:p>
            <a:pPr marL="914400" lvl="2" indent="0">
              <a:buNone/>
            </a:pPr>
            <a:r>
              <a:rPr lang="en-IN" sz="1700" dirty="0"/>
              <a:t>• 𝑛 is the number of rows --&gt; In our case test data number of records</a:t>
            </a:r>
          </a:p>
          <a:p>
            <a:pPr marL="914400" lvl="2" indent="0">
              <a:buNone/>
            </a:pPr>
            <a:r>
              <a:rPr lang="en-IN" sz="1700" dirty="0"/>
              <a:t>• 𝑦̂ 𝑖 is the predicted sales</a:t>
            </a:r>
          </a:p>
          <a:p>
            <a:pPr marL="914400" lvl="2" indent="0">
              <a:buNone/>
            </a:pPr>
            <a:r>
              <a:rPr lang="en-IN" sz="1700" dirty="0"/>
              <a:t>• 𝑦𝑖 is the actual sales </a:t>
            </a:r>
          </a:p>
          <a:p>
            <a:pPr marL="914400" lvl="2" indent="0">
              <a:buNone/>
            </a:pPr>
            <a:r>
              <a:rPr lang="en-IN" sz="1700" dirty="0"/>
              <a:t>• 𝑤𝑖 are weights</a:t>
            </a:r>
          </a:p>
          <a:p>
            <a:pPr lvl="4"/>
            <a:r>
              <a:rPr lang="en-IN" sz="1700" dirty="0"/>
              <a:t>Considering 𝑤eight = 5 if the week is a holiday week and 1 otherwise</a:t>
            </a: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49E45-7B2E-0B33-2AE4-0EE6D69D5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652527"/>
            <a:ext cx="5150277" cy="137769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39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9436F-245B-D342-23E6-5DEEBB3A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Base Model- Linear regression</a:t>
            </a:r>
          </a:p>
        </p:txBody>
      </p:sp>
      <p:pic>
        <p:nvPicPr>
          <p:cNvPr id="10" name="Picture 9" descr="Magnifying glass showing decling performance">
            <a:extLst>
              <a:ext uri="{FF2B5EF4-FFF2-40B4-BE49-F238E27FC236}">
                <a16:creationId xmlns:a16="http://schemas.microsoft.com/office/drawing/2014/main" id="{7ADC2A1C-3E22-5C0B-D83F-452073E5C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53" r="4261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AD3C92-6442-3F12-21BD-16C258D9D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1700"/>
              <a:t>Split the data into test and train datasets based on date range.</a:t>
            </a:r>
          </a:p>
          <a:p>
            <a:r>
              <a:rPr lang="en-US" sz="1700"/>
              <a:t>The ratio I have used is 80% for test and 20% for train data.</a:t>
            </a:r>
          </a:p>
          <a:p>
            <a:r>
              <a:rPr lang="en-US" sz="1700"/>
              <a:t>Test data have records till date April 20</a:t>
            </a:r>
            <a:r>
              <a:rPr lang="en-US" sz="1700" baseline="30000"/>
              <a:t>th</a:t>
            </a:r>
            <a:r>
              <a:rPr lang="en-US" sz="1700"/>
              <a:t>  2012.</a:t>
            </a:r>
          </a:p>
          <a:p>
            <a:r>
              <a:rPr lang="en-US" sz="1700"/>
              <a:t>Train data have records starting from April 20</a:t>
            </a:r>
            <a:r>
              <a:rPr lang="en-US" sz="1700" baseline="30000"/>
              <a:t>th</a:t>
            </a:r>
            <a:r>
              <a:rPr lang="en-US" sz="1700"/>
              <a:t> 2012 till December 2012.</a:t>
            </a:r>
          </a:p>
          <a:p>
            <a:r>
              <a:rPr lang="en-US" sz="1700"/>
              <a:t>First, we used a hardcoded model, K-Mean regressor.</a:t>
            </a:r>
          </a:p>
          <a:p>
            <a:r>
              <a:rPr lang="en-US" sz="1700"/>
              <a:t>WMAE Train data  = </a:t>
            </a:r>
            <a:r>
              <a:rPr lang="en-IN" sz="1700"/>
              <a:t>15383.02</a:t>
            </a:r>
            <a:r>
              <a:rPr lang="en-US" sz="1700"/>
              <a:t> </a:t>
            </a:r>
          </a:p>
          <a:p>
            <a:r>
              <a:rPr lang="en-US" sz="1700"/>
              <a:t>WMAE Test date    = </a:t>
            </a:r>
            <a:r>
              <a:rPr lang="en-IN" sz="1700"/>
              <a:t>15288.6</a:t>
            </a:r>
          </a:p>
          <a:p>
            <a:r>
              <a:rPr lang="en-IN" sz="1700"/>
              <a:t>Results from Linear regression Mean</a:t>
            </a:r>
            <a:endParaRPr lang="en-US" sz="1700"/>
          </a:p>
          <a:p>
            <a:endParaRPr lang="en-US" sz="1700"/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741666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76547-CEF7-B518-86E4-DE3656AB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Feature Engineering</a:t>
            </a:r>
          </a:p>
        </p:txBody>
      </p:sp>
      <p:sp>
        <p:nvSpPr>
          <p:cNvPr id="512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0F6A2-777A-89FD-840B-266B424E9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332509"/>
            <a:ext cx="6894576" cy="1958427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200" dirty="0"/>
              <a:t>Considering four holiday weeks in the data, added the columns for </a:t>
            </a:r>
            <a:r>
              <a:rPr lang="en-US" sz="2200" dirty="0" err="1"/>
              <a:t>super_bowl</a:t>
            </a:r>
            <a:r>
              <a:rPr lang="en-US" sz="2200" dirty="0"/>
              <a:t>, Thanksgiving, </a:t>
            </a:r>
            <a:r>
              <a:rPr lang="en-US" sz="2200" dirty="0" err="1"/>
              <a:t>Labor_Day</a:t>
            </a:r>
            <a:r>
              <a:rPr lang="en-US" sz="2200" dirty="0"/>
              <a:t> and Christmas.</a:t>
            </a:r>
          </a:p>
          <a:p>
            <a:r>
              <a:rPr lang="en-US" sz="2200" dirty="0"/>
              <a:t>Highest Sales are observed during Thanksgiving for store type A and B. Store A average sale is more than 25K and store B have around 18.5K.</a:t>
            </a:r>
          </a:p>
          <a:p>
            <a:r>
              <a:rPr lang="en-US" sz="2200" dirty="0"/>
              <a:t>Holiday average sales are 17K</a:t>
            </a:r>
          </a:p>
          <a:p>
            <a:r>
              <a:rPr lang="en-US" sz="2200" dirty="0"/>
              <a:t>Non-Holiday average sale is 15.5 K</a:t>
            </a:r>
          </a:p>
          <a:p>
            <a:endParaRPr lang="en-US" sz="22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A7ECA3E-972F-0617-ABF4-83AA149A3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0657" y="2290936"/>
            <a:ext cx="7958494" cy="395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30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2E84C-7D69-B0DB-F96F-0CEA68E1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Feature engineering </a:t>
            </a:r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2DB18C5F-C12F-6AC5-CE9A-F04BE15E7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1" r="4441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CA33C-33C7-1937-7295-175FF8506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Split the date field to get more insights about monthly or yearly sales.</a:t>
            </a:r>
          </a:p>
          <a:p>
            <a:r>
              <a:rPr lang="en-US" sz="2200" dirty="0"/>
              <a:t>Added the column </a:t>
            </a:r>
            <a:r>
              <a:rPr lang="en-US" sz="2200" dirty="0" err="1"/>
              <a:t>Holiday_month</a:t>
            </a:r>
            <a:r>
              <a:rPr lang="en-US" sz="2200" dirty="0"/>
              <a:t> to explore the sales. The holiday months marked are February, September, November and December.</a:t>
            </a:r>
          </a:p>
          <a:p>
            <a:r>
              <a:rPr lang="en-US" sz="2200" dirty="0"/>
              <a:t>Days left for Thanksgiving and Christmas.</a:t>
            </a:r>
          </a:p>
          <a:p>
            <a:r>
              <a:rPr lang="en-US" sz="2200" dirty="0"/>
              <a:t>Numeric column scaling from range 0,1.</a:t>
            </a:r>
          </a:p>
          <a:p>
            <a:r>
              <a:rPr lang="en-US" sz="2200" dirty="0"/>
              <a:t>Encoded categorical columns like Type and </a:t>
            </a:r>
            <a:r>
              <a:rPr lang="en-US" sz="2200" dirty="0" err="1"/>
              <a:t>IsHoliday</a:t>
            </a:r>
            <a:r>
              <a:rPr lang="en-US" sz="2200" dirty="0"/>
              <a:t> to numeric using </a:t>
            </a:r>
            <a:r>
              <a:rPr lang="en-US" sz="2200" dirty="0" err="1"/>
              <a:t>OneHotEncoder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9697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512AB-020E-9A4D-AB3E-42EF74138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Store Wise Total and Average Sales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076EC4-E9F4-FA90-4D0E-3968E5085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/>
            <a:r>
              <a:rPr lang="en-US" sz="1700" dirty="0"/>
              <a:t>Store Type A observed highest sales in the month of July of more than 417 M.</a:t>
            </a:r>
          </a:p>
          <a:p>
            <a:pPr marL="285750"/>
            <a:r>
              <a:rPr lang="en-US" sz="1700" dirty="0"/>
              <a:t>Store Type B also observed maximum sales in the month of July of 193 M.</a:t>
            </a:r>
          </a:p>
          <a:p>
            <a:pPr marL="285750"/>
            <a:r>
              <a:rPr lang="en-US" sz="1700" dirty="0"/>
              <a:t>Store type C observes almost similar sales throughout the year. However,  October recorded maximum of 37M.</a:t>
            </a:r>
          </a:p>
          <a:p>
            <a:pPr marL="285750"/>
            <a:r>
              <a:rPr lang="en-US" sz="1700" dirty="0"/>
              <a:t>Average sales are not impacted by holidays in any month.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BEA795-1E55-F082-84A0-214E3B6E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52047"/>
            <a:ext cx="6903720" cy="535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82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6473B-D877-44DA-748A-6E121A21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Predictions using Machine Learning algorithms with all added features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9F590A-9990-891D-EA71-A78D98FEA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747165"/>
            <a:ext cx="6894576" cy="36811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02983D-BCA0-A9DE-ADE5-908C5E9E6EDA}"/>
              </a:ext>
            </a:extLst>
          </p:cNvPr>
          <p:cNvSpPr txBox="1"/>
          <p:nvPr/>
        </p:nvSpPr>
        <p:spPr>
          <a:xfrm>
            <a:off x="4654296" y="4798577"/>
            <a:ext cx="6894576" cy="1428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Gradient Booster seems to be the best algorithm for this data.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It gives the minimum WMAE 2886 for the predicted values.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second-best model is the Random Forest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713823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2" name="Rectangle 616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2E052-AE52-0E47-311F-4891590C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Feature Importance</a:t>
            </a:r>
          </a:p>
        </p:txBody>
      </p:sp>
      <p:grpSp>
        <p:nvGrpSpPr>
          <p:cNvPr id="6157" name="Group 615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6158" name="Rectangle 615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9" name="Rectangle 615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61" name="Rectangle 616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7941E0-5B3E-E1CA-04EC-377A4FBB31E4}"/>
              </a:ext>
            </a:extLst>
          </p:cNvPr>
          <p:cNvSpPr txBox="1"/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Thanksgiving, Department, and Size have the maximum importance.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MarkDown1, MarkDown2, MarkDown3, MarkDown4, MarkDown5, and Temperature have the least importance.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will drop these columns from the training and test data set and train the model again.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Trained random Forest Regression and Gradient Booster algorithm for this new feature set.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Random Forest performs the best with less error loss.</a:t>
            </a:r>
          </a:p>
        </p:txBody>
      </p:sp>
      <p:sp>
        <p:nvSpPr>
          <p:cNvPr id="6163" name="Rectangle 616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5" name="Rectangle 616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 descr="A bar graph with different colored bars&#10;&#10;Description automatically generated">
            <a:extLst>
              <a:ext uri="{FF2B5EF4-FFF2-40B4-BE49-F238E27FC236}">
                <a16:creationId xmlns:a16="http://schemas.microsoft.com/office/drawing/2014/main" id="{EA3E74A7-198E-8244-2F2C-FED1891428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675950"/>
            <a:ext cx="4397433" cy="233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7" name="Rectangle 616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A bar graph with different colored bars&#10;&#10;Description automatically generated">
            <a:extLst>
              <a:ext uri="{FF2B5EF4-FFF2-40B4-BE49-F238E27FC236}">
                <a16:creationId xmlns:a16="http://schemas.microsoft.com/office/drawing/2014/main" id="{E0C5BB14-EE13-1832-52CC-87F71ADA9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3802446"/>
            <a:ext cx="4395569" cy="232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12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B0E23-308A-4F14-A64B-3FA73274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Project Overview</a:t>
            </a:r>
          </a:p>
        </p:txBody>
      </p:sp>
      <p:pic>
        <p:nvPicPr>
          <p:cNvPr id="5" name="Picture 4" descr="Graphs on a display with reflection of office">
            <a:extLst>
              <a:ext uri="{FF2B5EF4-FFF2-40B4-BE49-F238E27FC236}">
                <a16:creationId xmlns:a16="http://schemas.microsoft.com/office/drawing/2014/main" id="{F0B5C900-8FD6-3F64-BD58-567B285BF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48" r="3472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43B8-A766-5825-D029-79BCD136B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xplore the two data sets for 45 Walmart stores and weekly sales data. </a:t>
            </a:r>
          </a:p>
          <a:p>
            <a:r>
              <a:rPr lang="en-IN" sz="1700" dirty="0">
                <a:latin typeface="Calibri" panose="020F0502020204030204" pitchFamily="34" charset="0"/>
                <a:ea typeface="Calibri" panose="020F0502020204030204" pitchFamily="34" charset="0"/>
              </a:rPr>
              <a:t>F</a:t>
            </a:r>
            <a:r>
              <a:rPr lang="en-IN" sz="17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ind the impact of holidays on the sales of the store. 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sz="1700" dirty="0">
                <a:latin typeface="Calibri" panose="020F0502020204030204" pitchFamily="34" charset="0"/>
                <a:ea typeface="Calibri" panose="020F0502020204030204" pitchFamily="34" charset="0"/>
              </a:rPr>
              <a:t>H</a:t>
            </a:r>
            <a:r>
              <a:rPr lang="en-IN" sz="17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oliday weeks (Christmas, Thanksgiving, Super Bowl and Labour Day</a:t>
            </a:r>
            <a:r>
              <a:rPr lang="en-IN" sz="1700" dirty="0">
                <a:latin typeface="Calibri" panose="020F0502020204030204" pitchFamily="34" charset="0"/>
                <a:ea typeface="Calibri" panose="020F0502020204030204" pitchFamily="34" charset="0"/>
              </a:rPr>
              <a:t>) impact.</a:t>
            </a:r>
          </a:p>
          <a:p>
            <a:r>
              <a:rPr lang="en-IN" sz="1700" dirty="0">
                <a:latin typeface="Calibri" panose="020F0502020204030204" pitchFamily="34" charset="0"/>
                <a:ea typeface="Calibri" panose="020F0502020204030204" pitchFamily="34" charset="0"/>
              </a:rPr>
              <a:t>Other 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features impacting sales across Walmart</a:t>
            </a:r>
            <a:r>
              <a:rPr lang="en-IN" sz="1700" dirty="0">
                <a:effectLst/>
              </a:rPr>
              <a:t> </a:t>
            </a:r>
            <a:endParaRPr lang="en-IN" sz="1700" dirty="0">
              <a:effectLst/>
              <a:latin typeface="Calibri" panose="020F0502020204030204" pitchFamily="34" charset="0"/>
            </a:endParaRPr>
          </a:p>
          <a:p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Stores with maximum sales</a:t>
            </a:r>
            <a:r>
              <a:rPr lang="en-IN" sz="17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r>
              <a:rPr lang="en-IN" sz="1700" dirty="0">
                <a:latin typeface="Calibri" panose="020F0502020204030204" pitchFamily="34" charset="0"/>
              </a:rPr>
              <a:t>Monthly sales analysis.</a:t>
            </a:r>
          </a:p>
          <a:p>
            <a:r>
              <a:rPr lang="en-IN" sz="1700" dirty="0">
                <a:latin typeface="Calibri" panose="020F0502020204030204" pitchFamily="34" charset="0"/>
              </a:rPr>
              <a:t>Feature engineering</a:t>
            </a:r>
          </a:p>
          <a:p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Predict future sales using machine learning algorithms</a:t>
            </a:r>
            <a:r>
              <a:rPr lang="en-IN" sz="17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r>
              <a:rPr lang="en-IN" sz="1700" dirty="0">
                <a:latin typeface="Calibri" panose="020F0502020204030204" pitchFamily="34" charset="0"/>
                <a:ea typeface="Calibri" panose="020F0502020204030204" pitchFamily="34" charset="0"/>
              </a:rPr>
              <a:t>Feature scaling.</a:t>
            </a:r>
          </a:p>
          <a:p>
            <a:r>
              <a:rPr lang="en-IN" sz="1700" dirty="0">
                <a:latin typeface="Calibri" panose="020F0502020204030204" pitchFamily="34" charset="0"/>
              </a:rPr>
              <a:t>Final Dashboards.</a:t>
            </a:r>
            <a:endParaRPr lang="en-IN" sz="17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700" dirty="0">
              <a:effectLst/>
              <a:latin typeface="Calibri" panose="020F0502020204030204" pitchFamily="34" charset="0"/>
            </a:endParaRP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28847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3" name="Rectangle 7182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FC569-5E6F-6CF1-50DF-5142C674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5"/>
            <a:ext cx="3895359" cy="18466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Hypertuning of Parameters</a:t>
            </a:r>
          </a:p>
        </p:txBody>
      </p:sp>
      <p:sp>
        <p:nvSpPr>
          <p:cNvPr id="7185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32E87-A653-46D3-ACDE-822A48C04C2C}"/>
              </a:ext>
            </a:extLst>
          </p:cNvPr>
          <p:cNvSpPr txBox="1"/>
          <p:nvPr/>
        </p:nvSpPr>
        <p:spPr>
          <a:xfrm>
            <a:off x="630936" y="2807167"/>
            <a:ext cx="3895522" cy="3386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Checked the overfitting curve for four parameters n-estimators, </a:t>
            </a:r>
            <a:r>
              <a:rPr lang="en-US" sz="1700" dirty="0" err="1"/>
              <a:t>max_depth</a:t>
            </a:r>
            <a:r>
              <a:rPr lang="en-US" sz="1700" dirty="0"/>
              <a:t>, learning rate and gamma.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N_estimators</a:t>
            </a:r>
            <a:r>
              <a:rPr lang="en-US" sz="1700" dirty="0"/>
              <a:t> value 500 and 600 gives the minimum WMAE.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Minimum WMAE is at </a:t>
            </a:r>
            <a:r>
              <a:rPr lang="en-US" sz="1700" dirty="0" err="1"/>
              <a:t>max_depth</a:t>
            </a:r>
            <a:r>
              <a:rPr lang="en-US" sz="1700" dirty="0"/>
              <a:t> 15.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WMAE is minimum at learning rate 0.4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gamma </a:t>
            </a:r>
            <a:r>
              <a:rPr lang="en-US" sz="1700" dirty="0" err="1"/>
              <a:t>hypertuning</a:t>
            </a:r>
            <a:r>
              <a:rPr lang="en-US" sz="1700" dirty="0"/>
              <a:t> parameter makes no difference to the WMAE so we will avoid this.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7178" name="Picture 10">
            <a:extLst>
              <a:ext uri="{FF2B5EF4-FFF2-40B4-BE49-F238E27FC236}">
                <a16:creationId xmlns:a16="http://schemas.microsoft.com/office/drawing/2014/main" id="{B45F72DE-B492-BA6C-747F-4F0C36289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1248" y="4357688"/>
            <a:ext cx="3572256" cy="201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6141E316-793B-73B3-787D-4B77A8129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47888" y="228600"/>
            <a:ext cx="3785616" cy="33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EB8D58F2-45D7-8451-3880-01A7C67C5F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7762" y="511019"/>
            <a:ext cx="3099816" cy="25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58A8F480-67A5-2A34-05EF-ECFAC35FF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277" y="3614999"/>
            <a:ext cx="3785616" cy="289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000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2D320-8DC3-55F2-BBA5-216F9C37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Final Model Trained – Gradient Booster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3DBC-7BE3-436D-8BCF-94F762D1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 lnSpcReduction="10000"/>
          </a:bodyPr>
          <a:lstStyle/>
          <a:p>
            <a:r>
              <a:rPr lang="en-US" sz="1900" dirty="0"/>
              <a:t>Parameters used after </a:t>
            </a:r>
            <a:r>
              <a:rPr lang="en-US" sz="1900" dirty="0" err="1"/>
              <a:t>Hypertuning</a:t>
            </a:r>
            <a:r>
              <a:rPr lang="en-US" sz="1900" dirty="0"/>
              <a:t>:-</a:t>
            </a:r>
          </a:p>
          <a:p>
            <a:r>
              <a:rPr lang="en-US" sz="1900" dirty="0"/>
              <a:t>	        </a:t>
            </a:r>
            <a:r>
              <a:rPr lang="en-US" sz="1900" dirty="0" err="1"/>
              <a:t>n_estimators</a:t>
            </a:r>
            <a:r>
              <a:rPr lang="en-US" sz="1900" dirty="0"/>
              <a:t> = 500</a:t>
            </a:r>
          </a:p>
          <a:p>
            <a:pPr lvl="2"/>
            <a:r>
              <a:rPr lang="en-US" sz="1900" dirty="0"/>
              <a:t>    </a:t>
            </a:r>
            <a:r>
              <a:rPr lang="en-US" sz="1900" dirty="0" err="1"/>
              <a:t>max_depth</a:t>
            </a:r>
            <a:r>
              <a:rPr lang="en-US" sz="1900" dirty="0"/>
              <a:t> = 15</a:t>
            </a:r>
          </a:p>
          <a:p>
            <a:pPr lvl="2"/>
            <a:r>
              <a:rPr lang="en-US" sz="1900" dirty="0"/>
              <a:t>    </a:t>
            </a:r>
            <a:r>
              <a:rPr lang="en-US" sz="1900" dirty="0" err="1"/>
              <a:t>Learning_rate</a:t>
            </a:r>
            <a:r>
              <a:rPr lang="en-US" sz="1900" dirty="0"/>
              <a:t> = 0.4</a:t>
            </a:r>
          </a:p>
          <a:p>
            <a:pPr lvl="2"/>
            <a:endParaRPr lang="en-US" sz="1900" dirty="0"/>
          </a:p>
          <a:p>
            <a:pPr marL="0" indent="0">
              <a:buNone/>
            </a:pPr>
            <a:r>
              <a:rPr lang="en-US" sz="1900" dirty="0"/>
              <a:t>Features are taken after removing the unimportant columns.</a:t>
            </a:r>
          </a:p>
          <a:p>
            <a:pPr marL="0" indent="0">
              <a:buNone/>
            </a:pPr>
            <a:r>
              <a:rPr lang="en-US" sz="1900" dirty="0"/>
              <a:t>Error loss with Training set </a:t>
            </a:r>
            <a:r>
              <a:rPr lang="en-US" sz="1900" dirty="0">
                <a:sym typeface="Wingdings" pitchFamily="2" charset="2"/>
              </a:rPr>
              <a:t> 12.58</a:t>
            </a:r>
          </a:p>
          <a:p>
            <a:pPr marL="0" indent="0">
              <a:buNone/>
            </a:pPr>
            <a:r>
              <a:rPr lang="en-US" sz="1900" dirty="0">
                <a:sym typeface="Wingdings" pitchFamily="2" charset="2"/>
              </a:rPr>
              <a:t>Error Loss with Test Data  1915.64</a:t>
            </a:r>
          </a:p>
          <a:p>
            <a:pPr marL="0" indent="0">
              <a:buNone/>
            </a:pPr>
            <a:r>
              <a:rPr lang="en-US" sz="1900" dirty="0">
                <a:sym typeface="Wingdings" pitchFamily="2" charset="2"/>
              </a:rPr>
              <a:t>WMAE  1909.18 which is the minimum of all the model tried.</a:t>
            </a:r>
            <a:endParaRPr lang="en-US" sz="1900" dirty="0"/>
          </a:p>
        </p:txBody>
      </p:sp>
      <p:pic>
        <p:nvPicPr>
          <p:cNvPr id="5" name="Picture 4" descr="Close-up of a calculator keypad">
            <a:extLst>
              <a:ext uri="{FF2B5EF4-FFF2-40B4-BE49-F238E27FC236}">
                <a16:creationId xmlns:a16="http://schemas.microsoft.com/office/drawing/2014/main" id="{4C424F10-B715-B7D5-553B-A1C4EA0B5E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05" r="23840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58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E1975-8F0A-6936-2C3B-D16C42A9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Dashboard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7A8801-876A-2A13-26A4-4D4D862C6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85000" lnSpcReduction="10000"/>
          </a:bodyPr>
          <a:lstStyle/>
          <a:p>
            <a:r>
              <a:rPr lang="en-US" sz="2200" dirty="0"/>
              <a:t>The top 3 stores with the highest sales are 20, 4 and 14.</a:t>
            </a:r>
          </a:p>
          <a:p>
            <a:r>
              <a:rPr lang="en-US" sz="2200" dirty="0"/>
              <a:t>Department 92 has observed the highest sales across all three types of stores.</a:t>
            </a:r>
          </a:p>
          <a:p>
            <a:r>
              <a:rPr lang="en-US" sz="2200" dirty="0"/>
              <a:t>2011 has the maximum sales.</a:t>
            </a:r>
          </a:p>
          <a:p>
            <a:r>
              <a:rPr lang="en-US" sz="2200" dirty="0"/>
              <a:t>May, October, November and December months see a spike.</a:t>
            </a:r>
          </a:p>
          <a:p>
            <a:r>
              <a:rPr lang="en-US" sz="2200" dirty="0"/>
              <a:t>November holidays record the highest sales. Probably around Thanksgiving.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47043E-0D9E-828D-A23A-41D67C013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65526"/>
            <a:ext cx="6903720" cy="552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2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C40D9-0D37-07B4-597D-7167617A1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Conclusions</a:t>
            </a:r>
          </a:p>
        </p:txBody>
      </p:sp>
      <p:pic>
        <p:nvPicPr>
          <p:cNvPr id="5" name="Picture 4" descr="Abstract blurred background of department store">
            <a:extLst>
              <a:ext uri="{FF2B5EF4-FFF2-40B4-BE49-F238E27FC236}">
                <a16:creationId xmlns:a16="http://schemas.microsoft.com/office/drawing/2014/main" id="{68C40A2E-48AE-A0D6-7CBB-742DC4E53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22" r="36234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1F11-F19D-CA09-78C7-201AC193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 lnSpcReduction="10000"/>
          </a:bodyPr>
          <a:lstStyle/>
          <a:p>
            <a:r>
              <a:rPr lang="en-IN" sz="1500" dirty="0"/>
              <a:t>Store size is a great factor that affects sales; the bigger the store, the higher the sales. Store A still has the highest sales, followed by stores B and C.</a:t>
            </a:r>
          </a:p>
          <a:p>
            <a:r>
              <a:rPr lang="en-IN" sz="1500" dirty="0"/>
              <a:t>Stores 20,4 and 14 have the highest sales for Type A, and stores 10, 23 and 18 have the highest sales for Type B.</a:t>
            </a:r>
          </a:p>
          <a:p>
            <a:r>
              <a:rPr lang="en-IN" sz="1500" dirty="0"/>
              <a:t>Departments 95, 92 and 38 generate the highest revenue for Walmart across all the sizes of stores. The stores with these departments will result in higher sales.</a:t>
            </a:r>
          </a:p>
          <a:p>
            <a:r>
              <a:rPr lang="en-IN" sz="1500" dirty="0"/>
              <a:t>Sales are the highest during the holiday season (in November and December month).</a:t>
            </a:r>
          </a:p>
          <a:p>
            <a:r>
              <a:rPr lang="en-IN" sz="1500" dirty="0"/>
              <a:t>Extreme hot and cold weather has a profound impact on sales and pleasant weather encourages higher sales. </a:t>
            </a:r>
          </a:p>
          <a:p>
            <a:r>
              <a:rPr lang="en-IN" sz="1500" dirty="0"/>
              <a:t>The gradient Booster model gave the minimum error loss and we achieved the WMAE of 1909.18.</a:t>
            </a:r>
          </a:p>
          <a:p>
            <a:r>
              <a:rPr lang="en-IN" sz="1500" dirty="0"/>
              <a:t>Average sales predicted is around 15K which is almost similar to the average of actual data.</a:t>
            </a:r>
          </a:p>
          <a:p>
            <a:endParaRPr lang="en-IN" sz="1500" dirty="0"/>
          </a:p>
          <a:p>
            <a:endParaRPr lang="en-IN" sz="1500" dirty="0"/>
          </a:p>
          <a:p>
            <a:endParaRPr lang="en-IN" sz="1500" dirty="0"/>
          </a:p>
          <a:p>
            <a:endParaRPr lang="en-IN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8551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ECDF6-09C1-B968-7367-06E08D14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Thank you</a:t>
            </a:r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F00D5738-104A-B793-ACF3-5C8C7F110C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74" r="14194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4E514-F3F8-8F69-1178-2D22E2776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59863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xes On Rack In Warehouse">
            <a:extLst>
              <a:ext uri="{FF2B5EF4-FFF2-40B4-BE49-F238E27FC236}">
                <a16:creationId xmlns:a16="http://schemas.microsoft.com/office/drawing/2014/main" id="{E3A61E1D-5523-445B-5805-87E3E15E2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64" r="15670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3A031-F44A-2319-6122-1FBCCF3F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Walmart 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21FD3-7BA9-C38C-D928-44658C4D4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51" y="1957483"/>
            <a:ext cx="4659756" cy="4572006"/>
          </a:xfrm>
        </p:spPr>
        <p:txBody>
          <a:bodyPr anchor="ctr">
            <a:normAutofit fontScale="92500" lnSpcReduction="10000"/>
          </a:bodyPr>
          <a:lstStyle/>
          <a:p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Walmart Sales data is downloaded from from </a:t>
            </a:r>
            <a:r>
              <a:rPr lang="en-IN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“https://</a:t>
            </a:r>
            <a:r>
              <a:rPr lang="en-IN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data.world</a:t>
            </a:r>
            <a:r>
              <a:rPr lang="en-IN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tommywilczek</a:t>
            </a:r>
            <a:r>
              <a:rPr lang="en-IN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walmart</a:t>
            </a:r>
            <a:r>
              <a:rPr lang="en-IN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”. </a:t>
            </a:r>
            <a:r>
              <a:rPr lang="en-IN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I have taken a dataset with 500K records.</a:t>
            </a:r>
            <a:endParaRPr lang="en-IN" sz="16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i="1" dirty="0">
                <a:cs typeface="Times New Roman" panose="02020603050405020304" pitchFamily="18" charset="0"/>
              </a:rPr>
              <a:t>Two datasets are:-</a:t>
            </a:r>
          </a:p>
          <a:p>
            <a:pPr lvl="1"/>
            <a:r>
              <a:rPr lang="en-US" sz="1600" dirty="0">
                <a:effectLst/>
                <a:ea typeface="Calibri" panose="020F0502020204030204" pitchFamily="34" charset="0"/>
              </a:rPr>
              <a:t>Data set with details for 45 Walmart stores.</a:t>
            </a:r>
          </a:p>
          <a:p>
            <a:pPr lvl="1"/>
            <a:r>
              <a:rPr lang="en-US" sz="1600" dirty="0">
                <a:effectLst/>
                <a:ea typeface="Calibri" panose="020F0502020204030204" pitchFamily="34" charset="0"/>
              </a:rPr>
              <a:t>weekly sales data</a:t>
            </a:r>
            <a:r>
              <a:rPr lang="en-IN" sz="1600" dirty="0">
                <a:effectLst/>
              </a:rPr>
              <a:t> </a:t>
            </a:r>
            <a:r>
              <a:rPr lang="en-US" sz="1600" dirty="0"/>
              <a:t>across these stores and departments.</a:t>
            </a:r>
          </a:p>
          <a:p>
            <a:r>
              <a:rPr lang="en-US" sz="1600" dirty="0"/>
              <a:t>Joined these datasets based on store ID to get all the features.</a:t>
            </a:r>
          </a:p>
          <a:p>
            <a:r>
              <a:rPr lang="en-US" sz="1600" dirty="0"/>
              <a:t>Data set is for years 2010 </a:t>
            </a:r>
            <a:r>
              <a:rPr lang="en-US" sz="1600"/>
              <a:t>to 2012.</a:t>
            </a:r>
            <a:endParaRPr lang="en-US" sz="1600" dirty="0"/>
          </a:p>
          <a:p>
            <a:r>
              <a:rPr lang="en-US" sz="1600" dirty="0"/>
              <a:t>Field details:-</a:t>
            </a:r>
          </a:p>
          <a:p>
            <a:r>
              <a:rPr lang="en-US" sz="1600" dirty="0"/>
              <a:t>Store id, Size and type of stores.</a:t>
            </a:r>
          </a:p>
          <a:p>
            <a:r>
              <a:rPr lang="en-US" sz="16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Temperature, Fuel Price, Weekly sales, Date, Holiday, Department, 5 Markdowns, CPI, and unemployment.</a:t>
            </a:r>
            <a:endParaRPr lang="en-IN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400" dirty="0">
              <a:latin typeface="Calibri" panose="020F0502020204030204" pitchFamily="34" charset="0"/>
            </a:endParaRP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8086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E95EC-1174-A54C-225F-C7D46EF7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Exploratory Data Analysis</a:t>
            </a:r>
            <a:br>
              <a:rPr lang="en-US" sz="5000"/>
            </a:br>
            <a:r>
              <a:rPr lang="en-US" sz="5000"/>
              <a:t>Store Type</a:t>
            </a:r>
          </a:p>
        </p:txBody>
      </p:sp>
      <p:sp>
        <p:nvSpPr>
          <p:cNvPr id="206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9CE0C-CA33-28F1-ABB9-2B06AE397C3B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Three types of stores are considered in the data that are Type A, Type B and Type C.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Type A stores are most big.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Type B are medium-sized stores and type C are small-scale stores for Walmart.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Sales recorded for each store type are in sync to the size of the store.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Type A has recorded the highest sales of more than 4300 M.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Type B stores have more than 2000M sales.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Type C stores have the lowest total sales of less than 500M.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73C88-5787-DCC8-C8B7-8B5D106BE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847" y="329183"/>
            <a:ext cx="1414202" cy="342996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85AA57B-C458-9C98-25D8-64993439E3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7370" y="4079193"/>
            <a:ext cx="2728867" cy="21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34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17B8F-5FE5-81C2-F38C-6F140565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Weekly sales by Department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CDC9C-4293-A2A8-FDE5-54B17A0F9D8A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We have 81 unique departments across the dataset.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Department 75 have recorded the highest total sales of around 700K.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Department 7 is the one with the next highest sales of more than 400K.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A9F34B-743B-39C7-4B83-801366033E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90" y="2290936"/>
            <a:ext cx="10284028" cy="395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16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4D0EE-53E8-B6B9-E6B6-35AD3A91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Sales by Stores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90EF695-DCA0-70E6-0A43-18F2C92F2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The dataset has a total of 45 stores numbered from 1 to 45.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Store number 20 has recorded the maximum sales of around 300M followed by store number 4.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Other stores who have top most sales are 14, 13, 2, 10, 27, 6, 1 and 39.</a:t>
            </a:r>
          </a:p>
          <a:p>
            <a:pPr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5FE8F4-9F21-2B68-6DF3-C3A685571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09437"/>
            <a:ext cx="6903720" cy="500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0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46160-2D1F-2E16-0D30-E8359040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Seasonal Impacts based on temperature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0D056-C824-0D35-BB07-0EBE1ED8B289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The highest sales occur for most store types between the range of 40 to 80 degrees Fahrenheit.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Observation is pleasant weather encourages higher sales.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Sales are relatively lower for very low and very high temperatures but seem to be adequately high for favourable climate conditions.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357708-31E2-0756-8F9F-DF0B5DD14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1459" y="2290936"/>
            <a:ext cx="6596889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2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61C33-1F38-AE5B-F306-729C59CA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Impact Of Unemployment on Sales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785709-5567-B22B-1EAD-CC4CB6397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630936"/>
            <a:ext cx="6520713" cy="39136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23BDA7-7D6F-18D8-D713-D20209026B35}"/>
              </a:ext>
            </a:extLst>
          </p:cNvPr>
          <p:cNvSpPr txBox="1"/>
          <p:nvPr/>
        </p:nvSpPr>
        <p:spPr>
          <a:xfrm>
            <a:off x="4654296" y="4798577"/>
            <a:ext cx="6894576" cy="1428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For all the store types we see a visible decrease in sales when the unemployment index is higher than 11.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However, the average sales for Type C stores are not impacted much with an unemployment index of 11 when compared to the overall sales.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We observe a significant drop in sales for store types A and B when the unemployment index increases.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We observe ambiguity in data here, when unemployment index is 8 and 9 stores A and B have recorded highest sales.</a:t>
            </a:r>
          </a:p>
        </p:txBody>
      </p:sp>
    </p:spTree>
    <p:extLst>
      <p:ext uri="{BB962C8B-B14F-4D97-AF65-F5344CB8AC3E}">
        <p14:creationId xmlns:p14="http://schemas.microsoft.com/office/powerpoint/2010/main" val="1637724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64525-44AF-DEFF-38FA-AB3CA36C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Impact of Fuel Price On Sales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C5C7D-4922-F48E-6DCB-01B13648AE34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 decrease in sales is observed when fuel price is higher than 4.25 dollars.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Sales are higher when the fuel price ranges between 2.75 to 3.75 dollars for store types, A and B.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We don’t observe any direct relation between sales and fuel prices.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6C5CE9-F967-3F08-6A39-CD806C401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357247"/>
            <a:ext cx="6903720" cy="414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4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1587</Words>
  <Application>Microsoft Macintosh PowerPoint</Application>
  <PresentationFormat>Widescreen</PresentationFormat>
  <Paragraphs>158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Office Theme</vt:lpstr>
      <vt:lpstr>Walmart Sales Forecasting</vt:lpstr>
      <vt:lpstr>Project Overview</vt:lpstr>
      <vt:lpstr>Walmart Dataset details</vt:lpstr>
      <vt:lpstr>Exploratory Data Analysis Store Type</vt:lpstr>
      <vt:lpstr>Weekly sales by Department</vt:lpstr>
      <vt:lpstr>Total Sales by Stores</vt:lpstr>
      <vt:lpstr>Seasonal Impacts based on temperature</vt:lpstr>
      <vt:lpstr>Impact Of Unemployment on Sales</vt:lpstr>
      <vt:lpstr>Impact of Fuel Price On Sales</vt:lpstr>
      <vt:lpstr>Corelation Matrix for Weekly sales and other features</vt:lpstr>
      <vt:lpstr>Holiday impact</vt:lpstr>
      <vt:lpstr>Data Clean Up</vt:lpstr>
      <vt:lpstr>Accuracy Measure/technique</vt:lpstr>
      <vt:lpstr>Base Model- Linear regression</vt:lpstr>
      <vt:lpstr>Feature Engineering</vt:lpstr>
      <vt:lpstr>Feature engineering </vt:lpstr>
      <vt:lpstr>Store Wise Total and Average Sales</vt:lpstr>
      <vt:lpstr>Predictions using Machine Learning algorithms with all added features</vt:lpstr>
      <vt:lpstr>Feature Importance</vt:lpstr>
      <vt:lpstr>Hypertuning of Parameters</vt:lpstr>
      <vt:lpstr>Final Model Trained – Gradient Booster</vt:lpstr>
      <vt:lpstr>Dashboard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Sales Forecasting</dc:title>
  <dc:creator>Puneet Singla</dc:creator>
  <cp:lastModifiedBy>Puneet Singla</cp:lastModifiedBy>
  <cp:revision>56</cp:revision>
  <dcterms:created xsi:type="dcterms:W3CDTF">2024-03-06T22:55:35Z</dcterms:created>
  <dcterms:modified xsi:type="dcterms:W3CDTF">2024-03-08T03:14:29Z</dcterms:modified>
</cp:coreProperties>
</file>