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4514850"/>
  <p:notesSz cx="7772400" cy="451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6900" y="634"/>
            <a:ext cx="1135499" cy="437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3346" y="528359"/>
            <a:ext cx="2496820" cy="48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450084"/>
            <a:ext cx="5440680" cy="1093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184" y="0"/>
            <a:ext cx="7022214" cy="44272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142" y="1190783"/>
            <a:ext cx="2313503" cy="231350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7856" y="634"/>
            <a:ext cx="2064543" cy="437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498" y="209822"/>
            <a:ext cx="5829231" cy="9966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331" y="982589"/>
            <a:ext cx="5441950" cy="193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4068889"/>
            <a:ext cx="2487168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014" y="632142"/>
            <a:ext cx="400764" cy="35825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4946" y="634"/>
            <a:ext cx="3357919" cy="437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4440" y="95716"/>
            <a:ext cx="3029585" cy="3448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-35">
                <a:latin typeface="Times New Roman"/>
                <a:cs typeface="Times New Roman"/>
              </a:rPr>
              <a:t>Employee</a:t>
            </a:r>
            <a:r>
              <a:rPr dirty="0" sz="2100" spc="1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Data</a:t>
            </a:r>
            <a:r>
              <a:rPr dirty="0" sz="2100" spc="110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Analysis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usi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8023" y="1796687"/>
            <a:ext cx="28067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60">
                <a:latin typeface="Calibri"/>
                <a:cs typeface="Calibri"/>
              </a:rPr>
              <a:t>STUD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45984" y="2208837"/>
            <a:ext cx="532130" cy="671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Calibri"/>
                <a:cs typeface="Calibri"/>
              </a:rPr>
              <a:t>Regiscer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850" spc="45">
                <a:latin typeface="Calibri"/>
                <a:cs typeface="Calibri"/>
              </a:rPr>
              <a:t>username</a:t>
            </a:r>
            <a:endParaRPr sz="85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985"/>
              </a:spcBef>
            </a:pPr>
            <a:r>
              <a:rPr dirty="0" sz="850" spc="-10">
                <a:latin typeface="Arial MT"/>
                <a:cs typeface="Arial MT"/>
              </a:rPr>
              <a:t>asunm13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48661" y="3496394"/>
            <a:ext cx="516255" cy="410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55">
                <a:latin typeface="Calibri"/>
                <a:cs typeface="Calibri"/>
              </a:rPr>
              <a:t>College</a:t>
            </a:r>
            <a:r>
              <a:rPr dirty="0" sz="850" spc="-20">
                <a:latin typeface="Calibri"/>
                <a:cs typeface="Calibri"/>
              </a:rPr>
              <a:t> </a:t>
            </a:r>
            <a:r>
              <a:rPr dirty="0" sz="850" spc="-50">
                <a:solidFill>
                  <a:srgbClr val="181818"/>
                </a:solidFill>
                <a:latin typeface="Calibri"/>
                <a:cs typeface="Calibri"/>
              </a:rPr>
              <a:t>: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900" spc="10">
                <a:latin typeface="Calibri"/>
                <a:cs typeface="Calibri"/>
              </a:rPr>
              <a:t>college</a:t>
            </a:r>
            <a:r>
              <a:rPr dirty="0" sz="900" spc="180"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0F0F0F"/>
                </a:solidFill>
                <a:latin typeface="Calibri"/>
                <a:cs typeface="Calibri"/>
              </a:rPr>
              <a:t>fa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43" y="572"/>
            <a:ext cx="7427656" cy="45130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182" y="238942"/>
            <a:ext cx="2524125" cy="5670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-140"/>
              <a:t>MO</a:t>
            </a:r>
            <a:r>
              <a:rPr dirty="0" baseline="1564" sz="5325" spc="-209"/>
              <a:t>DELLING</a:t>
            </a:r>
            <a:endParaRPr baseline="1564" sz="5325"/>
          </a:p>
        </p:txBody>
      </p:sp>
      <p:sp>
        <p:nvSpPr>
          <p:cNvPr id="4" name="object 4" descr=""/>
          <p:cNvSpPr txBox="1"/>
          <p:nvPr/>
        </p:nvSpPr>
        <p:spPr>
          <a:xfrm>
            <a:off x="133489" y="771729"/>
            <a:ext cx="5770245" cy="35839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dirty="0" sz="2650" spc="-155">
                <a:solidFill>
                  <a:srgbClr val="5B8ACD"/>
                </a:solidFill>
                <a:latin typeface="Calibri"/>
                <a:cs typeface="Calibri"/>
              </a:rPr>
              <a:t>Data</a:t>
            </a:r>
            <a:r>
              <a:rPr dirty="0" sz="2650" spc="-15">
                <a:solidFill>
                  <a:srgbClr val="5B8ACD"/>
                </a:solidFill>
                <a:latin typeface="Calibri"/>
                <a:cs typeface="Calibri"/>
              </a:rPr>
              <a:t> </a:t>
            </a:r>
            <a:r>
              <a:rPr dirty="0" sz="2650" spc="-10">
                <a:solidFill>
                  <a:srgbClr val="6085AF"/>
                </a:solidFill>
                <a:latin typeface="Calibri"/>
                <a:cs typeface="Calibri"/>
              </a:rPr>
              <a:t>collectio</a:t>
            </a:r>
            <a:r>
              <a:rPr dirty="0" baseline="1048" sz="3975" spc="-15">
                <a:solidFill>
                  <a:srgbClr val="6085AF"/>
                </a:solidFill>
                <a:latin typeface="Calibri"/>
                <a:cs typeface="Calibri"/>
              </a:rPr>
              <a:t>n</a:t>
            </a:r>
            <a:endParaRPr baseline="1048" sz="3975">
              <a:latin typeface="Calibri"/>
              <a:cs typeface="Calibri"/>
            </a:endParaRPr>
          </a:p>
          <a:p>
            <a:pPr marL="307975" indent="-145415">
              <a:lnSpc>
                <a:spcPts val="1639"/>
              </a:lnSpc>
              <a:spcBef>
                <a:spcPts val="1330"/>
              </a:spcBef>
              <a:buClr>
                <a:srgbClr val="5D91E6"/>
              </a:buClr>
              <a:buChar char="•"/>
              <a:tabLst>
                <a:tab pos="307975" algn="l"/>
              </a:tabLst>
            </a:pPr>
            <a:r>
              <a:rPr dirty="0" baseline="-7936" sz="2100" spc="-112">
                <a:solidFill>
                  <a:srgbClr val="56759E"/>
                </a:solidFill>
                <a:latin typeface="Calibri"/>
                <a:cs typeface="Calibri"/>
              </a:rPr>
              <a:t>The</a:t>
            </a:r>
            <a:r>
              <a:rPr dirty="0" baseline="-7936" sz="2100" spc="-97">
                <a:solidFill>
                  <a:srgbClr val="56759E"/>
                </a:solidFill>
                <a:latin typeface="Calibri"/>
                <a:cs typeface="Calibri"/>
              </a:rPr>
              <a:t> </a:t>
            </a:r>
            <a:r>
              <a:rPr dirty="0" baseline="-5952" sz="2100" spc="-150">
                <a:solidFill>
                  <a:srgbClr val="7987BA"/>
                </a:solidFill>
                <a:latin typeface="Calibri"/>
                <a:cs typeface="Calibri"/>
              </a:rPr>
              <a:t>employee</a:t>
            </a:r>
            <a:r>
              <a:rPr dirty="0" baseline="-5952" sz="2100" spc="30">
                <a:solidFill>
                  <a:srgbClr val="7987BA"/>
                </a:solidFill>
                <a:latin typeface="Calibri"/>
                <a:cs typeface="Calibri"/>
              </a:rPr>
              <a:t> </a:t>
            </a:r>
            <a:r>
              <a:rPr dirty="0" sz="1400" spc="-60">
                <a:solidFill>
                  <a:srgbClr val="B6B6B6"/>
                </a:solidFill>
                <a:latin typeface="Calibri"/>
                <a:cs typeface="Calibri"/>
              </a:rPr>
              <a:t>performance</a:t>
            </a:r>
            <a:r>
              <a:rPr dirty="0" sz="1400" spc="35">
                <a:solidFill>
                  <a:srgbClr val="B6B6B6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90A1BA"/>
                </a:solidFill>
                <a:latin typeface="Calibri"/>
                <a:cs typeface="Calibri"/>
              </a:rPr>
              <a:t>analysis</a:t>
            </a:r>
            <a:r>
              <a:rPr dirty="0" sz="1400" spc="35">
                <a:solidFill>
                  <a:srgbClr val="90A1BA"/>
                </a:solidFill>
                <a:latin typeface="Calibri"/>
                <a:cs typeface="Calibri"/>
              </a:rPr>
              <a:t> </a:t>
            </a:r>
            <a:r>
              <a:rPr dirty="0" sz="1400" spc="-65">
                <a:solidFill>
                  <a:srgbClr val="C1C1C1"/>
                </a:solidFill>
                <a:latin typeface="Calibri"/>
                <a:cs typeface="Calibri"/>
              </a:rPr>
              <a:t>table</a:t>
            </a:r>
            <a:r>
              <a:rPr dirty="0" sz="1400" spc="-5">
                <a:solidFill>
                  <a:srgbClr val="C1C1C1"/>
                </a:solidFill>
                <a:latin typeface="Calibri"/>
                <a:cs typeface="Calibri"/>
              </a:rPr>
              <a:t> </a:t>
            </a:r>
            <a:r>
              <a:rPr dirty="0" sz="1400" spc="-60">
                <a:solidFill>
                  <a:srgbClr val="7089B5"/>
                </a:solidFill>
                <a:latin typeface="Calibri"/>
                <a:cs typeface="Calibri"/>
              </a:rPr>
              <a:t>are</a:t>
            </a:r>
            <a:r>
              <a:rPr dirty="0" sz="1400" spc="-20">
                <a:solidFill>
                  <a:srgbClr val="7089B5"/>
                </a:solidFill>
                <a:latin typeface="Calibri"/>
                <a:cs typeface="Calibri"/>
              </a:rPr>
              <a:t> </a:t>
            </a:r>
            <a:r>
              <a:rPr dirty="0" sz="1400" spc="-55">
                <a:solidFill>
                  <a:srgbClr val="879CB3"/>
                </a:solidFill>
                <a:latin typeface="Calibri"/>
                <a:cs typeface="Calibri"/>
              </a:rPr>
              <a:t>taken</a:t>
            </a:r>
            <a:r>
              <a:rPr dirty="0" sz="1400" spc="-25">
                <a:solidFill>
                  <a:srgbClr val="879CB3"/>
                </a:solidFill>
                <a:latin typeface="Calibri"/>
                <a:cs typeface="Calibri"/>
              </a:rPr>
              <a:t> </a:t>
            </a:r>
            <a:r>
              <a:rPr dirty="0" sz="1400" spc="-60">
                <a:solidFill>
                  <a:srgbClr val="97A3B6"/>
                </a:solidFill>
                <a:latin typeface="Calibri"/>
                <a:cs typeface="Calibri"/>
              </a:rPr>
              <a:t>from</a:t>
            </a:r>
            <a:r>
              <a:rPr dirty="0" sz="1400">
                <a:solidFill>
                  <a:srgbClr val="97A3B6"/>
                </a:solidFill>
                <a:latin typeface="Calibri"/>
                <a:cs typeface="Calibri"/>
              </a:rPr>
              <a:t> </a:t>
            </a:r>
            <a:r>
              <a:rPr dirty="0" sz="1400" spc="-80">
                <a:solidFill>
                  <a:srgbClr val="8CA5C3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8CA5C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6982A3"/>
                </a:solidFill>
                <a:latin typeface="Calibri"/>
                <a:cs typeface="Calibri"/>
              </a:rPr>
              <a:t>website</a:t>
            </a:r>
            <a:r>
              <a:rPr dirty="0" sz="1400" spc="50">
                <a:solidFill>
                  <a:srgbClr val="6982A3"/>
                </a:solidFill>
                <a:latin typeface="Calibri"/>
                <a:cs typeface="Calibri"/>
              </a:rPr>
              <a:t> </a:t>
            </a:r>
            <a:r>
              <a:rPr dirty="0" baseline="5952" sz="2100" spc="-44">
                <a:solidFill>
                  <a:srgbClr val="A8A8A8"/>
                </a:solidFill>
                <a:latin typeface="Calibri"/>
                <a:cs typeface="Calibri"/>
              </a:rPr>
              <a:t>called</a:t>
            </a:r>
            <a:r>
              <a:rPr dirty="0" baseline="5952" sz="2100" spc="15">
                <a:solidFill>
                  <a:srgbClr val="A8A8A8"/>
                </a:solidFill>
                <a:latin typeface="Calibri"/>
                <a:cs typeface="Calibri"/>
              </a:rPr>
              <a:t> </a:t>
            </a:r>
            <a:r>
              <a:rPr dirty="0" baseline="5952" sz="2100" spc="-37">
                <a:solidFill>
                  <a:srgbClr val="85A3CF"/>
                </a:solidFill>
                <a:latin typeface="Calibri"/>
                <a:cs typeface="Calibri"/>
              </a:rPr>
              <a:t>Kag</a:t>
            </a:r>
            <a:endParaRPr baseline="5952" sz="2100">
              <a:latin typeface="Calibri"/>
              <a:cs typeface="Calibri"/>
            </a:endParaRPr>
          </a:p>
          <a:p>
            <a:pPr marL="314960">
              <a:lnSpc>
                <a:spcPts val="1614"/>
              </a:lnSpc>
            </a:pPr>
            <a:r>
              <a:rPr dirty="0" baseline="-5952" sz="2100" spc="-225">
                <a:solidFill>
                  <a:srgbClr val="90A1AC"/>
                </a:solidFill>
                <a:latin typeface="Arial MT"/>
                <a:cs typeface="Arial MT"/>
              </a:rPr>
              <a:t>From</a:t>
            </a:r>
            <a:r>
              <a:rPr dirty="0" baseline="-5952" sz="2100" spc="-82">
                <a:solidFill>
                  <a:srgbClr val="90A1AC"/>
                </a:solidFill>
                <a:latin typeface="Arial MT"/>
                <a:cs typeface="Arial MT"/>
              </a:rPr>
              <a:t> </a:t>
            </a:r>
            <a:r>
              <a:rPr dirty="0" baseline="-5952" sz="2100" spc="-135">
                <a:solidFill>
                  <a:srgbClr val="6489AC"/>
                </a:solidFill>
                <a:latin typeface="Arial MT"/>
                <a:cs typeface="Arial MT"/>
              </a:rPr>
              <a:t>the</a:t>
            </a:r>
            <a:r>
              <a:rPr dirty="0" baseline="-5952" sz="2100" spc="-60">
                <a:solidFill>
                  <a:srgbClr val="6489AC"/>
                </a:solidFill>
                <a:latin typeface="Arial MT"/>
                <a:cs typeface="Arial MT"/>
              </a:rPr>
              <a:t> </a:t>
            </a:r>
            <a:r>
              <a:rPr dirty="0" baseline="-5952" sz="2100" spc="-187">
                <a:solidFill>
                  <a:srgbClr val="677E9C"/>
                </a:solidFill>
                <a:latin typeface="Arial MT"/>
                <a:cs typeface="Arial MT"/>
              </a:rPr>
              <a:t>data</a:t>
            </a:r>
            <a:r>
              <a:rPr dirty="0" baseline="-5952" sz="2100" spc="-30">
                <a:solidFill>
                  <a:srgbClr val="677E9C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7293B1"/>
                </a:solidFill>
                <a:latin typeface="Arial MT"/>
                <a:cs typeface="Arial MT"/>
              </a:rPr>
              <a:t>we</a:t>
            </a:r>
            <a:r>
              <a:rPr dirty="0" sz="1400" spc="-90">
                <a:solidFill>
                  <a:srgbClr val="7293B1"/>
                </a:solidFill>
                <a:latin typeface="Arial MT"/>
                <a:cs typeface="Arial MT"/>
              </a:rPr>
              <a:t> </a:t>
            </a:r>
            <a:r>
              <a:rPr dirty="0" sz="1400" spc="-160">
                <a:solidFill>
                  <a:srgbClr val="7790B1"/>
                </a:solidFill>
                <a:latin typeface="Arial MT"/>
                <a:cs typeface="Arial MT"/>
              </a:rPr>
              <a:t>had</a:t>
            </a:r>
            <a:r>
              <a:rPr dirty="0" sz="1400" spc="-40">
                <a:solidFill>
                  <a:srgbClr val="7790B1"/>
                </a:solidFill>
                <a:latin typeface="Arial MT"/>
                <a:cs typeface="Arial MT"/>
              </a:rPr>
              <a:t> </a:t>
            </a:r>
            <a:r>
              <a:rPr dirty="0" sz="1400" spc="-190">
                <a:solidFill>
                  <a:srgbClr val="8295B3"/>
                </a:solidFill>
                <a:latin typeface="Arial MT"/>
                <a:cs typeface="Arial MT"/>
              </a:rPr>
              <a:t>some</a:t>
            </a:r>
            <a:r>
              <a:rPr dirty="0" sz="1400" spc="-20">
                <a:solidFill>
                  <a:srgbClr val="8295B3"/>
                </a:solidFill>
                <a:latin typeface="Arial MT"/>
                <a:cs typeface="Arial MT"/>
              </a:rPr>
              <a:t> </a:t>
            </a:r>
            <a:r>
              <a:rPr dirty="0" sz="1400" spc="-120">
                <a:solidFill>
                  <a:srgbClr val="7795AE"/>
                </a:solidFill>
                <a:latin typeface="Arial MT"/>
                <a:cs typeface="Arial MT"/>
              </a:rPr>
              <a:t>missing</a:t>
            </a:r>
            <a:r>
              <a:rPr dirty="0" sz="1400" spc="70">
                <a:solidFill>
                  <a:srgbClr val="7795AE"/>
                </a:solidFill>
                <a:latin typeface="Arial MT"/>
                <a:cs typeface="Arial MT"/>
              </a:rPr>
              <a:t> </a:t>
            </a:r>
            <a:r>
              <a:rPr dirty="0" sz="1400" spc="-80">
                <a:solidFill>
                  <a:srgbClr val="9AA5B1"/>
                </a:solidFill>
                <a:latin typeface="Arial MT"/>
                <a:cs typeface="Arial MT"/>
              </a:rPr>
              <a:t>figures</a:t>
            </a:r>
            <a:r>
              <a:rPr dirty="0" sz="1400">
                <a:solidFill>
                  <a:srgbClr val="9AA5B1"/>
                </a:solidFill>
                <a:latin typeface="Arial MT"/>
                <a:cs typeface="Arial MT"/>
              </a:rPr>
              <a:t> </a:t>
            </a:r>
            <a:r>
              <a:rPr dirty="0" sz="1400" spc="-80">
                <a:solidFill>
                  <a:srgbClr val="6B8CB5"/>
                </a:solidFill>
                <a:latin typeface="Arial MT"/>
                <a:cs typeface="Arial MT"/>
              </a:rPr>
              <a:t>to</a:t>
            </a:r>
            <a:r>
              <a:rPr dirty="0" sz="1400" spc="-40">
                <a:solidFill>
                  <a:srgbClr val="6B8CB5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8E9EAF"/>
                </a:solidFill>
                <a:latin typeface="Arial MT"/>
                <a:cs typeface="Arial MT"/>
              </a:rPr>
              <a:t>identify</a:t>
            </a:r>
            <a:r>
              <a:rPr dirty="0" sz="1400" spc="-10">
                <a:solidFill>
                  <a:srgbClr val="8E9EA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9CB3CA"/>
                </a:solidFill>
                <a:latin typeface="Arial MT"/>
                <a:cs typeface="Arial MT"/>
              </a:rPr>
              <a:t>the</a:t>
            </a:r>
            <a:r>
              <a:rPr dirty="0" sz="1400" spc="-80">
                <a:solidFill>
                  <a:srgbClr val="9CB3CA"/>
                </a:solidFill>
                <a:latin typeface="Arial MT"/>
                <a:cs typeface="Arial MT"/>
              </a:rPr>
              <a:t> </a:t>
            </a:r>
            <a:r>
              <a:rPr dirty="0" sz="1400" spc="-110">
                <a:solidFill>
                  <a:srgbClr val="7590BF"/>
                </a:solidFill>
                <a:latin typeface="Arial MT"/>
                <a:cs typeface="Arial MT"/>
              </a:rPr>
              <a:t>missing</a:t>
            </a:r>
            <a:r>
              <a:rPr dirty="0" sz="1400" spc="50">
                <a:solidFill>
                  <a:srgbClr val="7590BF"/>
                </a:solidFill>
                <a:latin typeface="Arial MT"/>
                <a:cs typeface="Arial MT"/>
              </a:rPr>
              <a:t> </a:t>
            </a:r>
            <a:r>
              <a:rPr dirty="0" sz="1400" spc="-85">
                <a:solidFill>
                  <a:srgbClr val="A3B1CD"/>
                </a:solidFill>
                <a:latin typeface="Arial MT"/>
                <a:cs typeface="Arial MT"/>
              </a:rPr>
              <a:t>terms</a:t>
            </a:r>
            <a:r>
              <a:rPr dirty="0" sz="1400" spc="-30">
                <a:solidFill>
                  <a:srgbClr val="A3B1CD"/>
                </a:solidFill>
                <a:latin typeface="Arial MT"/>
                <a:cs typeface="Arial MT"/>
              </a:rPr>
              <a:t> </a:t>
            </a:r>
            <a:r>
              <a:rPr dirty="0" baseline="5952" sz="2100" spc="-270">
                <a:solidFill>
                  <a:srgbClr val="6B89A5"/>
                </a:solidFill>
                <a:latin typeface="Arial MT"/>
                <a:cs typeface="Arial MT"/>
              </a:rPr>
              <a:t>we</a:t>
            </a:r>
            <a:r>
              <a:rPr dirty="0" baseline="5952" sz="2100" spc="-44">
                <a:solidFill>
                  <a:srgbClr val="6B89A5"/>
                </a:solidFill>
                <a:latin typeface="Arial MT"/>
                <a:cs typeface="Arial MT"/>
              </a:rPr>
              <a:t> </a:t>
            </a:r>
            <a:r>
              <a:rPr dirty="0" baseline="5952" sz="2100" spc="-37">
                <a:solidFill>
                  <a:srgbClr val="A3B6DB"/>
                </a:solidFill>
                <a:latin typeface="Arial MT"/>
                <a:cs typeface="Arial MT"/>
              </a:rPr>
              <a:t>use</a:t>
            </a:r>
            <a:endParaRPr baseline="5952" sz="2100">
              <a:latin typeface="Arial MT"/>
              <a:cs typeface="Arial MT"/>
            </a:endParaRPr>
          </a:p>
          <a:p>
            <a:pPr marL="315595" marR="724535" indent="-139700">
              <a:lnSpc>
                <a:spcPts val="1630"/>
              </a:lnSpc>
              <a:spcBef>
                <a:spcPts val="70"/>
              </a:spcBef>
              <a:buClr>
                <a:srgbClr val="6091E6"/>
              </a:buClr>
              <a:buChar char="•"/>
              <a:tabLst>
                <a:tab pos="319405" algn="l"/>
              </a:tabLst>
            </a:pPr>
            <a:r>
              <a:rPr dirty="0" sz="1400" spc="-95">
                <a:solidFill>
                  <a:srgbClr val="B8B8B8"/>
                </a:solidFill>
                <a:latin typeface="Arial MT"/>
                <a:cs typeface="Arial MT"/>
              </a:rPr>
              <a:t>conditional</a:t>
            </a:r>
            <a:r>
              <a:rPr dirty="0" sz="1400" spc="60">
                <a:solidFill>
                  <a:srgbClr val="B8B8B8"/>
                </a:solidFill>
                <a:latin typeface="Arial MT"/>
                <a:cs typeface="Arial MT"/>
              </a:rPr>
              <a:t> </a:t>
            </a:r>
            <a:r>
              <a:rPr dirty="0" sz="1400" spc="-110">
                <a:solidFill>
                  <a:srgbClr val="6E90BC"/>
                </a:solidFill>
                <a:latin typeface="Arial MT"/>
                <a:cs typeface="Arial MT"/>
              </a:rPr>
              <a:t>techniques</a:t>
            </a:r>
            <a:r>
              <a:rPr dirty="0" sz="1400" spc="35">
                <a:solidFill>
                  <a:srgbClr val="6E90BC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7095B5"/>
                </a:solidFill>
                <a:latin typeface="Arial MT"/>
                <a:cs typeface="Arial MT"/>
              </a:rPr>
              <a:t>to</a:t>
            </a:r>
            <a:r>
              <a:rPr dirty="0" sz="1400" spc="-90">
                <a:solidFill>
                  <a:srgbClr val="7095B5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BABABA"/>
                </a:solidFill>
                <a:latin typeface="Arial MT"/>
                <a:cs typeface="Arial MT"/>
              </a:rPr>
              <a:t>identify</a:t>
            </a:r>
            <a:r>
              <a:rPr dirty="0" sz="1400" spc="35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1400" spc="-90">
                <a:solidFill>
                  <a:srgbClr val="97A8BC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97A8BC"/>
                </a:solidFill>
                <a:latin typeface="Arial MT"/>
                <a:cs typeface="Arial MT"/>
              </a:rPr>
              <a:t> </a:t>
            </a:r>
            <a:r>
              <a:rPr dirty="0" sz="1400" spc="-125">
                <a:solidFill>
                  <a:srgbClr val="7991B3"/>
                </a:solidFill>
                <a:latin typeface="Arial MT"/>
                <a:cs typeface="Arial MT"/>
              </a:rPr>
              <a:t>missing</a:t>
            </a:r>
            <a:r>
              <a:rPr dirty="0" sz="1400" spc="-5">
                <a:solidFill>
                  <a:srgbClr val="7991B3"/>
                </a:solidFill>
                <a:latin typeface="Arial MT"/>
                <a:cs typeface="Arial MT"/>
              </a:rPr>
              <a:t> </a:t>
            </a:r>
            <a:r>
              <a:rPr dirty="0" sz="1400" spc="-90">
                <a:solidFill>
                  <a:srgbClr val="8CA1B8"/>
                </a:solidFill>
                <a:latin typeface="Arial MT"/>
                <a:cs typeface="Arial MT"/>
              </a:rPr>
              <a:t>terms</a:t>
            </a:r>
            <a:r>
              <a:rPr dirty="0" sz="1400" spc="-20">
                <a:solidFill>
                  <a:srgbClr val="8CA1B8"/>
                </a:solidFill>
                <a:latin typeface="Arial MT"/>
                <a:cs typeface="Arial MT"/>
              </a:rPr>
              <a:t> </a:t>
            </a:r>
            <a:r>
              <a:rPr dirty="0" sz="1400" spc="-95">
                <a:solidFill>
                  <a:srgbClr val="8299A7"/>
                </a:solidFill>
                <a:latin typeface="Arial MT"/>
                <a:cs typeface="Arial MT"/>
              </a:rPr>
              <a:t>like</a:t>
            </a:r>
            <a:r>
              <a:rPr dirty="0" sz="1400" spc="-25">
                <a:solidFill>
                  <a:srgbClr val="8299A7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6B8AB1"/>
                </a:solidFill>
                <a:latin typeface="Arial MT"/>
                <a:cs typeface="Arial MT"/>
              </a:rPr>
              <a:t>exit</a:t>
            </a:r>
            <a:r>
              <a:rPr dirty="0" sz="1400" spc="-10">
                <a:solidFill>
                  <a:srgbClr val="6B8AB1"/>
                </a:solidFill>
                <a:latin typeface="Arial MT"/>
                <a:cs typeface="Arial MT"/>
              </a:rPr>
              <a:t> </a:t>
            </a:r>
            <a:r>
              <a:rPr dirty="0" sz="1400" spc="-125">
                <a:solidFill>
                  <a:srgbClr val="6D82AA"/>
                </a:solidFill>
                <a:latin typeface="Arial MT"/>
                <a:cs typeface="Arial MT"/>
              </a:rPr>
              <a:t>data</a:t>
            </a:r>
            <a:r>
              <a:rPr dirty="0" sz="1400" spc="30">
                <a:solidFill>
                  <a:srgbClr val="6D82AA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A3A3A3"/>
                </a:solidFill>
                <a:latin typeface="Arial MT"/>
                <a:cs typeface="Arial MT"/>
              </a:rPr>
              <a:t>etc.. </a:t>
            </a:r>
            <a:r>
              <a:rPr dirty="0" sz="1400" spc="-10">
                <a:solidFill>
                  <a:srgbClr val="A3A3A3"/>
                </a:solidFill>
                <a:latin typeface="Arial MT"/>
                <a:cs typeface="Arial MT"/>
              </a:rPr>
              <a:t>	</a:t>
            </a:r>
            <a:r>
              <a:rPr dirty="0" sz="1400" spc="-170">
                <a:solidFill>
                  <a:srgbClr val="BCBCBC"/>
                </a:solidFill>
                <a:latin typeface="Arial MT"/>
                <a:cs typeface="Arial MT"/>
              </a:rPr>
              <a:t>Tnen</a:t>
            </a:r>
            <a:r>
              <a:rPr dirty="0" sz="1400" spc="-50">
                <a:solidFill>
                  <a:srgbClr val="BCBCBC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7497B6"/>
                </a:solidFill>
                <a:latin typeface="Arial MT"/>
                <a:cs typeface="Arial MT"/>
              </a:rPr>
              <a:t>we</a:t>
            </a:r>
            <a:r>
              <a:rPr dirty="0" sz="1400" spc="-95">
                <a:solidFill>
                  <a:srgbClr val="7497B6"/>
                </a:solidFill>
                <a:latin typeface="Arial MT"/>
                <a:cs typeface="Arial MT"/>
              </a:rPr>
              <a:t> </a:t>
            </a:r>
            <a:r>
              <a:rPr dirty="0" sz="1400" spc="-165">
                <a:solidFill>
                  <a:srgbClr val="B3B3B3"/>
                </a:solidFill>
                <a:latin typeface="Arial MT"/>
                <a:cs typeface="Arial MT"/>
              </a:rPr>
              <a:t>used</a:t>
            </a:r>
            <a:r>
              <a:rPr dirty="0" sz="1400" spc="70">
                <a:solidFill>
                  <a:srgbClr val="B3B3B3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9CAEC1"/>
                </a:solidFill>
                <a:latin typeface="Arial MT"/>
                <a:cs typeface="Arial MT"/>
              </a:rPr>
              <a:t>filtering</a:t>
            </a:r>
            <a:r>
              <a:rPr dirty="0" sz="1400" spc="-5">
                <a:solidFill>
                  <a:srgbClr val="9CAEC1"/>
                </a:solidFill>
                <a:latin typeface="Arial MT"/>
                <a:cs typeface="Arial MT"/>
              </a:rPr>
              <a:t> </a:t>
            </a:r>
            <a:r>
              <a:rPr dirty="0" sz="1400" spc="-160">
                <a:solidFill>
                  <a:srgbClr val="7C90A3"/>
                </a:solidFill>
                <a:latin typeface="Arial MT"/>
                <a:cs typeface="Arial MT"/>
              </a:rPr>
              <a:t>and</a:t>
            </a:r>
            <a:r>
              <a:rPr dirty="0" sz="1400" spc="-45">
                <a:solidFill>
                  <a:srgbClr val="7C90A3"/>
                </a:solidFill>
                <a:latin typeface="Arial MT"/>
                <a:cs typeface="Arial MT"/>
              </a:rPr>
              <a:t> </a:t>
            </a:r>
            <a:r>
              <a:rPr dirty="0" sz="1400" spc="-70">
                <a:solidFill>
                  <a:srgbClr val="8599B3"/>
                </a:solidFill>
                <a:latin typeface="Arial MT"/>
                <a:cs typeface="Arial MT"/>
              </a:rPr>
              <a:t>sorting</a:t>
            </a:r>
            <a:r>
              <a:rPr dirty="0" sz="1400" spc="30">
                <a:solidFill>
                  <a:srgbClr val="8599B3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6782A8"/>
                </a:solidFill>
                <a:latin typeface="Arial MT"/>
                <a:cs typeface="Arial MT"/>
              </a:rPr>
              <a:t>to</a:t>
            </a:r>
            <a:r>
              <a:rPr dirty="0" sz="1400" spc="-15">
                <a:solidFill>
                  <a:srgbClr val="6782A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808EA3"/>
                </a:solidFill>
                <a:latin typeface="Arial MT"/>
                <a:cs typeface="Arial MT"/>
              </a:rPr>
              <a:t>fill</a:t>
            </a:r>
            <a:r>
              <a:rPr dirty="0" sz="1400" spc="-80">
                <a:solidFill>
                  <a:srgbClr val="808EA3"/>
                </a:solidFill>
                <a:latin typeface="Arial MT"/>
                <a:cs typeface="Arial MT"/>
              </a:rPr>
              <a:t> </a:t>
            </a:r>
            <a:r>
              <a:rPr dirty="0" sz="1400" spc="-90">
                <a:solidFill>
                  <a:srgbClr val="859EB1"/>
                </a:solidFill>
                <a:latin typeface="Arial MT"/>
                <a:cs typeface="Arial MT"/>
              </a:rPr>
              <a:t>the</a:t>
            </a:r>
            <a:r>
              <a:rPr dirty="0" sz="1400" spc="-45">
                <a:solidFill>
                  <a:srgbClr val="859EB1"/>
                </a:solidFill>
                <a:latin typeface="Arial MT"/>
                <a:cs typeface="Arial MT"/>
              </a:rPr>
              <a:t> </a:t>
            </a:r>
            <a:r>
              <a:rPr dirty="0" sz="1400" spc="-120">
                <a:solidFill>
                  <a:srgbClr val="7793B8"/>
                </a:solidFill>
                <a:latin typeface="Arial MT"/>
                <a:cs typeface="Arial MT"/>
              </a:rPr>
              <a:t>missing</a:t>
            </a:r>
            <a:r>
              <a:rPr dirty="0" sz="1400" spc="50">
                <a:solidFill>
                  <a:srgbClr val="7793B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AEAEAE"/>
                </a:solidFill>
                <a:latin typeface="Arial MT"/>
                <a:cs typeface="Arial MT"/>
              </a:rPr>
              <a:t>figues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  <a:buFont typeface="Calibri"/>
              <a:buChar char="•"/>
            </a:pPr>
            <a:endParaRPr sz="1400">
              <a:latin typeface="Arial MT"/>
              <a:cs typeface="Arial MT"/>
            </a:endParaRPr>
          </a:p>
          <a:p>
            <a:pPr marL="520700">
              <a:lnSpc>
                <a:spcPct val="100000"/>
              </a:lnSpc>
            </a:pPr>
            <a:r>
              <a:rPr dirty="0" sz="2650" spc="-125">
                <a:solidFill>
                  <a:srgbClr val="5989CC"/>
                </a:solidFill>
                <a:latin typeface="Calibri"/>
                <a:cs typeface="Calibri"/>
              </a:rPr>
              <a:t>Features</a:t>
            </a:r>
            <a:r>
              <a:rPr dirty="0" sz="2650" spc="20">
                <a:solidFill>
                  <a:srgbClr val="5989CC"/>
                </a:solidFill>
                <a:latin typeface="Calibri"/>
                <a:cs typeface="Calibri"/>
              </a:rPr>
              <a:t> </a:t>
            </a:r>
            <a:r>
              <a:rPr dirty="0" sz="2650" spc="-50">
                <a:solidFill>
                  <a:srgbClr val="6485B3"/>
                </a:solidFill>
                <a:latin typeface="Calibri"/>
                <a:cs typeface="Calibri"/>
              </a:rPr>
              <a:t>collection</a:t>
            </a:r>
            <a:endParaRPr sz="2650">
              <a:latin typeface="Calibri"/>
              <a:cs typeface="Calibri"/>
            </a:endParaRPr>
          </a:p>
          <a:p>
            <a:pPr marL="354965" indent="-140335">
              <a:lnSpc>
                <a:spcPct val="100000"/>
              </a:lnSpc>
              <a:spcBef>
                <a:spcPts val="1525"/>
              </a:spcBef>
              <a:buClr>
                <a:srgbClr val="5993DD"/>
              </a:buClr>
              <a:buChar char="•"/>
              <a:tabLst>
                <a:tab pos="354965" algn="l"/>
              </a:tabLst>
            </a:pPr>
            <a:r>
              <a:rPr dirty="0" sz="1300" spc="-70">
                <a:solidFill>
                  <a:srgbClr val="5D8CAF"/>
                </a:solidFill>
                <a:latin typeface="Arial MT"/>
                <a:cs typeface="Arial MT"/>
              </a:rPr>
              <a:t>Pivot</a:t>
            </a:r>
            <a:r>
              <a:rPr dirty="0" sz="1300">
                <a:solidFill>
                  <a:srgbClr val="5D8CA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6080A7"/>
                </a:solidFill>
                <a:latin typeface="Arial MT"/>
                <a:cs typeface="Arial MT"/>
              </a:rPr>
              <a:t>table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Char char="•"/>
            </a:pPr>
            <a:endParaRPr sz="1300">
              <a:latin typeface="Arial MT"/>
              <a:cs typeface="Arial MT"/>
            </a:endParaRPr>
          </a:p>
          <a:p>
            <a:pPr marL="365760" indent="-138430">
              <a:lnSpc>
                <a:spcPct val="100000"/>
              </a:lnSpc>
              <a:buClr>
                <a:srgbClr val="4882D1"/>
              </a:buClr>
              <a:buChar char="•"/>
              <a:tabLst>
                <a:tab pos="365760" algn="l"/>
              </a:tabLst>
            </a:pPr>
            <a:r>
              <a:rPr dirty="0" sz="1300" spc="-10">
                <a:solidFill>
                  <a:srgbClr val="8093A1"/>
                </a:solidFill>
                <a:latin typeface="Arial MT"/>
                <a:cs typeface="Arial MT"/>
              </a:rPr>
              <a:t>Charts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372110">
              <a:lnSpc>
                <a:spcPct val="100000"/>
              </a:lnSpc>
            </a:pPr>
            <a:r>
              <a:rPr dirty="0" sz="1300" spc="-75">
                <a:solidFill>
                  <a:srgbClr val="8EA1B3"/>
                </a:solidFill>
                <a:latin typeface="Arial MT"/>
                <a:cs typeface="Arial MT"/>
              </a:rPr>
              <a:t>Conditional</a:t>
            </a:r>
            <a:r>
              <a:rPr dirty="0" sz="1300" spc="80">
                <a:solidFill>
                  <a:srgbClr val="8EA1B3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8CA7B8"/>
                </a:solidFill>
                <a:latin typeface="Arial MT"/>
                <a:cs typeface="Arial MT"/>
              </a:rPr>
              <a:t>formatting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3567" y="0"/>
            <a:ext cx="2088832" cy="43230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98" y="366746"/>
            <a:ext cx="1303020" cy="3822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6297CF"/>
                </a:solidFill>
                <a:latin typeface="Calibri"/>
                <a:cs typeface="Calibri"/>
              </a:rPr>
              <a:t>Pivot</a:t>
            </a:r>
            <a:r>
              <a:rPr dirty="0" sz="2350" spc="-95">
                <a:solidFill>
                  <a:srgbClr val="6297C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648EC8"/>
                </a:solidFill>
                <a:latin typeface="Calibri"/>
                <a:cs typeface="Calibri"/>
              </a:rPr>
              <a:t>table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184" y="724501"/>
            <a:ext cx="5527040" cy="267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495" indent="-146050">
              <a:lnSpc>
                <a:spcPct val="100000"/>
              </a:lnSpc>
              <a:spcBef>
                <a:spcPts val="95"/>
              </a:spcBef>
              <a:buSzPct val="92000"/>
              <a:buAutoNum type="arabicPeriod"/>
              <a:tabLst>
                <a:tab pos="150495" algn="l"/>
              </a:tabLst>
            </a:pPr>
            <a:r>
              <a:rPr dirty="0" sz="1250" spc="-60">
                <a:solidFill>
                  <a:srgbClr val="BFBFBF"/>
                </a:solidFill>
                <a:latin typeface="Arial MT"/>
                <a:cs typeface="Arial MT"/>
              </a:rPr>
              <a:t>Click</a:t>
            </a:r>
            <a:r>
              <a:rPr dirty="0" sz="1250" spc="-5">
                <a:solidFill>
                  <a:srgbClr val="BFBFB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C6C6C6"/>
                </a:solidFill>
                <a:latin typeface="Arial MT"/>
                <a:cs typeface="Arial MT"/>
              </a:rPr>
              <a:t>insert</a:t>
            </a:r>
            <a:endParaRPr sz="1250">
              <a:latin typeface="Arial MT"/>
              <a:cs typeface="Arial MT"/>
            </a:endParaRPr>
          </a:p>
          <a:p>
            <a:pPr marL="141605" indent="-139700">
              <a:lnSpc>
                <a:spcPts val="1465"/>
              </a:lnSpc>
              <a:spcBef>
                <a:spcPts val="5"/>
              </a:spcBef>
              <a:buClr>
                <a:srgbClr val="919191"/>
              </a:buClr>
              <a:buSzPct val="88000"/>
              <a:buAutoNum type="arabicPeriod"/>
              <a:tabLst>
                <a:tab pos="141605" algn="l"/>
              </a:tabLst>
            </a:pPr>
            <a:r>
              <a:rPr dirty="0" sz="1250" spc="-70">
                <a:solidFill>
                  <a:srgbClr val="858EA3"/>
                </a:solidFill>
                <a:latin typeface="Arial MT"/>
                <a:cs typeface="Arial MT"/>
              </a:rPr>
              <a:t>From</a:t>
            </a:r>
            <a:r>
              <a:rPr dirty="0" sz="1250" spc="-20">
                <a:solidFill>
                  <a:srgbClr val="858EA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A0AFCD"/>
                </a:solidFill>
                <a:latin typeface="Arial MT"/>
                <a:cs typeface="Arial MT"/>
              </a:rPr>
              <a:t>the</a:t>
            </a:r>
            <a:r>
              <a:rPr dirty="0" sz="1250" spc="-85">
                <a:solidFill>
                  <a:srgbClr val="A0AFCD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7E8EA5"/>
                </a:solidFill>
                <a:latin typeface="Arial MT"/>
                <a:cs typeface="Arial MT"/>
              </a:rPr>
              <a:t>insert</a:t>
            </a:r>
            <a:r>
              <a:rPr dirty="0" sz="1250" spc="-25">
                <a:solidFill>
                  <a:srgbClr val="7E8EA5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A8A8A8"/>
                </a:solidFill>
                <a:latin typeface="Arial MT"/>
                <a:cs typeface="Arial MT"/>
              </a:rPr>
              <a:t>bar</a:t>
            </a:r>
            <a:r>
              <a:rPr dirty="0" sz="1250" spc="-25">
                <a:solidFill>
                  <a:srgbClr val="A8A8A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95AABC"/>
                </a:solidFill>
                <a:latin typeface="Arial MT"/>
                <a:cs typeface="Arial MT"/>
              </a:rPr>
              <a:t>click</a:t>
            </a:r>
            <a:r>
              <a:rPr dirty="0" sz="1250" spc="-15">
                <a:solidFill>
                  <a:srgbClr val="95AABC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7291AA"/>
                </a:solidFill>
                <a:latin typeface="Arial MT"/>
                <a:cs typeface="Arial MT"/>
              </a:rPr>
              <a:t>pivot</a:t>
            </a:r>
            <a:r>
              <a:rPr dirty="0" sz="1250" spc="-55">
                <a:solidFill>
                  <a:srgbClr val="7291AA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93A8B8"/>
                </a:solidFill>
                <a:latin typeface="Arial MT"/>
                <a:cs typeface="Arial MT"/>
              </a:rPr>
              <a:t>table</a:t>
            </a:r>
            <a:r>
              <a:rPr dirty="0" sz="1250" spc="-55">
                <a:solidFill>
                  <a:srgbClr val="93A8B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AEAEAE"/>
                </a:solidFill>
                <a:latin typeface="Arial MT"/>
                <a:cs typeface="Arial MT"/>
              </a:rPr>
              <a:t>in</a:t>
            </a:r>
            <a:r>
              <a:rPr dirty="0" sz="1250" spc="-75">
                <a:solidFill>
                  <a:srgbClr val="AEAEAE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7795B1"/>
                </a:solidFill>
                <a:latin typeface="Arial MT"/>
                <a:cs typeface="Arial MT"/>
              </a:rPr>
              <a:t>new</a:t>
            </a:r>
            <a:r>
              <a:rPr dirty="0" sz="1250" spc="-25">
                <a:solidFill>
                  <a:srgbClr val="7795B1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6087AE"/>
                </a:solidFill>
                <a:latin typeface="Arial MT"/>
                <a:cs typeface="Arial MT"/>
              </a:rPr>
              <a:t>excel</a:t>
            </a:r>
            <a:r>
              <a:rPr dirty="0" sz="1250" spc="20">
                <a:solidFill>
                  <a:srgbClr val="6087AE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8CA8C4"/>
                </a:solidFill>
                <a:latin typeface="Arial MT"/>
                <a:cs typeface="Arial MT"/>
              </a:rPr>
              <a:t>sheet</a:t>
            </a:r>
            <a:endParaRPr sz="1250">
              <a:latin typeface="Arial MT"/>
              <a:cs typeface="Arial MT"/>
            </a:endParaRPr>
          </a:p>
          <a:p>
            <a:pPr marL="135255" indent="-134620">
              <a:lnSpc>
                <a:spcPts val="1580"/>
              </a:lnSpc>
              <a:buSzPct val="77777"/>
              <a:buAutoNum type="arabicPeriod"/>
              <a:tabLst>
                <a:tab pos="135255" algn="l"/>
              </a:tabLst>
            </a:pPr>
            <a:r>
              <a:rPr dirty="0" sz="1350" spc="-100">
                <a:solidFill>
                  <a:srgbClr val="939393"/>
                </a:solidFill>
                <a:latin typeface="Arial MT"/>
                <a:cs typeface="Arial MT"/>
              </a:rPr>
              <a:t>Select</a:t>
            </a:r>
            <a:r>
              <a:rPr dirty="0" sz="1350" spc="3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dirty="0" sz="1350" spc="-100">
                <a:solidFill>
                  <a:srgbClr val="A7A7A7"/>
                </a:solidFill>
                <a:latin typeface="Arial MT"/>
                <a:cs typeface="Arial MT"/>
              </a:rPr>
              <a:t>business</a:t>
            </a:r>
            <a:r>
              <a:rPr dirty="0" sz="1350" spc="55">
                <a:solidFill>
                  <a:srgbClr val="A7A7A7"/>
                </a:solidFill>
                <a:latin typeface="Arial MT"/>
                <a:cs typeface="Arial MT"/>
              </a:rPr>
              <a:t> </a:t>
            </a:r>
            <a:r>
              <a:rPr dirty="0" sz="1350" spc="-45">
                <a:solidFill>
                  <a:srgbClr val="6989A8"/>
                </a:solidFill>
                <a:latin typeface="Arial MT"/>
                <a:cs typeface="Arial MT"/>
              </a:rPr>
              <a:t>unit</a:t>
            </a:r>
            <a:r>
              <a:rPr dirty="0" sz="1350" spc="-40">
                <a:solidFill>
                  <a:srgbClr val="6989A8"/>
                </a:solidFill>
                <a:latin typeface="Arial MT"/>
                <a:cs typeface="Arial MT"/>
              </a:rPr>
              <a:t> </a:t>
            </a:r>
            <a:r>
              <a:rPr dirty="0" sz="1350" spc="-130">
                <a:solidFill>
                  <a:srgbClr val="748AB3"/>
                </a:solidFill>
                <a:latin typeface="Arial MT"/>
                <a:cs typeface="Arial MT"/>
              </a:rPr>
              <a:t>and</a:t>
            </a:r>
            <a:r>
              <a:rPr dirty="0" sz="1350" spc="-15">
                <a:solidFill>
                  <a:srgbClr val="748AB3"/>
                </a:solidFill>
                <a:latin typeface="Arial MT"/>
                <a:cs typeface="Arial MT"/>
              </a:rPr>
              <a:t> </a:t>
            </a:r>
            <a:r>
              <a:rPr dirty="0" sz="1350" spc="-110">
                <a:solidFill>
                  <a:srgbClr val="6E85A0"/>
                </a:solidFill>
                <a:latin typeface="Arial MT"/>
                <a:cs typeface="Arial MT"/>
              </a:rPr>
              <a:t>drag</a:t>
            </a:r>
            <a:r>
              <a:rPr dirty="0" sz="1350" spc="10">
                <a:solidFill>
                  <a:srgbClr val="6E85A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9AA8BC"/>
                </a:solidFill>
                <a:latin typeface="Arial MT"/>
                <a:cs typeface="Arial MT"/>
              </a:rPr>
              <a:t>it</a:t>
            </a:r>
            <a:r>
              <a:rPr dirty="0" sz="1350" spc="-70">
                <a:solidFill>
                  <a:srgbClr val="9AA8BC"/>
                </a:solidFill>
                <a:latin typeface="Arial MT"/>
                <a:cs typeface="Arial MT"/>
              </a:rPr>
              <a:t> </a:t>
            </a:r>
            <a:r>
              <a:rPr dirty="0" sz="1350" spc="-55">
                <a:solidFill>
                  <a:srgbClr val="7E8C9C"/>
                </a:solidFill>
                <a:latin typeface="Arial MT"/>
                <a:cs typeface="Arial MT"/>
              </a:rPr>
              <a:t>in</a:t>
            </a:r>
            <a:r>
              <a:rPr dirty="0" sz="1350" spc="-80">
                <a:solidFill>
                  <a:srgbClr val="7E8C9C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7493BA"/>
                </a:solidFill>
                <a:latin typeface="Arial MT"/>
                <a:cs typeface="Arial MT"/>
              </a:rPr>
              <a:t>row</a:t>
            </a:r>
            <a:endParaRPr sz="1350">
              <a:latin typeface="Arial MT"/>
              <a:cs typeface="Arial MT"/>
            </a:endParaRPr>
          </a:p>
          <a:p>
            <a:pPr marL="141605" indent="-139700">
              <a:lnSpc>
                <a:spcPts val="1470"/>
              </a:lnSpc>
              <a:buSzPct val="88000"/>
              <a:buAutoNum type="arabicPeriod"/>
              <a:tabLst>
                <a:tab pos="141605" algn="l"/>
              </a:tabLst>
            </a:pPr>
            <a:r>
              <a:rPr dirty="0" sz="1250" spc="-90">
                <a:solidFill>
                  <a:srgbClr val="A3A3A3"/>
                </a:solidFill>
                <a:latin typeface="Arial MT"/>
                <a:cs typeface="Arial MT"/>
              </a:rPr>
              <a:t>Then</a:t>
            </a:r>
            <a:r>
              <a:rPr dirty="0" sz="1250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A3A3A3"/>
                </a:solidFill>
                <a:latin typeface="Arial MT"/>
                <a:cs typeface="Arial MT"/>
              </a:rPr>
              <a:t>select</a:t>
            </a:r>
            <a:r>
              <a:rPr dirty="0" sz="1250" spc="-35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648EAF"/>
                </a:solidFill>
                <a:latin typeface="Arial MT"/>
                <a:cs typeface="Arial MT"/>
              </a:rPr>
              <a:t>performance</a:t>
            </a:r>
            <a:r>
              <a:rPr dirty="0" sz="1250">
                <a:solidFill>
                  <a:srgbClr val="648EA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ACC8DF"/>
                </a:solidFill>
                <a:latin typeface="Arial MT"/>
                <a:cs typeface="Arial MT"/>
              </a:rPr>
              <a:t>level</a:t>
            </a:r>
            <a:r>
              <a:rPr dirty="0" sz="1250" spc="-10">
                <a:solidFill>
                  <a:srgbClr val="ACC8D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809CC4"/>
                </a:solidFill>
                <a:latin typeface="Arial MT"/>
                <a:cs typeface="Arial MT"/>
              </a:rPr>
              <a:t>and</a:t>
            </a:r>
            <a:r>
              <a:rPr dirty="0" sz="1250" spc="-60">
                <a:solidFill>
                  <a:srgbClr val="809CC4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7997B5"/>
                </a:solidFill>
                <a:latin typeface="Arial MT"/>
                <a:cs typeface="Arial MT"/>
              </a:rPr>
              <a:t>drag </a:t>
            </a:r>
            <a:r>
              <a:rPr dirty="0" sz="1250">
                <a:solidFill>
                  <a:srgbClr val="A8C3E6"/>
                </a:solidFill>
                <a:latin typeface="Arial MT"/>
                <a:cs typeface="Arial MT"/>
              </a:rPr>
              <a:t>it</a:t>
            </a:r>
            <a:r>
              <a:rPr dirty="0" sz="1250" spc="90">
                <a:solidFill>
                  <a:srgbClr val="A8C3E6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8E9EBA"/>
                </a:solidFill>
                <a:latin typeface="Arial MT"/>
                <a:cs typeface="Arial MT"/>
              </a:rPr>
              <a:t>in</a:t>
            </a:r>
            <a:r>
              <a:rPr dirty="0" sz="1250" spc="-90">
                <a:solidFill>
                  <a:srgbClr val="8E9EBA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A5BDD4"/>
                </a:solidFill>
                <a:latin typeface="Arial MT"/>
                <a:cs typeface="Arial MT"/>
              </a:rPr>
              <a:t>column</a:t>
            </a:r>
            <a:endParaRPr sz="1250">
              <a:latin typeface="Arial MT"/>
              <a:cs typeface="Arial MT"/>
            </a:endParaRPr>
          </a:p>
          <a:p>
            <a:pPr marL="335280" indent="-180340">
              <a:lnSpc>
                <a:spcPts val="1540"/>
              </a:lnSpc>
              <a:buClr>
                <a:srgbClr val="A8A8A8"/>
              </a:buClr>
              <a:buAutoNum type="arabicPeriod"/>
              <a:tabLst>
                <a:tab pos="335280" algn="l"/>
              </a:tabLst>
            </a:pPr>
            <a:r>
              <a:rPr dirty="0" sz="1300" spc="-55">
                <a:solidFill>
                  <a:srgbClr val="8A9CB5"/>
                </a:solidFill>
                <a:latin typeface="Arial MT"/>
                <a:cs typeface="Arial MT"/>
              </a:rPr>
              <a:t>Select</a:t>
            </a:r>
            <a:r>
              <a:rPr dirty="0" sz="1300" spc="-10">
                <a:solidFill>
                  <a:srgbClr val="8A9CB5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7095C1"/>
                </a:solidFill>
                <a:latin typeface="Arial MT"/>
                <a:cs typeface="Arial MT"/>
              </a:rPr>
              <a:t>gender</a:t>
            </a:r>
            <a:r>
              <a:rPr dirty="0" sz="1300" spc="45">
                <a:solidFill>
                  <a:srgbClr val="7095C1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AAAAAA"/>
                </a:solidFill>
                <a:latin typeface="Arial MT"/>
                <a:cs typeface="Arial MT"/>
              </a:rPr>
              <a:t>in</a:t>
            </a:r>
            <a:r>
              <a:rPr dirty="0" sz="1300" spc="-65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A5A5A5"/>
                </a:solidFill>
                <a:latin typeface="Arial MT"/>
                <a:cs typeface="Arial MT"/>
              </a:rPr>
              <a:t>value</a:t>
            </a:r>
            <a:endParaRPr sz="1300">
              <a:latin typeface="Arial MT"/>
              <a:cs typeface="Arial MT"/>
            </a:endParaRPr>
          </a:p>
          <a:p>
            <a:pPr marL="342265">
              <a:lnSpc>
                <a:spcPts val="2740"/>
              </a:lnSpc>
              <a:spcBef>
                <a:spcPts val="1480"/>
              </a:spcBef>
            </a:pPr>
            <a:r>
              <a:rPr dirty="0" sz="2300" spc="-335">
                <a:solidFill>
                  <a:srgbClr val="5D83AA"/>
                </a:solidFill>
                <a:latin typeface="Courier New"/>
                <a:cs typeface="Courier New"/>
              </a:rPr>
              <a:t>Performance|evel</a:t>
            </a:r>
            <a:endParaRPr sz="2300">
              <a:latin typeface="Courier New"/>
              <a:cs typeface="Courier New"/>
            </a:endParaRPr>
          </a:p>
          <a:p>
            <a:pPr algn="just" marL="154940" marR="14604" indent="-142875">
              <a:lnSpc>
                <a:spcPts val="1530"/>
              </a:lnSpc>
              <a:spcBef>
                <a:spcPts val="55"/>
              </a:spcBef>
              <a:buChar char="•"/>
              <a:tabLst>
                <a:tab pos="154940" algn="l"/>
                <a:tab pos="160020" algn="l"/>
              </a:tabLst>
            </a:pPr>
            <a:r>
              <a:rPr dirty="0" sz="1300">
                <a:solidFill>
                  <a:srgbClr val="5795E1"/>
                </a:solidFill>
                <a:latin typeface="Calibri"/>
                <a:cs typeface="Calibri"/>
              </a:rPr>
              <a:t>	</a:t>
            </a:r>
            <a:r>
              <a:rPr dirty="0" sz="1300" spc="-10">
                <a:solidFill>
                  <a:srgbClr val="9AAFBA"/>
                </a:solidFill>
                <a:latin typeface="Calibri"/>
                <a:cs typeface="Calibri"/>
              </a:rPr>
              <a:t>From</a:t>
            </a:r>
            <a:r>
              <a:rPr dirty="0" sz="1300" spc="-65">
                <a:solidFill>
                  <a:srgbClr val="9AAFB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D7EA8"/>
                </a:solidFill>
                <a:latin typeface="Calibri"/>
                <a:cs typeface="Calibri"/>
              </a:rPr>
              <a:t>the</a:t>
            </a:r>
            <a:r>
              <a:rPr dirty="0" sz="1300" spc="-35">
                <a:solidFill>
                  <a:srgbClr val="5D7EA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6B8ABA"/>
                </a:solidFill>
                <a:latin typeface="Calibri"/>
                <a:cs typeface="Calibri"/>
              </a:rPr>
              <a:t>pivot</a:t>
            </a:r>
            <a:r>
              <a:rPr dirty="0" sz="1300" spc="10">
                <a:solidFill>
                  <a:srgbClr val="6B8ABA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480AA"/>
                </a:solidFill>
                <a:latin typeface="Calibri"/>
                <a:cs typeface="Calibri"/>
              </a:rPr>
              <a:t>table</a:t>
            </a:r>
            <a:r>
              <a:rPr dirty="0" sz="1300" spc="-25">
                <a:solidFill>
                  <a:srgbClr val="5480AA"/>
                </a:solidFill>
                <a:latin typeface="Calibri"/>
                <a:cs typeface="Calibri"/>
              </a:rPr>
              <a:t> </a:t>
            </a:r>
            <a:r>
              <a:rPr dirty="0" sz="1300" spc="-75">
                <a:solidFill>
                  <a:srgbClr val="7793BC"/>
                </a:solidFill>
                <a:latin typeface="Calibri"/>
                <a:cs typeface="Calibri"/>
              </a:rPr>
              <a:t>we</a:t>
            </a:r>
            <a:r>
              <a:rPr dirty="0" sz="1300">
                <a:solidFill>
                  <a:srgbClr val="7793BC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90A3BC"/>
                </a:solidFill>
                <a:latin typeface="Calibri"/>
                <a:cs typeface="Calibri"/>
              </a:rPr>
              <a:t>can</a:t>
            </a:r>
            <a:r>
              <a:rPr dirty="0" sz="1300" spc="-35">
                <a:solidFill>
                  <a:srgbClr val="90A3BC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99AAC1"/>
                </a:solidFill>
                <a:latin typeface="Calibri"/>
                <a:cs typeface="Calibri"/>
              </a:rPr>
              <a:t>see</a:t>
            </a:r>
            <a:r>
              <a:rPr dirty="0" sz="1300" spc="20">
                <a:solidFill>
                  <a:srgbClr val="99AAC1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6280A8"/>
                </a:solidFill>
                <a:latin typeface="Calibri"/>
                <a:cs typeface="Calibri"/>
              </a:rPr>
              <a:t>the</a:t>
            </a:r>
            <a:r>
              <a:rPr dirty="0" sz="1300" spc="-55">
                <a:solidFill>
                  <a:srgbClr val="6280A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7493B1"/>
                </a:solidFill>
                <a:latin typeface="Calibri"/>
                <a:cs typeface="Calibri"/>
              </a:rPr>
              <a:t>analysis</a:t>
            </a:r>
            <a:r>
              <a:rPr dirty="0" sz="1300" spc="-30">
                <a:solidFill>
                  <a:srgbClr val="7493B1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6B8EC3"/>
                </a:solidFill>
                <a:latin typeface="Calibri"/>
                <a:cs typeface="Calibri"/>
              </a:rPr>
              <a:t>for</a:t>
            </a:r>
            <a:r>
              <a:rPr dirty="0" sz="1300" spc="5">
                <a:solidFill>
                  <a:srgbClr val="6B8EC3"/>
                </a:solidFill>
                <a:latin typeface="Calibri"/>
                <a:cs typeface="Calibri"/>
              </a:rPr>
              <a:t> </a:t>
            </a:r>
            <a:r>
              <a:rPr dirty="0" sz="1300" spc="-35">
                <a:solidFill>
                  <a:srgbClr val="7490B8"/>
                </a:solidFill>
                <a:latin typeface="Calibri"/>
                <a:cs typeface="Calibri"/>
              </a:rPr>
              <a:t>female</a:t>
            </a:r>
            <a:r>
              <a:rPr dirty="0" sz="1300" spc="-15">
                <a:solidFill>
                  <a:srgbClr val="7490B8"/>
                </a:solidFill>
                <a:latin typeface="Calibri"/>
                <a:cs typeface="Calibri"/>
              </a:rPr>
              <a:t> </a:t>
            </a:r>
            <a:r>
              <a:rPr dirty="0" sz="1300" spc="-55">
                <a:solidFill>
                  <a:srgbClr val="909EB3"/>
                </a:solidFill>
                <a:latin typeface="Calibri"/>
                <a:cs typeface="Calibri"/>
              </a:rPr>
              <a:t>male</a:t>
            </a:r>
            <a:r>
              <a:rPr dirty="0" sz="1300" spc="-20">
                <a:solidFill>
                  <a:srgbClr val="909EB3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7590AA"/>
                </a:solidFill>
                <a:latin typeface="Calibri"/>
                <a:cs typeface="Calibri"/>
              </a:rPr>
              <a:t>and</a:t>
            </a:r>
            <a:r>
              <a:rPr dirty="0" sz="1300" spc="-50">
                <a:solidFill>
                  <a:srgbClr val="7590AA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B1B1B1"/>
                </a:solidFill>
                <a:latin typeface="Calibri"/>
                <a:cs typeface="Calibri"/>
              </a:rPr>
              <a:t>all</a:t>
            </a:r>
            <a:r>
              <a:rPr dirty="0" sz="1300" spc="-55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7E93B1"/>
                </a:solidFill>
                <a:latin typeface="Calibri"/>
                <a:cs typeface="Calibri"/>
              </a:rPr>
              <a:t>and</a:t>
            </a:r>
            <a:r>
              <a:rPr dirty="0" sz="1300" spc="-65">
                <a:solidFill>
                  <a:srgbClr val="7E93B1"/>
                </a:solidFill>
                <a:latin typeface="Calibri"/>
                <a:cs typeface="Calibri"/>
              </a:rPr>
              <a:t> </a:t>
            </a:r>
            <a:r>
              <a:rPr dirty="0" sz="1300" spc="-65">
                <a:solidFill>
                  <a:srgbClr val="7490B5"/>
                </a:solidFill>
                <a:latin typeface="Calibri"/>
                <a:cs typeface="Calibri"/>
              </a:rPr>
              <a:t>we</a:t>
            </a:r>
            <a:r>
              <a:rPr dirty="0" sz="1300" spc="-10">
                <a:solidFill>
                  <a:srgbClr val="7490B5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39EB5"/>
                </a:solidFill>
                <a:latin typeface="Calibri"/>
                <a:cs typeface="Calibri"/>
              </a:rPr>
              <a:t>can</a:t>
            </a:r>
            <a:r>
              <a:rPr dirty="0" sz="1300" spc="-50">
                <a:solidFill>
                  <a:srgbClr val="839EB5"/>
                </a:solidFill>
                <a:latin typeface="Calibri"/>
                <a:cs typeface="Calibri"/>
              </a:rPr>
              <a:t> </a:t>
            </a:r>
            <a:r>
              <a:rPr dirty="0" sz="1300" spc="-50">
                <a:solidFill>
                  <a:srgbClr val="7B93B1"/>
                </a:solidFill>
                <a:latin typeface="Calibri"/>
                <a:cs typeface="Calibri"/>
              </a:rPr>
              <a:t>a </a:t>
            </a:r>
            <a:r>
              <a:rPr dirty="0" sz="1300" spc="-70">
                <a:solidFill>
                  <a:srgbClr val="5979A5"/>
                </a:solidFill>
                <a:latin typeface="Arial MT"/>
                <a:cs typeface="Arial MT"/>
              </a:rPr>
              <a:t>type</a:t>
            </a:r>
            <a:r>
              <a:rPr dirty="0" sz="1300" spc="-25">
                <a:solidFill>
                  <a:srgbClr val="5979A5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859AAF"/>
                </a:solidFill>
                <a:latin typeface="Arial MT"/>
                <a:cs typeface="Arial MT"/>
              </a:rPr>
              <a:t>of</a:t>
            </a:r>
            <a:r>
              <a:rPr dirty="0" sz="1300" spc="-55">
                <a:solidFill>
                  <a:srgbClr val="859AAF"/>
                </a:solidFill>
                <a:latin typeface="Arial MT"/>
                <a:cs typeface="Arial MT"/>
              </a:rPr>
              <a:t> </a:t>
            </a:r>
            <a:r>
              <a:rPr dirty="0" sz="1300" spc="-105">
                <a:solidFill>
                  <a:srgbClr val="8E9EC1"/>
                </a:solidFill>
                <a:latin typeface="Arial MT"/>
                <a:cs typeface="Arial MT"/>
              </a:rPr>
              <a:t>employees</a:t>
            </a:r>
            <a:r>
              <a:rPr dirty="0" sz="1300" spc="15">
                <a:solidFill>
                  <a:srgbClr val="8E9EC1"/>
                </a:solidFill>
                <a:latin typeface="Arial MT"/>
                <a:cs typeface="Arial MT"/>
              </a:rPr>
              <a:t> </a:t>
            </a:r>
            <a:r>
              <a:rPr dirty="0" sz="1300" spc="-175">
                <a:solidFill>
                  <a:srgbClr val="799AAC"/>
                </a:solidFill>
                <a:latin typeface="Arial MT"/>
                <a:cs typeface="Arial MT"/>
              </a:rPr>
              <a:t>by</a:t>
            </a:r>
            <a:r>
              <a:rPr dirty="0" sz="1300" spc="85">
                <a:solidFill>
                  <a:srgbClr val="799AAC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859CB8"/>
                </a:solidFill>
                <a:latin typeface="Arial MT"/>
                <a:cs typeface="Arial MT"/>
              </a:rPr>
              <a:t>inerting</a:t>
            </a:r>
            <a:r>
              <a:rPr dirty="0" sz="1300" spc="-60">
                <a:solidFill>
                  <a:srgbClr val="859CB8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8AA5C3"/>
                </a:solidFill>
                <a:latin typeface="Arial MT"/>
                <a:cs typeface="Arial MT"/>
              </a:rPr>
              <a:t>slicers</a:t>
            </a:r>
            <a:r>
              <a:rPr dirty="0" sz="1300">
                <a:solidFill>
                  <a:srgbClr val="8AA5C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5D80B1"/>
                </a:solidFill>
                <a:latin typeface="Arial MT"/>
                <a:cs typeface="Arial MT"/>
              </a:rPr>
              <a:t>to</a:t>
            </a:r>
            <a:r>
              <a:rPr dirty="0" sz="1300" spc="-10">
                <a:solidFill>
                  <a:srgbClr val="5D80B1"/>
                </a:solidFill>
                <a:latin typeface="Arial MT"/>
                <a:cs typeface="Arial MT"/>
              </a:rPr>
              <a:t> </a:t>
            </a:r>
            <a:r>
              <a:rPr dirty="0" sz="1300" spc="-170">
                <a:solidFill>
                  <a:srgbClr val="87A3C8"/>
                </a:solidFill>
                <a:latin typeface="Arial MT"/>
                <a:cs typeface="Arial MT"/>
              </a:rPr>
              <a:t>see</a:t>
            </a:r>
            <a:r>
              <a:rPr dirty="0" sz="1300" spc="80">
                <a:solidFill>
                  <a:srgbClr val="87A3C8"/>
                </a:solidFill>
                <a:latin typeface="Arial MT"/>
                <a:cs typeface="Arial MT"/>
              </a:rPr>
              <a:t> </a:t>
            </a:r>
            <a:r>
              <a:rPr dirty="0" sz="1300" spc="-125">
                <a:solidFill>
                  <a:srgbClr val="85A0B5"/>
                </a:solidFill>
                <a:latin typeface="Arial MT"/>
                <a:cs typeface="Arial MT"/>
              </a:rPr>
              <a:t>how</a:t>
            </a:r>
            <a:r>
              <a:rPr dirty="0" sz="1300" spc="35">
                <a:solidFill>
                  <a:srgbClr val="85A0B5"/>
                </a:solidFill>
                <a:latin typeface="Arial MT"/>
                <a:cs typeface="Arial MT"/>
              </a:rPr>
              <a:t> </a:t>
            </a:r>
            <a:r>
              <a:rPr dirty="0" sz="1300" spc="-150">
                <a:solidFill>
                  <a:srgbClr val="879AAE"/>
                </a:solidFill>
                <a:latin typeface="Arial MT"/>
                <a:cs typeface="Arial MT"/>
              </a:rPr>
              <a:t>many</a:t>
            </a:r>
            <a:r>
              <a:rPr dirty="0" sz="1300" spc="60">
                <a:solidFill>
                  <a:srgbClr val="879AAE"/>
                </a:solidFill>
                <a:latin typeface="Arial MT"/>
                <a:cs typeface="Arial MT"/>
              </a:rPr>
              <a:t> </a:t>
            </a:r>
            <a:r>
              <a:rPr dirty="0" sz="1300" spc="-100">
                <a:solidFill>
                  <a:srgbClr val="6D87B3"/>
                </a:solidFill>
                <a:latin typeface="Arial MT"/>
                <a:cs typeface="Arial MT"/>
              </a:rPr>
              <a:t>are</a:t>
            </a:r>
            <a:r>
              <a:rPr dirty="0" sz="1300" spc="10">
                <a:solidFill>
                  <a:srgbClr val="6D87B3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BFBFBF"/>
                </a:solidFill>
                <a:latin typeface="Arial MT"/>
                <a:cs typeface="Arial MT"/>
              </a:rPr>
              <a:t>full</a:t>
            </a:r>
            <a:r>
              <a:rPr dirty="0" sz="1300" spc="-35">
                <a:solidFill>
                  <a:srgbClr val="BFBFBF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6482AE"/>
                </a:solidFill>
                <a:latin typeface="Arial MT"/>
                <a:cs typeface="Arial MT"/>
              </a:rPr>
              <a:t>time</a:t>
            </a:r>
            <a:r>
              <a:rPr dirty="0" sz="1300">
                <a:solidFill>
                  <a:srgbClr val="6482AE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A3B1C1"/>
                </a:solidFill>
                <a:latin typeface="Arial MT"/>
                <a:cs typeface="Arial MT"/>
              </a:rPr>
              <a:t>,part</a:t>
            </a:r>
            <a:r>
              <a:rPr dirty="0" sz="1300" spc="-25">
                <a:solidFill>
                  <a:srgbClr val="A3B1C1"/>
                </a:solidFill>
                <a:latin typeface="Arial MT"/>
                <a:cs typeface="Arial MT"/>
              </a:rPr>
              <a:t> </a:t>
            </a:r>
            <a:r>
              <a:rPr dirty="0" sz="1300" spc="-55">
                <a:solidFill>
                  <a:srgbClr val="8CA3B3"/>
                </a:solidFill>
                <a:latin typeface="Arial MT"/>
                <a:cs typeface="Arial MT"/>
              </a:rPr>
              <a:t>time</a:t>
            </a:r>
            <a:r>
              <a:rPr dirty="0" sz="1300" spc="-35">
                <a:solidFill>
                  <a:srgbClr val="8CA3B3"/>
                </a:solidFill>
                <a:latin typeface="Arial MT"/>
                <a:cs typeface="Arial MT"/>
              </a:rPr>
              <a:t> </a:t>
            </a:r>
            <a:r>
              <a:rPr dirty="0" sz="1300" spc="-25">
                <a:solidFill>
                  <a:srgbClr val="7C99C1"/>
                </a:solidFill>
                <a:latin typeface="Arial MT"/>
                <a:cs typeface="Arial MT"/>
              </a:rPr>
              <a:t>and </a:t>
            </a:r>
            <a:r>
              <a:rPr dirty="0" sz="1300" spc="-20">
                <a:solidFill>
                  <a:srgbClr val="899EB1"/>
                </a:solidFill>
                <a:latin typeface="Arial MT"/>
                <a:cs typeface="Arial MT"/>
              </a:rPr>
              <a:t>contract</a:t>
            </a:r>
            <a:r>
              <a:rPr dirty="0" sz="1300" spc="-25">
                <a:solidFill>
                  <a:srgbClr val="899EB1"/>
                </a:solidFill>
                <a:latin typeface="Arial MT"/>
                <a:cs typeface="Arial MT"/>
              </a:rPr>
              <a:t> </a:t>
            </a:r>
            <a:r>
              <a:rPr dirty="0" sz="1300" spc="-110">
                <a:solidFill>
                  <a:srgbClr val="7E8EAF"/>
                </a:solidFill>
                <a:latin typeface="Arial MT"/>
                <a:cs typeface="Arial MT"/>
              </a:rPr>
              <a:t>based</a:t>
            </a:r>
            <a:r>
              <a:rPr dirty="0" sz="1300" spc="10">
                <a:solidFill>
                  <a:srgbClr val="7E8EA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AEAEAE"/>
                </a:solidFill>
                <a:latin typeface="Arial MT"/>
                <a:cs typeface="Arial MT"/>
              </a:rPr>
              <a:t>employees.</a:t>
            </a:r>
            <a:endParaRPr sz="1300">
              <a:latin typeface="Arial MT"/>
              <a:cs typeface="Arial MT"/>
            </a:endParaRPr>
          </a:p>
          <a:p>
            <a:pPr algn="just" marL="158750">
              <a:lnSpc>
                <a:spcPts val="1415"/>
              </a:lnSpc>
            </a:pPr>
            <a:r>
              <a:rPr dirty="0" sz="1250" spc="-10">
                <a:solidFill>
                  <a:srgbClr val="A8A8A8"/>
                </a:solidFill>
                <a:latin typeface="Arial MT"/>
                <a:cs typeface="Arial MT"/>
              </a:rPr>
              <a:t>Insert</a:t>
            </a:r>
            <a:r>
              <a:rPr dirty="0" sz="1250" spc="-60">
                <a:solidFill>
                  <a:srgbClr val="A8A8A8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6B91C3"/>
                </a:solidFill>
                <a:latin typeface="Arial MT"/>
                <a:cs typeface="Arial MT"/>
              </a:rPr>
              <a:t>graph</a:t>
            </a:r>
            <a:r>
              <a:rPr dirty="0" sz="1250" spc="20">
                <a:solidFill>
                  <a:srgbClr val="6B91C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798EB3"/>
                </a:solidFill>
                <a:latin typeface="Arial MT"/>
                <a:cs typeface="Arial MT"/>
              </a:rPr>
              <a:t>for</a:t>
            </a:r>
            <a:r>
              <a:rPr dirty="0" sz="1250" spc="-80">
                <a:solidFill>
                  <a:srgbClr val="798EB3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B1B1B1"/>
                </a:solidFill>
                <a:latin typeface="Arial MT"/>
                <a:cs typeface="Arial MT"/>
              </a:rPr>
              <a:t>better </a:t>
            </a:r>
            <a:r>
              <a:rPr dirty="0" sz="1250" spc="-50">
                <a:solidFill>
                  <a:srgbClr val="6B87A0"/>
                </a:solidFill>
                <a:latin typeface="Arial MT"/>
                <a:cs typeface="Arial MT"/>
              </a:rPr>
              <a:t>analysis</a:t>
            </a:r>
            <a:r>
              <a:rPr dirty="0" sz="1250" spc="-5">
                <a:solidFill>
                  <a:srgbClr val="6B87A0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899AB1"/>
                </a:solidFill>
                <a:latin typeface="Arial MT"/>
                <a:cs typeface="Arial MT"/>
              </a:rPr>
              <a:t>the</a:t>
            </a:r>
            <a:r>
              <a:rPr dirty="0" sz="1250" spc="-50">
                <a:solidFill>
                  <a:srgbClr val="899AB1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7C9AB3"/>
                </a:solidFill>
                <a:latin typeface="Arial MT"/>
                <a:cs typeface="Arial MT"/>
              </a:rPr>
              <a:t>graph</a:t>
            </a:r>
            <a:r>
              <a:rPr dirty="0" sz="1250" spc="-45">
                <a:solidFill>
                  <a:srgbClr val="7C9AB3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8EA7BC"/>
                </a:solidFill>
                <a:latin typeface="Arial MT"/>
                <a:cs typeface="Arial MT"/>
              </a:rPr>
              <a:t>shows</a:t>
            </a:r>
            <a:r>
              <a:rPr dirty="0" sz="1250" spc="10">
                <a:solidFill>
                  <a:srgbClr val="8EA7BC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6080A8"/>
                </a:solidFill>
                <a:latin typeface="Arial MT"/>
                <a:cs typeface="Arial MT"/>
              </a:rPr>
              <a:t>the</a:t>
            </a:r>
            <a:r>
              <a:rPr dirty="0" sz="1250" spc="-50">
                <a:solidFill>
                  <a:srgbClr val="6080A8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748EA8"/>
                </a:solidFill>
                <a:latin typeface="Arial MT"/>
                <a:cs typeface="Arial MT"/>
              </a:rPr>
              <a:t>accurate</a:t>
            </a:r>
            <a:r>
              <a:rPr dirty="0" sz="1250" spc="25">
                <a:solidFill>
                  <a:srgbClr val="748EA8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97AABF"/>
                </a:solidFill>
                <a:latin typeface="Arial MT"/>
                <a:cs typeface="Arial MT"/>
              </a:rPr>
              <a:t>levels</a:t>
            </a:r>
            <a:r>
              <a:rPr dirty="0" sz="1250" spc="-25">
                <a:solidFill>
                  <a:srgbClr val="97AAB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899AB3"/>
                </a:solidFill>
                <a:latin typeface="Arial MT"/>
                <a:cs typeface="Arial MT"/>
              </a:rPr>
              <a:t>and</a:t>
            </a:r>
            <a:r>
              <a:rPr dirty="0" sz="1250" spc="-20">
                <a:solidFill>
                  <a:srgbClr val="899AB3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6285AA"/>
                </a:solidFill>
                <a:latin typeface="Arial MT"/>
                <a:cs typeface="Arial MT"/>
              </a:rPr>
              <a:t>the</a:t>
            </a:r>
            <a:endParaRPr sz="1250">
              <a:latin typeface="Arial MT"/>
              <a:cs typeface="Arial MT"/>
            </a:endParaRPr>
          </a:p>
          <a:p>
            <a:pPr algn="just" marL="156210" marR="5080" indent="-137160">
              <a:lnSpc>
                <a:spcPts val="1510"/>
              </a:lnSpc>
              <a:spcBef>
                <a:spcPts val="85"/>
              </a:spcBef>
              <a:buClr>
                <a:srgbClr val="528AD8"/>
              </a:buClr>
              <a:buChar char="•"/>
              <a:tabLst>
                <a:tab pos="156210" algn="l"/>
              </a:tabLst>
            </a:pPr>
            <a:r>
              <a:rPr dirty="0" sz="1300" spc="-55">
                <a:solidFill>
                  <a:srgbClr val="5B80AC"/>
                </a:solidFill>
                <a:latin typeface="Arial MT"/>
                <a:cs typeface="Arial MT"/>
              </a:rPr>
              <a:t>performance</a:t>
            </a:r>
            <a:r>
              <a:rPr dirty="0" sz="1300" spc="-40">
                <a:solidFill>
                  <a:srgbClr val="5B80AC"/>
                </a:solidFill>
                <a:latin typeface="Arial MT"/>
                <a:cs typeface="Arial MT"/>
              </a:rPr>
              <a:t> </a:t>
            </a:r>
            <a:r>
              <a:rPr dirty="0" sz="1300" spc="-85">
                <a:solidFill>
                  <a:srgbClr val="909EB1"/>
                </a:solidFill>
                <a:latin typeface="Arial MT"/>
                <a:cs typeface="Arial MT"/>
              </a:rPr>
              <a:t>of</a:t>
            </a:r>
            <a:r>
              <a:rPr dirty="0" sz="1300" spc="-5">
                <a:solidFill>
                  <a:srgbClr val="909EB1"/>
                </a:solidFill>
                <a:latin typeface="Arial MT"/>
                <a:cs typeface="Arial MT"/>
              </a:rPr>
              <a:t> </a:t>
            </a:r>
            <a:r>
              <a:rPr dirty="0" sz="1300" spc="-105">
                <a:solidFill>
                  <a:srgbClr val="B5B5B5"/>
                </a:solidFill>
                <a:latin typeface="Arial MT"/>
                <a:cs typeface="Arial MT"/>
              </a:rPr>
              <a:t>employees.</a:t>
            </a:r>
            <a:r>
              <a:rPr dirty="0" sz="1300" spc="15">
                <a:solidFill>
                  <a:srgbClr val="B5B5B5"/>
                </a:solidFill>
                <a:latin typeface="Arial MT"/>
                <a:cs typeface="Arial MT"/>
              </a:rPr>
              <a:t> </a:t>
            </a:r>
            <a:r>
              <a:rPr dirty="0" sz="1300" spc="-275">
                <a:solidFill>
                  <a:srgbClr val="759CC1"/>
                </a:solidFill>
                <a:latin typeface="Arial MT"/>
                <a:cs typeface="Arial MT"/>
              </a:rPr>
              <a:t>We</a:t>
            </a:r>
            <a:r>
              <a:rPr dirty="0" sz="1300" spc="185">
                <a:solidFill>
                  <a:srgbClr val="759CC1"/>
                </a:solidFill>
                <a:latin typeface="Arial MT"/>
                <a:cs typeface="Arial MT"/>
              </a:rPr>
              <a:t> </a:t>
            </a:r>
            <a:r>
              <a:rPr dirty="0" sz="1300" spc="-140">
                <a:solidFill>
                  <a:srgbClr val="8291A7"/>
                </a:solidFill>
                <a:latin typeface="Arial MT"/>
                <a:cs typeface="Arial MT"/>
              </a:rPr>
              <a:t>can</a:t>
            </a:r>
            <a:r>
              <a:rPr dirty="0" sz="1300" spc="50">
                <a:solidFill>
                  <a:srgbClr val="8291A7"/>
                </a:solidFill>
                <a:latin typeface="Arial MT"/>
                <a:cs typeface="Arial MT"/>
              </a:rPr>
              <a:t> </a:t>
            </a:r>
            <a:r>
              <a:rPr dirty="0" sz="1300" spc="-140">
                <a:solidFill>
                  <a:srgbClr val="8CA1B8"/>
                </a:solidFill>
                <a:latin typeface="Arial MT"/>
                <a:cs typeface="Arial MT"/>
              </a:rPr>
              <a:t>see</a:t>
            </a:r>
            <a:r>
              <a:rPr dirty="0" sz="1300" spc="50">
                <a:solidFill>
                  <a:srgbClr val="8CA1B8"/>
                </a:solidFill>
                <a:latin typeface="Arial MT"/>
                <a:cs typeface="Arial MT"/>
              </a:rPr>
              <a:t> </a:t>
            </a:r>
            <a:r>
              <a:rPr dirty="0" sz="1300" spc="-75">
                <a:solidFill>
                  <a:srgbClr val="8C9AB3"/>
                </a:solidFill>
                <a:latin typeface="Arial MT"/>
                <a:cs typeface="Arial MT"/>
              </a:rPr>
              <a:t>the</a:t>
            </a:r>
            <a:r>
              <a:rPr dirty="0" sz="1300" spc="-15">
                <a:solidFill>
                  <a:srgbClr val="8C9AB3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8EA5C1"/>
                </a:solidFill>
                <a:latin typeface="Arial MT"/>
                <a:cs typeface="Arial MT"/>
              </a:rPr>
              <a:t>various</a:t>
            </a:r>
            <a:r>
              <a:rPr dirty="0" sz="1300" spc="-30">
                <a:solidFill>
                  <a:srgbClr val="8EA5C1"/>
                </a:solidFill>
                <a:latin typeface="Arial MT"/>
                <a:cs typeface="Arial MT"/>
              </a:rPr>
              <a:t> </a:t>
            </a:r>
            <a:r>
              <a:rPr dirty="0" sz="1300" spc="-75">
                <a:solidFill>
                  <a:srgbClr val="7997C3"/>
                </a:solidFill>
                <a:latin typeface="Arial MT"/>
                <a:cs typeface="Arial MT"/>
              </a:rPr>
              <a:t>graph</a:t>
            </a:r>
            <a:r>
              <a:rPr dirty="0" sz="1300" spc="-20">
                <a:solidFill>
                  <a:srgbClr val="7997C3"/>
                </a:solidFill>
                <a:latin typeface="Arial MT"/>
                <a:cs typeface="Arial MT"/>
              </a:rPr>
              <a:t> </a:t>
            </a:r>
            <a:r>
              <a:rPr dirty="0" sz="1300" spc="-190">
                <a:solidFill>
                  <a:srgbClr val="82A1B6"/>
                </a:solidFill>
                <a:latin typeface="Arial MT"/>
                <a:cs typeface="Arial MT"/>
              </a:rPr>
              <a:t>by</a:t>
            </a:r>
            <a:r>
              <a:rPr dirty="0" sz="1300" spc="100">
                <a:solidFill>
                  <a:srgbClr val="82A1B6"/>
                </a:solidFill>
                <a:latin typeface="Arial MT"/>
                <a:cs typeface="Arial MT"/>
              </a:rPr>
              <a:t> </a:t>
            </a:r>
            <a:r>
              <a:rPr dirty="0" sz="1300" spc="-75">
                <a:solidFill>
                  <a:srgbClr val="839CB8"/>
                </a:solidFill>
                <a:latin typeface="Arial MT"/>
                <a:cs typeface="Arial MT"/>
              </a:rPr>
              <a:t>changing</a:t>
            </a:r>
            <a:r>
              <a:rPr dirty="0" sz="1300" spc="50">
                <a:solidFill>
                  <a:srgbClr val="839CB8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798EA5"/>
                </a:solidFill>
                <a:latin typeface="Arial MT"/>
                <a:cs typeface="Arial MT"/>
              </a:rPr>
              <a:t>the</a:t>
            </a:r>
            <a:r>
              <a:rPr dirty="0" sz="1300" spc="10">
                <a:solidFill>
                  <a:srgbClr val="798EA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7B8CA3"/>
                </a:solidFill>
                <a:latin typeface="Arial MT"/>
                <a:cs typeface="Arial MT"/>
              </a:rPr>
              <a:t>option </a:t>
            </a:r>
            <a:r>
              <a:rPr dirty="0" sz="1300" spc="-65">
                <a:solidFill>
                  <a:srgbClr val="6D8EBC"/>
                </a:solidFill>
                <a:latin typeface="Arial MT"/>
                <a:cs typeface="Arial MT"/>
              </a:rPr>
              <a:t>graph</a:t>
            </a:r>
            <a:r>
              <a:rPr dirty="0" sz="1300" spc="-15">
                <a:solidFill>
                  <a:srgbClr val="6D8EBC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A5A5A5"/>
                </a:solidFill>
                <a:latin typeface="Arial MT"/>
                <a:cs typeface="Arial MT"/>
              </a:rPr>
              <a:t>options.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35280">
              <a:lnSpc>
                <a:spcPts val="3929"/>
              </a:lnSpc>
              <a:spcBef>
                <a:spcPts val="125"/>
              </a:spcBef>
            </a:pPr>
            <a:r>
              <a:rPr dirty="0" spc="-610"/>
              <a:t>RESULT</a:t>
            </a:r>
          </a:p>
          <a:p>
            <a:pPr marL="328295">
              <a:lnSpc>
                <a:spcPts val="3570"/>
              </a:lnSpc>
            </a:pPr>
            <a:r>
              <a:rPr dirty="0" sz="3300"/>
              <a:t>S</a:t>
            </a:r>
            <a:r>
              <a:rPr dirty="0" sz="3300" spc="-100"/>
              <a:t> </a:t>
            </a:r>
            <a:r>
              <a:rPr dirty="0" sz="3300" spc="-20"/>
              <a:t>70.0</a:t>
            </a:r>
            <a:endParaRPr sz="3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162" y="239677"/>
            <a:ext cx="387667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>
                <a:latin typeface="Arial MT"/>
                <a:cs typeface="Arial MT"/>
              </a:rPr>
              <a:t>Pie</a:t>
            </a:r>
            <a:r>
              <a:rPr dirty="0" sz="1850" spc="6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chart</a:t>
            </a:r>
            <a:r>
              <a:rPr dirty="0" sz="1850" spc="190">
                <a:latin typeface="Arial MT"/>
                <a:cs typeface="Arial MT"/>
              </a:rPr>
              <a:t> </a:t>
            </a:r>
            <a:r>
              <a:rPr dirty="0" sz="1850" spc="60">
                <a:latin typeface="Arial MT"/>
                <a:cs typeface="Arial MT"/>
              </a:rPr>
              <a:t>for</a:t>
            </a:r>
            <a:r>
              <a:rPr dirty="0" sz="1850" spc="16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high</a:t>
            </a:r>
            <a:r>
              <a:rPr dirty="0" sz="1850" spc="14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level</a:t>
            </a:r>
            <a:r>
              <a:rPr dirty="0" sz="1850" spc="-30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performance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981" y="0"/>
            <a:ext cx="2071418" cy="4399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376" y="323179"/>
            <a:ext cx="1668145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10">
                <a:latin typeface="Cambria"/>
                <a:cs typeface="Cambria"/>
              </a:rPr>
              <a:t>CORCluSiOR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algn="just" marL="202565" marR="5080" indent="-190500">
              <a:lnSpc>
                <a:spcPts val="2140"/>
              </a:lnSpc>
              <a:spcBef>
                <a:spcPts val="290"/>
              </a:spcBef>
              <a:buChar char="•"/>
              <a:tabLst>
                <a:tab pos="202565" algn="l"/>
              </a:tabLst>
            </a:pPr>
            <a:r>
              <a:rPr dirty="0" spc="-50"/>
              <a:t>From</a:t>
            </a:r>
            <a:r>
              <a:rPr dirty="0" spc="-60"/>
              <a:t> </a:t>
            </a:r>
            <a:r>
              <a:rPr dirty="0" spc="-90"/>
              <a:t>the</a:t>
            </a:r>
            <a:r>
              <a:rPr dirty="0" spc="-15"/>
              <a:t> </a:t>
            </a:r>
            <a:r>
              <a:rPr dirty="0" spc="-100"/>
              <a:t>above</a:t>
            </a:r>
            <a:r>
              <a:rPr dirty="0" spc="-5"/>
              <a:t> </a:t>
            </a:r>
            <a:r>
              <a:rPr dirty="0" spc="-25"/>
              <a:t>analysis</a:t>
            </a:r>
            <a:r>
              <a:rPr dirty="0" spc="-80"/>
              <a:t> </a:t>
            </a:r>
            <a:r>
              <a:rPr dirty="0" spc="-65"/>
              <a:t>the</a:t>
            </a:r>
            <a:r>
              <a:rPr dirty="0" spc="-40"/>
              <a:t> </a:t>
            </a:r>
            <a:r>
              <a:rPr dirty="0" spc="-160"/>
              <a:t>low</a:t>
            </a:r>
            <a:r>
              <a:rPr dirty="0" spc="55"/>
              <a:t> </a:t>
            </a:r>
            <a:r>
              <a:rPr dirty="0" spc="-95"/>
              <a:t>IeveI,medium</a:t>
            </a:r>
            <a:r>
              <a:rPr dirty="0" spc="125"/>
              <a:t> </a:t>
            </a:r>
            <a:r>
              <a:rPr dirty="0" spc="-75"/>
              <a:t>level</a:t>
            </a:r>
            <a:r>
              <a:rPr dirty="0"/>
              <a:t> </a:t>
            </a:r>
            <a:r>
              <a:rPr dirty="0" spc="-65"/>
              <a:t>to</a:t>
            </a:r>
            <a:r>
              <a:rPr dirty="0" spc="-40"/>
              <a:t> </a:t>
            </a:r>
            <a:r>
              <a:rPr dirty="0" spc="-25"/>
              <a:t>be </a:t>
            </a:r>
            <a:r>
              <a:rPr dirty="0" sz="1950" spc="-110"/>
              <a:t>improved</a:t>
            </a:r>
            <a:r>
              <a:rPr dirty="0" sz="1950"/>
              <a:t> </a:t>
            </a:r>
            <a:r>
              <a:rPr dirty="0" sz="1950" spc="-240"/>
              <a:t>by</a:t>
            </a:r>
            <a:r>
              <a:rPr dirty="0" sz="1950" spc="130"/>
              <a:t> </a:t>
            </a:r>
            <a:r>
              <a:rPr dirty="0" sz="1950" spc="-30"/>
              <a:t>assigning</a:t>
            </a:r>
            <a:r>
              <a:rPr dirty="0" sz="1950" spc="-80"/>
              <a:t> </a:t>
            </a:r>
            <a:r>
              <a:rPr dirty="0" sz="1950" spc="-60"/>
              <a:t>various</a:t>
            </a:r>
            <a:r>
              <a:rPr dirty="0" sz="1950" spc="-50"/>
              <a:t> </a:t>
            </a:r>
            <a:r>
              <a:rPr dirty="0" sz="1950" spc="-35"/>
              <a:t>tasks</a:t>
            </a:r>
            <a:r>
              <a:rPr dirty="0" sz="1950" spc="-75"/>
              <a:t> </a:t>
            </a:r>
            <a:r>
              <a:rPr dirty="0" sz="1950" spc="-100"/>
              <a:t>and</a:t>
            </a:r>
            <a:r>
              <a:rPr dirty="0" sz="1950" spc="-10"/>
              <a:t> </a:t>
            </a:r>
            <a:r>
              <a:rPr dirty="0" sz="1950" spc="-40"/>
              <a:t>training</a:t>
            </a:r>
            <a:r>
              <a:rPr dirty="0" sz="1950" spc="50"/>
              <a:t> </a:t>
            </a:r>
            <a:r>
              <a:rPr dirty="0" sz="1950" spc="-90"/>
              <a:t>in</a:t>
            </a:r>
            <a:r>
              <a:rPr dirty="0" sz="1950" spc="-20"/>
              <a:t> thei </a:t>
            </a:r>
            <a:r>
              <a:rPr dirty="0" sz="2000" spc="-10"/>
              <a:t>field</a:t>
            </a:r>
            <a:endParaRPr sz="2000"/>
          </a:p>
          <a:p>
            <a:pPr algn="just" marL="204470">
              <a:lnSpc>
                <a:spcPts val="1970"/>
              </a:lnSpc>
            </a:pPr>
            <a:r>
              <a:rPr dirty="0" sz="1950" spc="-100"/>
              <a:t>The</a:t>
            </a:r>
            <a:r>
              <a:rPr dirty="0" sz="1950" spc="-20"/>
              <a:t> </a:t>
            </a:r>
            <a:r>
              <a:rPr dirty="0" sz="1950" spc="-40"/>
              <a:t>current</a:t>
            </a:r>
            <a:r>
              <a:rPr dirty="0" sz="1950"/>
              <a:t> </a:t>
            </a:r>
            <a:r>
              <a:rPr dirty="0" sz="1950" spc="-70"/>
              <a:t>high</a:t>
            </a:r>
            <a:r>
              <a:rPr dirty="0" sz="1950" spc="-45"/>
              <a:t> </a:t>
            </a:r>
            <a:r>
              <a:rPr dirty="0" sz="1950" spc="-100"/>
              <a:t>and</a:t>
            </a:r>
            <a:r>
              <a:rPr dirty="0" sz="1950" spc="-70"/>
              <a:t> </a:t>
            </a:r>
            <a:r>
              <a:rPr dirty="0" sz="1950" spc="-90"/>
              <a:t>very</a:t>
            </a:r>
            <a:r>
              <a:rPr dirty="0" sz="1950" spc="-20"/>
              <a:t> </a:t>
            </a:r>
            <a:r>
              <a:rPr dirty="0" sz="1950" spc="-55"/>
              <a:t>high</a:t>
            </a:r>
            <a:r>
              <a:rPr dirty="0" sz="1950" spc="-5"/>
              <a:t> </a:t>
            </a:r>
            <a:r>
              <a:rPr dirty="0" sz="1950" spc="-95"/>
              <a:t>level</a:t>
            </a:r>
            <a:r>
              <a:rPr dirty="0" sz="1950"/>
              <a:t> </a:t>
            </a:r>
            <a:r>
              <a:rPr dirty="0" sz="1950" spc="-125"/>
              <a:t>employees</a:t>
            </a:r>
            <a:r>
              <a:rPr dirty="0" sz="1950" spc="15"/>
              <a:t> </a:t>
            </a:r>
            <a:r>
              <a:rPr dirty="0" sz="1950" spc="-25"/>
              <a:t>are</a:t>
            </a:r>
            <a:endParaRPr sz="1950"/>
          </a:p>
          <a:p>
            <a:pPr marL="201295" marR="234315" indent="-189230">
              <a:lnSpc>
                <a:spcPct val="92200"/>
              </a:lnSpc>
              <a:spcBef>
                <a:spcPts val="90"/>
              </a:spcBef>
              <a:buChar char="•"/>
              <a:tabLst>
                <a:tab pos="202565" algn="l"/>
              </a:tabLst>
            </a:pPr>
            <a:r>
              <a:rPr dirty="0" spc="-90"/>
              <a:t>improve</a:t>
            </a:r>
            <a:r>
              <a:rPr dirty="0" spc="-5"/>
              <a:t> </a:t>
            </a:r>
            <a:r>
              <a:rPr dirty="0" spc="-30"/>
              <a:t>their</a:t>
            </a:r>
            <a:r>
              <a:rPr dirty="0" spc="-40"/>
              <a:t> </a:t>
            </a:r>
            <a:r>
              <a:rPr dirty="0" spc="-25"/>
              <a:t>intensity</a:t>
            </a:r>
            <a:r>
              <a:rPr dirty="0" spc="25"/>
              <a:t> </a:t>
            </a:r>
            <a:r>
              <a:rPr dirty="0" spc="-140"/>
              <a:t>by</a:t>
            </a:r>
            <a:r>
              <a:rPr dirty="0" spc="-10"/>
              <a:t> </a:t>
            </a:r>
            <a:r>
              <a:rPr dirty="0" spc="-50"/>
              <a:t>rewards</a:t>
            </a:r>
            <a:r>
              <a:rPr dirty="0" spc="-55"/>
              <a:t> </a:t>
            </a:r>
            <a:r>
              <a:rPr dirty="0" spc="-80"/>
              <a:t>and</a:t>
            </a:r>
            <a:r>
              <a:rPr dirty="0" spc="-60"/>
              <a:t> </a:t>
            </a:r>
            <a:r>
              <a:rPr dirty="0" spc="-10"/>
              <a:t>appreciations </a:t>
            </a:r>
            <a:r>
              <a:rPr dirty="0" spc="-10"/>
              <a:t>	</a:t>
            </a:r>
            <a:r>
              <a:rPr dirty="0" sz="1950" spc="-80"/>
              <a:t>towards</a:t>
            </a:r>
            <a:r>
              <a:rPr dirty="0" sz="1950" spc="-30"/>
              <a:t> </a:t>
            </a:r>
            <a:r>
              <a:rPr dirty="0" sz="1950" spc="-40"/>
              <a:t>their</a:t>
            </a:r>
            <a:r>
              <a:rPr dirty="0" sz="1950" spc="-70"/>
              <a:t> </a:t>
            </a:r>
            <a:r>
              <a:rPr dirty="0" sz="1950" spc="-80"/>
              <a:t>growth</a:t>
            </a:r>
            <a:r>
              <a:rPr dirty="0" sz="1950" spc="-30"/>
              <a:t> </a:t>
            </a:r>
            <a:r>
              <a:rPr dirty="0" sz="1950" spc="-114">
                <a:solidFill>
                  <a:srgbClr val="151515"/>
                </a:solidFill>
              </a:rPr>
              <a:t>to</a:t>
            </a:r>
            <a:r>
              <a:rPr dirty="0" sz="1950" spc="-30">
                <a:solidFill>
                  <a:srgbClr val="151515"/>
                </a:solidFill>
              </a:rPr>
              <a:t> </a:t>
            </a:r>
            <a:r>
              <a:rPr dirty="0" sz="1950" spc="-45"/>
              <a:t>increase </a:t>
            </a:r>
            <a:r>
              <a:rPr dirty="0" sz="1950" spc="-50"/>
              <a:t>their</a:t>
            </a:r>
            <a:r>
              <a:rPr dirty="0" sz="1950" spc="-70"/>
              <a:t> </a:t>
            </a:r>
            <a:r>
              <a:rPr dirty="0" sz="1950" spc="-50"/>
              <a:t>participation</a:t>
            </a:r>
            <a:r>
              <a:rPr dirty="0" sz="1950" spc="45"/>
              <a:t> </a:t>
            </a:r>
            <a:r>
              <a:rPr dirty="0" sz="1950" spc="-50"/>
              <a:t>a </a:t>
            </a:r>
            <a:r>
              <a:rPr dirty="0" sz="1950" spc="-50"/>
              <a:t>	</a:t>
            </a:r>
            <a:r>
              <a:rPr dirty="0" spc="-20">
                <a:solidFill>
                  <a:srgbClr val="0C0C0C"/>
                </a:solidFill>
              </a:rPr>
              <a:t>to</a:t>
            </a:r>
            <a:r>
              <a:rPr dirty="0" spc="-90">
                <a:solidFill>
                  <a:srgbClr val="0C0C0C"/>
                </a:solidFill>
              </a:rPr>
              <a:t> </a:t>
            </a:r>
            <a:r>
              <a:rPr dirty="0" spc="-65"/>
              <a:t>give</a:t>
            </a:r>
            <a:r>
              <a:rPr dirty="0" spc="-40"/>
              <a:t> </a:t>
            </a:r>
            <a:r>
              <a:rPr dirty="0" spc="-120"/>
              <a:t>more</a:t>
            </a:r>
            <a:r>
              <a:rPr dirty="0" spc="15"/>
              <a:t> </a:t>
            </a:r>
            <a:r>
              <a:rPr dirty="0" spc="-40"/>
              <a:t>potential</a:t>
            </a:r>
            <a:r>
              <a:rPr dirty="0" spc="-5"/>
              <a:t> </a:t>
            </a:r>
            <a:r>
              <a:rPr dirty="0" spc="-50"/>
              <a:t>towards</a:t>
            </a:r>
            <a:r>
              <a:rPr dirty="0" spc="-25"/>
              <a:t> </a:t>
            </a:r>
            <a:r>
              <a:rPr dirty="0" spc="-35"/>
              <a:t>their</a:t>
            </a:r>
            <a:r>
              <a:rPr dirty="0" spc="-70"/>
              <a:t> </a:t>
            </a:r>
            <a:r>
              <a:rPr dirty="0" spc="-10"/>
              <a:t>project.</a:t>
            </a:r>
            <a:endParaRPr sz="1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50" spc="114">
                <a:latin typeface="Calibri"/>
                <a:cs typeface="Calibri"/>
              </a:rPr>
              <a:t>PROJECT</a:t>
            </a:r>
            <a:r>
              <a:rPr dirty="0" sz="2950" spc="315">
                <a:latin typeface="Calibri"/>
                <a:cs typeface="Calibri"/>
              </a:rPr>
              <a:t> </a:t>
            </a:r>
            <a:r>
              <a:rPr dirty="0" sz="2950" spc="155">
                <a:latin typeface="Calibri"/>
                <a:cs typeface="Calibri"/>
              </a:rPr>
              <a:t>TìTLE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05591" y="1369863"/>
            <a:ext cx="4802505" cy="8851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9685" marR="5080" indent="-7620">
              <a:lnSpc>
                <a:spcPts val="3300"/>
              </a:lnSpc>
              <a:spcBef>
                <a:spcPts val="345"/>
              </a:spcBef>
            </a:pPr>
            <a:r>
              <a:rPr dirty="0" sz="2850" spc="-10">
                <a:latin typeface="Times New Roman"/>
                <a:cs typeface="Times New Roman"/>
              </a:rPr>
              <a:t>Employee</a:t>
            </a:r>
            <a:r>
              <a:rPr dirty="0" sz="2850" spc="14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Performance</a:t>
            </a:r>
            <a:r>
              <a:rPr dirty="0" sz="2850" spc="160">
                <a:latin typeface="Times New Roman"/>
                <a:cs typeface="Times New Roman"/>
              </a:rPr>
              <a:t> </a:t>
            </a:r>
            <a:r>
              <a:rPr dirty="0" sz="2850" spc="-25">
                <a:latin typeface="Times New Roman"/>
                <a:cs typeface="Times New Roman"/>
              </a:rPr>
              <a:t>Analysis </a:t>
            </a:r>
            <a:r>
              <a:rPr dirty="0" sz="2850" spc="-20">
                <a:latin typeface="Times New Roman"/>
                <a:cs typeface="Times New Roman"/>
              </a:rPr>
              <a:t>using</a:t>
            </a:r>
            <a:r>
              <a:rPr dirty="0" sz="2850" spc="-125">
                <a:latin typeface="Times New Roman"/>
                <a:cs typeface="Times New Roman"/>
              </a:rPr>
              <a:t> </a:t>
            </a:r>
            <a:r>
              <a:rPr dirty="0" sz="2850" spc="-10">
                <a:latin typeface="Times New Roman"/>
                <a:cs typeface="Times New Roman"/>
              </a:rPr>
              <a:t>Excel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58" y="3143209"/>
            <a:ext cx="1386160" cy="11386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893" y="2505823"/>
            <a:ext cx="693080" cy="54456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4214" y="0"/>
            <a:ext cx="1058185" cy="4356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785" y="255910"/>
            <a:ext cx="1525270" cy="5384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50" spc="-135">
                <a:latin typeface="Cambria"/>
                <a:cs typeface="Cambria"/>
              </a:rPr>
              <a:t>AGENDA</a:t>
            </a:r>
            <a:endParaRPr sz="33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59424" y="983713"/>
            <a:ext cx="2489200" cy="2470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755" indent="-179705">
              <a:lnSpc>
                <a:spcPts val="2180"/>
              </a:lnSpc>
              <a:spcBef>
                <a:spcPts val="95"/>
              </a:spcBef>
              <a:buSzPct val="94594"/>
              <a:buAutoNum type="arabicPeriod"/>
              <a:tabLst>
                <a:tab pos="198755" algn="l"/>
              </a:tabLst>
            </a:pPr>
            <a:r>
              <a:rPr dirty="0" sz="1850">
                <a:latin typeface="Times New Roman"/>
                <a:cs typeface="Times New Roman"/>
              </a:rPr>
              <a:t>Pi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obleni</a:t>
            </a:r>
            <a:r>
              <a:rPr dirty="0" sz="1850" spc="14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Statement</a:t>
            </a:r>
            <a:endParaRPr sz="1850">
              <a:latin typeface="Times New Roman"/>
              <a:cs typeface="Times New Roman"/>
            </a:endParaRPr>
          </a:p>
          <a:p>
            <a:pPr marL="29209" marR="582295" indent="-12065">
              <a:lnSpc>
                <a:spcPts val="2170"/>
              </a:lnSpc>
              <a:spcBef>
                <a:spcPts val="75"/>
              </a:spcBef>
              <a:buSzPct val="94594"/>
              <a:buAutoNum type="arabicPeriod"/>
              <a:tabLst>
                <a:tab pos="29209" algn="l"/>
                <a:tab pos="196850" algn="l"/>
              </a:tabLst>
            </a:pP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>
                <a:latin typeface="Times New Roman"/>
                <a:cs typeface="Times New Roman"/>
              </a:rPr>
              <a:t>Project</a:t>
            </a:r>
            <a:r>
              <a:rPr dirty="0" sz="1850" spc="32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Overview </a:t>
            </a:r>
            <a:r>
              <a:rPr dirty="0" sz="1850" spc="80">
                <a:latin typeface="Times New Roman"/>
                <a:cs typeface="Times New Roman"/>
              </a:rPr>
              <a:t>I.End</a:t>
            </a:r>
            <a:r>
              <a:rPr dirty="0" sz="1850" spc="28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Users</a:t>
            </a:r>
            <a:endParaRPr sz="1850">
              <a:latin typeface="Times New Roman"/>
              <a:cs typeface="Times New Roman"/>
            </a:endParaRPr>
          </a:p>
          <a:p>
            <a:pPr marL="203200" indent="-184150">
              <a:lnSpc>
                <a:spcPts val="2039"/>
              </a:lnSpc>
              <a:buSzPct val="94594"/>
              <a:buAutoNum type="arabicPeriod" startAt="4"/>
              <a:tabLst>
                <a:tab pos="203200" algn="l"/>
              </a:tabLst>
            </a:pPr>
            <a:r>
              <a:rPr dirty="0" sz="1850">
                <a:latin typeface="Times New Roman"/>
                <a:cs typeface="Times New Roman"/>
              </a:rPr>
              <a:t>Our</a:t>
            </a:r>
            <a:r>
              <a:rPr dirty="0" sz="1850" spc="1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Solrltioli</a:t>
            </a:r>
            <a:r>
              <a:rPr dirty="0" sz="1850" spc="275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and</a:t>
            </a:r>
            <a:endParaRPr sz="1850">
              <a:latin typeface="Times New Roman"/>
              <a:cs typeface="Times New Roman"/>
            </a:endParaRPr>
          </a:p>
          <a:p>
            <a:pPr marL="234950">
              <a:lnSpc>
                <a:spcPts val="2145"/>
              </a:lnSpc>
            </a:pPr>
            <a:r>
              <a:rPr dirty="0" sz="1850" spc="-10">
                <a:latin typeface="Times New Roman"/>
                <a:cs typeface="Times New Roman"/>
              </a:rPr>
              <a:t>Proposition</a:t>
            </a:r>
            <a:endParaRPr sz="1850">
              <a:latin typeface="Times New Roman"/>
              <a:cs typeface="Times New Roman"/>
            </a:endParaRPr>
          </a:p>
          <a:p>
            <a:pPr marL="12700" marR="219710" indent="189230">
              <a:lnSpc>
                <a:spcPts val="2100"/>
              </a:lnSpc>
              <a:spcBef>
                <a:spcPts val="135"/>
              </a:spcBef>
              <a:buSzPct val="94594"/>
              <a:buAutoNum type="arabicPeriod" startAt="5"/>
              <a:tabLst>
                <a:tab pos="201930" algn="l"/>
              </a:tabLst>
            </a:pPr>
            <a:r>
              <a:rPr dirty="0" sz="1850">
                <a:latin typeface="Times New Roman"/>
                <a:cs typeface="Times New Roman"/>
              </a:rPr>
              <a:t>Dataset</a:t>
            </a:r>
            <a:r>
              <a:rPr dirty="0" sz="1850" spc="49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Description </a:t>
            </a:r>
            <a:r>
              <a:rPr dirty="0" sz="1850">
                <a:latin typeface="Times New Roman"/>
                <a:cs typeface="Times New Roman"/>
              </a:rPr>
              <a:t>6.Modelling</a:t>
            </a:r>
            <a:r>
              <a:rPr dirty="0" sz="1850" spc="409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Approach</a:t>
            </a:r>
            <a:endParaRPr sz="1850">
              <a:latin typeface="Times New Roman"/>
              <a:cs typeface="Times New Roman"/>
            </a:endParaRPr>
          </a:p>
          <a:p>
            <a:pPr marL="199390" indent="-179705">
              <a:lnSpc>
                <a:spcPts val="1980"/>
              </a:lnSpc>
              <a:buSzPct val="94594"/>
              <a:buAutoNum type="arabicPeriod" startAt="7"/>
              <a:tabLst>
                <a:tab pos="199390" algn="l"/>
              </a:tabLst>
            </a:pPr>
            <a:r>
              <a:rPr dirty="0" sz="1850">
                <a:latin typeface="Times New Roman"/>
                <a:cs typeface="Times New Roman"/>
              </a:rPr>
              <a:t>Results</a:t>
            </a:r>
            <a:r>
              <a:rPr dirty="0" sz="1850" spc="2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33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Discussion</a:t>
            </a:r>
            <a:endParaRPr sz="1850">
              <a:latin typeface="Times New Roman"/>
              <a:cs typeface="Times New Roman"/>
            </a:endParaRPr>
          </a:p>
          <a:p>
            <a:pPr marL="254635" indent="-240029">
              <a:lnSpc>
                <a:spcPts val="2160"/>
              </a:lnSpc>
              <a:buSzPct val="94594"/>
              <a:buAutoNum type="arabicPeriod" startAt="7"/>
              <a:tabLst>
                <a:tab pos="254635" algn="l"/>
              </a:tabLst>
            </a:pPr>
            <a:r>
              <a:rPr dirty="0" sz="1850" spc="-10">
                <a:latin typeface="Times New Roman"/>
                <a:cs typeface="Times New Roman"/>
              </a:rPr>
              <a:t>Conclusion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491" y="0"/>
            <a:ext cx="6769908" cy="4455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34645">
              <a:lnSpc>
                <a:spcPct val="100000"/>
              </a:lnSpc>
              <a:spcBef>
                <a:spcPts val="120"/>
              </a:spcBef>
            </a:pPr>
            <a:r>
              <a:rPr dirty="0" sz="3200" spc="-95">
                <a:latin typeface="Calibri"/>
                <a:cs typeface="Calibri"/>
              </a:rPr>
              <a:t>PROBLEM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90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5580" y="1275124"/>
            <a:ext cx="4653280" cy="142113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08915" marR="5080" indent="-196850">
              <a:lnSpc>
                <a:spcPct val="92100"/>
              </a:lnSpc>
              <a:spcBef>
                <a:spcPts val="325"/>
              </a:spcBef>
              <a:buChar char="•"/>
              <a:tabLst>
                <a:tab pos="208915" algn="l"/>
              </a:tabLst>
            </a:pPr>
            <a:r>
              <a:rPr dirty="0" sz="1950" spc="-65">
                <a:latin typeface="Calibri"/>
                <a:cs typeface="Calibri"/>
              </a:rPr>
              <a:t>Analysing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125">
                <a:latin typeface="Calibri"/>
                <a:cs typeface="Calibri"/>
              </a:rPr>
              <a:t>employee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75">
                <a:latin typeface="Calibri"/>
                <a:cs typeface="Calibri"/>
              </a:rPr>
              <a:t>performance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-75">
                <a:latin typeface="Calibri"/>
                <a:cs typeface="Calibri"/>
              </a:rPr>
              <a:t>to</a:t>
            </a:r>
            <a:r>
              <a:rPr dirty="0" sz="1950" spc="-4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track</a:t>
            </a:r>
            <a:r>
              <a:rPr dirty="0" sz="1950" spc="-6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their </a:t>
            </a:r>
            <a:r>
              <a:rPr dirty="0" sz="1950" spc="-85">
                <a:latin typeface="Calibri"/>
                <a:cs typeface="Calibri"/>
              </a:rPr>
              <a:t>working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skills</a:t>
            </a:r>
            <a:r>
              <a:rPr dirty="0" sz="1950" spc="-55">
                <a:latin typeface="Calibri"/>
                <a:cs typeface="Calibri"/>
              </a:rPr>
              <a:t> </a:t>
            </a:r>
            <a:r>
              <a:rPr dirty="0" sz="1950" spc="-95">
                <a:latin typeface="Calibri"/>
                <a:cs typeface="Calibri"/>
              </a:rPr>
              <a:t>and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-100">
                <a:latin typeface="Calibri"/>
                <a:cs typeface="Calibri"/>
              </a:rPr>
              <a:t>to</a:t>
            </a:r>
            <a:r>
              <a:rPr dirty="0" sz="1950" spc="-55">
                <a:latin typeface="Calibri"/>
                <a:cs typeface="Calibri"/>
              </a:rPr>
              <a:t> </a:t>
            </a:r>
            <a:r>
              <a:rPr dirty="0" sz="1950" spc="-80">
                <a:latin typeface="Calibri"/>
                <a:cs typeface="Calibri"/>
              </a:rPr>
              <a:t>motivate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-75">
                <a:latin typeface="Calibri"/>
                <a:cs typeface="Calibri"/>
              </a:rPr>
              <a:t>the</a:t>
            </a:r>
            <a:r>
              <a:rPr dirty="0" sz="1950" spc="-45">
                <a:latin typeface="Calibri"/>
                <a:cs typeface="Calibri"/>
              </a:rPr>
              <a:t> </a:t>
            </a:r>
            <a:r>
              <a:rPr dirty="0" sz="1950" spc="-135">
                <a:latin typeface="Calibri"/>
                <a:cs typeface="Calibri"/>
              </a:rPr>
              <a:t>low</a:t>
            </a:r>
            <a:r>
              <a:rPr dirty="0" sz="1950" spc="-3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level </a:t>
            </a:r>
            <a:r>
              <a:rPr dirty="0" sz="1950" spc="-110">
                <a:latin typeface="Calibri"/>
                <a:cs typeface="Calibri"/>
              </a:rPr>
              <a:t>employees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-135">
                <a:latin typeface="Calibri"/>
                <a:cs typeface="Calibri"/>
              </a:rPr>
              <a:t>by</a:t>
            </a:r>
            <a:r>
              <a:rPr dirty="0" sz="1950" spc="-50">
                <a:latin typeface="Calibri"/>
                <a:cs typeface="Calibri"/>
              </a:rPr>
              <a:t> </a:t>
            </a:r>
            <a:r>
              <a:rPr dirty="0" sz="1950" spc="-55">
                <a:latin typeface="Calibri"/>
                <a:cs typeface="Calibri"/>
              </a:rPr>
              <a:t>various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-30">
                <a:latin typeface="Calibri"/>
                <a:cs typeface="Calibri"/>
              </a:rPr>
              <a:t>tasks</a:t>
            </a:r>
            <a:r>
              <a:rPr dirty="0" sz="1950" spc="-90">
                <a:latin typeface="Calibri"/>
                <a:cs typeface="Calibri"/>
              </a:rPr>
              <a:t> </a:t>
            </a:r>
            <a:r>
              <a:rPr dirty="0" sz="1950" spc="-5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  <a:p>
            <a:pPr marL="207645">
              <a:lnSpc>
                <a:spcPts val="2035"/>
              </a:lnSpc>
            </a:pPr>
            <a:r>
              <a:rPr dirty="0" sz="1950" spc="-125">
                <a:latin typeface="Calibri"/>
                <a:cs typeface="Calibri"/>
              </a:rPr>
              <a:t>To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track</a:t>
            </a:r>
            <a:r>
              <a:rPr dirty="0" sz="1950" spc="-95">
                <a:latin typeface="Calibri"/>
                <a:cs typeface="Calibri"/>
              </a:rPr>
              <a:t> </a:t>
            </a:r>
            <a:r>
              <a:rPr dirty="0" sz="1950" spc="-75">
                <a:latin typeface="Calibri"/>
                <a:cs typeface="Calibri"/>
              </a:rPr>
              <a:t>the</a:t>
            </a:r>
            <a:r>
              <a:rPr dirty="0" sz="1950" spc="-45">
                <a:latin typeface="Calibri"/>
                <a:cs typeface="Calibri"/>
              </a:rPr>
              <a:t> </a:t>
            </a:r>
            <a:r>
              <a:rPr dirty="0" sz="1950" spc="-80">
                <a:latin typeface="Calibri"/>
                <a:cs typeface="Calibri"/>
              </a:rPr>
              <a:t>performance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-80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85">
                <a:latin typeface="Calibri"/>
                <a:cs typeface="Calibri"/>
              </a:rPr>
              <a:t>give</a:t>
            </a:r>
            <a:r>
              <a:rPr dirty="0" sz="1950" spc="-80">
                <a:latin typeface="Calibri"/>
                <a:cs typeface="Calibri"/>
              </a:rPr>
              <a:t> </a:t>
            </a:r>
            <a:r>
              <a:rPr dirty="0" sz="1950" spc="-70">
                <a:latin typeface="Calibri"/>
                <a:cs typeface="Calibri"/>
              </a:rPr>
              <a:t>rewards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-25">
                <a:latin typeface="Calibri"/>
                <a:cs typeface="Calibri"/>
              </a:rPr>
              <a:t>to</a:t>
            </a:r>
            <a:endParaRPr sz="1950">
              <a:latin typeface="Calibri"/>
              <a:cs typeface="Calibri"/>
            </a:endParaRPr>
          </a:p>
          <a:p>
            <a:pPr marL="210820" indent="-198120">
              <a:lnSpc>
                <a:spcPts val="2255"/>
              </a:lnSpc>
              <a:buChar char="•"/>
              <a:tabLst>
                <a:tab pos="210820" algn="l"/>
              </a:tabLst>
            </a:pPr>
            <a:r>
              <a:rPr dirty="0" sz="1950" spc="-114">
                <a:latin typeface="Calibri"/>
                <a:cs typeface="Calibri"/>
              </a:rPr>
              <a:t>improve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80">
                <a:latin typeface="Calibri"/>
                <a:cs typeface="Calibri"/>
              </a:rPr>
              <a:t>the</a:t>
            </a:r>
            <a:r>
              <a:rPr dirty="0" sz="1950" spc="-30">
                <a:latin typeface="Calibri"/>
                <a:cs typeface="Calibri"/>
              </a:rPr>
              <a:t> </a:t>
            </a:r>
            <a:r>
              <a:rPr dirty="0" sz="1950" spc="-25">
                <a:latin typeface="Calibri"/>
                <a:cs typeface="Calibri"/>
              </a:rPr>
              <a:t>current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performance.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7856" y="0"/>
            <a:ext cx="2064543" cy="43230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8272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135"/>
              </a:spcBef>
            </a:pPr>
            <a:r>
              <a:rPr dirty="0" sz="2850" spc="165">
                <a:latin typeface="Calibri"/>
                <a:cs typeface="Calibri"/>
              </a:rPr>
              <a:t>PROJECT</a:t>
            </a:r>
            <a:r>
              <a:rPr dirty="0" sz="2850" spc="305">
                <a:latin typeface="Calibri"/>
                <a:cs typeface="Calibri"/>
              </a:rPr>
              <a:t> </a:t>
            </a:r>
            <a:r>
              <a:rPr dirty="0" sz="2850" spc="-10">
                <a:latin typeface="Calibri"/>
                <a:cs typeface="Calibri"/>
              </a:rPr>
              <a:t>OVERVIEW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5564" y="1775241"/>
            <a:ext cx="4641850" cy="22326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227965" indent="2540">
              <a:lnSpc>
                <a:spcPct val="97900"/>
              </a:lnSpc>
              <a:spcBef>
                <a:spcPts val="135"/>
              </a:spcBef>
            </a:pP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about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eivlployees </a:t>
            </a:r>
            <a:r>
              <a:rPr dirty="0" sz="1800">
                <a:latin typeface="Times New Roman"/>
                <a:cs typeface="Times New Roman"/>
              </a:rPr>
              <a:t>how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perforitt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various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3iapll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pivot table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Employee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12700" marR="5080" indent="1270">
              <a:lnSpc>
                <a:spcPts val="2030"/>
              </a:lnSpc>
              <a:spcBef>
                <a:spcPts val="670"/>
              </a:spcBef>
            </a:pPr>
            <a:r>
              <a:rPr dirty="0" sz="1800">
                <a:latin typeface="Times New Roman"/>
                <a:cs typeface="Times New Roman"/>
              </a:rPr>
              <a:t>identify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level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toward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r>
              <a:rPr dirty="0" sz="1800" spc="5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improve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level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assigning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itew </a:t>
            </a:r>
            <a:r>
              <a:rPr dirty="0" sz="1800">
                <a:latin typeface="Times New Roman"/>
                <a:cs typeface="Times New Roman"/>
              </a:rPr>
              <a:t>taks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emerge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themselves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1542" y="0"/>
            <a:ext cx="4170857" cy="4455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6" y="227425"/>
            <a:ext cx="3275329" cy="3797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00" spc="-45">
                <a:latin typeface="Calibri"/>
                <a:cs typeface="Calibri"/>
              </a:rPr>
              <a:t>WHO</a:t>
            </a:r>
            <a:r>
              <a:rPr dirty="0" sz="2300" spc="8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ARE</a:t>
            </a:r>
            <a:r>
              <a:rPr dirty="0" sz="2300" spc="7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END</a:t>
            </a:r>
            <a:r>
              <a:rPr dirty="0" sz="2300" spc="7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USERS?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9185" y="1011781"/>
            <a:ext cx="1542415" cy="1421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2090" indent="-199390">
              <a:lnSpc>
                <a:spcPct val="100000"/>
              </a:lnSpc>
              <a:spcBef>
                <a:spcPts val="95"/>
              </a:spcBef>
              <a:buChar char="•"/>
              <a:tabLst>
                <a:tab pos="212090" algn="l"/>
              </a:tabLst>
            </a:pPr>
            <a:r>
              <a:rPr dirty="0" sz="1900" spc="-10">
                <a:latin typeface="Calibri"/>
                <a:cs typeface="Calibri"/>
              </a:rPr>
              <a:t>Employees</a:t>
            </a:r>
            <a:endParaRPr sz="1900">
              <a:latin typeface="Calibri"/>
              <a:cs typeface="Calibri"/>
            </a:endParaRPr>
          </a:p>
          <a:p>
            <a:pPr marL="213360" indent="-196215">
              <a:lnSpc>
                <a:spcPct val="100000"/>
              </a:lnSpc>
              <a:spcBef>
                <a:spcPts val="2055"/>
              </a:spcBef>
              <a:buChar char="•"/>
              <a:tabLst>
                <a:tab pos="213360" algn="l"/>
              </a:tabLst>
            </a:pPr>
            <a:r>
              <a:rPr dirty="0" sz="1950" spc="-45">
                <a:latin typeface="Calibri"/>
                <a:cs typeface="Calibri"/>
              </a:rPr>
              <a:t>Organisations</a:t>
            </a:r>
            <a:endParaRPr sz="1950">
              <a:latin typeface="Calibri"/>
              <a:cs typeface="Calibri"/>
            </a:endParaRPr>
          </a:p>
          <a:p>
            <a:pPr marL="212090" indent="-193040">
              <a:lnSpc>
                <a:spcPct val="100000"/>
              </a:lnSpc>
              <a:spcBef>
                <a:spcPts val="2095"/>
              </a:spcBef>
              <a:buChar char="•"/>
              <a:tabLst>
                <a:tab pos="212090" algn="l"/>
              </a:tabLst>
            </a:pPr>
            <a:r>
              <a:rPr dirty="0" sz="1850" spc="-10">
                <a:latin typeface="Calibri"/>
                <a:cs typeface="Calibri"/>
              </a:rPr>
              <a:t>Employers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898" y="1032906"/>
            <a:ext cx="1032271" cy="18945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7856" y="634"/>
            <a:ext cx="2064543" cy="437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99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90"/>
              </a:spcBef>
              <a:tabLst>
                <a:tab pos="3657600" algn="l"/>
              </a:tabLst>
            </a:pPr>
            <a:r>
              <a:rPr dirty="0" sz="2400" spc="70">
                <a:latin typeface="Calibri"/>
                <a:cs typeface="Calibri"/>
              </a:rPr>
              <a:t>OUR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SOLUTION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95">
                <a:latin typeface="Calibri"/>
                <a:cs typeface="Calibri"/>
              </a:rPr>
              <a:t>VALUE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 spc="55">
                <a:latin typeface="Calibri"/>
                <a:cs typeface="Calibri"/>
              </a:rPr>
              <a:t>PROPOSI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31960" y="1276503"/>
            <a:ext cx="2811780" cy="1883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4150" indent="-161925">
              <a:lnSpc>
                <a:spcPct val="100000"/>
              </a:lnSpc>
              <a:spcBef>
                <a:spcPts val="90"/>
              </a:spcBef>
              <a:buChar char="•"/>
              <a:tabLst>
                <a:tab pos="184150" algn="l"/>
              </a:tabLst>
            </a:pPr>
            <a:r>
              <a:rPr dirty="0" sz="1550" spc="-80">
                <a:latin typeface="Arial MT"/>
                <a:cs typeface="Arial MT"/>
              </a:rPr>
              <a:t>FilŁering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855">
                <a:solidFill>
                  <a:srgbClr val="212121"/>
                </a:solidFill>
                <a:latin typeface="Arial MT"/>
                <a:cs typeface="Arial MT"/>
              </a:rPr>
              <a:t>—</a:t>
            </a:r>
            <a:r>
              <a:rPr dirty="0" sz="155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550" spc="-120">
                <a:latin typeface="Arial MT"/>
                <a:cs typeface="Arial MT"/>
              </a:rPr>
              <a:t>remove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missing</a:t>
            </a:r>
            <a:endParaRPr sz="1550">
              <a:latin typeface="Arial MT"/>
              <a:cs typeface="Arial MT"/>
            </a:endParaRPr>
          </a:p>
          <a:p>
            <a:pPr marL="187325" indent="-174625">
              <a:lnSpc>
                <a:spcPct val="100000"/>
              </a:lnSpc>
              <a:spcBef>
                <a:spcPts val="1650"/>
              </a:spcBef>
              <a:buChar char="•"/>
              <a:tabLst>
                <a:tab pos="187325" algn="l"/>
                <a:tab pos="866775" algn="l"/>
              </a:tabLst>
            </a:pPr>
            <a:r>
              <a:rPr dirty="0" sz="1700" spc="-10">
                <a:latin typeface="Calibri"/>
                <a:cs typeface="Calibri"/>
              </a:rPr>
              <a:t>Charts</a:t>
            </a:r>
            <a:r>
              <a:rPr dirty="0" sz="1700">
                <a:latin typeface="Calibri"/>
                <a:cs typeface="Calibri"/>
              </a:rPr>
              <a:t>	</a:t>
            </a:r>
            <a:r>
              <a:rPr dirty="0" sz="1700" spc="-865">
                <a:solidFill>
                  <a:srgbClr val="363636"/>
                </a:solidFill>
                <a:latin typeface="Calibri"/>
                <a:cs typeface="Calibri"/>
              </a:rPr>
              <a:t>—</a:t>
            </a:r>
            <a:r>
              <a:rPr dirty="0" sz="1700" spc="-25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1700" spc="-85">
                <a:latin typeface="Calibri"/>
                <a:cs typeface="Calibri"/>
              </a:rPr>
              <a:t>visualizaŁion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E0E0E"/>
                </a:solidFill>
                <a:latin typeface="Calibri"/>
                <a:cs typeface="Calibri"/>
              </a:rPr>
              <a:t>repoŁs</a:t>
            </a:r>
            <a:endParaRPr sz="1700">
              <a:latin typeface="Calibri"/>
              <a:cs typeface="Calibri"/>
            </a:endParaRPr>
          </a:p>
          <a:p>
            <a:pPr marL="186690" marR="5080" indent="-165100">
              <a:lnSpc>
                <a:spcPts val="1820"/>
              </a:lnSpc>
              <a:spcBef>
                <a:spcPts val="1840"/>
              </a:spcBef>
              <a:buChar char="•"/>
              <a:tabLst>
                <a:tab pos="186690" algn="l"/>
              </a:tabLst>
            </a:pPr>
            <a:r>
              <a:rPr dirty="0" sz="1600" spc="-180">
                <a:latin typeface="Arial MT"/>
                <a:cs typeface="Arial MT"/>
              </a:rPr>
              <a:t>PivoŁ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15">
                <a:solidFill>
                  <a:srgbClr val="232323"/>
                </a:solidFill>
                <a:latin typeface="Arial MT"/>
                <a:cs typeface="Arial MT"/>
              </a:rPr>
              <a:t>Łabe</a:t>
            </a:r>
            <a:r>
              <a:rPr dirty="0" sz="1600" spc="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600" spc="-944">
                <a:solidFill>
                  <a:srgbClr val="2A2A2A"/>
                </a:solidFill>
                <a:latin typeface="Arial MT"/>
                <a:cs typeface="Arial MT"/>
              </a:rPr>
              <a:t>—</a:t>
            </a:r>
            <a:r>
              <a:rPr dirty="0" sz="1600" spc="-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summary </a:t>
            </a:r>
            <a:r>
              <a:rPr dirty="0" sz="1600" spc="-90">
                <a:latin typeface="Arial MT"/>
                <a:cs typeface="Arial MT"/>
              </a:rPr>
              <a:t>Conditional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145">
                <a:latin typeface="Arial MT"/>
                <a:cs typeface="Arial MT"/>
              </a:rPr>
              <a:t>formaŁŁing</a:t>
            </a:r>
            <a:r>
              <a:rPr dirty="0" sz="1600" spc="105">
                <a:latin typeface="Arial MT"/>
                <a:cs typeface="Arial MT"/>
              </a:rPr>
              <a:t> </a:t>
            </a:r>
            <a:r>
              <a:rPr dirty="0" sz="1600" spc="-900">
                <a:solidFill>
                  <a:srgbClr val="313131"/>
                </a:solidFill>
                <a:latin typeface="Arial MT"/>
                <a:cs typeface="Arial MT"/>
              </a:rPr>
              <a:t>—</a:t>
            </a:r>
            <a:r>
              <a:rPr dirty="0" sz="1600" spc="-7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600" spc="-85">
                <a:latin typeface="Arial MT"/>
                <a:cs typeface="Arial MT"/>
              </a:rPr>
              <a:t>idenŁify</a:t>
            </a:r>
            <a:endParaRPr sz="1600">
              <a:latin typeface="Arial MT"/>
              <a:cs typeface="Arial MT"/>
            </a:endParaRPr>
          </a:p>
          <a:p>
            <a:pPr marL="183515" indent="-161925">
              <a:lnSpc>
                <a:spcPts val="1720"/>
              </a:lnSpc>
              <a:buChar char="•"/>
              <a:tabLst>
                <a:tab pos="183515" algn="l"/>
              </a:tabLst>
            </a:pPr>
            <a:r>
              <a:rPr dirty="0" sz="1600" spc="-10">
                <a:latin typeface="Arial MT"/>
                <a:cs typeface="Arial MT"/>
              </a:rPr>
              <a:t>missing</a:t>
            </a:r>
            <a:endParaRPr sz="1600">
              <a:latin typeface="Arial MT"/>
              <a:cs typeface="Arial MT"/>
            </a:endParaRPr>
          </a:p>
          <a:p>
            <a:pPr marL="186055">
              <a:lnSpc>
                <a:spcPts val="1889"/>
              </a:lnSpc>
            </a:pPr>
            <a:r>
              <a:rPr dirty="0" sz="1600" spc="-130">
                <a:latin typeface="Arial MT"/>
                <a:cs typeface="Arial MT"/>
              </a:rPr>
              <a:t>Formula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-</a:t>
            </a:r>
            <a:r>
              <a:rPr dirty="0" sz="1600" spc="10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0">
                <a:latin typeface="Arial MT"/>
                <a:cs typeface="Arial MT"/>
              </a:rPr>
              <a:t>performance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level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76" y="634"/>
            <a:ext cx="7614522" cy="4371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647" y="209822"/>
            <a:ext cx="3550920" cy="5645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0" spc="-20">
                <a:latin typeface="Calibri"/>
                <a:cs typeface="Calibri"/>
              </a:rPr>
              <a:t>Dataset</a:t>
            </a:r>
            <a:r>
              <a:rPr dirty="0" sz="3500" spc="-70">
                <a:latin typeface="Calibri"/>
                <a:cs typeface="Calibri"/>
              </a:rPr>
              <a:t> </a:t>
            </a:r>
            <a:r>
              <a:rPr dirty="0" sz="3500" spc="-10">
                <a:latin typeface="Calibri"/>
                <a:cs typeface="Calibri"/>
              </a:rPr>
              <a:t>Description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2279" y="864607"/>
            <a:ext cx="5795010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ts val="1590"/>
              </a:lnSpc>
              <a:spcBef>
                <a:spcPts val="95"/>
              </a:spcBef>
            </a:pPr>
            <a:r>
              <a:rPr dirty="0" sz="1350" spc="-55">
                <a:latin typeface="Calibri"/>
                <a:cs typeface="Calibri"/>
              </a:rPr>
              <a:t>Employee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25">
                <a:solidFill>
                  <a:srgbClr val="2A2A2A"/>
                </a:solidFill>
                <a:latin typeface="Calibri"/>
                <a:cs typeface="Calibri"/>
              </a:rPr>
              <a:t>data</a:t>
            </a:r>
            <a:r>
              <a:rPr dirty="0" sz="1350" spc="-5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set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665">
                <a:solidFill>
                  <a:srgbClr val="4B4B4B"/>
                </a:solidFill>
                <a:latin typeface="Calibri"/>
                <a:cs typeface="Calibri"/>
              </a:rPr>
              <a:t>—</a:t>
            </a:r>
            <a:r>
              <a:rPr dirty="0" sz="1350" spc="10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the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65">
                <a:latin typeface="Calibri"/>
                <a:cs typeface="Calibri"/>
              </a:rPr>
              <a:t>employee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datas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taken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60">
                <a:latin typeface="Calibri"/>
                <a:cs typeface="Calibri"/>
              </a:rPr>
              <a:t>from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the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Kaggle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to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analysis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0F0F0F"/>
                </a:solidFill>
                <a:latin typeface="Calibri"/>
                <a:cs typeface="Calibri"/>
              </a:rPr>
              <a:t>employe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dirty="0" sz="1300">
                <a:solidFill>
                  <a:srgbClr val="B1494F"/>
                </a:solidFill>
                <a:latin typeface="Arial MT"/>
                <a:cs typeface="Arial MT"/>
              </a:rPr>
              <a:t>9</a:t>
            </a:r>
            <a:r>
              <a:rPr dirty="0" sz="1300" spc="-50">
                <a:solidFill>
                  <a:srgbClr val="B1494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C1110C"/>
                </a:solidFill>
                <a:latin typeface="Arial MT"/>
                <a:cs typeface="Arial MT"/>
              </a:rPr>
              <a:t>features</a:t>
            </a:r>
            <a:endParaRPr sz="1300">
              <a:latin typeface="Arial MT"/>
              <a:cs typeface="Arial MT"/>
            </a:endParaRPr>
          </a:p>
          <a:p>
            <a:pPr marL="19050" marR="1200785">
              <a:lnSpc>
                <a:spcPts val="1530"/>
              </a:lnSpc>
              <a:spcBef>
                <a:spcPts val="20"/>
              </a:spcBef>
            </a:pPr>
            <a:r>
              <a:rPr dirty="0" sz="1200" spc="-40">
                <a:solidFill>
                  <a:srgbClr val="AE262D"/>
                </a:solidFill>
                <a:latin typeface="Arial MT"/>
                <a:cs typeface="Arial MT"/>
              </a:rPr>
              <a:t>Employee</a:t>
            </a:r>
            <a:r>
              <a:rPr dirty="0" sz="1200" spc="25">
                <a:solidFill>
                  <a:srgbClr val="AE262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913F46"/>
                </a:solidFill>
                <a:latin typeface="Arial MT"/>
                <a:cs typeface="Arial MT"/>
              </a:rPr>
              <a:t>I</a:t>
            </a:r>
            <a:r>
              <a:rPr dirty="0" sz="1200">
                <a:solidFill>
                  <a:srgbClr val="BC2631"/>
                </a:solidFill>
                <a:latin typeface="Arial MT"/>
                <a:cs typeface="Arial MT"/>
              </a:rPr>
              <a:t>D</a:t>
            </a:r>
            <a:r>
              <a:rPr dirty="0" sz="1200" spc="265">
                <a:solidFill>
                  <a:srgbClr val="BC2631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BF4F56"/>
                </a:solidFill>
                <a:latin typeface="Arial MT"/>
                <a:cs typeface="Arial MT"/>
              </a:rPr>
              <a:t>Unique</a:t>
            </a:r>
            <a:r>
              <a:rPr dirty="0" sz="1200" spc="25">
                <a:solidFill>
                  <a:srgbClr val="BF4F5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9C4F57"/>
                </a:solidFill>
                <a:latin typeface="Arial MT"/>
                <a:cs typeface="Arial MT"/>
              </a:rPr>
              <a:t>identifier</a:t>
            </a:r>
            <a:r>
              <a:rPr dirty="0" sz="1200" spc="110">
                <a:solidFill>
                  <a:srgbClr val="9C4F57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C13634"/>
                </a:solidFill>
                <a:latin typeface="Arial MT"/>
                <a:cs typeface="Arial MT"/>
              </a:rPr>
              <a:t>for</a:t>
            </a:r>
            <a:r>
              <a:rPr dirty="0" sz="1200" spc="5">
                <a:solidFill>
                  <a:srgbClr val="C13634"/>
                </a:solidFill>
                <a:latin typeface="Arial MT"/>
                <a:cs typeface="Arial MT"/>
              </a:rPr>
              <a:t> </a:t>
            </a:r>
            <a:r>
              <a:rPr dirty="0" sz="1200" spc="-30">
                <a:solidFill>
                  <a:srgbClr val="B35754"/>
                </a:solidFill>
                <a:latin typeface="Arial MT"/>
                <a:cs typeface="Arial MT"/>
              </a:rPr>
              <a:t>eacn</a:t>
            </a:r>
            <a:r>
              <a:rPr dirty="0" sz="1200" spc="-5">
                <a:solidFill>
                  <a:srgbClr val="B35754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BD1A21"/>
                </a:solidFill>
                <a:latin typeface="Arial MT"/>
                <a:cs typeface="Arial MT"/>
              </a:rPr>
              <a:t>employee</a:t>
            </a:r>
            <a:r>
              <a:rPr dirty="0" sz="1200" spc="30">
                <a:solidFill>
                  <a:srgbClr val="BD1A2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BC6066"/>
                </a:solidFill>
                <a:latin typeface="Arial MT"/>
                <a:cs typeface="Arial MT"/>
              </a:rPr>
              <a:t>i</a:t>
            </a:r>
            <a:r>
              <a:rPr dirty="0" sz="1200">
                <a:solidFill>
                  <a:srgbClr val="BC696E"/>
                </a:solidFill>
                <a:latin typeface="Arial MT"/>
                <a:cs typeface="Arial MT"/>
              </a:rPr>
              <a:t>n</a:t>
            </a:r>
            <a:r>
              <a:rPr dirty="0" sz="1200" spc="-20">
                <a:solidFill>
                  <a:srgbClr val="BC696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D86E75"/>
                </a:solidFill>
                <a:latin typeface="Arial MT"/>
                <a:cs typeface="Arial MT"/>
              </a:rPr>
              <a:t>tne</a:t>
            </a:r>
            <a:r>
              <a:rPr dirty="0" sz="1200" spc="5">
                <a:solidFill>
                  <a:srgbClr val="D86E75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CA6769"/>
                </a:solidFill>
                <a:latin typeface="Arial MT"/>
                <a:cs typeface="Arial MT"/>
              </a:rPr>
              <a:t>organization </a:t>
            </a:r>
            <a:r>
              <a:rPr dirty="0" sz="1200">
                <a:solidFill>
                  <a:srgbClr val="A35759"/>
                </a:solidFill>
                <a:latin typeface="Arial MT"/>
                <a:cs typeface="Arial MT"/>
              </a:rPr>
              <a:t>Fi</a:t>
            </a:r>
            <a:r>
              <a:rPr dirty="0" sz="1200">
                <a:solidFill>
                  <a:srgbClr val="A05960"/>
                </a:solidFill>
                <a:latin typeface="Arial MT"/>
                <a:cs typeface="Arial MT"/>
              </a:rPr>
              <a:t>rst</a:t>
            </a:r>
            <a:r>
              <a:rPr dirty="0" sz="1200" spc="-5">
                <a:solidFill>
                  <a:srgbClr val="A05960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DA1123"/>
                </a:solidFill>
                <a:latin typeface="Arial MT"/>
                <a:cs typeface="Arial MT"/>
              </a:rPr>
              <a:t>Name:</a:t>
            </a:r>
            <a:r>
              <a:rPr dirty="0" sz="1200" spc="50">
                <a:solidFill>
                  <a:srgbClr val="DA1123"/>
                </a:solidFill>
                <a:latin typeface="Arial MT"/>
                <a:cs typeface="Arial MT"/>
              </a:rPr>
              <a:t> </a:t>
            </a:r>
            <a:r>
              <a:rPr dirty="0" sz="1200" spc="-40">
                <a:solidFill>
                  <a:srgbClr val="9C424B"/>
                </a:solidFill>
                <a:latin typeface="Arial MT"/>
                <a:cs typeface="Arial MT"/>
              </a:rPr>
              <a:t>The</a:t>
            </a:r>
            <a:r>
              <a:rPr dirty="0" sz="1200" spc="60">
                <a:solidFill>
                  <a:srgbClr val="9C424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BF1515"/>
                </a:solidFill>
                <a:latin typeface="Arial MT"/>
                <a:cs typeface="Arial MT"/>
              </a:rPr>
              <a:t>first</a:t>
            </a:r>
            <a:r>
              <a:rPr dirty="0" sz="1200" spc="40">
                <a:solidFill>
                  <a:srgbClr val="BF1515"/>
                </a:solidFill>
                <a:latin typeface="Arial MT"/>
                <a:cs typeface="Arial MT"/>
              </a:rPr>
              <a:t> </a:t>
            </a:r>
            <a:r>
              <a:rPr dirty="0" sz="1200" spc="-45">
                <a:solidFill>
                  <a:srgbClr val="CC605B"/>
                </a:solidFill>
                <a:latin typeface="Arial MT"/>
                <a:cs typeface="Arial MT"/>
              </a:rPr>
              <a:t>name</a:t>
            </a:r>
            <a:r>
              <a:rPr dirty="0" sz="1200" spc="45">
                <a:solidFill>
                  <a:srgbClr val="CC60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CD6264"/>
                </a:solidFill>
                <a:latin typeface="Arial MT"/>
                <a:cs typeface="Arial MT"/>
              </a:rPr>
              <a:t>of</a:t>
            </a:r>
            <a:r>
              <a:rPr dirty="0" sz="1200" spc="20">
                <a:solidFill>
                  <a:srgbClr val="CD626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B36774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B36774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F7574"/>
                </a:solidFill>
                <a:latin typeface="Arial MT"/>
                <a:cs typeface="Arial MT"/>
              </a:rPr>
              <a:t>employee</a:t>
            </a:r>
            <a:endParaRPr sz="12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C4484D"/>
                </a:solidFill>
                <a:latin typeface="Arial MT"/>
                <a:cs typeface="Arial MT"/>
              </a:rPr>
              <a:t>Title</a:t>
            </a:r>
            <a:r>
              <a:rPr dirty="0" sz="1200" spc="295">
                <a:solidFill>
                  <a:srgbClr val="C4484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BA2A31"/>
                </a:solidFill>
                <a:latin typeface="Arial MT"/>
                <a:cs typeface="Arial MT"/>
              </a:rPr>
              <a:t>the</a:t>
            </a:r>
            <a:r>
              <a:rPr dirty="0" sz="1200" spc="204">
                <a:solidFill>
                  <a:srgbClr val="BA2A3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F484B"/>
                </a:solidFill>
                <a:latin typeface="Arial MT"/>
                <a:cs typeface="Arial MT"/>
              </a:rPr>
              <a:t>job</a:t>
            </a:r>
            <a:r>
              <a:rPr dirty="0" sz="1200" spc="45">
                <a:solidFill>
                  <a:srgbClr val="AF484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B84F52"/>
                </a:solidFill>
                <a:latin typeface="Arial MT"/>
                <a:cs typeface="Arial MT"/>
              </a:rPr>
              <a:t>title</a:t>
            </a:r>
            <a:r>
              <a:rPr dirty="0" sz="1200" spc="-20">
                <a:solidFill>
                  <a:srgbClr val="B84F5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D6646B"/>
                </a:solidFill>
                <a:latin typeface="Arial MT"/>
                <a:cs typeface="Arial MT"/>
              </a:rPr>
              <a:t>or </a:t>
            </a:r>
            <a:r>
              <a:rPr dirty="0" sz="1200">
                <a:solidFill>
                  <a:srgbClr val="C84146"/>
                </a:solidFill>
                <a:latin typeface="Arial MT"/>
                <a:cs typeface="Arial MT"/>
              </a:rPr>
              <a:t>positi</a:t>
            </a:r>
            <a:r>
              <a:rPr dirty="0" sz="1200" spc="-180">
                <a:solidFill>
                  <a:srgbClr val="C84146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B65D57"/>
                </a:solidFill>
                <a:latin typeface="Arial MT"/>
                <a:cs typeface="Arial MT"/>
              </a:rPr>
              <a:t>on</a:t>
            </a:r>
            <a:r>
              <a:rPr dirty="0" sz="1200">
                <a:solidFill>
                  <a:srgbClr val="B65D57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D1696D"/>
                </a:solidFill>
                <a:latin typeface="Arial MT"/>
                <a:cs typeface="Arial MT"/>
              </a:rPr>
              <a:t>of</a:t>
            </a:r>
            <a:r>
              <a:rPr dirty="0" sz="1200" spc="-20">
                <a:solidFill>
                  <a:srgbClr val="D1696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BA5264"/>
                </a:solidFill>
                <a:latin typeface="Arial MT"/>
                <a:cs typeface="Arial MT"/>
              </a:rPr>
              <a:t>the</a:t>
            </a:r>
            <a:r>
              <a:rPr dirty="0" sz="1200" spc="30">
                <a:solidFill>
                  <a:srgbClr val="BA5264"/>
                </a:solidFill>
                <a:latin typeface="Arial MT"/>
                <a:cs typeface="Arial MT"/>
              </a:rPr>
              <a:t> </a:t>
            </a:r>
            <a:r>
              <a:rPr dirty="0" sz="1200" spc="-30">
                <a:solidFill>
                  <a:srgbClr val="BC5060"/>
                </a:solidFill>
                <a:latin typeface="Arial MT"/>
                <a:cs typeface="Arial MT"/>
              </a:rPr>
              <a:t>employee</a:t>
            </a:r>
            <a:r>
              <a:rPr dirty="0" sz="1200" spc="90">
                <a:solidFill>
                  <a:srgbClr val="BC506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D83842"/>
                </a:solidFill>
                <a:latin typeface="Arial MT"/>
                <a:cs typeface="Arial MT"/>
              </a:rPr>
              <a:t>within</a:t>
            </a:r>
            <a:r>
              <a:rPr dirty="0" sz="1200" spc="50">
                <a:solidFill>
                  <a:srgbClr val="D838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C36264"/>
                </a:solidFill>
                <a:latin typeface="Arial MT"/>
                <a:cs typeface="Arial MT"/>
              </a:rPr>
              <a:t>the</a:t>
            </a:r>
            <a:r>
              <a:rPr dirty="0" sz="1200" spc="30">
                <a:solidFill>
                  <a:srgbClr val="C36264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B55964"/>
                </a:solidFill>
                <a:latin typeface="Arial MT"/>
                <a:cs typeface="Arial MT"/>
              </a:rPr>
              <a:t>organization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Arial MT"/>
              <a:cs typeface="Arial MT"/>
            </a:endParaRPr>
          </a:p>
          <a:p>
            <a:pPr marL="17780" marR="222250" indent="29845">
              <a:lnSpc>
                <a:spcPct val="103699"/>
              </a:lnSpc>
              <a:spcBef>
                <a:spcPts val="5"/>
              </a:spcBef>
              <a:tabLst>
                <a:tab pos="4758055" algn="l"/>
              </a:tabLst>
            </a:pPr>
            <a:r>
              <a:rPr dirty="0" sz="1250">
                <a:solidFill>
                  <a:srgbClr val="DD2321"/>
                </a:solidFill>
                <a:latin typeface="Calibri"/>
                <a:cs typeface="Calibri"/>
              </a:rPr>
              <a:t>Busi</a:t>
            </a:r>
            <a:r>
              <a:rPr dirty="0" sz="1250">
                <a:solidFill>
                  <a:srgbClr val="9C564D"/>
                </a:solidFill>
                <a:latin typeface="Calibri"/>
                <a:cs typeface="Calibri"/>
              </a:rPr>
              <a:t>ness</a:t>
            </a:r>
            <a:r>
              <a:rPr dirty="0" sz="1250" spc="45">
                <a:solidFill>
                  <a:srgbClr val="9C564D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C36072"/>
                </a:solidFill>
                <a:latin typeface="Calibri"/>
                <a:cs typeface="Calibri"/>
              </a:rPr>
              <a:t>Unit</a:t>
            </a:r>
            <a:r>
              <a:rPr dirty="0" sz="1250" spc="370">
                <a:solidFill>
                  <a:srgbClr val="C36072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B32D3B"/>
                </a:solidFill>
                <a:latin typeface="Calibri"/>
                <a:cs typeface="Calibri"/>
              </a:rPr>
              <a:t>The</a:t>
            </a:r>
            <a:r>
              <a:rPr dirty="0" sz="1250" spc="60">
                <a:solidFill>
                  <a:srgbClr val="B32D3B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C46066"/>
                </a:solidFill>
                <a:latin typeface="Calibri"/>
                <a:cs typeface="Calibri"/>
              </a:rPr>
              <a:t>speci</a:t>
            </a:r>
            <a:r>
              <a:rPr dirty="0" sz="1250" spc="-95">
                <a:solidFill>
                  <a:srgbClr val="C46066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D6605E"/>
                </a:solidFill>
                <a:latin typeface="Calibri"/>
                <a:cs typeface="Calibri"/>
              </a:rPr>
              <a:t>fic</a:t>
            </a:r>
            <a:r>
              <a:rPr dirty="0" sz="1250" spc="95">
                <a:solidFill>
                  <a:srgbClr val="D6605E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BF6062"/>
                </a:solidFill>
                <a:latin typeface="Calibri"/>
                <a:cs typeface="Calibri"/>
              </a:rPr>
              <a:t>ousi</a:t>
            </a:r>
            <a:r>
              <a:rPr dirty="0" sz="1250">
                <a:solidFill>
                  <a:srgbClr val="A15652"/>
                </a:solidFill>
                <a:latin typeface="Calibri"/>
                <a:cs typeface="Calibri"/>
              </a:rPr>
              <a:t>ness</a:t>
            </a:r>
            <a:r>
              <a:rPr dirty="0" sz="1250" spc="65">
                <a:solidFill>
                  <a:srgbClr val="A15652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C85960"/>
                </a:solidFill>
                <a:latin typeface="Calibri"/>
                <a:cs typeface="Calibri"/>
              </a:rPr>
              <a:t>unit</a:t>
            </a:r>
            <a:r>
              <a:rPr dirty="0" sz="1250" spc="5">
                <a:solidFill>
                  <a:srgbClr val="C85960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BD5764"/>
                </a:solidFill>
                <a:latin typeface="Calibri"/>
                <a:cs typeface="Calibri"/>
              </a:rPr>
              <a:t>or</a:t>
            </a:r>
            <a:r>
              <a:rPr dirty="0" sz="1250" spc="60">
                <a:solidFill>
                  <a:srgbClr val="BD5764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BF6064"/>
                </a:solidFill>
                <a:latin typeface="Calibri"/>
                <a:cs typeface="Calibri"/>
              </a:rPr>
              <a:t>department</a:t>
            </a:r>
            <a:r>
              <a:rPr dirty="0" sz="1250" spc="165">
                <a:solidFill>
                  <a:srgbClr val="BF6064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B85454"/>
                </a:solidFill>
                <a:latin typeface="Calibri"/>
                <a:cs typeface="Calibri"/>
              </a:rPr>
              <a:t>to</a:t>
            </a:r>
            <a:r>
              <a:rPr dirty="0" sz="1250" spc="60">
                <a:solidFill>
                  <a:srgbClr val="B85454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C43138"/>
                </a:solidFill>
                <a:latin typeface="Calibri"/>
                <a:cs typeface="Calibri"/>
              </a:rPr>
              <a:t>wh</a:t>
            </a:r>
            <a:r>
              <a:rPr dirty="0" sz="1250" spc="105">
                <a:solidFill>
                  <a:srgbClr val="C4313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CA6470"/>
                </a:solidFill>
                <a:latin typeface="Calibri"/>
                <a:cs typeface="Calibri"/>
              </a:rPr>
              <a:t>ch</a:t>
            </a:r>
            <a:r>
              <a:rPr dirty="0" sz="1250" spc="125">
                <a:solidFill>
                  <a:srgbClr val="CA6470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C15964"/>
                </a:solidFill>
                <a:latin typeface="Calibri"/>
                <a:cs typeface="Calibri"/>
              </a:rPr>
              <a:t>the</a:t>
            </a:r>
            <a:r>
              <a:rPr dirty="0" sz="1250" spc="40">
                <a:solidFill>
                  <a:srgbClr val="C15964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BF595B"/>
                </a:solidFill>
                <a:latin typeface="Calibri"/>
                <a:cs typeface="Calibri"/>
              </a:rPr>
              <a:t>employee</a:t>
            </a:r>
            <a:r>
              <a:rPr dirty="0" sz="1250" spc="200">
                <a:solidFill>
                  <a:srgbClr val="BF595B"/>
                </a:solidFill>
                <a:latin typeface="Calibri"/>
                <a:cs typeface="Calibri"/>
              </a:rPr>
              <a:t> </a:t>
            </a:r>
            <a:r>
              <a:rPr dirty="0" sz="1250" spc="-25">
                <a:solidFill>
                  <a:srgbClr val="C66762"/>
                </a:solidFill>
                <a:latin typeface="Calibri"/>
                <a:cs typeface="Calibri"/>
              </a:rPr>
              <a:t>oel </a:t>
            </a:r>
            <a:r>
              <a:rPr dirty="0" sz="1250">
                <a:solidFill>
                  <a:srgbClr val="B83D3F"/>
                </a:solidFill>
                <a:latin typeface="Calibri"/>
                <a:cs typeface="Calibri"/>
              </a:rPr>
              <a:t>Employee</a:t>
            </a:r>
            <a:r>
              <a:rPr dirty="0" sz="1250" spc="145">
                <a:solidFill>
                  <a:srgbClr val="B83D3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C15959"/>
                </a:solidFill>
                <a:latin typeface="Calibri"/>
                <a:cs typeface="Calibri"/>
              </a:rPr>
              <a:t>Status:</a:t>
            </a:r>
            <a:r>
              <a:rPr dirty="0" sz="1250" spc="100">
                <a:solidFill>
                  <a:srgbClr val="C15959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95444B"/>
                </a:solidFill>
                <a:latin typeface="Calibri"/>
                <a:cs typeface="Calibri"/>
              </a:rPr>
              <a:t>The</a:t>
            </a:r>
            <a:r>
              <a:rPr dirty="0" sz="1250" spc="35">
                <a:solidFill>
                  <a:srgbClr val="95444B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C66064"/>
                </a:solidFill>
                <a:latin typeface="Calibri"/>
                <a:cs typeface="Calibri"/>
              </a:rPr>
              <a:t>current</a:t>
            </a:r>
            <a:r>
              <a:rPr dirty="0" sz="1250" spc="80">
                <a:solidFill>
                  <a:srgbClr val="C66064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D15767"/>
                </a:solidFill>
                <a:latin typeface="Calibri"/>
                <a:cs typeface="Calibri"/>
              </a:rPr>
              <a:t>employment</a:t>
            </a:r>
            <a:r>
              <a:rPr dirty="0" sz="1250" spc="135">
                <a:solidFill>
                  <a:srgbClr val="D15767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BD646B"/>
                </a:solidFill>
                <a:latin typeface="Calibri"/>
                <a:cs typeface="Calibri"/>
              </a:rPr>
              <a:t>status</a:t>
            </a:r>
            <a:r>
              <a:rPr dirty="0" sz="1250" spc="45">
                <a:solidFill>
                  <a:srgbClr val="BD646B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C36775"/>
                </a:solidFill>
                <a:latin typeface="Calibri"/>
                <a:cs typeface="Calibri"/>
              </a:rPr>
              <a:t>of</a:t>
            </a:r>
            <a:r>
              <a:rPr dirty="0" sz="1250" spc="70">
                <a:solidFill>
                  <a:srgbClr val="C36775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A1464F"/>
                </a:solidFill>
                <a:latin typeface="Calibri"/>
                <a:cs typeface="Calibri"/>
              </a:rPr>
              <a:t>tne</a:t>
            </a:r>
            <a:r>
              <a:rPr dirty="0" sz="1250" spc="70">
                <a:solidFill>
                  <a:srgbClr val="A1464F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C85B6E"/>
                </a:solidFill>
                <a:latin typeface="Calibri"/>
                <a:cs typeface="Calibri"/>
              </a:rPr>
              <a:t>employee</a:t>
            </a:r>
            <a:r>
              <a:rPr dirty="0" sz="1250" spc="100">
                <a:solidFill>
                  <a:srgbClr val="C85B6E"/>
                </a:solidFill>
                <a:latin typeface="Calibri"/>
                <a:cs typeface="Calibri"/>
              </a:rPr>
              <a:t> </a:t>
            </a:r>
            <a:r>
              <a:rPr dirty="0" sz="1250" spc="-25">
                <a:solidFill>
                  <a:srgbClr val="BF6064"/>
                </a:solidFill>
                <a:latin typeface="Calibri"/>
                <a:cs typeface="Calibri"/>
              </a:rPr>
              <a:t>(e</a:t>
            </a:r>
            <a:r>
              <a:rPr dirty="0" sz="1250">
                <a:solidFill>
                  <a:srgbClr val="BF6064"/>
                </a:solidFill>
                <a:latin typeface="Calibri"/>
                <a:cs typeface="Calibri"/>
              </a:rPr>
              <a:t>	</a:t>
            </a:r>
            <a:r>
              <a:rPr dirty="0" sz="1250" spc="-175">
                <a:solidFill>
                  <a:srgbClr val="AF7777"/>
                </a:solidFill>
                <a:latin typeface="Calibri"/>
                <a:cs typeface="Calibri"/>
              </a:rPr>
              <a:t>,</a:t>
            </a:r>
            <a:r>
              <a:rPr dirty="0" sz="1250" spc="50">
                <a:solidFill>
                  <a:srgbClr val="AF7777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A52831"/>
                </a:solidFill>
                <a:latin typeface="Calibri"/>
                <a:cs typeface="Calibri"/>
              </a:rPr>
              <a:t>Active. </a:t>
            </a:r>
            <a:r>
              <a:rPr dirty="0" sz="1250" spc="-25">
                <a:solidFill>
                  <a:srgbClr val="C3545B"/>
                </a:solidFill>
                <a:latin typeface="Calibri"/>
                <a:cs typeface="Calibri"/>
              </a:rPr>
              <a:t>On </a:t>
            </a:r>
            <a:r>
              <a:rPr dirty="0" sz="1200">
                <a:solidFill>
                  <a:srgbClr val="AF383F"/>
                </a:solidFill>
                <a:latin typeface="Calibri"/>
                <a:cs typeface="Calibri"/>
              </a:rPr>
              <a:t>Employee</a:t>
            </a:r>
            <a:r>
              <a:rPr dirty="0" sz="1200" spc="165">
                <a:solidFill>
                  <a:srgbClr val="AF383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AF1F26"/>
                </a:solidFill>
                <a:latin typeface="Calibri"/>
                <a:cs typeface="Calibri"/>
              </a:rPr>
              <a:t>Type</a:t>
            </a:r>
            <a:r>
              <a:rPr dirty="0" sz="1200" spc="420">
                <a:solidFill>
                  <a:srgbClr val="AF1F2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BF4649"/>
                </a:solidFill>
                <a:latin typeface="Calibri"/>
                <a:cs typeface="Calibri"/>
              </a:rPr>
              <a:t>The</a:t>
            </a:r>
            <a:r>
              <a:rPr dirty="0" sz="1200" spc="90">
                <a:solidFill>
                  <a:srgbClr val="BF464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C15962"/>
                </a:solidFill>
                <a:latin typeface="Calibri"/>
                <a:cs typeface="Calibri"/>
              </a:rPr>
              <a:t>type</a:t>
            </a:r>
            <a:r>
              <a:rPr dirty="0" sz="1200" spc="75">
                <a:solidFill>
                  <a:srgbClr val="C1596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CD676B"/>
                </a:solidFill>
                <a:latin typeface="Calibri"/>
                <a:cs typeface="Calibri"/>
              </a:rPr>
              <a:t>of</a:t>
            </a:r>
            <a:r>
              <a:rPr dirty="0" sz="1200" spc="60">
                <a:solidFill>
                  <a:srgbClr val="CD676B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BF5B6B"/>
                </a:solidFill>
                <a:latin typeface="Calibri"/>
                <a:cs typeface="Calibri"/>
              </a:rPr>
              <a:t>employment</a:t>
            </a:r>
            <a:r>
              <a:rPr dirty="0" sz="1200" spc="130">
                <a:solidFill>
                  <a:srgbClr val="BF5B6B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C35B69"/>
                </a:solidFill>
                <a:latin typeface="Calibri"/>
                <a:cs typeface="Calibri"/>
              </a:rPr>
              <a:t>ltte</a:t>
            </a:r>
            <a:r>
              <a:rPr dirty="0" sz="1200" spc="85">
                <a:solidFill>
                  <a:srgbClr val="C35B6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A6777"/>
                </a:solidFill>
                <a:latin typeface="Calibri"/>
                <a:cs typeface="Calibri"/>
              </a:rPr>
              <a:t>emoloyee</a:t>
            </a:r>
            <a:r>
              <a:rPr dirty="0" sz="1200" spc="114">
                <a:solidFill>
                  <a:srgbClr val="DA6777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A14849"/>
                </a:solidFill>
                <a:latin typeface="Calibri"/>
                <a:cs typeface="Calibri"/>
              </a:rPr>
              <a:t>has</a:t>
            </a:r>
            <a:r>
              <a:rPr dirty="0" sz="1200" spc="80">
                <a:solidFill>
                  <a:srgbClr val="A1484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C45B60"/>
                </a:solidFill>
                <a:latin typeface="Calibri"/>
                <a:cs typeface="Calibri"/>
              </a:rPr>
              <a:t>(e</a:t>
            </a:r>
            <a:r>
              <a:rPr dirty="0" sz="1200" spc="100">
                <a:solidFill>
                  <a:srgbClr val="C45B6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BA1F1F"/>
                </a:solidFill>
                <a:latin typeface="Calibri"/>
                <a:cs typeface="Calibri"/>
              </a:rPr>
              <a:t>g..</a:t>
            </a:r>
            <a:r>
              <a:rPr dirty="0" sz="1200" spc="65">
                <a:solidFill>
                  <a:srgbClr val="BA1F1F"/>
                </a:solidFill>
                <a:latin typeface="Calibri"/>
                <a:cs typeface="Calibri"/>
              </a:rPr>
              <a:t> </a:t>
            </a:r>
            <a:r>
              <a:rPr dirty="0" sz="1200" spc="-45">
                <a:solidFill>
                  <a:srgbClr val="C67475"/>
                </a:solidFill>
                <a:latin typeface="Calibri"/>
                <a:cs typeface="Calibri"/>
              </a:rPr>
              <a:t>Full—</a:t>
            </a:r>
            <a:r>
              <a:rPr dirty="0" sz="1200" spc="-10">
                <a:solidFill>
                  <a:srgbClr val="C67475"/>
                </a:solidFill>
                <a:latin typeface="Calibri"/>
                <a:cs typeface="Calibri"/>
              </a:rPr>
              <a:t>time,</a:t>
            </a:r>
            <a:r>
              <a:rPr dirty="0" sz="1200" spc="150">
                <a:solidFill>
                  <a:srgbClr val="C67475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BC676B"/>
                </a:solidFill>
                <a:latin typeface="Calibri"/>
                <a:cs typeface="Calibri"/>
              </a:rPr>
              <a:t>Part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82" y="634"/>
            <a:ext cx="7681316" cy="4371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263" rIns="0" bIns="0" rtlCol="0" vert="horz">
            <a:spAutoFit/>
          </a:bodyPr>
          <a:lstStyle/>
          <a:p>
            <a:pPr marL="338455">
              <a:lnSpc>
                <a:spcPct val="100000"/>
              </a:lnSpc>
              <a:spcBef>
                <a:spcPts val="135"/>
              </a:spcBef>
            </a:pPr>
            <a:r>
              <a:rPr dirty="0" sz="2800" spc="204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"WOW"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60">
                <a:latin typeface="Calibri"/>
                <a:cs typeface="Calibri"/>
              </a:rPr>
              <a:t>IN </a:t>
            </a:r>
            <a:r>
              <a:rPr dirty="0" sz="2800" spc="100">
                <a:latin typeface="Calibri"/>
                <a:cs typeface="Calibri"/>
              </a:rPr>
              <a:t>OUR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 spc="85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6902" y="1566703"/>
            <a:ext cx="4484370" cy="83311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90"/>
              </a:spcBef>
            </a:pPr>
            <a:r>
              <a:rPr dirty="0" sz="1800">
                <a:latin typeface="Times New Roman"/>
                <a:cs typeface="Times New Roman"/>
              </a:rPr>
              <a:t>=I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FS(Z30&gt;=5,”VERY</a:t>
            </a:r>
            <a:endParaRPr sz="1800">
              <a:latin typeface="Times New Roman"/>
              <a:cs typeface="Times New Roman"/>
            </a:endParaRPr>
          </a:p>
          <a:p>
            <a:pPr marL="154305" marR="5080" indent="-135890">
              <a:lnSpc>
                <a:spcPts val="2100"/>
              </a:lnSpc>
              <a:spcBef>
                <a:spcPts val="95"/>
              </a:spcBef>
            </a:pPr>
            <a:r>
              <a:rPr dirty="0" sz="1800" spc="-85">
                <a:latin typeface="Times New Roman"/>
                <a:cs typeface="Times New Roman"/>
              </a:rPr>
              <a:t>H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IGH",Z30&gt;=4"HIGH",ZJ0&gt;=J"MED","TR </a:t>
            </a:r>
            <a:r>
              <a:rPr dirty="0" sz="1800" spc="-25">
                <a:latin typeface="Times New Roman"/>
                <a:cs typeface="Times New Roman"/>
              </a:rPr>
              <a:t>OW"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2024-10-01T17:53:59Z</dcterms:created>
  <dcterms:modified xsi:type="dcterms:W3CDTF">2024-10-01T17:53:59Z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2024-10-01T00:00:00Z</vt:filetime>
  </property>
  <property fmtid="{D5CDD505-2E9C-101B-9397-08002B2CF9AE}" pid="3" name="Creator">
    <vt:lpwstr>Adobe Scan for Android 24.09.12-google-dynamic</vt:lpwstr>
  </property>
  <property fmtid="{D5CDD505-2E9C-101B-9397-08002B2CF9AE}" pid="4" name="LastSaved">
    <vt:filetime>2024-10-01T00:00:00Z</vt:filetime>
  </property>
  <property fmtid="{D5CDD505-2E9C-101B-9397-08002B2CF9AE}" pid="5" name="Producer">
    <vt:lpwstr>Adobe Acrobat DC Paper Capture Plug-in</vt:lpwstr>
  </property>
</Properties>
</file>