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669088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1C8B8-9A86-FE49-1FEA-56B2FBFB9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96E19-953C-1D7C-3039-947C22513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21AE8-F669-B3C8-EFE7-84CE8F6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84966-8DB3-A75C-435A-0A83D270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513C2-59E0-9E73-A33D-B964605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6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1BEDE-B52D-21E1-C2B7-52589436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4663D-5CEE-0371-098A-39FFA028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393FF-AE0F-E3FB-168E-6837A180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3DDFD-5558-F4FC-7431-B6F3639A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1E1DA-226E-39F8-A230-E63181CB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0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16A38F-700A-54B5-5792-D7A8A27D2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01AB95-65FC-EB4F-C4CC-170235B4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58C98-A6E0-57D3-F143-423D48ED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A19A9-C08C-2D25-5FD8-313E0172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B27D-4633-5C24-7172-A458E4E5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9C6DC-53E7-4D20-7253-FE66A7D7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04EBB-42BE-4736-DEE3-C0215F47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0F309-3CE4-08A0-40D4-CFD56CC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4FB19-3379-31A0-63A4-AF770A1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A214E-F98B-B45A-AF59-AD84A1EE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A4FC-F078-61AD-BEAB-41D49CE2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4EB05-5831-049D-6DA0-A8F27497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6FAE2-A320-378B-F6F3-87244F1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1695B-0A26-6C65-4B4A-69986AFC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04760-96F2-9A1B-E574-EFA9679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E904-49EF-3876-1945-335E60E4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BC27A-AAF6-9125-E438-A5BA2A10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2E60D0-81D8-9970-0BC8-C08D66E0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A332B-700F-A34B-35FF-71A95DD7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AF1C54-0D83-2C31-A7F2-DAB92F8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A0B68-99C4-6F5F-35D6-9A7E4D8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0A4F2-EFA6-2566-BB2B-8A244AFF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01284-46C4-43E0-FFF7-67F2B7B8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BFFA9-CD02-BF29-E87E-C8EF257D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193736-A2D0-CA3E-A96E-D5B60B3E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90A39E-3EB5-282B-2234-9791EA4F0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4D9B61-A25F-0403-6EF4-61AE4973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40078D-7DC9-674A-429A-E7C45B18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0F04DE-A6E4-84FA-198E-24EF63C0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A4C79-2D02-73D5-28A8-0932F13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39F037-A3D2-7F36-5637-A0E391C2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65AC18-3C56-6A9A-9E3F-B2401F68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1D7D6-7A77-49E7-5B17-F0DF2E7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62C175-93DA-EB88-1A38-8082ADCD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5F2A0-D599-C9B0-692A-44748F2F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228DC1-AAD4-D586-DB2B-35603F89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D4CDC-CF8B-C530-C8E9-B5F7984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358DF-355D-9CFD-3C16-592B5BD0B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F7034A-E57C-94F8-C945-52D28BFD0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D0D02-B3B2-E2B7-8671-968A6A24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7C215-87DF-4DEB-B73B-F0064540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7436FB-D158-708B-27D6-E8C4C237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E034F-9F60-FB76-844D-1891790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A8D8CB-474A-3D4A-96CA-F8C95F08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51E8A4-7694-947D-6F3A-F5C690AB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F5F6F-8C40-8743-84A2-FA9557ED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D9F761-D2C9-C168-E4AA-B84C7938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ED936A-8C70-1A04-A74C-DE3272E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2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1462A2-884F-1DB7-F1EE-646A6743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D2C781-DC2B-ADE6-CB56-798BE8A34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A350A-5C02-E1C4-3865-2C3496007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6715-0D03-499F-82A9-BAC50CF95E24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7844B-664B-8E4D-34BF-4B502894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3B6E93-9CBF-B0EF-3588-FBF58646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C6F4-070E-47DA-83CA-A117A0560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docs.micropython.org/en/latest/library/machine.P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thonny.org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micropython.org/download/RPI_PI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6D6A2-C44F-FEB1-F44C-FDEF3217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Pico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411AD19-3CE9-8447-1587-9A63D9455F9D}"/>
              </a:ext>
            </a:extLst>
          </p:cNvPr>
          <p:cNvCxnSpPr>
            <a:cxnSpLocks/>
          </p:cNvCxnSpPr>
          <p:nvPr/>
        </p:nvCxnSpPr>
        <p:spPr>
          <a:xfrm>
            <a:off x="3605212" y="3414712"/>
            <a:ext cx="4981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9D3C6-89C1-BDDB-08B3-B9AD4AC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74612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Filling in the gaps: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FFB7B0-B955-E2D2-151E-02BB3F8240AA}"/>
              </a:ext>
            </a:extLst>
          </p:cNvPr>
          <p:cNvCxnSpPr>
            <a:cxnSpLocks/>
          </p:cNvCxnSpPr>
          <p:nvPr/>
        </p:nvCxnSpPr>
        <p:spPr>
          <a:xfrm>
            <a:off x="190500" y="661987"/>
            <a:ext cx="4981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11AD1B0-E607-3F9A-2A0E-1DDEB03B77B6}"/>
              </a:ext>
            </a:extLst>
          </p:cNvPr>
          <p:cNvCxnSpPr>
            <a:cxnSpLocks/>
          </p:cNvCxnSpPr>
          <p:nvPr/>
        </p:nvCxnSpPr>
        <p:spPr>
          <a:xfrm>
            <a:off x="8292207" y="838200"/>
            <a:ext cx="0" cy="518160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237C419-EAAF-8464-A0B0-8AEF986DAF25}"/>
              </a:ext>
            </a:extLst>
          </p:cNvPr>
          <p:cNvSpPr txBox="1"/>
          <p:nvPr/>
        </p:nvSpPr>
        <p:spPr>
          <a:xfrm>
            <a:off x="4597600" y="3619300"/>
            <a:ext cx="35736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Input Pins</a:t>
            </a:r>
            <a:r>
              <a:rPr lang="en-US" sz="1600" dirty="0"/>
              <a:t> for buttons can be connected to </a:t>
            </a:r>
            <a:r>
              <a:rPr lang="en-US" sz="1600" b="1" dirty="0"/>
              <a:t>HIGH (3.3V) or LOW (GND)</a:t>
            </a:r>
            <a:r>
              <a:rPr lang="en-US" sz="1600" dirty="0"/>
              <a:t> </a:t>
            </a:r>
            <a:r>
              <a:rPr lang="en-US" sz="800" dirty="0">
                <a:hlinkClick r:id="rId2"/>
              </a:rPr>
              <a:t>(reference)</a:t>
            </a: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source code has to match how the buttons are wired </a:t>
            </a:r>
            <a:r>
              <a:rPr lang="en-US" sz="1600" b="1" dirty="0"/>
              <a:t>(PULL_UP vs. PULL_DOWN)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Tamachibi</a:t>
            </a:r>
            <a:r>
              <a:rPr lang="en-US" sz="1600" dirty="0"/>
              <a:t> code expects the pins to be connected to HIGH (3.3V)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TIP:</a:t>
            </a:r>
            <a:r>
              <a:rPr lang="en-US" sz="1600" dirty="0"/>
              <a:t> Connect 3.3V and GND to the </a:t>
            </a:r>
            <a:r>
              <a:rPr lang="en-US" sz="1600" b="1" dirty="0"/>
              <a:t>“rails” (red &amp; blue) </a:t>
            </a:r>
            <a:r>
              <a:rPr lang="en-US" sz="1600" dirty="0"/>
              <a:t>on one side of the breadboard and </a:t>
            </a:r>
            <a:r>
              <a:rPr lang="en-US" sz="1600" b="1" dirty="0"/>
              <a:t>connect</a:t>
            </a:r>
            <a:r>
              <a:rPr lang="en-US" sz="1600" dirty="0"/>
              <a:t> the </a:t>
            </a:r>
            <a:r>
              <a:rPr lang="en-US" sz="1600" b="1" dirty="0"/>
              <a:t>buttons and peripherals</a:t>
            </a:r>
            <a:r>
              <a:rPr lang="en-US" sz="1600" dirty="0"/>
              <a:t> to them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92FD3B-562F-238D-6E4F-D7DBBA34A12A}"/>
              </a:ext>
            </a:extLst>
          </p:cNvPr>
          <p:cNvSpPr txBox="1"/>
          <p:nvPr/>
        </p:nvSpPr>
        <p:spPr>
          <a:xfrm>
            <a:off x="8439294" y="4144261"/>
            <a:ext cx="37235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Hold</a:t>
            </a:r>
            <a:r>
              <a:rPr lang="en-US" sz="1600" dirty="0"/>
              <a:t> the </a:t>
            </a:r>
            <a:r>
              <a:rPr lang="en-US" sz="1600" b="1" dirty="0"/>
              <a:t>button</a:t>
            </a:r>
            <a:r>
              <a:rPr lang="en-US" sz="1600" dirty="0"/>
              <a:t> on the RPI Pico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Connect</a:t>
            </a:r>
            <a:r>
              <a:rPr lang="en-US" sz="1600" dirty="0"/>
              <a:t> the </a:t>
            </a:r>
            <a:r>
              <a:rPr lang="en-US" sz="1600" b="1" dirty="0"/>
              <a:t>USB cable </a:t>
            </a:r>
            <a:r>
              <a:rPr lang="en-US" sz="1600" dirty="0"/>
              <a:t>to the RPI and the Computer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RPI appears as device in your </a:t>
            </a:r>
            <a:r>
              <a:rPr lang="en-US" sz="1600" b="1" dirty="0"/>
              <a:t>file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Copy the .uf2</a:t>
            </a:r>
            <a:r>
              <a:rPr lang="en-US" sz="1600" dirty="0"/>
              <a:t> to the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RPI disconnects automatically </a:t>
            </a:r>
            <a:r>
              <a:rPr lang="en-US" sz="800" i="1" dirty="0"/>
              <a:t>(pling sound)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Disconnect</a:t>
            </a:r>
            <a:r>
              <a:rPr lang="en-US" sz="1600" dirty="0"/>
              <a:t> the USB cable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Reconnect</a:t>
            </a:r>
            <a:r>
              <a:rPr lang="en-US" sz="1600" dirty="0"/>
              <a:t> the USB cable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CF4CDC3B-6A1A-C015-60FC-023C72AF4B0A}"/>
              </a:ext>
            </a:extLst>
          </p:cNvPr>
          <p:cNvSpPr txBox="1">
            <a:spLocks/>
          </p:cNvSpPr>
          <p:nvPr/>
        </p:nvSpPr>
        <p:spPr>
          <a:xfrm>
            <a:off x="8459099" y="770883"/>
            <a:ext cx="3614905" cy="35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Flashing the firmware (.uf2)</a:t>
            </a:r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A8B51E22-209F-520D-7111-D4A3E7A4B9F0}"/>
              </a:ext>
            </a:extLst>
          </p:cNvPr>
          <p:cNvSpPr txBox="1">
            <a:spLocks/>
          </p:cNvSpPr>
          <p:nvPr/>
        </p:nvSpPr>
        <p:spPr>
          <a:xfrm>
            <a:off x="4623729" y="794696"/>
            <a:ext cx="3573635" cy="35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Fixing the schematic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39835F2-A806-6876-F861-862B7539205F}"/>
              </a:ext>
            </a:extLst>
          </p:cNvPr>
          <p:cNvGrpSpPr/>
          <p:nvPr/>
        </p:nvGrpSpPr>
        <p:grpSpPr>
          <a:xfrm>
            <a:off x="8548256" y="1163236"/>
            <a:ext cx="3540866" cy="2923876"/>
            <a:chOff x="4337361" y="1191150"/>
            <a:chExt cx="3351519" cy="276899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75286E52-00CE-885C-0A6C-4EA92D7201D0}"/>
                </a:ext>
              </a:extLst>
            </p:cNvPr>
            <p:cNvGrpSpPr/>
            <p:nvPr/>
          </p:nvGrpSpPr>
          <p:grpSpPr>
            <a:xfrm>
              <a:off x="4337361" y="1191150"/>
              <a:ext cx="3351519" cy="2768998"/>
              <a:chOff x="4337361" y="1191150"/>
              <a:chExt cx="3351519" cy="2768998"/>
            </a:xfrm>
          </p:grpSpPr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8EC15122-19B7-BE2A-D2FA-84B350ED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7361" y="1238249"/>
                <a:ext cx="3351519" cy="2721899"/>
              </a:xfrm>
              <a:prstGeom prst="rect">
                <a:avLst/>
              </a:prstGeom>
            </p:spPr>
          </p:pic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2A7C0FD3-1E37-0C97-78A2-855A34197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555" y="1443497"/>
                <a:ext cx="644491" cy="7030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AE63489C-8041-46C3-3162-63E7F82E3B18}"/>
                  </a:ext>
                </a:extLst>
              </p:cNvPr>
              <p:cNvSpPr txBox="1"/>
              <p:nvPr/>
            </p:nvSpPr>
            <p:spPr>
              <a:xfrm>
                <a:off x="5060385" y="1191150"/>
                <a:ext cx="285553" cy="34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AD5951C0-13E2-ABFE-CD83-DADF0C5E0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7787" y="1455021"/>
                <a:ext cx="162834" cy="2665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2044348B-630E-2674-C822-32FFC92F0705}"/>
                  </a:ext>
                </a:extLst>
              </p:cNvPr>
              <p:cNvSpPr txBox="1"/>
              <p:nvPr/>
            </p:nvSpPr>
            <p:spPr>
              <a:xfrm>
                <a:off x="6187177" y="1210200"/>
                <a:ext cx="285553" cy="34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E987692F-9A47-AC91-5B61-45514087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239" y="1262764"/>
              <a:ext cx="802065" cy="909008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ED8A29A5-E6ED-EA6A-59CE-32702E21E50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560264" y="1212969"/>
            <a:ext cx="3608640" cy="2376720"/>
          </a:xfrm>
          <a:prstGeom prst="rect">
            <a:avLst/>
          </a:prstGeom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E2F375-9515-5B57-FA1C-824D2315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251" y="794696"/>
            <a:ext cx="1897788" cy="242333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7452E31-4D1F-D7ED-5C46-CFA36FBEF476}"/>
              </a:ext>
            </a:extLst>
          </p:cNvPr>
          <p:cNvSpPr txBox="1">
            <a:spLocks/>
          </p:cNvSpPr>
          <p:nvPr/>
        </p:nvSpPr>
        <p:spPr>
          <a:xfrm>
            <a:off x="-1266950" y="977260"/>
            <a:ext cx="5196549" cy="35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Lessons learned</a:t>
            </a:r>
          </a:p>
        </p:txBody>
      </p:sp>
      <p:pic>
        <p:nvPicPr>
          <p:cNvPr id="2050" name="Picture 2" descr="Getting Started with Thonny MicroPython (Python) IDE for ESP32 and ESP8266  | Random Nerd Tutorials">
            <a:extLst>
              <a:ext uri="{FF2B5EF4-FFF2-40B4-BE49-F238E27FC236}">
                <a16:creationId xmlns:a16="http://schemas.microsoft.com/office/drawing/2014/main" id="{2A1B89C3-6614-A19B-342E-B271B9A2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00" y="5049530"/>
            <a:ext cx="2018379" cy="170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AD368-31C7-8874-FECE-F3313789D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825" y="6197550"/>
            <a:ext cx="1356271" cy="417315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F21E742-EFBC-1ED5-B4B5-32441CEE9318}"/>
              </a:ext>
            </a:extLst>
          </p:cNvPr>
          <p:cNvSpPr txBox="1">
            <a:spLocks/>
          </p:cNvSpPr>
          <p:nvPr/>
        </p:nvSpPr>
        <p:spPr>
          <a:xfrm>
            <a:off x="912348" y="4653680"/>
            <a:ext cx="1941674" cy="73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hlinkClick r:id="rId9"/>
              </a:rPr>
              <a:t>.uf2 file (latest)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hlinkClick r:id="rId10"/>
              </a:rPr>
              <a:t>Thonny</a:t>
            </a:r>
            <a:endParaRPr lang="en-US" sz="1800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5EFBBCB-FEE4-15BC-EC31-BF0E4E8D3EA5}"/>
              </a:ext>
            </a:extLst>
          </p:cNvPr>
          <p:cNvSpPr/>
          <p:nvPr/>
        </p:nvSpPr>
        <p:spPr>
          <a:xfrm>
            <a:off x="269738" y="4713726"/>
            <a:ext cx="62865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37C419-EAAF-8464-A0B0-8AEF986DAF25}"/>
              </a:ext>
            </a:extLst>
          </p:cNvPr>
          <p:cNvSpPr txBox="1"/>
          <p:nvPr/>
        </p:nvSpPr>
        <p:spPr>
          <a:xfrm>
            <a:off x="39341" y="1488686"/>
            <a:ext cx="2925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There are problems with </a:t>
            </a:r>
            <a:br>
              <a:rPr lang="en-US" sz="1600" dirty="0"/>
            </a:br>
            <a:r>
              <a:rPr lang="en-US" sz="1600" dirty="0"/>
              <a:t>the suggested </a:t>
            </a:r>
            <a:r>
              <a:rPr lang="en-US" sz="1600" b="1" dirty="0"/>
              <a:t>wiring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More explanation on how </a:t>
            </a:r>
            <a:br>
              <a:rPr lang="en-US" sz="1600" dirty="0"/>
            </a:br>
            <a:r>
              <a:rPr lang="en-US" sz="1600" dirty="0"/>
              <a:t>to flash the RPI with the </a:t>
            </a:r>
            <a:br>
              <a:rPr lang="en-US" sz="1600" dirty="0"/>
            </a:br>
            <a:r>
              <a:rPr lang="en-US" sz="1600" dirty="0"/>
              <a:t>correct </a:t>
            </a:r>
            <a:r>
              <a:rPr lang="en-US" sz="1600" b="1" dirty="0"/>
              <a:t>firmware</a:t>
            </a:r>
            <a:r>
              <a:rPr lang="en-US" sz="1600" dirty="0"/>
              <a:t> is needed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Information on how to </a:t>
            </a:r>
            <a:br>
              <a:rPr lang="en-US" sz="1600" dirty="0"/>
            </a:br>
            <a:r>
              <a:rPr lang="en-US" sz="1600" dirty="0"/>
              <a:t>configure </a:t>
            </a:r>
            <a:r>
              <a:rPr lang="en-US" sz="1600" b="1" dirty="0"/>
              <a:t>Interpreter</a:t>
            </a:r>
            <a:r>
              <a:rPr lang="en-US" sz="1600" dirty="0"/>
              <a:t> and </a:t>
            </a:r>
            <a:br>
              <a:rPr lang="en-US" sz="1600" dirty="0"/>
            </a:br>
            <a:r>
              <a:rPr lang="en-US" sz="1600" b="1" dirty="0"/>
              <a:t>COM port </a:t>
            </a:r>
            <a:r>
              <a:rPr lang="en-US" sz="1600" dirty="0"/>
              <a:t>is needed in </a:t>
            </a:r>
            <a:r>
              <a:rPr lang="en-US" sz="1600" dirty="0" err="1"/>
              <a:t>Thonny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A1D709A-B045-6B0B-75D8-C47EF51A8ABC}"/>
              </a:ext>
            </a:extLst>
          </p:cNvPr>
          <p:cNvSpPr txBox="1"/>
          <p:nvPr/>
        </p:nvSpPr>
        <p:spPr>
          <a:xfrm>
            <a:off x="3564444" y="459489"/>
            <a:ext cx="5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11AD1B0-E607-3F9A-2A0E-1DDEB03B77B6}"/>
              </a:ext>
            </a:extLst>
          </p:cNvPr>
          <p:cNvCxnSpPr>
            <a:cxnSpLocks/>
          </p:cNvCxnSpPr>
          <p:nvPr/>
        </p:nvCxnSpPr>
        <p:spPr>
          <a:xfrm>
            <a:off x="4403163" y="1034642"/>
            <a:ext cx="0" cy="518160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3972684-251B-E80B-EB03-C1FA81CC3375}"/>
              </a:ext>
            </a:extLst>
          </p:cNvPr>
          <p:cNvSpPr txBox="1"/>
          <p:nvPr/>
        </p:nvSpPr>
        <p:spPr>
          <a:xfrm>
            <a:off x="7350" y="3714814"/>
            <a:ext cx="4443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 guide on how to </a:t>
            </a:r>
            <a:r>
              <a:rPr lang="en-US" sz="1800" b="1" dirty="0"/>
              <a:t>view files </a:t>
            </a:r>
            <a:r>
              <a:rPr lang="en-US" sz="1800" dirty="0"/>
              <a:t>and transfer the source code to the RPI is missing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code is buggy and inefficient</a:t>
            </a:r>
          </a:p>
        </p:txBody>
      </p:sp>
    </p:spTree>
    <p:extLst>
      <p:ext uri="{BB962C8B-B14F-4D97-AF65-F5344CB8AC3E}">
        <p14:creationId xmlns:p14="http://schemas.microsoft.com/office/powerpoint/2010/main" val="25425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9D3C6-89C1-BDDB-08B3-B9AD4AC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74612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The source code: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FFB7B0-B955-E2D2-151E-02BB3F8240AA}"/>
              </a:ext>
            </a:extLst>
          </p:cNvPr>
          <p:cNvCxnSpPr>
            <a:cxnSpLocks/>
          </p:cNvCxnSpPr>
          <p:nvPr/>
        </p:nvCxnSpPr>
        <p:spPr>
          <a:xfrm>
            <a:off x="190500" y="661987"/>
            <a:ext cx="4981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A076B1B-44F9-8D9B-1B99-371A4222F8C2}"/>
              </a:ext>
            </a:extLst>
          </p:cNvPr>
          <p:cNvSpPr txBox="1"/>
          <p:nvPr/>
        </p:nvSpPr>
        <p:spPr>
          <a:xfrm>
            <a:off x="6166234" y="4911130"/>
            <a:ext cx="38095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Activate </a:t>
            </a:r>
            <a:r>
              <a:rPr lang="en-US" sz="1600" b="1" dirty="0"/>
              <a:t>Files</a:t>
            </a:r>
            <a:r>
              <a:rPr lang="en-US" sz="1600" dirty="0"/>
              <a:t> in the </a:t>
            </a:r>
            <a:r>
              <a:rPr lang="en-US" sz="1600" b="1" dirty="0"/>
              <a:t>View</a:t>
            </a:r>
            <a:r>
              <a:rPr lang="en-US" sz="1600" dirty="0"/>
              <a:t> menu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Copy</a:t>
            </a:r>
            <a:r>
              <a:rPr lang="en-US" sz="1600" dirty="0"/>
              <a:t> the project to the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All </a:t>
            </a:r>
            <a:r>
              <a:rPr lang="en-US" sz="1600" b="1" dirty="0"/>
              <a:t>.PY</a:t>
            </a:r>
            <a:r>
              <a:rPr lang="en-US" sz="1600" dirty="0"/>
              <a:t> and </a:t>
            </a:r>
            <a:r>
              <a:rPr lang="en-US" sz="1600" b="1" dirty="0"/>
              <a:t>.</a:t>
            </a:r>
            <a:r>
              <a:rPr lang="en-US" sz="1600" b="1" dirty="0" err="1"/>
              <a:t>pbm</a:t>
            </a:r>
            <a:r>
              <a:rPr lang="en-US" sz="1600" b="1" dirty="0"/>
              <a:t> </a:t>
            </a:r>
            <a:r>
              <a:rPr lang="en-US" sz="1600" dirty="0"/>
              <a:t>files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UI in the file selection is </a:t>
            </a:r>
            <a:r>
              <a:rPr lang="en-US" sz="1600" i="1" dirty="0"/>
              <a:t>fiddly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Space on the RPI is limited you can not simply copy the whole 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81F05D6-A10B-1E50-1B1E-96DD93A67906}"/>
              </a:ext>
            </a:extLst>
          </p:cNvPr>
          <p:cNvGrpSpPr/>
          <p:nvPr/>
        </p:nvGrpSpPr>
        <p:grpSpPr>
          <a:xfrm>
            <a:off x="6243191" y="1231337"/>
            <a:ext cx="3428807" cy="3560631"/>
            <a:chOff x="8194868" y="218512"/>
            <a:chExt cx="3872462" cy="410925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0621083-C723-AAFA-086B-FCDEB53D60A5}"/>
                </a:ext>
              </a:extLst>
            </p:cNvPr>
            <p:cNvGrpSpPr/>
            <p:nvPr/>
          </p:nvGrpSpPr>
          <p:grpSpPr>
            <a:xfrm>
              <a:off x="8194868" y="218512"/>
              <a:ext cx="3261163" cy="2577401"/>
              <a:chOff x="8760018" y="243912"/>
              <a:chExt cx="3261163" cy="2577401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31174114-9D1E-F93D-F81F-810EADCFE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0018" y="243912"/>
                <a:ext cx="3261163" cy="2577401"/>
              </a:xfrm>
              <a:prstGeom prst="rect">
                <a:avLst/>
              </a:prstGeom>
            </p:spPr>
          </p:pic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EAA958D-992E-300C-CF4C-A69BA84B7748}"/>
                  </a:ext>
                </a:extLst>
              </p:cNvPr>
              <p:cNvSpPr/>
              <p:nvPr/>
            </p:nvSpPr>
            <p:spPr>
              <a:xfrm>
                <a:off x="9076543" y="387787"/>
                <a:ext cx="910420" cy="18648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0907BE4-D320-06C6-D05B-3970DDFB4CC6}"/>
                  </a:ext>
                </a:extLst>
              </p:cNvPr>
              <p:cNvSpPr/>
              <p:nvPr/>
            </p:nvSpPr>
            <p:spPr>
              <a:xfrm>
                <a:off x="9076543" y="387787"/>
                <a:ext cx="196046" cy="884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0486125-67AC-2AB5-C14C-F15C352D6235}"/>
                  </a:ext>
                </a:extLst>
              </p:cNvPr>
              <p:cNvSpPr/>
              <p:nvPr/>
            </p:nvSpPr>
            <p:spPr>
              <a:xfrm>
                <a:off x="9076543" y="645973"/>
                <a:ext cx="605620" cy="884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C8D5A61-095B-AE25-D832-FD4A63E8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092" y="967222"/>
              <a:ext cx="3256238" cy="3360544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DA4468-0CD7-5F17-D6C8-C00F9CD77A18}"/>
                </a:ext>
              </a:extLst>
            </p:cNvPr>
            <p:cNvSpPr/>
            <p:nvPr/>
          </p:nvSpPr>
          <p:spPr>
            <a:xfrm>
              <a:off x="8827579" y="1339850"/>
              <a:ext cx="947892" cy="149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08955BF-FA89-813A-C5F9-F9A5447A6B20}"/>
                </a:ext>
              </a:extLst>
            </p:cNvPr>
            <p:cNvSpPr/>
            <p:nvPr/>
          </p:nvSpPr>
          <p:spPr>
            <a:xfrm>
              <a:off x="8827579" y="2864743"/>
              <a:ext cx="947892" cy="13834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90C48-E4B9-6FBA-EBE6-8E60F298193F}"/>
                </a:ext>
              </a:extLst>
            </p:cNvPr>
            <p:cNvSpPr/>
            <p:nvPr/>
          </p:nvSpPr>
          <p:spPr>
            <a:xfrm>
              <a:off x="8855880" y="1462521"/>
              <a:ext cx="402420" cy="93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76A71C-C5D8-169D-BF36-8BE763FF3E17}"/>
                </a:ext>
              </a:extLst>
            </p:cNvPr>
            <p:cNvSpPr/>
            <p:nvPr/>
          </p:nvSpPr>
          <p:spPr>
            <a:xfrm>
              <a:off x="8855880" y="2882743"/>
              <a:ext cx="402420" cy="93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9553E28-B1DB-CC7B-3906-EC11E2479040}"/>
                </a:ext>
              </a:extLst>
            </p:cNvPr>
            <p:cNvSpPr/>
            <p:nvPr/>
          </p:nvSpPr>
          <p:spPr>
            <a:xfrm>
              <a:off x="8855880" y="3002265"/>
              <a:ext cx="675470" cy="115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B32468-B57D-E059-E565-B58B73E6E8EC}"/>
                </a:ext>
              </a:extLst>
            </p:cNvPr>
            <p:cNvSpPr txBox="1"/>
            <p:nvPr/>
          </p:nvSpPr>
          <p:spPr>
            <a:xfrm>
              <a:off x="9225824" y="319849"/>
              <a:ext cx="266493" cy="248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A7F000E-B22C-C798-BA63-A875A21BF73A}"/>
                </a:ext>
              </a:extLst>
            </p:cNvPr>
            <p:cNvSpPr txBox="1"/>
            <p:nvPr/>
          </p:nvSpPr>
          <p:spPr>
            <a:xfrm>
              <a:off x="9549973" y="1318353"/>
              <a:ext cx="266493" cy="248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B999007-A89D-94FE-B454-C1F2F02154F9}"/>
              </a:ext>
            </a:extLst>
          </p:cNvPr>
          <p:cNvSpPr txBox="1">
            <a:spLocks/>
          </p:cNvSpPr>
          <p:nvPr/>
        </p:nvSpPr>
        <p:spPr>
          <a:xfrm>
            <a:off x="6233768" y="780818"/>
            <a:ext cx="3541872" cy="35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Copying the files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84DF6-668D-D051-29AC-DDA7CDB07DD0}"/>
              </a:ext>
            </a:extLst>
          </p:cNvPr>
          <p:cNvCxnSpPr>
            <a:cxnSpLocks/>
          </p:cNvCxnSpPr>
          <p:nvPr/>
        </p:nvCxnSpPr>
        <p:spPr>
          <a:xfrm>
            <a:off x="5967185" y="933472"/>
            <a:ext cx="0" cy="518160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5F623AA-D6E6-7A83-E951-9D925886EF90}"/>
              </a:ext>
            </a:extLst>
          </p:cNvPr>
          <p:cNvSpPr txBox="1"/>
          <p:nvPr/>
        </p:nvSpPr>
        <p:spPr>
          <a:xfrm>
            <a:off x="2169292" y="4216750"/>
            <a:ext cx="3495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Select </a:t>
            </a:r>
            <a:r>
              <a:rPr lang="en-US" sz="1600" b="1" dirty="0"/>
              <a:t>Options</a:t>
            </a:r>
            <a:r>
              <a:rPr lang="en-US" sz="1600" dirty="0"/>
              <a:t> from the </a:t>
            </a:r>
            <a:r>
              <a:rPr lang="en-US" sz="1600" b="1" dirty="0"/>
              <a:t>Tools</a:t>
            </a:r>
            <a:r>
              <a:rPr lang="en-US" sz="1600" dirty="0"/>
              <a:t> menu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Select the </a:t>
            </a:r>
            <a:r>
              <a:rPr lang="en-US" sz="1600" b="1" dirty="0"/>
              <a:t>Interpreter</a:t>
            </a:r>
            <a:r>
              <a:rPr lang="en-US" sz="1600" dirty="0"/>
              <a:t> tab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Select </a:t>
            </a:r>
            <a:r>
              <a:rPr lang="en-US" sz="1600" b="1" dirty="0"/>
              <a:t>Micro Python (RP2040) </a:t>
            </a:r>
            <a:r>
              <a:rPr lang="en-US" sz="1600" dirty="0"/>
              <a:t>as Interpreter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Select the </a:t>
            </a:r>
            <a:r>
              <a:rPr lang="en-US" sz="1600" b="1" dirty="0"/>
              <a:t>COM port </a:t>
            </a:r>
            <a:r>
              <a:rPr lang="en-US" sz="1600" dirty="0"/>
              <a:t>of your device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number varies e.g. COM14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You have to repeat the port selection each time you connect a new RPI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4E1E2AB-039C-55B2-8F90-F0133EEA6AE5}"/>
              </a:ext>
            </a:extLst>
          </p:cNvPr>
          <p:cNvGrpSpPr/>
          <p:nvPr/>
        </p:nvGrpSpPr>
        <p:grpSpPr>
          <a:xfrm>
            <a:off x="2383774" y="1310738"/>
            <a:ext cx="3281261" cy="2762252"/>
            <a:chOff x="8439150" y="1000124"/>
            <a:chExt cx="3281261" cy="2762252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759C0DB-8821-C67F-F6D4-763E79ABD9A2}"/>
                </a:ext>
              </a:extLst>
            </p:cNvPr>
            <p:cNvGrpSpPr/>
            <p:nvPr/>
          </p:nvGrpSpPr>
          <p:grpSpPr>
            <a:xfrm>
              <a:off x="8439150" y="1000124"/>
              <a:ext cx="3281261" cy="2762252"/>
              <a:chOff x="8439150" y="1000124"/>
              <a:chExt cx="3281261" cy="2762252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E5E0BE5-F677-2556-F199-3B6DC57A0C9A}"/>
                  </a:ext>
                </a:extLst>
              </p:cNvPr>
              <p:cNvSpPr/>
              <p:nvPr/>
            </p:nvSpPr>
            <p:spPr>
              <a:xfrm>
                <a:off x="8439150" y="1000124"/>
                <a:ext cx="3248869" cy="20955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Interpreter and COM</a:t>
                </a:r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1A9A877D-C5F5-AA68-5ED2-61A7BCB84F1B}"/>
                  </a:ext>
                </a:extLst>
              </p:cNvPr>
              <p:cNvGrpSpPr/>
              <p:nvPr/>
            </p:nvGrpSpPr>
            <p:grpSpPr>
              <a:xfrm>
                <a:off x="8442600" y="1000124"/>
                <a:ext cx="3277811" cy="2762252"/>
                <a:chOff x="2853409" y="409313"/>
                <a:chExt cx="6485182" cy="6448687"/>
              </a:xfrm>
            </p:grpSpPr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DDE335DE-20E3-C71D-22FC-42EB9222ED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53409" y="409313"/>
                  <a:ext cx="6485182" cy="6039373"/>
                </a:xfrm>
                <a:prstGeom prst="rect">
                  <a:avLst/>
                </a:prstGeom>
              </p:spPr>
            </p:pic>
            <p:pic>
              <p:nvPicPr>
                <p:cNvPr id="47" name="Grafik 46">
                  <a:extLst>
                    <a:ext uri="{FF2B5EF4-FFF2-40B4-BE49-F238E27FC236}">
                      <a16:creationId xmlns:a16="http://schemas.microsoft.com/office/drawing/2014/main" id="{D2E5CB19-32B2-575F-66B7-1CA9D86E9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549" y="2152242"/>
                  <a:ext cx="5018205" cy="4705758"/>
                </a:xfrm>
                <a:prstGeom prst="rect">
                  <a:avLst/>
                </a:prstGeom>
              </p:spPr>
            </p:pic>
          </p:grp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B7B52BF-2D03-5CCB-8B56-E60710F3F74E}"/>
                  </a:ext>
                </a:extLst>
              </p:cNvPr>
              <p:cNvSpPr/>
              <p:nvPr/>
            </p:nvSpPr>
            <p:spPr>
              <a:xfrm>
                <a:off x="9118778" y="1120999"/>
                <a:ext cx="1025347" cy="5966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0507F9F-FF2E-7A7A-0DC2-654E30A6031C}"/>
                  </a:ext>
                </a:extLst>
              </p:cNvPr>
              <p:cNvSpPr txBox="1"/>
              <p:nvPr/>
            </p:nvSpPr>
            <p:spPr>
              <a:xfrm>
                <a:off x="9963524" y="1091978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2BB5D60C-85C5-8862-A1D6-B59F76371C39}"/>
                  </a:ext>
                </a:extLst>
              </p:cNvPr>
              <p:cNvSpPr/>
              <p:nvPr/>
            </p:nvSpPr>
            <p:spPr>
              <a:xfrm>
                <a:off x="9118779" y="1120549"/>
                <a:ext cx="183972" cy="669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248DACB3-867A-0320-0DD8-AA719733D387}"/>
                  </a:ext>
                </a:extLst>
              </p:cNvPr>
              <p:cNvSpPr/>
              <p:nvPr/>
            </p:nvSpPr>
            <p:spPr>
              <a:xfrm>
                <a:off x="9137828" y="1917924"/>
                <a:ext cx="307797" cy="696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FD40621-FB78-7808-8FF1-2715361F314A}"/>
                  </a:ext>
                </a:extLst>
              </p:cNvPr>
              <p:cNvSpPr/>
              <p:nvPr/>
            </p:nvSpPr>
            <p:spPr>
              <a:xfrm>
                <a:off x="8926601" y="2085973"/>
                <a:ext cx="2363699" cy="952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F3756139-179A-B8F2-F3C6-EAB5CFE19F2C}"/>
                  </a:ext>
                </a:extLst>
              </p:cNvPr>
              <p:cNvSpPr txBox="1"/>
              <p:nvPr/>
            </p:nvSpPr>
            <p:spPr>
              <a:xfrm>
                <a:off x="11070534" y="202587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475944B0-8E20-92D7-DE02-6F0888AB3A4D}"/>
                  </a:ext>
                </a:extLst>
              </p:cNvPr>
              <p:cNvSpPr/>
              <p:nvPr/>
            </p:nvSpPr>
            <p:spPr>
              <a:xfrm>
                <a:off x="8955925" y="2957963"/>
                <a:ext cx="2310045" cy="952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5FEBD997-1FDD-3820-F142-A1E7F7031FBD}"/>
                  </a:ext>
                </a:extLst>
              </p:cNvPr>
              <p:cNvSpPr txBox="1"/>
              <p:nvPr/>
            </p:nvSpPr>
            <p:spPr>
              <a:xfrm>
                <a:off x="11020483" y="2894691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1B64783-82A4-3317-42DF-B79CBB3562C4}"/>
                  </a:ext>
                </a:extLst>
              </p:cNvPr>
              <p:cNvSpPr txBox="1"/>
              <p:nvPr/>
            </p:nvSpPr>
            <p:spPr>
              <a:xfrm>
                <a:off x="8895330" y="2918214"/>
                <a:ext cx="67839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>
                    <a:solidFill>
                      <a:schemeClr val="bg1"/>
                    </a:solidFill>
                  </a:rPr>
                  <a:t>Board CDC @ COM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AD9FF5CA-C801-1BD5-8EAB-CD68687D6B79}"/>
                  </a:ext>
                </a:extLst>
              </p:cNvPr>
              <p:cNvSpPr txBox="1"/>
              <p:nvPr/>
            </p:nvSpPr>
            <p:spPr>
              <a:xfrm>
                <a:off x="9385193" y="2918214"/>
                <a:ext cx="25199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>
                    <a:solidFill>
                      <a:srgbClr val="FF0000"/>
                    </a:solidFill>
                  </a:rPr>
                  <a:t>XX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633DA66-DD83-B8D3-774E-7199F793B3B5}"/>
                </a:ext>
              </a:extLst>
            </p:cNvPr>
            <p:cNvSpPr/>
            <p:nvPr/>
          </p:nvSpPr>
          <p:spPr>
            <a:xfrm>
              <a:off x="9118777" y="1645434"/>
              <a:ext cx="371298" cy="669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32AA61E9-7ACE-1236-FBC8-34F24346EB11}"/>
              </a:ext>
            </a:extLst>
          </p:cNvPr>
          <p:cNvSpPr txBox="1">
            <a:spLocks/>
          </p:cNvSpPr>
          <p:nvPr/>
        </p:nvSpPr>
        <p:spPr>
          <a:xfrm>
            <a:off x="2169291" y="853307"/>
            <a:ext cx="3614905" cy="35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Selecting Interpreter &amp; COM port</a:t>
            </a:r>
          </a:p>
        </p:txBody>
      </p:sp>
    </p:spTree>
    <p:extLst>
      <p:ext uri="{BB962C8B-B14F-4D97-AF65-F5344CB8AC3E}">
        <p14:creationId xmlns:p14="http://schemas.microsoft.com/office/powerpoint/2010/main" val="15438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48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Raspberry PI Pico</vt:lpstr>
      <vt:lpstr>Filling in the gaps:</vt:lpstr>
      <vt:lpstr>The source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PicoTamachibi</dc:title>
  <dc:creator>A. Wilke</dc:creator>
  <cp:lastModifiedBy>Wilke Alexander</cp:lastModifiedBy>
  <cp:revision>171</cp:revision>
  <cp:lastPrinted>2024-04-15T08:19:28Z</cp:lastPrinted>
  <dcterms:created xsi:type="dcterms:W3CDTF">2024-02-24T20:41:50Z</dcterms:created>
  <dcterms:modified xsi:type="dcterms:W3CDTF">2024-06-10T05:26:01Z</dcterms:modified>
</cp:coreProperties>
</file>