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9" r:id="rId4"/>
    <p:sldId id="258" r:id="rId5"/>
    <p:sldId id="290" r:id="rId6"/>
    <p:sldId id="291" r:id="rId7"/>
    <p:sldId id="260" r:id="rId8"/>
    <p:sldId id="261" r:id="rId9"/>
    <p:sldId id="293" r:id="rId10"/>
    <p:sldId id="294" r:id="rId11"/>
    <p:sldId id="295" r:id="rId12"/>
    <p:sldId id="262" r:id="rId13"/>
    <p:sldId id="284" r:id="rId14"/>
    <p:sldId id="285" r:id="rId15"/>
    <p:sldId id="296" r:id="rId16"/>
    <p:sldId id="297" r:id="rId17"/>
    <p:sldId id="298" r:id="rId18"/>
    <p:sldId id="299" r:id="rId19"/>
    <p:sldId id="287" r:id="rId20"/>
    <p:sldId id="292" r:id="rId21"/>
    <p:sldId id="288" r:id="rId22"/>
  </p:sldIdLst>
  <p:sldSz cx="9144000" cy="5143500" type="screen16x9"/>
  <p:notesSz cx="6858000" cy="9144000"/>
  <p:embeddedFontLst>
    <p:embeddedFont>
      <p:font typeface="Open Sans" panose="020B0604020202020204" charset="0"/>
      <p:regular r:id="rId24"/>
      <p:bold r:id="rId25"/>
      <p:italic r:id="rId26"/>
      <p:boldItalic r:id="rId27"/>
    </p:embeddedFont>
    <p:embeddedFont>
      <p:font typeface="Economica" panose="020B0604020202020204" charset="0"/>
      <p:regular r:id="rId28"/>
      <p:bold r:id="rId29"/>
      <p:italic r:id="rId30"/>
      <p:boldItalic r:id="rId31"/>
    </p:embeddedFont>
    <p:embeddedFont>
      <p:font typeface="Calibri" panose="020F050202020403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593" autoAdjust="0"/>
  </p:normalViewPr>
  <p:slideViewPr>
    <p:cSldViewPr snapToGrid="0">
      <p:cViewPr varScale="1">
        <p:scale>
          <a:sx n="92" d="100"/>
          <a:sy n="92" d="100"/>
        </p:scale>
        <p:origin x="75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04354124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0812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8c2cc41fd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8c2cc41fd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61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8c2cc41fd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8c2cc41fd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3963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8c2cc41fd_0_8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8c2cc41fd_0_8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83741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8c2cc41fd_3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8c2cc41fd_3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8991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c8c2cc41fd_3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c8c2cc41fd_3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3363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c8c2cc41fd_3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c8c2cc41fd_3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4503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c8c2cc41fd_3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c8c2cc41fd_3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60859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c8c2cc41fd_3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c8c2cc41fd_3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0505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c8c2cc41fd_3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c8c2cc41fd_3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8049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c8c2cc41fd_3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c8c2cc41fd_3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9457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c8c2cc41fd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c8c2cc41fd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87261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c8c2cc41fd_3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c8c2cc41fd_3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24338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c8c2cc41fd_3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c8c2cc41fd_3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7497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c8c2cc41fd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c8c2cc41fd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3355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c8c2cc41fd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c8c2cc41fd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9063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c8c2cc41fd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c8c2cc41fd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8544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c8c2cc41fd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c8c2cc41fd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223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c8c2cc41fd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c8c2cc41fd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9452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8c2cc41fd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8c2cc41fd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4396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c8c2cc41fd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c8c2cc41fd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3401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a:lvl1pPr>
            <a:lvl2pPr lvl="1" algn="ctr" rtl="0">
              <a:spcBef>
                <a:spcPts val="0"/>
              </a:spcBef>
              <a:spcAft>
                <a:spcPts val="0"/>
              </a:spcAft>
              <a:buSzPts val="4200"/>
              <a:buNone/>
              <a:defRPr/>
            </a:lvl2pPr>
            <a:lvl3pPr lvl="2" algn="ctr" rtl="0">
              <a:spcBef>
                <a:spcPts val="0"/>
              </a:spcBef>
              <a:spcAft>
                <a:spcPts val="0"/>
              </a:spcAft>
              <a:buSzPts val="4200"/>
              <a:buNone/>
              <a:defRPr/>
            </a:lvl3pPr>
            <a:lvl4pPr lvl="3" algn="ctr" rtl="0">
              <a:spcBef>
                <a:spcPts val="0"/>
              </a:spcBef>
              <a:spcAft>
                <a:spcPts val="0"/>
              </a:spcAft>
              <a:buSzPts val="4200"/>
              <a:buNone/>
              <a:defRPr/>
            </a:lvl4pPr>
            <a:lvl5pPr lvl="4" algn="ctr" rtl="0">
              <a:spcBef>
                <a:spcPts val="0"/>
              </a:spcBef>
              <a:spcAft>
                <a:spcPts val="0"/>
              </a:spcAft>
              <a:buSzPts val="4200"/>
              <a:buNone/>
              <a:defRPr/>
            </a:lvl5pPr>
            <a:lvl6pPr lvl="5" algn="ctr" rtl="0">
              <a:spcBef>
                <a:spcPts val="0"/>
              </a:spcBef>
              <a:spcAft>
                <a:spcPts val="0"/>
              </a:spcAft>
              <a:buSzPts val="4200"/>
              <a:buNone/>
              <a:defRPr/>
            </a:lvl6pPr>
            <a:lvl7pPr lvl="6" algn="ctr" rtl="0">
              <a:spcBef>
                <a:spcPts val="0"/>
              </a:spcBef>
              <a:spcAft>
                <a:spcPts val="0"/>
              </a:spcAft>
              <a:buSzPts val="4200"/>
              <a:buNone/>
              <a:defRPr/>
            </a:lvl7pPr>
            <a:lvl8pPr lvl="7" algn="ctr" rtl="0">
              <a:spcBef>
                <a:spcPts val="0"/>
              </a:spcBef>
              <a:spcAft>
                <a:spcPts val="0"/>
              </a:spcAft>
              <a:buSzPts val="4200"/>
              <a:buNone/>
              <a:defRPr/>
            </a:lvl8pPr>
            <a:lvl9pPr lvl="8" algn="ctr" rtl="0">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rtl="0">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rtl="0">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rtl="0">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rtl="0">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rtl="0">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rtl="0">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rtl="0">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rtl="0">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957125"/>
            <a:ext cx="8520600" cy="2128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2"/>
              </a:buClr>
              <a:buSzPts val="16000"/>
              <a:buNone/>
              <a:defRPr sz="16000">
                <a:solidFill>
                  <a:schemeClr val="lt2"/>
                </a:solidFill>
              </a:defRPr>
            </a:lvl1pPr>
            <a:lvl2pPr lvl="1" algn="ctr" rtl="0">
              <a:spcBef>
                <a:spcPts val="0"/>
              </a:spcBef>
              <a:spcAft>
                <a:spcPts val="0"/>
              </a:spcAft>
              <a:buClr>
                <a:schemeClr val="lt2"/>
              </a:buClr>
              <a:buSzPts val="16000"/>
              <a:buNone/>
              <a:defRPr sz="16000">
                <a:solidFill>
                  <a:schemeClr val="lt2"/>
                </a:solidFill>
              </a:defRPr>
            </a:lvl2pPr>
            <a:lvl3pPr lvl="2" algn="ctr" rtl="0">
              <a:spcBef>
                <a:spcPts val="0"/>
              </a:spcBef>
              <a:spcAft>
                <a:spcPts val="0"/>
              </a:spcAft>
              <a:buClr>
                <a:schemeClr val="lt2"/>
              </a:buClr>
              <a:buSzPts val="16000"/>
              <a:buNone/>
              <a:defRPr sz="16000">
                <a:solidFill>
                  <a:schemeClr val="lt2"/>
                </a:solidFill>
              </a:defRPr>
            </a:lvl3pPr>
            <a:lvl4pPr lvl="3" algn="ctr" rtl="0">
              <a:spcBef>
                <a:spcPts val="0"/>
              </a:spcBef>
              <a:spcAft>
                <a:spcPts val="0"/>
              </a:spcAft>
              <a:buClr>
                <a:schemeClr val="lt2"/>
              </a:buClr>
              <a:buSzPts val="16000"/>
              <a:buNone/>
              <a:defRPr sz="16000">
                <a:solidFill>
                  <a:schemeClr val="lt2"/>
                </a:solidFill>
              </a:defRPr>
            </a:lvl4pPr>
            <a:lvl5pPr lvl="4" algn="ctr" rtl="0">
              <a:spcBef>
                <a:spcPts val="0"/>
              </a:spcBef>
              <a:spcAft>
                <a:spcPts val="0"/>
              </a:spcAft>
              <a:buClr>
                <a:schemeClr val="lt2"/>
              </a:buClr>
              <a:buSzPts val="16000"/>
              <a:buNone/>
              <a:defRPr sz="16000">
                <a:solidFill>
                  <a:schemeClr val="lt2"/>
                </a:solidFill>
              </a:defRPr>
            </a:lvl5pPr>
            <a:lvl6pPr lvl="5" algn="ctr" rtl="0">
              <a:spcBef>
                <a:spcPts val="0"/>
              </a:spcBef>
              <a:spcAft>
                <a:spcPts val="0"/>
              </a:spcAft>
              <a:buClr>
                <a:schemeClr val="lt2"/>
              </a:buClr>
              <a:buSzPts val="16000"/>
              <a:buNone/>
              <a:defRPr sz="16000">
                <a:solidFill>
                  <a:schemeClr val="lt2"/>
                </a:solidFill>
              </a:defRPr>
            </a:lvl6pPr>
            <a:lvl7pPr lvl="6" algn="ctr" rtl="0">
              <a:spcBef>
                <a:spcPts val="0"/>
              </a:spcBef>
              <a:spcAft>
                <a:spcPts val="0"/>
              </a:spcAft>
              <a:buClr>
                <a:schemeClr val="lt2"/>
              </a:buClr>
              <a:buSzPts val="16000"/>
              <a:buNone/>
              <a:defRPr sz="16000">
                <a:solidFill>
                  <a:schemeClr val="lt2"/>
                </a:solidFill>
              </a:defRPr>
            </a:lvl7pPr>
            <a:lvl8pPr lvl="7" algn="ctr" rtl="0">
              <a:spcBef>
                <a:spcPts val="0"/>
              </a:spcBef>
              <a:spcAft>
                <a:spcPts val="0"/>
              </a:spcAft>
              <a:buClr>
                <a:schemeClr val="lt2"/>
              </a:buClr>
              <a:buSzPts val="16000"/>
              <a:buNone/>
              <a:defRPr sz="16000">
                <a:solidFill>
                  <a:schemeClr val="lt2"/>
                </a:solidFill>
              </a:defRPr>
            </a:lvl8pPr>
            <a:lvl9pPr lvl="8" algn="ctr" rtl="0">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3162000"/>
            <a:ext cx="8520600" cy="10716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1806450"/>
            <a:ext cx="7596600" cy="15306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4200"/>
              <a:buNone/>
              <a:defRPr/>
            </a:lvl1pPr>
            <a:lvl2pPr lvl="1" algn="ctr" rtl="0">
              <a:spcBef>
                <a:spcPts val="0"/>
              </a:spcBef>
              <a:spcAft>
                <a:spcPts val="0"/>
              </a:spcAft>
              <a:buSzPts val="4200"/>
              <a:buNone/>
              <a:defRPr/>
            </a:lvl2pPr>
            <a:lvl3pPr lvl="2" algn="ctr" rtl="0">
              <a:spcBef>
                <a:spcPts val="0"/>
              </a:spcBef>
              <a:spcAft>
                <a:spcPts val="0"/>
              </a:spcAft>
              <a:buSzPts val="4200"/>
              <a:buNone/>
              <a:defRPr/>
            </a:lvl3pPr>
            <a:lvl4pPr lvl="3" algn="ctr" rtl="0">
              <a:spcBef>
                <a:spcPts val="0"/>
              </a:spcBef>
              <a:spcAft>
                <a:spcPts val="0"/>
              </a:spcAft>
              <a:buSzPts val="4200"/>
              <a:buNone/>
              <a:defRPr/>
            </a:lvl4pPr>
            <a:lvl5pPr lvl="4" algn="ctr" rtl="0">
              <a:spcBef>
                <a:spcPts val="0"/>
              </a:spcBef>
              <a:spcAft>
                <a:spcPts val="0"/>
              </a:spcAft>
              <a:buSzPts val="4200"/>
              <a:buNone/>
              <a:defRPr/>
            </a:lvl5pPr>
            <a:lvl6pPr lvl="5" algn="ctr" rtl="0">
              <a:spcBef>
                <a:spcPts val="0"/>
              </a:spcBef>
              <a:spcAft>
                <a:spcPts val="0"/>
              </a:spcAft>
              <a:buSzPts val="4200"/>
              <a:buNone/>
              <a:defRPr/>
            </a:lvl6pPr>
            <a:lvl7pPr lvl="6" algn="ctr" rtl="0">
              <a:spcBef>
                <a:spcPts val="0"/>
              </a:spcBef>
              <a:spcAft>
                <a:spcPts val="0"/>
              </a:spcAft>
              <a:buSzPts val="4200"/>
              <a:buNone/>
              <a:defRPr/>
            </a:lvl7pPr>
            <a:lvl8pPr lvl="7" algn="ctr" rtl="0">
              <a:spcBef>
                <a:spcPts val="0"/>
              </a:spcBef>
              <a:spcAft>
                <a:spcPts val="0"/>
              </a:spcAft>
              <a:buSzPts val="4200"/>
              <a:buNone/>
              <a:defRPr/>
            </a:lvl8pPr>
            <a:lvl9pPr lvl="8" algn="ctr" rtl="0">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225225"/>
            <a:ext cx="3999900" cy="33540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8" name="Google Shape;28;p5"/>
          <p:cNvSpPr txBox="1">
            <a:spLocks noGrp="1"/>
          </p:cNvSpPr>
          <p:nvPr>
            <p:ph type="body" idx="2"/>
          </p:nvPr>
        </p:nvSpPr>
        <p:spPr>
          <a:xfrm>
            <a:off x="4832400" y="1225225"/>
            <a:ext cx="3999900" cy="33540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9" name="Google Shape;29;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lvl1pPr lvl="0" rtl="0">
              <a:spcBef>
                <a:spcPts val="0"/>
              </a:spcBef>
              <a:spcAft>
                <a:spcPts val="0"/>
              </a:spcAft>
              <a:buSzPts val="4200"/>
              <a:buNone/>
              <a:defRPr/>
            </a:lvl1pPr>
            <a:lvl2pPr lvl="1" rtl="0">
              <a:spcBef>
                <a:spcPts val="0"/>
              </a:spcBef>
              <a:spcAft>
                <a:spcPts val="0"/>
              </a:spcAft>
              <a:buSzPts val="4200"/>
              <a:buNone/>
              <a:defRPr/>
            </a:lvl2pPr>
            <a:lvl3pPr lvl="2" rtl="0">
              <a:spcBef>
                <a:spcPts val="0"/>
              </a:spcBef>
              <a:spcAft>
                <a:spcPts val="0"/>
              </a:spcAft>
              <a:buSzPts val="4200"/>
              <a:buNone/>
              <a:defRPr/>
            </a:lvl3pPr>
            <a:lvl4pPr lvl="3" rtl="0">
              <a:spcBef>
                <a:spcPts val="0"/>
              </a:spcBef>
              <a:spcAft>
                <a:spcPts val="0"/>
              </a:spcAft>
              <a:buSzPts val="4200"/>
              <a:buNone/>
              <a:defRPr/>
            </a:lvl4pPr>
            <a:lvl5pPr lvl="4" rtl="0">
              <a:spcBef>
                <a:spcPts val="0"/>
              </a:spcBef>
              <a:spcAft>
                <a:spcPts val="0"/>
              </a:spcAft>
              <a:buSzPts val="4200"/>
              <a:buNone/>
              <a:defRPr/>
            </a:lvl5pPr>
            <a:lvl6pPr lvl="5" rtl="0">
              <a:spcBef>
                <a:spcPts val="0"/>
              </a:spcBef>
              <a:spcAft>
                <a:spcPts val="0"/>
              </a:spcAft>
              <a:buSzPts val="4200"/>
              <a:buNone/>
              <a:defRPr/>
            </a:lvl6pPr>
            <a:lvl7pPr lvl="6" rtl="0">
              <a:spcBef>
                <a:spcPts val="0"/>
              </a:spcBef>
              <a:spcAft>
                <a:spcPts val="0"/>
              </a:spcAft>
              <a:buSzPts val="4200"/>
              <a:buNone/>
              <a:defRPr/>
            </a:lvl7pPr>
            <a:lvl8pPr lvl="7" rtl="0">
              <a:spcBef>
                <a:spcPts val="0"/>
              </a:spcBef>
              <a:spcAft>
                <a:spcPts val="0"/>
              </a:spcAft>
              <a:buSzPts val="4200"/>
              <a:buNone/>
              <a:defRPr/>
            </a:lvl8pPr>
            <a:lvl9pPr lvl="8" rtl="0">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399400"/>
            <a:ext cx="2808000" cy="27849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6" name="Google Shape;36;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450150"/>
            <a:ext cx="5878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929275"/>
            <a:ext cx="4045200" cy="17862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lt2"/>
              </a:buClr>
              <a:buSzPts val="4200"/>
              <a:buNone/>
              <a:defRPr>
                <a:solidFill>
                  <a:schemeClr val="lt2"/>
                </a:solidFill>
              </a:defRPr>
            </a:lvl1pPr>
            <a:lvl2pPr lvl="1" algn="ctr" rtl="0">
              <a:spcBef>
                <a:spcPts val="0"/>
              </a:spcBef>
              <a:spcAft>
                <a:spcPts val="0"/>
              </a:spcAft>
              <a:buClr>
                <a:schemeClr val="lt2"/>
              </a:buClr>
              <a:buSzPts val="4200"/>
              <a:buNone/>
              <a:defRPr>
                <a:solidFill>
                  <a:schemeClr val="lt2"/>
                </a:solidFill>
              </a:defRPr>
            </a:lvl2pPr>
            <a:lvl3pPr lvl="2" algn="ctr" rtl="0">
              <a:spcBef>
                <a:spcPts val="0"/>
              </a:spcBef>
              <a:spcAft>
                <a:spcPts val="0"/>
              </a:spcAft>
              <a:buClr>
                <a:schemeClr val="lt2"/>
              </a:buClr>
              <a:buSzPts val="4200"/>
              <a:buNone/>
              <a:defRPr>
                <a:solidFill>
                  <a:schemeClr val="lt2"/>
                </a:solidFill>
              </a:defRPr>
            </a:lvl3pPr>
            <a:lvl4pPr lvl="3" algn="ctr" rtl="0">
              <a:spcBef>
                <a:spcPts val="0"/>
              </a:spcBef>
              <a:spcAft>
                <a:spcPts val="0"/>
              </a:spcAft>
              <a:buClr>
                <a:schemeClr val="lt2"/>
              </a:buClr>
              <a:buSzPts val="4200"/>
              <a:buNone/>
              <a:defRPr>
                <a:solidFill>
                  <a:schemeClr val="lt2"/>
                </a:solidFill>
              </a:defRPr>
            </a:lvl4pPr>
            <a:lvl5pPr lvl="4" algn="ctr" rtl="0">
              <a:spcBef>
                <a:spcPts val="0"/>
              </a:spcBef>
              <a:spcAft>
                <a:spcPts val="0"/>
              </a:spcAft>
              <a:buClr>
                <a:schemeClr val="lt2"/>
              </a:buClr>
              <a:buSzPts val="4200"/>
              <a:buNone/>
              <a:defRPr>
                <a:solidFill>
                  <a:schemeClr val="lt2"/>
                </a:solidFill>
              </a:defRPr>
            </a:lvl5pPr>
            <a:lvl6pPr lvl="5" algn="ctr" rtl="0">
              <a:spcBef>
                <a:spcPts val="0"/>
              </a:spcBef>
              <a:spcAft>
                <a:spcPts val="0"/>
              </a:spcAft>
              <a:buClr>
                <a:schemeClr val="lt2"/>
              </a:buClr>
              <a:buSzPts val="4200"/>
              <a:buNone/>
              <a:defRPr>
                <a:solidFill>
                  <a:schemeClr val="lt2"/>
                </a:solidFill>
              </a:defRPr>
            </a:lvl6pPr>
            <a:lvl7pPr lvl="6" algn="ctr" rtl="0">
              <a:spcBef>
                <a:spcPts val="0"/>
              </a:spcBef>
              <a:spcAft>
                <a:spcPts val="0"/>
              </a:spcAft>
              <a:buClr>
                <a:schemeClr val="lt2"/>
              </a:buClr>
              <a:buSzPts val="4200"/>
              <a:buNone/>
              <a:defRPr>
                <a:solidFill>
                  <a:schemeClr val="lt2"/>
                </a:solidFill>
              </a:defRPr>
            </a:lvl7pPr>
            <a:lvl8pPr lvl="7" algn="ctr" rtl="0">
              <a:spcBef>
                <a:spcPts val="0"/>
              </a:spcBef>
              <a:spcAft>
                <a:spcPts val="0"/>
              </a:spcAft>
              <a:buClr>
                <a:schemeClr val="lt2"/>
              </a:buClr>
              <a:buSzPts val="4200"/>
              <a:buNone/>
              <a:defRPr>
                <a:solidFill>
                  <a:schemeClr val="lt2"/>
                </a:solidFill>
              </a:defRPr>
            </a:lvl8pPr>
            <a:lvl9pPr lvl="8" algn="ctr" rtl="0">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2769001"/>
            <a:ext cx="4045200" cy="1574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rtl="0">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rtl="0">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rtl="0">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rtl="0">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rtl="0">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rtl="0">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rtl="0">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rtl="0">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4218925"/>
            <a:ext cx="5998800" cy="598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rt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rtl="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1"/>
                </a:solidFill>
                <a:latin typeface="Economica"/>
                <a:ea typeface="Economica"/>
                <a:cs typeface="Economica"/>
                <a:sym typeface="Economica"/>
              </a:defRPr>
            </a:lvl1pPr>
            <a:lvl2pPr lvl="1" algn="r" rtl="0">
              <a:buNone/>
              <a:defRPr sz="1000">
                <a:solidFill>
                  <a:schemeClr val="dk1"/>
                </a:solidFill>
                <a:latin typeface="Economica"/>
                <a:ea typeface="Economica"/>
                <a:cs typeface="Economica"/>
                <a:sym typeface="Economica"/>
              </a:defRPr>
            </a:lvl2pPr>
            <a:lvl3pPr lvl="2" algn="r" rtl="0">
              <a:buNone/>
              <a:defRPr sz="1000">
                <a:solidFill>
                  <a:schemeClr val="dk1"/>
                </a:solidFill>
                <a:latin typeface="Economica"/>
                <a:ea typeface="Economica"/>
                <a:cs typeface="Economica"/>
                <a:sym typeface="Economica"/>
              </a:defRPr>
            </a:lvl3pPr>
            <a:lvl4pPr lvl="3" algn="r" rtl="0">
              <a:buNone/>
              <a:defRPr sz="1000">
                <a:solidFill>
                  <a:schemeClr val="dk1"/>
                </a:solidFill>
                <a:latin typeface="Economica"/>
                <a:ea typeface="Economica"/>
                <a:cs typeface="Economica"/>
                <a:sym typeface="Economica"/>
              </a:defRPr>
            </a:lvl4pPr>
            <a:lvl5pPr lvl="4" algn="r" rtl="0">
              <a:buNone/>
              <a:defRPr sz="1000">
                <a:solidFill>
                  <a:schemeClr val="dk1"/>
                </a:solidFill>
                <a:latin typeface="Economica"/>
                <a:ea typeface="Economica"/>
                <a:cs typeface="Economica"/>
                <a:sym typeface="Economica"/>
              </a:defRPr>
            </a:lvl5pPr>
            <a:lvl6pPr lvl="5" algn="r" rtl="0">
              <a:buNone/>
              <a:defRPr sz="1000">
                <a:solidFill>
                  <a:schemeClr val="dk1"/>
                </a:solidFill>
                <a:latin typeface="Economica"/>
                <a:ea typeface="Economica"/>
                <a:cs typeface="Economica"/>
                <a:sym typeface="Economica"/>
              </a:defRPr>
            </a:lvl6pPr>
            <a:lvl7pPr lvl="6" algn="r" rtl="0">
              <a:buNone/>
              <a:defRPr sz="1000">
                <a:solidFill>
                  <a:schemeClr val="dk1"/>
                </a:solidFill>
                <a:latin typeface="Economica"/>
                <a:ea typeface="Economica"/>
                <a:cs typeface="Economica"/>
                <a:sym typeface="Economica"/>
              </a:defRPr>
            </a:lvl7pPr>
            <a:lvl8pPr lvl="7" algn="r" rtl="0">
              <a:buNone/>
              <a:defRPr sz="1000">
                <a:solidFill>
                  <a:schemeClr val="dk1"/>
                </a:solidFill>
                <a:latin typeface="Economica"/>
                <a:ea typeface="Economica"/>
                <a:cs typeface="Economica"/>
                <a:sym typeface="Economica"/>
              </a:defRPr>
            </a:lvl8pPr>
            <a:lvl9pPr lvl="8" algn="r" rtl="0">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803150"/>
            <a:ext cx="3054600" cy="15372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dirty="0"/>
              <a:t>Malignant Comments Classifier</a:t>
            </a:r>
            <a:endParaRPr dirty="0"/>
          </a:p>
        </p:txBody>
      </p:sp>
      <p:sp>
        <p:nvSpPr>
          <p:cNvPr id="2" name="TextBox 1"/>
          <p:cNvSpPr txBox="1"/>
          <p:nvPr/>
        </p:nvSpPr>
        <p:spPr>
          <a:xfrm>
            <a:off x="6670964" y="4509655"/>
            <a:ext cx="2088572" cy="307777"/>
          </a:xfrm>
          <a:prstGeom prst="rect">
            <a:avLst/>
          </a:prstGeom>
          <a:noFill/>
        </p:spPr>
        <p:txBody>
          <a:bodyPr wrap="square" rtlCol="0">
            <a:spAutoFit/>
          </a:bodyPr>
          <a:lstStyle/>
          <a:p>
            <a:r>
              <a:rPr lang="en-US" dirty="0" smtClean="0"/>
              <a:t>By – </a:t>
            </a:r>
            <a:r>
              <a:rPr lang="en-US" dirty="0" err="1" smtClean="0"/>
              <a:t>Vaishali</a:t>
            </a:r>
            <a:r>
              <a:rPr lang="en-US" dirty="0" smtClean="0"/>
              <a:t> </a:t>
            </a:r>
            <a:r>
              <a:rPr lang="en-US" dirty="0" err="1" smtClean="0"/>
              <a:t>Chavan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lvl="0" algn="ct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Toxicity of the comments</a:t>
            </a:r>
          </a:p>
        </p:txBody>
      </p:sp>
      <p:pic>
        <p:nvPicPr>
          <p:cNvPr id="5" name="Picture 4">
            <a:extLst>
              <a:ext uri="{FF2B5EF4-FFF2-40B4-BE49-F238E27FC236}">
                <a16:creationId xmlns:a16="http://schemas.microsoft.com/office/drawing/2014/main" xmlns="" id="{C3FECA5C-62C6-4D1D-AE95-FF8930FD1A5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06880" y="1155775"/>
            <a:ext cx="5730240" cy="3474305"/>
          </a:xfrm>
          <a:prstGeom prst="rect">
            <a:avLst/>
          </a:prstGeom>
          <a:noFill/>
          <a:ln>
            <a:noFill/>
          </a:ln>
        </p:spPr>
      </p:pic>
    </p:spTree>
    <p:extLst>
      <p:ext uri="{BB962C8B-B14F-4D97-AF65-F5344CB8AC3E}">
        <p14:creationId xmlns:p14="http://schemas.microsoft.com/office/powerpoint/2010/main" val="434512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lvl="0" algn="ctr">
              <a:lnSpc>
                <a:spcPct val="107000"/>
              </a:lnSpc>
              <a:spcAft>
                <a:spcPts val="800"/>
              </a:spcAft>
            </a:pPr>
            <a:r>
              <a:rPr lang="en-IN" sz="1800" b="1" dirty="0">
                <a:effectLst/>
                <a:latin typeface="Calibri" panose="020F0502020204030204" pitchFamily="34" charset="0"/>
                <a:ea typeface="Calibri" panose="020F0502020204030204" pitchFamily="34" charset="0"/>
                <a:cs typeface="Times New Roman" panose="02020603050405020304" pitchFamily="18" charset="0"/>
              </a:rPr>
              <a:t>Looking at number of comments that have unique Toxicity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xmlns="" id="{02BA773B-AE0D-4543-9CC1-F3DCEFF979D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06880" y="964800"/>
            <a:ext cx="5730240" cy="3767220"/>
          </a:xfrm>
          <a:prstGeom prst="rect">
            <a:avLst/>
          </a:prstGeom>
          <a:noFill/>
          <a:ln>
            <a:noFill/>
          </a:ln>
        </p:spPr>
      </p:pic>
    </p:spTree>
    <p:extLst>
      <p:ext uri="{BB962C8B-B14F-4D97-AF65-F5344CB8AC3E}">
        <p14:creationId xmlns:p14="http://schemas.microsoft.com/office/powerpoint/2010/main" val="2315569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4729386" y="127175"/>
            <a:ext cx="4102913" cy="4623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2500" b="1" dirty="0"/>
              <a:t>Ratings Word Clouds</a:t>
            </a:r>
            <a:endParaRPr sz="2500" b="1" dirty="0"/>
          </a:p>
        </p:txBody>
      </p:sp>
      <p:sp>
        <p:nvSpPr>
          <p:cNvPr id="99" name="Google Shape;99;p19"/>
          <p:cNvSpPr txBox="1">
            <a:spLocks noGrp="1"/>
          </p:cNvSpPr>
          <p:nvPr>
            <p:ph type="body" idx="1"/>
          </p:nvPr>
        </p:nvSpPr>
        <p:spPr>
          <a:xfrm>
            <a:off x="4788000" y="589475"/>
            <a:ext cx="4044300" cy="3989800"/>
          </a:xfrm>
          <a:prstGeom prst="rect">
            <a:avLst/>
          </a:prstGeom>
        </p:spPr>
        <p:txBody>
          <a:bodyPr spcFirstLastPara="1" wrap="square" lIns="91425" tIns="91425" rIns="91425" bIns="91425" anchor="t" anchorCtr="0">
            <a:normAutofit/>
          </a:bodyPr>
          <a:lstStyle/>
          <a:p>
            <a:pPr marL="285750" indent="-285750">
              <a:lnSpc>
                <a:spcPct val="107000"/>
              </a:lnSpc>
            </a:pPr>
            <a:r>
              <a:rPr lang="en-IN" sz="1700" dirty="0">
                <a:effectLst/>
                <a:latin typeface="Calibri" panose="020F0502020204030204" pitchFamily="34" charset="0"/>
                <a:ea typeface="Calibri" panose="020F0502020204030204" pitchFamily="34" charset="0"/>
                <a:cs typeface="Times New Roman" panose="02020603050405020304" pitchFamily="18" charset="0"/>
              </a:rPr>
              <a:t>Only the </a:t>
            </a:r>
            <a:r>
              <a:rPr lang="en-IN" sz="1700" dirty="0">
                <a:latin typeface="Calibri" panose="020F0502020204030204" pitchFamily="34" charset="0"/>
                <a:ea typeface="Calibri" panose="020F0502020204030204" pitchFamily="34" charset="0"/>
                <a:cs typeface="Times New Roman" panose="02020603050405020304" pitchFamily="18" charset="0"/>
              </a:rPr>
              <a:t>Word cloud from clean comments are displayed here for professional reasons.</a:t>
            </a:r>
          </a:p>
          <a:p>
            <a:pPr marL="285750" indent="-285750">
              <a:lnSpc>
                <a:spcPct val="107000"/>
              </a:lnSpc>
            </a:pPr>
            <a:r>
              <a:rPr lang="en-IN" sz="1700" dirty="0">
                <a:effectLst/>
                <a:latin typeface="Calibri" panose="020F0502020204030204" pitchFamily="34" charset="0"/>
                <a:ea typeface="Calibri" panose="020F0502020204030204" pitchFamily="34" charset="0"/>
                <a:cs typeface="Times New Roman" panose="02020603050405020304" pitchFamily="18" charset="0"/>
              </a:rPr>
              <a:t>There are clear distinction between the words used in the clean comments vs toxic </a:t>
            </a:r>
            <a:r>
              <a:rPr lang="en-IN" sz="1700" dirty="0">
                <a:latin typeface="Calibri" panose="020F0502020204030204" pitchFamily="34" charset="0"/>
                <a:ea typeface="Calibri" panose="020F0502020204030204" pitchFamily="34" charset="0"/>
                <a:cs typeface="Times New Roman" panose="02020603050405020304" pitchFamily="18" charset="0"/>
              </a:rPr>
              <a:t>comments.</a:t>
            </a:r>
            <a:r>
              <a:rPr lang="en-IN" sz="1700" dirty="0">
                <a:effectLst/>
                <a:latin typeface="Calibri" panose="020F0502020204030204" pitchFamily="34" charset="0"/>
                <a:ea typeface="Calibri" panose="020F0502020204030204" pitchFamily="34" charset="0"/>
                <a:cs typeface="Times New Roman" panose="02020603050405020304" pitchFamily="18" charset="0"/>
              </a:rPr>
              <a:t> </a:t>
            </a:r>
          </a:p>
          <a:p>
            <a:pPr marL="285750" indent="-285750">
              <a:lnSpc>
                <a:spcPct val="107000"/>
              </a:lnSpc>
            </a:pPr>
            <a:r>
              <a:rPr lang="en-IN" sz="1700" dirty="0">
                <a:effectLst/>
                <a:latin typeface="Calibri" panose="020F0502020204030204" pitchFamily="34" charset="0"/>
                <a:ea typeface="Calibri" panose="020F0502020204030204" pitchFamily="34" charset="0"/>
                <a:cs typeface="Times New Roman" panose="02020603050405020304" pitchFamily="18" charset="0"/>
              </a:rPr>
              <a:t>There are some distinctions between the comments with different types of toxicity.</a:t>
            </a:r>
          </a:p>
          <a:p>
            <a:pPr marL="285750" indent="-285750">
              <a:lnSpc>
                <a:spcPct val="107000"/>
              </a:lnSpc>
              <a:spcAft>
                <a:spcPts val="800"/>
              </a:spcAft>
            </a:pPr>
            <a:r>
              <a:rPr lang="en-IN" sz="1700" dirty="0">
                <a:effectLst/>
                <a:latin typeface="Calibri" panose="020F0502020204030204" pitchFamily="34" charset="0"/>
                <a:ea typeface="Calibri" panose="020F0502020204030204" pitchFamily="34" charset="0"/>
                <a:cs typeface="Times New Roman" panose="02020603050405020304" pitchFamily="18" charset="0"/>
              </a:rPr>
              <a:t>Some words are common between the different types of toxicity labels. </a:t>
            </a:r>
            <a:r>
              <a:rPr lang="en-IN" sz="1700" dirty="0">
                <a:latin typeface="Calibri" panose="020F0502020204030204" pitchFamily="34" charset="0"/>
                <a:ea typeface="Calibri" panose="020F0502020204030204" pitchFamily="34" charset="0"/>
                <a:cs typeface="Times New Roman" panose="02020603050405020304" pitchFamily="18" charset="0"/>
              </a:rPr>
              <a:t>Hence </a:t>
            </a:r>
            <a:r>
              <a:rPr lang="en-IN" sz="1700" dirty="0">
                <a:effectLst/>
                <a:latin typeface="Calibri" panose="020F0502020204030204" pitchFamily="34" charset="0"/>
                <a:ea typeface="Calibri" panose="020F0502020204030204" pitchFamily="34" charset="0"/>
                <a:cs typeface="Times New Roman" panose="02020603050405020304" pitchFamily="18" charset="0"/>
              </a:rPr>
              <a:t>monogram, bigram and trigram are used in TFIDF.</a:t>
            </a:r>
            <a:endParaRPr sz="1700" dirty="0"/>
          </a:p>
        </p:txBody>
      </p:sp>
      <p:pic>
        <p:nvPicPr>
          <p:cNvPr id="5" name="Picture 4">
            <a:extLst>
              <a:ext uri="{FF2B5EF4-FFF2-40B4-BE49-F238E27FC236}">
                <a16:creationId xmlns:a16="http://schemas.microsoft.com/office/drawing/2014/main" xmlns="" id="{BCBEA74C-1400-4A12-BE68-1B997C58C07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29572" y="589475"/>
            <a:ext cx="4558428" cy="371673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1"/>
          <p:cNvSpPr txBox="1">
            <a:spLocks noGrp="1"/>
          </p:cNvSpPr>
          <p:nvPr>
            <p:ph type="title"/>
          </p:nvPr>
        </p:nvSpPr>
        <p:spPr>
          <a:xfrm>
            <a:off x="311700" y="315925"/>
            <a:ext cx="8520600" cy="552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500" b="1">
                <a:latin typeface="Calibri"/>
                <a:ea typeface="Calibri"/>
                <a:cs typeface="Calibri"/>
                <a:sym typeface="Calibri"/>
              </a:rPr>
              <a:t>Steps taken to complete the Project</a:t>
            </a:r>
            <a:endParaRPr sz="2500" b="1">
              <a:latin typeface="Calibri"/>
              <a:ea typeface="Calibri"/>
              <a:cs typeface="Calibri"/>
              <a:sym typeface="Calibri"/>
            </a:endParaRPr>
          </a:p>
        </p:txBody>
      </p:sp>
      <p:sp>
        <p:nvSpPr>
          <p:cNvPr id="255" name="Google Shape;255;p41"/>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Calibri"/>
              <a:buChar char="●"/>
            </a:pPr>
            <a:r>
              <a:rPr lang="en" dirty="0">
                <a:latin typeface="Calibri"/>
                <a:ea typeface="Calibri"/>
                <a:cs typeface="Calibri"/>
                <a:sym typeface="Calibri"/>
              </a:rPr>
              <a:t>Performed data cleaning based on NLP approaches.</a:t>
            </a:r>
            <a:endParaRPr dirty="0">
              <a:latin typeface="Calibri"/>
              <a:ea typeface="Calibri"/>
              <a:cs typeface="Calibri"/>
              <a:sym typeface="Calibri"/>
            </a:endParaRPr>
          </a:p>
          <a:p>
            <a:pPr marL="114300" lvl="0" indent="0" algn="l" rtl="0">
              <a:spcBef>
                <a:spcPts val="0"/>
              </a:spcBef>
              <a:spcAft>
                <a:spcPts val="0"/>
              </a:spcAft>
              <a:buSzPts val="1800"/>
              <a:buNone/>
            </a:pPr>
            <a:endParaRPr lang="en" dirty="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dirty="0">
                <a:latin typeface="Calibri"/>
                <a:ea typeface="Calibri"/>
                <a:cs typeface="Calibri"/>
                <a:sym typeface="Calibri"/>
              </a:rPr>
              <a:t>Trained and validated different Machine Learning multi-label classification  techniques like OneVsRest, Classification Chain, Binary Relevance and Label Powerset. </a:t>
            </a:r>
          </a:p>
          <a:p>
            <a:pPr marL="457200" lvl="0" indent="-342900" algn="l" rtl="0">
              <a:spcBef>
                <a:spcPts val="0"/>
              </a:spcBef>
              <a:spcAft>
                <a:spcPts val="0"/>
              </a:spcAft>
              <a:buSzPts val="1800"/>
              <a:buFont typeface="Calibri"/>
              <a:buChar char="●"/>
            </a:pPr>
            <a:r>
              <a:rPr lang="en" dirty="0">
                <a:latin typeface="Calibri"/>
                <a:ea typeface="Calibri"/>
                <a:cs typeface="Calibri"/>
                <a:sym typeface="Calibri"/>
              </a:rPr>
              <a:t>The Machine Learning Algorithms like Logistic Regression, SGDClassifier, GaussianNB and MultinomialNB are tried with the above techniques.</a:t>
            </a:r>
          </a:p>
          <a:p>
            <a:pPr marL="457200" lvl="0" indent="-342900" algn="l" rtl="0">
              <a:spcBef>
                <a:spcPts val="0"/>
              </a:spcBef>
              <a:spcAft>
                <a:spcPts val="0"/>
              </a:spcAft>
              <a:buSzPts val="1800"/>
              <a:buFont typeface="Calibri"/>
              <a:buChar char="●"/>
            </a:pPr>
            <a:r>
              <a:rPr lang="en" dirty="0">
                <a:latin typeface="Calibri"/>
                <a:ea typeface="Calibri"/>
                <a:cs typeface="Calibri"/>
                <a:sym typeface="Calibri"/>
              </a:rPr>
              <a:t>Chose the final model based on Micro F1 score and Hamming Loss since the dataset is heavily imbalanced.</a:t>
            </a:r>
            <a:endParaRPr dirty="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2"/>
          <p:cNvSpPr txBox="1">
            <a:spLocks noGrp="1"/>
          </p:cNvSpPr>
          <p:nvPr>
            <p:ph type="title"/>
          </p:nvPr>
        </p:nvSpPr>
        <p:spPr>
          <a:xfrm>
            <a:off x="311700" y="455250"/>
            <a:ext cx="8520600" cy="552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500" b="1" dirty="0">
                <a:latin typeface="Calibri"/>
                <a:ea typeface="Calibri"/>
                <a:cs typeface="Calibri"/>
                <a:sym typeface="Calibri"/>
              </a:rPr>
              <a:t>Model score comparison</a:t>
            </a:r>
            <a:endParaRPr sz="2500" b="1" dirty="0">
              <a:latin typeface="Calibri"/>
              <a:ea typeface="Calibri"/>
              <a:cs typeface="Calibri"/>
              <a:sym typeface="Calibri"/>
            </a:endParaRPr>
          </a:p>
          <a:p>
            <a:pPr marL="0" lvl="0" indent="0" algn="ctr" rtl="0">
              <a:spcBef>
                <a:spcPts val="0"/>
              </a:spcBef>
              <a:spcAft>
                <a:spcPts val="0"/>
              </a:spcAft>
              <a:buNone/>
            </a:pPr>
            <a:r>
              <a:rPr lang="en" sz="2500" b="1" dirty="0">
                <a:latin typeface="Calibri"/>
                <a:ea typeface="Calibri"/>
                <a:cs typeface="Calibri"/>
                <a:sym typeface="Calibri"/>
              </a:rPr>
              <a:t>OneVsRest Technique</a:t>
            </a:r>
            <a:endParaRPr sz="2500" b="1" dirty="0">
              <a:latin typeface="Calibri"/>
              <a:ea typeface="Calibri"/>
              <a:cs typeface="Calibri"/>
              <a:sym typeface="Calibri"/>
            </a:endParaRPr>
          </a:p>
        </p:txBody>
      </p:sp>
      <p:pic>
        <p:nvPicPr>
          <p:cNvPr id="5" name="Picture 4">
            <a:extLst>
              <a:ext uri="{FF2B5EF4-FFF2-40B4-BE49-F238E27FC236}">
                <a16:creationId xmlns:a16="http://schemas.microsoft.com/office/drawing/2014/main" xmlns="" id="{0C766256-136D-4F8F-921C-ABD0D96CD95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06880" y="878400"/>
            <a:ext cx="5730240" cy="366693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2"/>
          <p:cNvSpPr txBox="1">
            <a:spLocks noGrp="1"/>
          </p:cNvSpPr>
          <p:nvPr>
            <p:ph type="title"/>
          </p:nvPr>
        </p:nvSpPr>
        <p:spPr>
          <a:xfrm>
            <a:off x="311700" y="865650"/>
            <a:ext cx="8520600" cy="552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500" b="1" dirty="0">
                <a:latin typeface="Calibri"/>
                <a:ea typeface="Calibri"/>
                <a:cs typeface="Calibri"/>
                <a:sym typeface="Calibri"/>
              </a:rPr>
              <a:t>Model score comparison</a:t>
            </a:r>
            <a:endParaRPr sz="2500" b="1" dirty="0">
              <a:latin typeface="Calibri"/>
              <a:ea typeface="Calibri"/>
              <a:cs typeface="Calibri"/>
              <a:sym typeface="Calibri"/>
            </a:endParaRPr>
          </a:p>
          <a:p>
            <a:pPr marL="0" lvl="0" indent="0" algn="ctr" rtl="0">
              <a:spcBef>
                <a:spcPts val="0"/>
              </a:spcBef>
              <a:spcAft>
                <a:spcPts val="0"/>
              </a:spcAft>
              <a:buNone/>
            </a:pPr>
            <a:r>
              <a:rPr lang="en" sz="2500" b="1" dirty="0">
                <a:latin typeface="Calibri"/>
                <a:ea typeface="Calibri"/>
                <a:cs typeface="Calibri"/>
                <a:sym typeface="Calibri"/>
              </a:rPr>
              <a:t>OneVsRest Technique with hyperparameter tuning the best model</a:t>
            </a:r>
            <a:endParaRPr sz="2500" b="1" dirty="0">
              <a:latin typeface="Calibri"/>
              <a:ea typeface="Calibri"/>
              <a:cs typeface="Calibri"/>
              <a:sym typeface="Calibri"/>
            </a:endParaRPr>
          </a:p>
        </p:txBody>
      </p:sp>
      <p:pic>
        <p:nvPicPr>
          <p:cNvPr id="4" name="Picture 3">
            <a:extLst>
              <a:ext uri="{FF2B5EF4-FFF2-40B4-BE49-F238E27FC236}">
                <a16:creationId xmlns:a16="http://schemas.microsoft.com/office/drawing/2014/main" xmlns="" id="{B7C1E961-F571-4409-986D-9504F995A19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06880" y="1615440"/>
            <a:ext cx="5730240" cy="1912620"/>
          </a:xfrm>
          <a:prstGeom prst="rect">
            <a:avLst/>
          </a:prstGeom>
          <a:noFill/>
          <a:ln>
            <a:noFill/>
          </a:ln>
        </p:spPr>
      </p:pic>
    </p:spTree>
    <p:extLst>
      <p:ext uri="{BB962C8B-B14F-4D97-AF65-F5344CB8AC3E}">
        <p14:creationId xmlns:p14="http://schemas.microsoft.com/office/powerpoint/2010/main" val="694688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2"/>
          <p:cNvSpPr txBox="1">
            <a:spLocks noGrp="1"/>
          </p:cNvSpPr>
          <p:nvPr>
            <p:ph type="title"/>
          </p:nvPr>
        </p:nvSpPr>
        <p:spPr>
          <a:xfrm>
            <a:off x="311700" y="865650"/>
            <a:ext cx="8520600" cy="552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500" b="1" dirty="0">
                <a:latin typeface="Calibri"/>
                <a:ea typeface="Calibri"/>
                <a:cs typeface="Calibri"/>
                <a:sym typeface="Calibri"/>
              </a:rPr>
              <a:t>Model score comparison</a:t>
            </a:r>
            <a:endParaRPr sz="2500" b="1" dirty="0">
              <a:latin typeface="Calibri"/>
              <a:ea typeface="Calibri"/>
              <a:cs typeface="Calibri"/>
              <a:sym typeface="Calibri"/>
            </a:endParaRPr>
          </a:p>
          <a:p>
            <a:pPr marL="0" lvl="0" indent="0" algn="ctr" rtl="0">
              <a:spcBef>
                <a:spcPts val="0"/>
              </a:spcBef>
              <a:spcAft>
                <a:spcPts val="0"/>
              </a:spcAft>
              <a:buNone/>
            </a:pPr>
            <a:r>
              <a:rPr lang="en" sz="2500" b="1" dirty="0">
                <a:latin typeface="Calibri"/>
                <a:ea typeface="Calibri"/>
                <a:cs typeface="Calibri"/>
                <a:sym typeface="Calibri"/>
              </a:rPr>
              <a:t>Binary Relevance Technique with hyperparameter tuning the best model</a:t>
            </a:r>
            <a:endParaRPr sz="2500" b="1" dirty="0">
              <a:latin typeface="Calibri"/>
              <a:ea typeface="Calibri"/>
              <a:cs typeface="Calibri"/>
              <a:sym typeface="Calibri"/>
            </a:endParaRPr>
          </a:p>
        </p:txBody>
      </p:sp>
      <p:pic>
        <p:nvPicPr>
          <p:cNvPr id="5" name="Picture 4">
            <a:extLst>
              <a:ext uri="{FF2B5EF4-FFF2-40B4-BE49-F238E27FC236}">
                <a16:creationId xmlns:a16="http://schemas.microsoft.com/office/drawing/2014/main" xmlns="" id="{9C3BD4F2-9395-4DDB-8E1B-18058E3DC34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06880" y="1729739"/>
            <a:ext cx="6126720" cy="1996111"/>
          </a:xfrm>
          <a:prstGeom prst="rect">
            <a:avLst/>
          </a:prstGeom>
          <a:noFill/>
          <a:ln>
            <a:noFill/>
          </a:ln>
        </p:spPr>
      </p:pic>
    </p:spTree>
    <p:extLst>
      <p:ext uri="{BB962C8B-B14F-4D97-AF65-F5344CB8AC3E}">
        <p14:creationId xmlns:p14="http://schemas.microsoft.com/office/powerpoint/2010/main" val="2274463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2"/>
          <p:cNvSpPr txBox="1">
            <a:spLocks noGrp="1"/>
          </p:cNvSpPr>
          <p:nvPr>
            <p:ph type="title"/>
          </p:nvPr>
        </p:nvSpPr>
        <p:spPr>
          <a:xfrm>
            <a:off x="311700" y="865650"/>
            <a:ext cx="8520600" cy="552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500" b="1" dirty="0">
                <a:latin typeface="Calibri"/>
                <a:ea typeface="Calibri"/>
                <a:cs typeface="Calibri"/>
                <a:sym typeface="Calibri"/>
              </a:rPr>
              <a:t>Model score comparison</a:t>
            </a:r>
            <a:endParaRPr sz="2500" b="1" dirty="0">
              <a:latin typeface="Calibri"/>
              <a:ea typeface="Calibri"/>
              <a:cs typeface="Calibri"/>
              <a:sym typeface="Calibri"/>
            </a:endParaRPr>
          </a:p>
          <a:p>
            <a:pPr marL="0" lvl="0" indent="0" algn="ctr" rtl="0">
              <a:spcBef>
                <a:spcPts val="0"/>
              </a:spcBef>
              <a:spcAft>
                <a:spcPts val="0"/>
              </a:spcAft>
              <a:buNone/>
            </a:pPr>
            <a:r>
              <a:rPr lang="en" sz="2500" b="1" dirty="0">
                <a:latin typeface="Calibri"/>
                <a:ea typeface="Calibri"/>
                <a:cs typeface="Calibri"/>
                <a:sym typeface="Calibri"/>
              </a:rPr>
              <a:t>Classification Chain Technique</a:t>
            </a:r>
            <a:endParaRPr sz="2500" b="1" dirty="0">
              <a:latin typeface="Calibri"/>
              <a:ea typeface="Calibri"/>
              <a:cs typeface="Calibri"/>
              <a:sym typeface="Calibri"/>
            </a:endParaRPr>
          </a:p>
        </p:txBody>
      </p:sp>
      <p:pic>
        <p:nvPicPr>
          <p:cNvPr id="4" name="Picture 3">
            <a:extLst>
              <a:ext uri="{FF2B5EF4-FFF2-40B4-BE49-F238E27FC236}">
                <a16:creationId xmlns:a16="http://schemas.microsoft.com/office/drawing/2014/main" xmlns="" id="{632AF2CA-1304-46B3-8E2F-C46C686AC09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06880" y="1268730"/>
            <a:ext cx="6061920" cy="2943270"/>
          </a:xfrm>
          <a:prstGeom prst="rect">
            <a:avLst/>
          </a:prstGeom>
          <a:noFill/>
          <a:ln>
            <a:noFill/>
          </a:ln>
        </p:spPr>
      </p:pic>
    </p:spTree>
    <p:extLst>
      <p:ext uri="{BB962C8B-B14F-4D97-AF65-F5344CB8AC3E}">
        <p14:creationId xmlns:p14="http://schemas.microsoft.com/office/powerpoint/2010/main" val="151931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2"/>
          <p:cNvSpPr txBox="1">
            <a:spLocks noGrp="1"/>
          </p:cNvSpPr>
          <p:nvPr>
            <p:ph type="title"/>
          </p:nvPr>
        </p:nvSpPr>
        <p:spPr>
          <a:xfrm>
            <a:off x="311700" y="865650"/>
            <a:ext cx="8520600" cy="552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500" b="1" dirty="0">
                <a:latin typeface="Calibri"/>
                <a:ea typeface="Calibri"/>
                <a:cs typeface="Calibri"/>
                <a:sym typeface="Calibri"/>
              </a:rPr>
              <a:t>Model score comparison</a:t>
            </a:r>
            <a:endParaRPr sz="2500" b="1" dirty="0">
              <a:latin typeface="Calibri"/>
              <a:ea typeface="Calibri"/>
              <a:cs typeface="Calibri"/>
              <a:sym typeface="Calibri"/>
            </a:endParaRPr>
          </a:p>
          <a:p>
            <a:pPr marL="0" lvl="0" indent="0" algn="ctr" rtl="0">
              <a:spcBef>
                <a:spcPts val="0"/>
              </a:spcBef>
              <a:spcAft>
                <a:spcPts val="0"/>
              </a:spcAft>
              <a:buNone/>
            </a:pPr>
            <a:r>
              <a:rPr lang="en" sz="2500" b="1" dirty="0">
                <a:latin typeface="Calibri"/>
                <a:ea typeface="Calibri"/>
                <a:cs typeface="Calibri"/>
                <a:sym typeface="Calibri"/>
              </a:rPr>
              <a:t>Label Powerset Technique</a:t>
            </a:r>
            <a:endParaRPr sz="2500" b="1" dirty="0">
              <a:latin typeface="Calibri"/>
              <a:ea typeface="Calibri"/>
              <a:cs typeface="Calibri"/>
              <a:sym typeface="Calibri"/>
            </a:endParaRPr>
          </a:p>
        </p:txBody>
      </p:sp>
      <p:pic>
        <p:nvPicPr>
          <p:cNvPr id="5" name="Picture 4">
            <a:extLst>
              <a:ext uri="{FF2B5EF4-FFF2-40B4-BE49-F238E27FC236}">
                <a16:creationId xmlns:a16="http://schemas.microsoft.com/office/drawing/2014/main" xmlns="" id="{D0261C98-147A-4BF2-96FB-CF93AD3E032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06880" y="1691640"/>
            <a:ext cx="5730240" cy="1760220"/>
          </a:xfrm>
          <a:prstGeom prst="rect">
            <a:avLst/>
          </a:prstGeom>
          <a:noFill/>
          <a:ln>
            <a:noFill/>
          </a:ln>
        </p:spPr>
      </p:pic>
    </p:spTree>
    <p:extLst>
      <p:ext uri="{BB962C8B-B14F-4D97-AF65-F5344CB8AC3E}">
        <p14:creationId xmlns:p14="http://schemas.microsoft.com/office/powerpoint/2010/main" val="4285256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4"/>
          <p:cNvSpPr txBox="1">
            <a:spLocks noGrp="1"/>
          </p:cNvSpPr>
          <p:nvPr>
            <p:ph type="title"/>
          </p:nvPr>
        </p:nvSpPr>
        <p:spPr>
          <a:xfrm>
            <a:off x="311700" y="315925"/>
            <a:ext cx="8520600" cy="526475"/>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2500" b="1" dirty="0">
                <a:latin typeface="Calibri"/>
                <a:ea typeface="Calibri"/>
                <a:cs typeface="Calibri"/>
                <a:sym typeface="Calibri"/>
              </a:rPr>
              <a:t>Finalized Model</a:t>
            </a:r>
            <a:endParaRPr sz="2500" b="1" dirty="0">
              <a:latin typeface="Calibri"/>
              <a:ea typeface="Calibri"/>
              <a:cs typeface="Calibri"/>
              <a:sym typeface="Calibri"/>
            </a:endParaRPr>
          </a:p>
        </p:txBody>
      </p:sp>
      <p:sp>
        <p:nvSpPr>
          <p:cNvPr id="277" name="Google Shape;277;p44"/>
          <p:cNvSpPr txBox="1">
            <a:spLocks noGrp="1"/>
          </p:cNvSpPr>
          <p:nvPr>
            <p:ph type="body" idx="1"/>
          </p:nvPr>
        </p:nvSpPr>
        <p:spPr>
          <a:xfrm>
            <a:off x="311700" y="894750"/>
            <a:ext cx="8520600" cy="379245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alibri"/>
              <a:buChar char="●"/>
            </a:pPr>
            <a:r>
              <a:rPr lang="en" dirty="0">
                <a:latin typeface="Calibri"/>
                <a:ea typeface="Calibri"/>
                <a:cs typeface="Calibri"/>
                <a:sym typeface="Calibri"/>
              </a:rPr>
              <a:t>The final model used is </a:t>
            </a:r>
            <a:r>
              <a:rPr lang="en-IN" dirty="0">
                <a:latin typeface="Calibri"/>
                <a:ea typeface="Calibri"/>
                <a:cs typeface="Calibri"/>
                <a:sym typeface="Calibri"/>
              </a:rPr>
              <a:t>Logistic Regression model with </a:t>
            </a:r>
            <a:r>
              <a:rPr lang="en-IN" dirty="0" err="1">
                <a:latin typeface="Calibri"/>
                <a:ea typeface="Calibri"/>
                <a:cs typeface="Calibri"/>
                <a:sym typeface="Calibri"/>
              </a:rPr>
              <a:t>OneVsRest</a:t>
            </a:r>
            <a:r>
              <a:rPr lang="en-IN" dirty="0">
                <a:latin typeface="Calibri"/>
                <a:ea typeface="Calibri"/>
                <a:cs typeface="Calibri"/>
                <a:sym typeface="Calibri"/>
              </a:rPr>
              <a:t> technique.</a:t>
            </a:r>
          </a:p>
          <a:p>
            <a:pPr marL="457200" lvl="0" indent="-342900" algn="l" rtl="0">
              <a:spcBef>
                <a:spcPts val="0"/>
              </a:spcBef>
              <a:spcAft>
                <a:spcPts val="0"/>
              </a:spcAft>
              <a:buSzPts val="1800"/>
              <a:buFont typeface="Calibri"/>
              <a:buChar char="●"/>
            </a:pPr>
            <a:r>
              <a:rPr lang="en-IN" dirty="0">
                <a:latin typeface="Calibri"/>
                <a:ea typeface="Calibri"/>
                <a:cs typeface="Calibri"/>
                <a:sym typeface="Calibri"/>
              </a:rPr>
              <a:t>The vectorization is done using 1-3 grams TFIDF Vectorizer</a:t>
            </a:r>
            <a:endParaRPr lang="en" dirty="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dirty="0">
                <a:latin typeface="Calibri"/>
                <a:ea typeface="Calibri"/>
                <a:cs typeface="Calibri"/>
                <a:sym typeface="Calibri"/>
              </a:rPr>
              <a:t>The tuned hyper parameters used are:</a:t>
            </a:r>
          </a:p>
          <a:p>
            <a:pPr marL="457200" lvl="0" indent="-342900" algn="l" rtl="0">
              <a:spcBef>
                <a:spcPts val="0"/>
              </a:spcBef>
              <a:spcAft>
                <a:spcPts val="0"/>
              </a:spcAft>
              <a:buSzPts val="1800"/>
              <a:buFont typeface="Calibri"/>
              <a:buChar char="●"/>
            </a:pPr>
            <a:r>
              <a:rPr lang="en-IN" dirty="0" err="1">
                <a:latin typeface="Calibri"/>
                <a:ea typeface="Calibri"/>
                <a:cs typeface="Calibri"/>
                <a:sym typeface="Calibri"/>
              </a:rPr>
              <a:t>OneVsRestClassifier</a:t>
            </a:r>
            <a:r>
              <a:rPr lang="en-IN" dirty="0">
                <a:latin typeface="Calibri"/>
                <a:ea typeface="Calibri"/>
                <a:cs typeface="Calibri"/>
                <a:sym typeface="Calibri"/>
              </a:rPr>
              <a:t>(</a:t>
            </a:r>
            <a:r>
              <a:rPr lang="en-IN" sz="1500" dirty="0">
                <a:latin typeface="Calibri"/>
                <a:ea typeface="Calibri"/>
                <a:cs typeface="Calibri"/>
                <a:sym typeface="Calibri"/>
              </a:rPr>
              <a:t>estimator=</a:t>
            </a:r>
            <a:r>
              <a:rPr lang="en-IN" sz="1500" dirty="0" err="1">
                <a:latin typeface="Calibri"/>
                <a:ea typeface="Calibri"/>
                <a:cs typeface="Calibri"/>
                <a:sym typeface="Calibri"/>
              </a:rPr>
              <a:t>LogisticRegression</a:t>
            </a:r>
            <a:r>
              <a:rPr lang="en-IN" sz="1500" dirty="0">
                <a:latin typeface="Calibri"/>
                <a:ea typeface="Calibri"/>
                <a:cs typeface="Calibri"/>
                <a:sym typeface="Calibri"/>
              </a:rPr>
              <a:t>(C=10, </a:t>
            </a:r>
            <a:r>
              <a:rPr lang="en-IN" sz="1500" dirty="0" err="1">
                <a:latin typeface="Calibri"/>
                <a:ea typeface="Calibri"/>
                <a:cs typeface="Calibri"/>
                <a:sym typeface="Calibri"/>
              </a:rPr>
              <a:t>class_weight</a:t>
            </a:r>
            <a:r>
              <a:rPr lang="en-IN" sz="1500" dirty="0">
                <a:latin typeface="Calibri"/>
                <a:ea typeface="Calibri"/>
                <a:cs typeface="Calibri"/>
                <a:sym typeface="Calibri"/>
              </a:rPr>
              <a:t>='balanced',</a:t>
            </a:r>
          </a:p>
          <a:p>
            <a:pPr marL="114300" lvl="0" indent="0" algn="l" rtl="0">
              <a:spcBef>
                <a:spcPts val="0"/>
              </a:spcBef>
              <a:spcAft>
                <a:spcPts val="0"/>
              </a:spcAft>
              <a:buSzPts val="1800"/>
              <a:buNone/>
            </a:pPr>
            <a:r>
              <a:rPr lang="en-IN" sz="1500" dirty="0">
                <a:latin typeface="Calibri"/>
                <a:ea typeface="Calibri"/>
                <a:cs typeface="Calibri"/>
                <a:sym typeface="Calibri"/>
              </a:rPr>
              <a:t>                                                    		     dual=False, </a:t>
            </a:r>
            <a:r>
              <a:rPr lang="en-IN" sz="1500" dirty="0" err="1">
                <a:latin typeface="Calibri"/>
                <a:ea typeface="Calibri"/>
                <a:cs typeface="Calibri"/>
                <a:sym typeface="Calibri"/>
              </a:rPr>
              <a:t>fit_intercept</a:t>
            </a:r>
            <a:r>
              <a:rPr lang="en-IN" sz="1500" dirty="0">
                <a:latin typeface="Calibri"/>
                <a:ea typeface="Calibri"/>
                <a:cs typeface="Calibri"/>
                <a:sym typeface="Calibri"/>
              </a:rPr>
              <a:t>=True,</a:t>
            </a:r>
          </a:p>
          <a:p>
            <a:pPr marL="114300" lvl="0" indent="0" algn="l" rtl="0">
              <a:spcBef>
                <a:spcPts val="0"/>
              </a:spcBef>
              <a:spcAft>
                <a:spcPts val="0"/>
              </a:spcAft>
              <a:buSzPts val="1800"/>
              <a:buNone/>
            </a:pPr>
            <a:r>
              <a:rPr lang="en-IN" sz="1500" dirty="0">
                <a:latin typeface="Calibri"/>
                <a:ea typeface="Calibri"/>
                <a:cs typeface="Calibri"/>
                <a:sym typeface="Calibri"/>
              </a:rPr>
              <a:t>		                                                 </a:t>
            </a:r>
            <a:r>
              <a:rPr lang="en-IN" sz="1500" dirty="0" err="1">
                <a:latin typeface="Calibri"/>
                <a:ea typeface="Calibri"/>
                <a:cs typeface="Calibri"/>
                <a:sym typeface="Calibri"/>
              </a:rPr>
              <a:t>intercept_scaling</a:t>
            </a:r>
            <a:r>
              <a:rPr lang="en-IN" sz="1500" dirty="0">
                <a:latin typeface="Calibri"/>
                <a:ea typeface="Calibri"/>
                <a:cs typeface="Calibri"/>
                <a:sym typeface="Calibri"/>
              </a:rPr>
              <a:t>=1,</a:t>
            </a:r>
          </a:p>
          <a:p>
            <a:pPr marL="114300" lvl="0" indent="0" algn="l" rtl="0">
              <a:spcBef>
                <a:spcPts val="0"/>
              </a:spcBef>
              <a:spcAft>
                <a:spcPts val="0"/>
              </a:spcAft>
              <a:buSzPts val="1800"/>
              <a:buNone/>
            </a:pPr>
            <a:r>
              <a:rPr lang="en-IN" sz="1500" dirty="0">
                <a:latin typeface="Calibri"/>
                <a:ea typeface="Calibri"/>
                <a:cs typeface="Calibri"/>
                <a:sym typeface="Calibri"/>
              </a:rPr>
              <a:t>		                                                 l1_ratio=None, </a:t>
            </a:r>
            <a:r>
              <a:rPr lang="en-IN" sz="1500" dirty="0" err="1">
                <a:latin typeface="Calibri"/>
                <a:ea typeface="Calibri"/>
                <a:cs typeface="Calibri"/>
                <a:sym typeface="Calibri"/>
              </a:rPr>
              <a:t>max_iter</a:t>
            </a:r>
            <a:r>
              <a:rPr lang="en-IN" sz="1500" dirty="0">
                <a:latin typeface="Calibri"/>
                <a:ea typeface="Calibri"/>
                <a:cs typeface="Calibri"/>
                <a:sym typeface="Calibri"/>
              </a:rPr>
              <a:t>=100,</a:t>
            </a:r>
          </a:p>
          <a:p>
            <a:pPr marL="114300" lvl="0" indent="0" algn="l" rtl="0">
              <a:spcBef>
                <a:spcPts val="0"/>
              </a:spcBef>
              <a:spcAft>
                <a:spcPts val="0"/>
              </a:spcAft>
              <a:buSzPts val="1800"/>
              <a:buNone/>
            </a:pPr>
            <a:r>
              <a:rPr lang="en-IN" sz="1500" dirty="0">
                <a:latin typeface="Calibri"/>
                <a:ea typeface="Calibri"/>
                <a:cs typeface="Calibri"/>
                <a:sym typeface="Calibri"/>
              </a:rPr>
              <a:t>		                                                 </a:t>
            </a:r>
            <a:r>
              <a:rPr lang="en-IN" sz="1500" dirty="0" err="1">
                <a:latin typeface="Calibri"/>
                <a:ea typeface="Calibri"/>
                <a:cs typeface="Calibri"/>
                <a:sym typeface="Calibri"/>
              </a:rPr>
              <a:t>multi_class</a:t>
            </a:r>
            <a:r>
              <a:rPr lang="en-IN" sz="1500" dirty="0">
                <a:latin typeface="Calibri"/>
                <a:ea typeface="Calibri"/>
                <a:cs typeface="Calibri"/>
                <a:sym typeface="Calibri"/>
              </a:rPr>
              <a:t>='auto’,</a:t>
            </a:r>
          </a:p>
          <a:p>
            <a:pPr marL="114300" lvl="0" indent="0" algn="l" rtl="0">
              <a:spcBef>
                <a:spcPts val="0"/>
              </a:spcBef>
              <a:spcAft>
                <a:spcPts val="0"/>
              </a:spcAft>
              <a:buSzPts val="1800"/>
              <a:buNone/>
            </a:pPr>
            <a:r>
              <a:rPr lang="en-IN" sz="1500" dirty="0">
                <a:latin typeface="Calibri"/>
                <a:ea typeface="Calibri"/>
                <a:cs typeface="Calibri"/>
                <a:sym typeface="Calibri"/>
              </a:rPr>
              <a:t>		                                                 </a:t>
            </a:r>
            <a:r>
              <a:rPr lang="en-IN" sz="1500" dirty="0" err="1">
                <a:latin typeface="Calibri"/>
                <a:ea typeface="Calibri"/>
                <a:cs typeface="Calibri"/>
                <a:sym typeface="Calibri"/>
              </a:rPr>
              <a:t>n_jobs</a:t>
            </a:r>
            <a:r>
              <a:rPr lang="en-IN" sz="1500" dirty="0">
                <a:latin typeface="Calibri"/>
                <a:ea typeface="Calibri"/>
                <a:cs typeface="Calibri"/>
                <a:sym typeface="Calibri"/>
              </a:rPr>
              <a:t>=None, penalty='l2’,</a:t>
            </a:r>
          </a:p>
          <a:p>
            <a:pPr marL="114300" lvl="0" indent="0" algn="l" rtl="0">
              <a:spcBef>
                <a:spcPts val="0"/>
              </a:spcBef>
              <a:spcAft>
                <a:spcPts val="0"/>
              </a:spcAft>
              <a:buSzPts val="1800"/>
              <a:buNone/>
            </a:pPr>
            <a:r>
              <a:rPr lang="en-IN" sz="1500" dirty="0">
                <a:latin typeface="Calibri"/>
                <a:ea typeface="Calibri"/>
                <a:cs typeface="Calibri"/>
                <a:sym typeface="Calibri"/>
              </a:rPr>
              <a:t>		                                                 </a:t>
            </a:r>
            <a:r>
              <a:rPr lang="en-IN" sz="1500" dirty="0" err="1">
                <a:latin typeface="Calibri"/>
                <a:ea typeface="Calibri"/>
                <a:cs typeface="Calibri"/>
                <a:sym typeface="Calibri"/>
              </a:rPr>
              <a:t>random_state</a:t>
            </a:r>
            <a:r>
              <a:rPr lang="en-IN" sz="1500" dirty="0">
                <a:latin typeface="Calibri"/>
                <a:ea typeface="Calibri"/>
                <a:cs typeface="Calibri"/>
                <a:sym typeface="Calibri"/>
              </a:rPr>
              <a:t>=None,</a:t>
            </a:r>
          </a:p>
          <a:p>
            <a:pPr marL="114300" lvl="0" indent="0" algn="l" rtl="0">
              <a:spcBef>
                <a:spcPts val="0"/>
              </a:spcBef>
              <a:spcAft>
                <a:spcPts val="0"/>
              </a:spcAft>
              <a:buSzPts val="1800"/>
              <a:buNone/>
            </a:pPr>
            <a:r>
              <a:rPr lang="en-IN" sz="1500" dirty="0">
                <a:latin typeface="Calibri"/>
                <a:ea typeface="Calibri"/>
                <a:cs typeface="Calibri"/>
                <a:sym typeface="Calibri"/>
              </a:rPr>
              <a:t>		                                                 solver='</a:t>
            </a:r>
            <a:r>
              <a:rPr lang="en-IN" sz="1500" dirty="0" err="1">
                <a:latin typeface="Calibri"/>
                <a:ea typeface="Calibri"/>
                <a:cs typeface="Calibri"/>
                <a:sym typeface="Calibri"/>
              </a:rPr>
              <a:t>lbfgs</a:t>
            </a:r>
            <a:r>
              <a:rPr lang="en-IN" sz="1500" dirty="0">
                <a:latin typeface="Calibri"/>
                <a:ea typeface="Calibri"/>
                <a:cs typeface="Calibri"/>
                <a:sym typeface="Calibri"/>
              </a:rPr>
              <a:t>', </a:t>
            </a:r>
            <a:r>
              <a:rPr lang="en-IN" sz="1500" dirty="0" err="1">
                <a:latin typeface="Calibri"/>
                <a:ea typeface="Calibri"/>
                <a:cs typeface="Calibri"/>
                <a:sym typeface="Calibri"/>
              </a:rPr>
              <a:t>tol</a:t>
            </a:r>
            <a:r>
              <a:rPr lang="en-IN" sz="1500" dirty="0">
                <a:latin typeface="Calibri"/>
                <a:ea typeface="Calibri"/>
                <a:cs typeface="Calibri"/>
                <a:sym typeface="Calibri"/>
              </a:rPr>
              <a:t>=0.0001,</a:t>
            </a:r>
          </a:p>
          <a:p>
            <a:pPr marL="114300" lvl="0" indent="0" algn="l" rtl="0">
              <a:spcBef>
                <a:spcPts val="0"/>
              </a:spcBef>
              <a:spcAft>
                <a:spcPts val="0"/>
              </a:spcAft>
              <a:buSzPts val="1800"/>
              <a:buNone/>
            </a:pPr>
            <a:r>
              <a:rPr lang="en-IN" sz="1500" dirty="0">
                <a:latin typeface="Calibri"/>
                <a:ea typeface="Calibri"/>
                <a:cs typeface="Calibri"/>
                <a:sym typeface="Calibri"/>
              </a:rPr>
              <a:t>		                                                 verbose=0, </a:t>
            </a:r>
            <a:r>
              <a:rPr lang="en-IN" sz="1500" dirty="0" err="1">
                <a:latin typeface="Calibri"/>
                <a:ea typeface="Calibri"/>
                <a:cs typeface="Calibri"/>
                <a:sym typeface="Calibri"/>
              </a:rPr>
              <a:t>warm_start</a:t>
            </a:r>
            <a:r>
              <a:rPr lang="en-IN" sz="1500" dirty="0">
                <a:latin typeface="Calibri"/>
                <a:ea typeface="Calibri"/>
                <a:cs typeface="Calibri"/>
                <a:sym typeface="Calibri"/>
              </a:rPr>
              <a:t>=False),</a:t>
            </a:r>
          </a:p>
          <a:p>
            <a:pPr marL="114300" lvl="0" indent="0" algn="l" rtl="0">
              <a:spcBef>
                <a:spcPts val="0"/>
              </a:spcBef>
              <a:spcAft>
                <a:spcPts val="0"/>
              </a:spcAft>
              <a:buSzPts val="1800"/>
              <a:buNone/>
            </a:pPr>
            <a:r>
              <a:rPr lang="en-IN" sz="1500" dirty="0">
                <a:latin typeface="Calibri"/>
                <a:ea typeface="Calibri"/>
                <a:cs typeface="Calibri"/>
                <a:sym typeface="Calibri"/>
              </a:rPr>
              <a:t>		                                    </a:t>
            </a:r>
            <a:r>
              <a:rPr lang="en-IN" sz="1500" dirty="0" err="1">
                <a:latin typeface="Calibri"/>
                <a:ea typeface="Calibri"/>
                <a:cs typeface="Calibri"/>
                <a:sym typeface="Calibri"/>
              </a:rPr>
              <a:t>n_jobs</a:t>
            </a:r>
            <a:r>
              <a:rPr lang="en-IN" sz="1500" dirty="0">
                <a:latin typeface="Calibri"/>
                <a:ea typeface="Calibri"/>
                <a:cs typeface="Calibri"/>
                <a:sym typeface="Calibri"/>
              </a:rPr>
              <a:t>=-1)</a:t>
            </a:r>
            <a:endParaRPr lang="en" sz="1500" dirty="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4"/>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b="1">
                <a:latin typeface="Calibri"/>
                <a:ea typeface="Calibri"/>
                <a:cs typeface="Calibri"/>
                <a:sym typeface="Calibri"/>
              </a:rPr>
              <a:t>Problem Statement And Understanding</a:t>
            </a:r>
            <a:endParaRPr b="1">
              <a:latin typeface="Calibri"/>
              <a:ea typeface="Calibri"/>
              <a:cs typeface="Calibri"/>
              <a:sym typeface="Calibri"/>
            </a:endParaRPr>
          </a:p>
        </p:txBody>
      </p:sp>
      <p:sp>
        <p:nvSpPr>
          <p:cNvPr id="69" name="Google Shape;69;p14"/>
          <p:cNvSpPr txBox="1">
            <a:spLocks noGrp="1"/>
          </p:cNvSpPr>
          <p:nvPr>
            <p:ph type="body" idx="1"/>
          </p:nvPr>
        </p:nvSpPr>
        <p:spPr>
          <a:xfrm>
            <a:off x="311700" y="1017725"/>
            <a:ext cx="8520600" cy="3551100"/>
          </a:xfrm>
          <a:prstGeom prst="rect">
            <a:avLst/>
          </a:prstGeom>
        </p:spPr>
        <p:txBody>
          <a:bodyPr spcFirstLastPara="1" wrap="square" lIns="91425" tIns="91425" rIns="91425" bIns="91425" anchor="t" anchorCtr="0">
            <a:normAutofit/>
          </a:bodyPr>
          <a:lstStyle/>
          <a:p>
            <a:pPr marL="457200" lvl="0" indent="-317500" algn="l" rtl="0">
              <a:lnSpc>
                <a:spcPct val="100000"/>
              </a:lnSpc>
              <a:spcBef>
                <a:spcPts val="0"/>
              </a:spcBef>
              <a:spcAft>
                <a:spcPts val="0"/>
              </a:spcAft>
              <a:buClr>
                <a:srgbClr val="000000"/>
              </a:buClr>
              <a:buSzPct val="100000"/>
              <a:buFont typeface="Calibri"/>
              <a:buChar char="●"/>
            </a:pPr>
            <a:endParaRPr lang="en-US" dirty="0">
              <a:latin typeface="Calibri" panose="020F0502020204030204" pitchFamily="34" charset="0"/>
              <a:cs typeface="Calibri" panose="020F0502020204030204" pitchFamily="34" charset="0"/>
            </a:endParaRPr>
          </a:p>
          <a:p>
            <a:pPr marL="457200" lvl="0" indent="-317500" algn="l" rtl="0">
              <a:lnSpc>
                <a:spcPct val="100000"/>
              </a:lnSpc>
              <a:spcBef>
                <a:spcPts val="0"/>
              </a:spcBef>
              <a:spcAft>
                <a:spcPts val="0"/>
              </a:spcAft>
              <a:buClr>
                <a:srgbClr val="000000"/>
              </a:buClr>
              <a:buSzPct val="100000"/>
              <a:buFont typeface="Calibri"/>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problem we sought to solve was the tagging of internet comments that are aggressive towards other users.</a:t>
            </a:r>
            <a:endParaRPr lang="en-US" dirty="0">
              <a:latin typeface="Calibri" panose="020F0502020204030204" pitchFamily="34" charset="0"/>
              <a:cs typeface="Calibri" panose="020F0502020204030204" pitchFamily="34" charset="0"/>
            </a:endParaRPr>
          </a:p>
          <a:p>
            <a:pPr marL="139700" lvl="0" indent="0" algn="l" rtl="0">
              <a:lnSpc>
                <a:spcPct val="100000"/>
              </a:lnSpc>
              <a:spcBef>
                <a:spcPts val="0"/>
              </a:spcBef>
              <a:spcAft>
                <a:spcPts val="0"/>
              </a:spcAft>
              <a:buClr>
                <a:srgbClr val="000000"/>
              </a:buClr>
              <a:buSzPct val="100000"/>
              <a:buNone/>
            </a:pPr>
            <a:endParaRPr lang="en-US" dirty="0">
              <a:latin typeface="Calibri" panose="020F0502020204030204" pitchFamily="34" charset="0"/>
              <a:cs typeface="Calibri" panose="020F0502020204030204" pitchFamily="34" charset="0"/>
            </a:endParaRPr>
          </a:p>
          <a:p>
            <a:pPr marL="457200" lvl="0" indent="-317500" algn="l" rtl="0">
              <a:lnSpc>
                <a:spcPct val="100000"/>
              </a:lnSpc>
              <a:spcBef>
                <a:spcPts val="0"/>
              </a:spcBef>
              <a:spcAft>
                <a:spcPts val="0"/>
              </a:spcAft>
              <a:buClr>
                <a:srgbClr val="000000"/>
              </a:buClr>
              <a:buSzPct val="100000"/>
              <a:buFont typeface="Calibri"/>
              <a:buChar char="●"/>
            </a:pPr>
            <a:r>
              <a:rPr lang="en-IN" sz="1800" dirty="0">
                <a:effectLst/>
                <a:latin typeface="Calibri" panose="020F0502020204030204" pitchFamily="34" charset="0"/>
                <a:ea typeface="Calibri" panose="020F0502020204030204" pitchFamily="34" charset="0"/>
                <a:cs typeface="Times New Roman" panose="02020603050405020304" pitchFamily="18" charset="0"/>
              </a:rPr>
              <a:t>Our goal is to build a prototype of online hate and abuse comment classifier which can be used to classify hate and offensive comments so that it can be controlled and restricted from spreading hatred and cyberbullying.</a:t>
            </a:r>
            <a:endParaRPr dirty="0">
              <a:latin typeface="Calibri" panose="020F0502020204030204" pitchFamily="34" charset="0"/>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4"/>
          <p:cNvSpPr txBox="1">
            <a:spLocks noGrp="1"/>
          </p:cNvSpPr>
          <p:nvPr>
            <p:ph type="title"/>
          </p:nvPr>
        </p:nvSpPr>
        <p:spPr>
          <a:xfrm>
            <a:off x="311700" y="30152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500" b="1" dirty="0">
                <a:latin typeface="Calibri"/>
                <a:ea typeface="Calibri"/>
                <a:cs typeface="Calibri"/>
                <a:sym typeface="Calibri"/>
              </a:rPr>
              <a:t>Finalized Model scores</a:t>
            </a:r>
            <a:endParaRPr sz="2500" b="1" dirty="0">
              <a:latin typeface="Calibri"/>
              <a:ea typeface="Calibri"/>
              <a:cs typeface="Calibri"/>
              <a:sym typeface="Calibri"/>
            </a:endParaRPr>
          </a:p>
        </p:txBody>
      </p:sp>
      <p:sp>
        <p:nvSpPr>
          <p:cNvPr id="277" name="Google Shape;277;p44"/>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alibri"/>
              <a:buChar char="●"/>
            </a:pPr>
            <a:r>
              <a:rPr lang="en-US" dirty="0">
                <a:latin typeface="Calibri"/>
                <a:ea typeface="Calibri"/>
                <a:cs typeface="Calibri"/>
                <a:sym typeface="Calibri"/>
              </a:rPr>
              <a:t>Micro F1 Scores with </a:t>
            </a:r>
            <a:r>
              <a:rPr lang="en-US" dirty="0" err="1">
                <a:latin typeface="Calibri"/>
                <a:ea typeface="Calibri"/>
                <a:cs typeface="Calibri"/>
                <a:sym typeface="Calibri"/>
              </a:rPr>
              <a:t>cross_val_score</a:t>
            </a:r>
            <a:r>
              <a:rPr lang="en-US" dirty="0">
                <a:latin typeface="Calibri"/>
                <a:ea typeface="Calibri"/>
                <a:cs typeface="Calibri"/>
                <a:sym typeface="Calibri"/>
              </a:rPr>
              <a:t>  of training dataset:</a:t>
            </a:r>
          </a:p>
          <a:p>
            <a:pPr marL="457200" lvl="0" indent="-342900" algn="l" rtl="0">
              <a:spcBef>
                <a:spcPts val="0"/>
              </a:spcBef>
              <a:spcAft>
                <a:spcPts val="0"/>
              </a:spcAft>
              <a:buSzPts val="1800"/>
              <a:buFont typeface="Calibri"/>
              <a:buChar char="●"/>
            </a:pPr>
            <a:endParaRPr dirty="0">
              <a:latin typeface="Calibri"/>
              <a:ea typeface="Calibri"/>
              <a:cs typeface="Calibri"/>
              <a:sym typeface="Calibri"/>
            </a:endParaRPr>
          </a:p>
          <a:p>
            <a:pPr marL="457200" lvl="0" indent="-342900" algn="l" rtl="0">
              <a:spcBef>
                <a:spcPts val="0"/>
              </a:spcBef>
              <a:spcAft>
                <a:spcPts val="0"/>
              </a:spcAft>
              <a:buSzPts val="1800"/>
              <a:buFont typeface="Calibri"/>
              <a:buChar char="●"/>
            </a:pPr>
            <a:endParaRPr lang="en-US" sz="1200" dirty="0">
              <a:latin typeface="Calibri"/>
              <a:ea typeface="Calibri"/>
              <a:cs typeface="Calibri"/>
              <a:sym typeface="Calibri"/>
            </a:endParaRPr>
          </a:p>
          <a:p>
            <a:pPr marL="457200" lvl="0" indent="-342900" algn="l" rtl="0">
              <a:spcBef>
                <a:spcPts val="0"/>
              </a:spcBef>
              <a:spcAft>
                <a:spcPts val="0"/>
              </a:spcAft>
              <a:buSzPts val="1800"/>
              <a:buFont typeface="Calibri"/>
              <a:buChar char="●"/>
            </a:pPr>
            <a:endParaRPr lang="en-US" sz="1200" dirty="0">
              <a:latin typeface="Calibri"/>
              <a:ea typeface="Calibri"/>
              <a:cs typeface="Calibri"/>
              <a:sym typeface="Calibri"/>
            </a:endParaRPr>
          </a:p>
          <a:p>
            <a:pPr marL="457200" lvl="0" indent="-342900" algn="l" rtl="0">
              <a:spcBef>
                <a:spcPts val="0"/>
              </a:spcBef>
              <a:spcAft>
                <a:spcPts val="0"/>
              </a:spcAft>
              <a:buSzPts val="1800"/>
              <a:buFont typeface="Calibri"/>
              <a:buChar char="●"/>
            </a:pPr>
            <a:endParaRPr lang="en-US" sz="1200" dirty="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US" dirty="0" err="1">
                <a:latin typeface="Calibri"/>
                <a:ea typeface="Calibri"/>
                <a:cs typeface="Calibri"/>
                <a:sym typeface="Calibri"/>
              </a:rPr>
              <a:t>OneVsRest</a:t>
            </a:r>
            <a:r>
              <a:rPr lang="en-US" dirty="0">
                <a:latin typeface="Calibri"/>
                <a:ea typeface="Calibri"/>
                <a:cs typeface="Calibri"/>
                <a:sym typeface="Calibri"/>
              </a:rPr>
              <a:t> ROC AUC score:</a:t>
            </a:r>
          </a:p>
          <a:p>
            <a:pPr marL="457200" lvl="0" indent="-342900" algn="l" rtl="0">
              <a:spcBef>
                <a:spcPts val="0"/>
              </a:spcBef>
              <a:spcAft>
                <a:spcPts val="0"/>
              </a:spcAft>
              <a:buSzPts val="1800"/>
              <a:buFont typeface="Calibri"/>
              <a:buChar char="●"/>
            </a:pPr>
            <a:endParaRPr lang="en-US" sz="1200" dirty="0">
              <a:latin typeface="Calibri"/>
              <a:ea typeface="Calibri"/>
              <a:cs typeface="Calibri"/>
              <a:sym typeface="Calibri"/>
            </a:endParaRPr>
          </a:p>
          <a:p>
            <a:pPr marL="457200" lvl="0" indent="-342900" algn="l" rtl="0">
              <a:spcBef>
                <a:spcPts val="0"/>
              </a:spcBef>
              <a:spcAft>
                <a:spcPts val="0"/>
              </a:spcAft>
              <a:buSzPts val="1800"/>
              <a:buFont typeface="Calibri"/>
              <a:buChar char="●"/>
            </a:pPr>
            <a:endParaRPr lang="en-US" sz="1200" dirty="0">
              <a:latin typeface="Calibri"/>
              <a:ea typeface="Calibri"/>
              <a:cs typeface="Calibri"/>
              <a:sym typeface="Calibri"/>
            </a:endParaRPr>
          </a:p>
          <a:p>
            <a:pPr marL="457200" lvl="0" indent="-342900" algn="l" rtl="0">
              <a:spcBef>
                <a:spcPts val="0"/>
              </a:spcBef>
              <a:spcAft>
                <a:spcPts val="0"/>
              </a:spcAft>
              <a:buSzPts val="1800"/>
              <a:buFont typeface="Calibri"/>
              <a:buChar char="●"/>
            </a:pPr>
            <a:endParaRPr lang="en-US" sz="1200" dirty="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US" dirty="0" err="1">
                <a:latin typeface="Calibri"/>
                <a:ea typeface="Calibri"/>
                <a:cs typeface="Calibri"/>
                <a:sym typeface="Calibri"/>
              </a:rPr>
              <a:t>OneVsRest</a:t>
            </a:r>
            <a:r>
              <a:rPr lang="en-US" dirty="0">
                <a:latin typeface="Calibri"/>
                <a:ea typeface="Calibri"/>
                <a:cs typeface="Calibri"/>
                <a:sym typeface="Calibri"/>
              </a:rPr>
              <a:t> Weighted ROC AUC score</a:t>
            </a:r>
          </a:p>
          <a:p>
            <a:pPr marL="457200" lvl="0" indent="-342900" algn="l" rtl="0">
              <a:spcBef>
                <a:spcPts val="0"/>
              </a:spcBef>
              <a:spcAft>
                <a:spcPts val="0"/>
              </a:spcAft>
              <a:buSzPts val="1800"/>
              <a:buFont typeface="Calibri"/>
              <a:buChar char="●"/>
            </a:pPr>
            <a:endParaRPr lang="en-US" dirty="0">
              <a:latin typeface="Calibri"/>
              <a:ea typeface="Calibri"/>
              <a:cs typeface="Calibri"/>
              <a:sym typeface="Calibri"/>
            </a:endParaRPr>
          </a:p>
        </p:txBody>
      </p:sp>
      <p:pic>
        <p:nvPicPr>
          <p:cNvPr id="4" name="Picture 3">
            <a:extLst>
              <a:ext uri="{FF2B5EF4-FFF2-40B4-BE49-F238E27FC236}">
                <a16:creationId xmlns:a16="http://schemas.microsoft.com/office/drawing/2014/main" xmlns="" id="{D6931005-B5FF-4BD1-A1EB-EBE1968D8ADE}"/>
              </a:ext>
            </a:extLst>
          </p:cNvPr>
          <p:cNvPicPr>
            <a:picLocks noChangeAspect="1"/>
          </p:cNvPicPr>
          <p:nvPr/>
        </p:nvPicPr>
        <p:blipFill>
          <a:blip r:embed="rId3"/>
          <a:stretch>
            <a:fillRect/>
          </a:stretch>
        </p:blipFill>
        <p:spPr>
          <a:xfrm>
            <a:off x="894675" y="1641225"/>
            <a:ext cx="6960525" cy="781050"/>
          </a:xfrm>
          <a:prstGeom prst="rect">
            <a:avLst/>
          </a:prstGeom>
        </p:spPr>
      </p:pic>
      <p:pic>
        <p:nvPicPr>
          <p:cNvPr id="8" name="Picture 7">
            <a:extLst>
              <a:ext uri="{FF2B5EF4-FFF2-40B4-BE49-F238E27FC236}">
                <a16:creationId xmlns:a16="http://schemas.microsoft.com/office/drawing/2014/main" xmlns="" id="{3A337DEB-9BF6-496A-9C71-E27AF557D285}"/>
              </a:ext>
            </a:extLst>
          </p:cNvPr>
          <p:cNvPicPr>
            <a:picLocks noChangeAspect="1"/>
          </p:cNvPicPr>
          <p:nvPr/>
        </p:nvPicPr>
        <p:blipFill>
          <a:blip r:embed="rId4"/>
          <a:stretch>
            <a:fillRect/>
          </a:stretch>
        </p:blipFill>
        <p:spPr>
          <a:xfrm>
            <a:off x="894675" y="2881101"/>
            <a:ext cx="6960525" cy="537345"/>
          </a:xfrm>
          <a:prstGeom prst="rect">
            <a:avLst/>
          </a:prstGeom>
        </p:spPr>
      </p:pic>
      <p:pic>
        <p:nvPicPr>
          <p:cNvPr id="11" name="Picture 10">
            <a:extLst>
              <a:ext uri="{FF2B5EF4-FFF2-40B4-BE49-F238E27FC236}">
                <a16:creationId xmlns:a16="http://schemas.microsoft.com/office/drawing/2014/main" xmlns="" id="{04661741-A3F3-494F-8D30-FCD8123AA66C}"/>
              </a:ext>
            </a:extLst>
          </p:cNvPr>
          <p:cNvPicPr>
            <a:picLocks noChangeAspect="1"/>
          </p:cNvPicPr>
          <p:nvPr/>
        </p:nvPicPr>
        <p:blipFill>
          <a:blip r:embed="rId5"/>
          <a:stretch>
            <a:fillRect/>
          </a:stretch>
        </p:blipFill>
        <p:spPr>
          <a:xfrm>
            <a:off x="894675" y="3888944"/>
            <a:ext cx="6960525" cy="603280"/>
          </a:xfrm>
          <a:prstGeom prst="rect">
            <a:avLst/>
          </a:prstGeom>
        </p:spPr>
      </p:pic>
    </p:spTree>
    <p:extLst>
      <p:ext uri="{BB962C8B-B14F-4D97-AF65-F5344CB8AC3E}">
        <p14:creationId xmlns:p14="http://schemas.microsoft.com/office/powerpoint/2010/main" val="2237384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500" b="1">
                <a:latin typeface="Calibri"/>
                <a:ea typeface="Calibri"/>
                <a:cs typeface="Calibri"/>
                <a:sym typeface="Calibri"/>
              </a:rPr>
              <a:t>Conclusion</a:t>
            </a:r>
            <a:endParaRPr sz="2500" b="1">
              <a:latin typeface="Calibri"/>
              <a:ea typeface="Calibri"/>
              <a:cs typeface="Calibri"/>
              <a:sym typeface="Calibri"/>
            </a:endParaRPr>
          </a:p>
        </p:txBody>
      </p:sp>
      <p:sp>
        <p:nvSpPr>
          <p:cNvPr id="284" name="Google Shape;284;p4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The OneVsRest technique with Logistic Regression model is giving a better result than the other algorithms tried</a:t>
            </a:r>
            <a:r>
              <a:rPr lang="en"/>
              <a:t>. </a:t>
            </a:r>
            <a:endParaRPr lang="en" dirty="0"/>
          </a:p>
          <a:p>
            <a:pPr marL="457200" lvl="0" indent="-342900" algn="l" rtl="0">
              <a:spcBef>
                <a:spcPts val="0"/>
              </a:spcBef>
              <a:spcAft>
                <a:spcPts val="0"/>
              </a:spcAft>
              <a:buSzPts val="1800"/>
              <a:buChar char="●"/>
            </a:pPr>
            <a:r>
              <a:rPr lang="en" dirty="0"/>
              <a:t>With more computational power Google’s pretrained Word2Vec model can be used to vectorize the comments with better symantic and contextual relationships which could possibly improve the model performance.</a:t>
            </a:r>
          </a:p>
          <a:p>
            <a:pPr marL="457200" lvl="0" indent="-342900" algn="l" rtl="0">
              <a:spcBef>
                <a:spcPts val="0"/>
              </a:spcBef>
              <a:spcAft>
                <a:spcPts val="0"/>
              </a:spcAft>
              <a:buSzPts val="1800"/>
              <a:buChar char="●"/>
            </a:pPr>
            <a:r>
              <a:rPr lang="en" dirty="0"/>
              <a:t>With better computation power, ensemble techniques can be used which may improve the predictions.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b="1" dirty="0">
                <a:latin typeface="Calibri"/>
                <a:ea typeface="Calibri"/>
                <a:cs typeface="Calibri"/>
                <a:sym typeface="Calibri"/>
              </a:rPr>
              <a:t>Approach</a:t>
            </a:r>
            <a:endParaRPr b="1" dirty="0">
              <a:latin typeface="Calibri"/>
              <a:ea typeface="Calibri"/>
              <a:cs typeface="Calibri"/>
              <a:sym typeface="Calibri"/>
            </a:endParaRPr>
          </a:p>
        </p:txBody>
      </p:sp>
      <p:sp>
        <p:nvSpPr>
          <p:cNvPr id="81" name="Google Shape;81;p16"/>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914400" lvl="1" indent="-317500" algn="l" rtl="0">
              <a:lnSpc>
                <a:spcPct val="150000"/>
              </a:lnSpc>
              <a:spcBef>
                <a:spcPts val="0"/>
              </a:spcBef>
              <a:spcAft>
                <a:spcPts val="0"/>
              </a:spcAft>
              <a:buSzPts val="1400"/>
              <a:buChar char="○"/>
            </a:pPr>
            <a:r>
              <a:rPr lang="en" dirty="0"/>
              <a:t>The internet comments that are toxic/ clean are used for training and testing the models.</a:t>
            </a:r>
          </a:p>
          <a:p>
            <a:pPr marL="914400" lvl="1" indent="-317500" algn="l" rtl="0">
              <a:lnSpc>
                <a:spcPct val="150000"/>
              </a:lnSpc>
              <a:spcBef>
                <a:spcPts val="0"/>
              </a:spcBef>
              <a:spcAft>
                <a:spcPts val="0"/>
              </a:spcAft>
              <a:buSzPts val="1400"/>
              <a:buChar char="○"/>
            </a:pPr>
            <a:r>
              <a:rPr lang="en" dirty="0"/>
              <a:t>The Dataset contains multiple labels to mark the toxicity of the comments. We are dealing with a multi-label classification problem.</a:t>
            </a:r>
          </a:p>
          <a:p>
            <a:pPr marL="914400" lvl="1" indent="-317500" algn="l" rtl="0">
              <a:lnSpc>
                <a:spcPct val="150000"/>
              </a:lnSpc>
              <a:spcBef>
                <a:spcPts val="0"/>
              </a:spcBef>
              <a:spcAft>
                <a:spcPts val="0"/>
              </a:spcAft>
              <a:buSzPts val="1400"/>
              <a:buChar char="○"/>
            </a:pPr>
            <a:r>
              <a:rPr lang="en" dirty="0"/>
              <a:t>The comments are used as the input. These comments are cleaned and lemmatized before being fed into the models</a:t>
            </a:r>
          </a:p>
          <a:p>
            <a:pPr marL="914400" lvl="1" indent="-317500" algn="l" rtl="0">
              <a:lnSpc>
                <a:spcPct val="150000"/>
              </a:lnSpc>
              <a:spcBef>
                <a:spcPts val="0"/>
              </a:spcBef>
              <a:spcAft>
                <a:spcPts val="0"/>
              </a:spcAft>
              <a:buSzPts val="1400"/>
              <a:buChar char="○"/>
            </a:pPr>
            <a:r>
              <a:rPr lang="en" dirty="0"/>
              <a:t>The text comments are then vectorized using TFIDF vectorizer with 1-3 grams.</a:t>
            </a:r>
          </a:p>
          <a:p>
            <a:pPr marL="914400" lvl="1" indent="-317500" algn="l" rtl="0">
              <a:lnSpc>
                <a:spcPct val="150000"/>
              </a:lnSpc>
              <a:spcBef>
                <a:spcPts val="0"/>
              </a:spcBef>
              <a:spcAft>
                <a:spcPts val="0"/>
              </a:spcAft>
              <a:buSzPts val="1400"/>
              <a:buChar char="○"/>
            </a:pPr>
            <a:r>
              <a:rPr lang="en" dirty="0"/>
              <a:t>OneVsRest technique is used to solve this problem and the base algorithm used is Logistic Regression.</a:t>
            </a:r>
          </a:p>
          <a:p>
            <a:pPr marL="914400" lvl="1" indent="-317500" algn="l" rtl="0">
              <a:lnSpc>
                <a:spcPct val="150000"/>
              </a:lnSpc>
              <a:spcBef>
                <a:spcPts val="0"/>
              </a:spcBef>
              <a:spcAft>
                <a:spcPts val="0"/>
              </a:spcAft>
              <a:buSzPts val="1400"/>
              <a:buChar char="○"/>
            </a:pPr>
            <a:r>
              <a:rPr lang="en" dirty="0"/>
              <a:t>The probabilities of each label c</a:t>
            </a:r>
            <a:r>
              <a:rPr lang="en-IN" dirty="0"/>
              <a:t>an</a:t>
            </a:r>
            <a:r>
              <a:rPr lang="en" dirty="0"/>
              <a:t> be predicted using this algorithm.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b="1">
                <a:latin typeface="Calibri"/>
                <a:ea typeface="Calibri"/>
                <a:cs typeface="Calibri"/>
                <a:sym typeface="Calibri"/>
              </a:rPr>
              <a:t>Exploratory Data Analysis</a:t>
            </a:r>
            <a:endParaRPr b="1">
              <a:latin typeface="Calibri"/>
              <a:ea typeface="Calibri"/>
              <a:cs typeface="Calibri"/>
              <a:sym typeface="Calibri"/>
            </a:endParaRPr>
          </a:p>
        </p:txBody>
      </p:sp>
      <p:sp>
        <p:nvSpPr>
          <p:cNvPr id="75" name="Google Shape;75;p1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fontScale="92500" lnSpcReduction="20000"/>
          </a:bodyPr>
          <a:lstStyle/>
          <a:p>
            <a:pPr marL="457200" lvl="0" indent="-342900" algn="l" rtl="0">
              <a:spcBef>
                <a:spcPts val="0"/>
              </a:spcBef>
              <a:spcAft>
                <a:spcPts val="0"/>
              </a:spcAft>
              <a:buSzPts val="1800"/>
              <a:buFont typeface="Calibri"/>
              <a:buChar char="●"/>
            </a:pPr>
            <a:r>
              <a:rPr lang="en" dirty="0">
                <a:latin typeface="Calibri"/>
                <a:ea typeface="Calibri"/>
                <a:cs typeface="Calibri"/>
                <a:sym typeface="Calibri"/>
              </a:rPr>
              <a:t>This is a Multi-label classification problem. The target variables are binary variables.</a:t>
            </a:r>
          </a:p>
          <a:p>
            <a:pPr marL="457200" lvl="0" indent="-342900" algn="l" rtl="0">
              <a:spcBef>
                <a:spcPts val="0"/>
              </a:spcBef>
              <a:spcAft>
                <a:spcPts val="0"/>
              </a:spcAft>
              <a:buSzPts val="1800"/>
              <a:buFont typeface="Calibri"/>
              <a:buChar char="●"/>
            </a:pPr>
            <a:endParaRPr lang="en" b="1" dirty="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b="1" dirty="0">
                <a:latin typeface="Calibri"/>
                <a:ea typeface="Calibri"/>
                <a:cs typeface="Calibri"/>
                <a:sym typeface="Calibri"/>
              </a:rPr>
              <a:t>Variable Data-types:</a:t>
            </a:r>
            <a:endParaRPr b="1" dirty="0">
              <a:latin typeface="Calibri"/>
              <a:ea typeface="Calibri"/>
              <a:cs typeface="Calibri"/>
              <a:sym typeface="Calibri"/>
            </a:endParaRPr>
          </a:p>
          <a:p>
            <a:pPr marL="914400" lvl="1" indent="-317500" algn="l" rtl="0">
              <a:spcBef>
                <a:spcPts val="0"/>
              </a:spcBef>
              <a:spcAft>
                <a:spcPts val="0"/>
              </a:spcAft>
              <a:buSzPts val="1400"/>
              <a:buFont typeface="Calibri"/>
              <a:buChar char="○"/>
            </a:pPr>
            <a:r>
              <a:rPr lang="en" dirty="0">
                <a:latin typeface="Calibri"/>
                <a:ea typeface="Calibri"/>
                <a:cs typeface="Calibri"/>
                <a:sym typeface="Calibri"/>
              </a:rPr>
              <a:t>The dataset contains comments which is in text format a</a:t>
            </a:r>
            <a:r>
              <a:rPr lang="en-IN" dirty="0" err="1">
                <a:latin typeface="Calibri"/>
                <a:ea typeface="Calibri"/>
                <a:cs typeface="Calibri"/>
                <a:sym typeface="Calibri"/>
              </a:rPr>
              <a:t>nd</a:t>
            </a:r>
            <a:r>
              <a:rPr lang="en" dirty="0">
                <a:latin typeface="Calibri"/>
                <a:ea typeface="Calibri"/>
                <a:cs typeface="Calibri"/>
                <a:sym typeface="Calibri"/>
              </a:rPr>
              <a:t> the target variables in binary format.</a:t>
            </a:r>
            <a:endParaRPr lang="en-US" b="1" dirty="0">
              <a:latin typeface="Calibri"/>
              <a:ea typeface="Calibri"/>
              <a:cs typeface="Calibri"/>
              <a:sym typeface="Calibri"/>
            </a:endParaRPr>
          </a:p>
          <a:p>
            <a:pPr marL="457200" lvl="0" indent="-342900" algn="l" rtl="0">
              <a:spcBef>
                <a:spcPts val="0"/>
              </a:spcBef>
              <a:spcAft>
                <a:spcPts val="0"/>
              </a:spcAft>
              <a:buSzPts val="1800"/>
              <a:buFont typeface="Calibri"/>
              <a:buChar char="●"/>
            </a:pPr>
            <a:endParaRPr lang="en-US" b="1" dirty="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US" b="1" dirty="0">
                <a:latin typeface="Calibri"/>
                <a:ea typeface="Calibri"/>
                <a:cs typeface="Calibri"/>
                <a:sym typeface="Calibri"/>
              </a:rPr>
              <a:t>Null Values:</a:t>
            </a:r>
            <a:r>
              <a:rPr lang="en-US" dirty="0">
                <a:latin typeface="Calibri"/>
                <a:ea typeface="Calibri"/>
                <a:cs typeface="Calibri"/>
                <a:sym typeface="Calibri"/>
              </a:rPr>
              <a:t> There are NO Null values in the dataset.</a:t>
            </a:r>
          </a:p>
          <a:p>
            <a:pPr marL="457200" lvl="0" indent="-342900" algn="l" rtl="0">
              <a:spcBef>
                <a:spcPts val="0"/>
              </a:spcBef>
              <a:spcAft>
                <a:spcPts val="0"/>
              </a:spcAft>
              <a:buSzPts val="1800"/>
              <a:buFont typeface="Calibri"/>
              <a:buChar char="●"/>
            </a:pPr>
            <a:endParaRPr lang="en" b="1" dirty="0">
              <a:latin typeface="Calibri"/>
              <a:ea typeface="Calibri"/>
              <a:cs typeface="Calibri"/>
              <a:sym typeface="Calibri"/>
            </a:endParaRPr>
          </a:p>
          <a:p>
            <a:pPr marL="457200" lvl="0" indent="-342900" algn="l" rtl="0">
              <a:spcBef>
                <a:spcPts val="0"/>
              </a:spcBef>
              <a:spcAft>
                <a:spcPts val="0"/>
              </a:spcAft>
              <a:buSzPts val="1800"/>
              <a:buFont typeface="Calibri"/>
              <a:buChar char="●"/>
            </a:pPr>
            <a:r>
              <a:rPr lang="en" b="1" dirty="0">
                <a:latin typeface="Calibri"/>
                <a:ea typeface="Calibri"/>
                <a:cs typeface="Calibri"/>
                <a:sym typeface="Calibri"/>
              </a:rPr>
              <a:t>Shape: </a:t>
            </a:r>
            <a:r>
              <a:rPr lang="en-US" b="0" i="0" dirty="0">
                <a:solidFill>
                  <a:schemeClr val="tx1"/>
                </a:solidFill>
                <a:effectLst/>
                <a:latin typeface="Calibri" panose="020F0502020204030204" pitchFamily="34" charset="0"/>
                <a:cs typeface="Calibri" panose="020F0502020204030204" pitchFamily="34" charset="0"/>
              </a:rPr>
              <a:t>In Train dataset, there are 159571 rows and 8(6 target variables, 1 comment field and an id field) </a:t>
            </a:r>
            <a:r>
              <a:rPr lang="en-US" b="0" i="0" dirty="0" err="1">
                <a:solidFill>
                  <a:schemeClr val="tx1"/>
                </a:solidFill>
                <a:effectLst/>
                <a:latin typeface="Calibri" panose="020F0502020204030204" pitchFamily="34" charset="0"/>
                <a:cs typeface="Calibri" panose="020F0502020204030204" pitchFamily="34" charset="0"/>
              </a:rPr>
              <a:t>columns.In</a:t>
            </a:r>
            <a:r>
              <a:rPr lang="en-US" b="0" i="0" dirty="0">
                <a:solidFill>
                  <a:schemeClr val="tx1"/>
                </a:solidFill>
                <a:effectLst/>
                <a:latin typeface="Calibri" panose="020F0502020204030204" pitchFamily="34" charset="0"/>
                <a:cs typeface="Calibri" panose="020F0502020204030204" pitchFamily="34" charset="0"/>
              </a:rPr>
              <a:t> Test dataset, there are 153164 rows and 2(1 comment field and an id field) columns.</a:t>
            </a:r>
          </a:p>
          <a:p>
            <a:pPr marL="114300" lvl="0" indent="0" algn="l" rtl="0">
              <a:spcBef>
                <a:spcPts val="0"/>
              </a:spcBef>
              <a:spcAft>
                <a:spcPts val="0"/>
              </a:spcAft>
              <a:buSzPts val="1800"/>
              <a:buNone/>
            </a:pPr>
            <a:endParaRPr lang="en" dirty="0">
              <a:solidFill>
                <a:schemeClr val="tx1"/>
              </a:solidFill>
              <a:latin typeface="Calibri" panose="020F0502020204030204" pitchFamily="34" charset="0"/>
              <a:ea typeface="Calibri"/>
              <a:cs typeface="Calibri" panose="020F0502020204030204" pitchFamily="34" charset="0"/>
              <a:sym typeface="Calibri"/>
            </a:endParaRPr>
          </a:p>
          <a:p>
            <a:pPr marL="457200" lvl="0" indent="-342900" algn="l" rtl="0">
              <a:spcBef>
                <a:spcPts val="0"/>
              </a:spcBef>
              <a:spcAft>
                <a:spcPts val="0"/>
              </a:spcAft>
              <a:buSzPts val="1800"/>
              <a:buFont typeface="Calibri"/>
              <a:buChar char="●"/>
            </a:pPr>
            <a:r>
              <a:rPr lang="en" dirty="0">
                <a:latin typeface="Calibri"/>
                <a:ea typeface="Calibri"/>
                <a:cs typeface="Calibri"/>
                <a:sym typeface="Calibri"/>
              </a:rPr>
              <a:t>The dataset has text features.</a:t>
            </a:r>
            <a:endParaRPr dirty="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b="1" dirty="0">
                <a:latin typeface="Calibri"/>
                <a:ea typeface="Calibri"/>
                <a:cs typeface="Calibri"/>
                <a:sym typeface="Calibri"/>
              </a:rPr>
              <a:t>Data Cleaning</a:t>
            </a:r>
            <a:endParaRPr b="1" dirty="0">
              <a:latin typeface="Calibri"/>
              <a:ea typeface="Calibri"/>
              <a:cs typeface="Calibri"/>
              <a:sym typeface="Calibri"/>
            </a:endParaRPr>
          </a:p>
        </p:txBody>
      </p:sp>
      <p:sp>
        <p:nvSpPr>
          <p:cNvPr id="75" name="Google Shape;75;p1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Calibri"/>
              <a:buChar char="●"/>
            </a:pPr>
            <a:r>
              <a:rPr lang="en" b="1" dirty="0">
                <a:latin typeface="Calibri"/>
                <a:ea typeface="Calibri"/>
                <a:cs typeface="Calibri"/>
                <a:sym typeface="Calibri"/>
              </a:rPr>
              <a:t>Data Cleaning Approach:</a:t>
            </a:r>
          </a:p>
          <a:p>
            <a:pPr lvl="1" indent="-342900">
              <a:buSzPts val="1800"/>
              <a:buFont typeface="Courier New" panose="02070309020205020404" pitchFamily="49" charset="0"/>
              <a:buChar char="o"/>
            </a:pPr>
            <a:endParaRPr lang="en" dirty="0">
              <a:latin typeface="Calibri"/>
              <a:ea typeface="Calibri"/>
              <a:cs typeface="Calibri"/>
              <a:sym typeface="Calibri"/>
            </a:endParaRPr>
          </a:p>
          <a:p>
            <a:pPr lvl="1" indent="-342900">
              <a:buSzPts val="1800"/>
              <a:buFont typeface="Courier New" panose="02070309020205020404" pitchFamily="49" charset="0"/>
              <a:buChar char="o"/>
            </a:pPr>
            <a:r>
              <a:rPr lang="en" dirty="0">
                <a:latin typeface="Calibri"/>
                <a:ea typeface="Calibri"/>
                <a:cs typeface="Calibri"/>
                <a:sym typeface="Calibri"/>
              </a:rPr>
              <a:t>Email addresses are converted to the text ‘emailaddress’.</a:t>
            </a:r>
          </a:p>
          <a:p>
            <a:pPr lvl="1" indent="-342900">
              <a:buSzPts val="1800"/>
              <a:buFont typeface="Courier New" panose="02070309020205020404" pitchFamily="49" charset="0"/>
              <a:buChar char="o"/>
            </a:pPr>
            <a:r>
              <a:rPr lang="en" dirty="0">
                <a:latin typeface="Calibri"/>
                <a:ea typeface="Calibri"/>
                <a:cs typeface="Calibri"/>
                <a:sym typeface="Calibri"/>
              </a:rPr>
              <a:t>Web site links are converted to the text ‘webaddress’</a:t>
            </a:r>
          </a:p>
          <a:p>
            <a:pPr lvl="1" indent="-342900">
              <a:buSzPts val="1800"/>
              <a:buFont typeface="Courier New" panose="02070309020205020404" pitchFamily="49" charset="0"/>
              <a:buChar char="o"/>
            </a:pPr>
            <a:r>
              <a:rPr lang="en" dirty="0">
                <a:latin typeface="Calibri"/>
                <a:ea typeface="Calibri"/>
                <a:cs typeface="Calibri"/>
                <a:sym typeface="Calibri"/>
              </a:rPr>
              <a:t>Phone numbers are converted to the text ‘phonenumber’</a:t>
            </a:r>
          </a:p>
          <a:p>
            <a:pPr lvl="1" indent="-342900">
              <a:buSzPts val="1800"/>
              <a:buFont typeface="Courier New" panose="02070309020205020404" pitchFamily="49" charset="0"/>
              <a:buChar char="o"/>
            </a:pPr>
            <a:r>
              <a:rPr lang="en" dirty="0">
                <a:latin typeface="Calibri"/>
                <a:ea typeface="Calibri"/>
                <a:cs typeface="Calibri"/>
                <a:sym typeface="Calibri"/>
              </a:rPr>
              <a:t>Currencies are converted to the text ‘currencyamount’</a:t>
            </a:r>
          </a:p>
          <a:p>
            <a:pPr lvl="1" indent="-342900">
              <a:buSzPts val="1800"/>
              <a:buFont typeface="Courier New" panose="02070309020205020404" pitchFamily="49" charset="0"/>
              <a:buChar char="o"/>
            </a:pPr>
            <a:r>
              <a:rPr lang="en" dirty="0">
                <a:latin typeface="Calibri"/>
                <a:ea typeface="Calibri"/>
                <a:cs typeface="Calibri"/>
                <a:sym typeface="Calibri"/>
              </a:rPr>
              <a:t>Numbers are converted to the text ‘numbr’.</a:t>
            </a:r>
          </a:p>
          <a:p>
            <a:pPr lvl="1" indent="-342900">
              <a:buSzPts val="1800"/>
              <a:buFont typeface="Courier New" panose="02070309020205020404" pitchFamily="49" charset="0"/>
              <a:buChar char="o"/>
            </a:pPr>
            <a:r>
              <a:rPr lang="en" dirty="0">
                <a:latin typeface="Calibri"/>
                <a:ea typeface="Calibri"/>
                <a:cs typeface="Calibri"/>
                <a:sym typeface="Calibri"/>
              </a:rPr>
              <a:t>The non-alphabetic characters are removed from the review texts.</a:t>
            </a:r>
          </a:p>
          <a:p>
            <a:pPr lvl="1" indent="-342900">
              <a:buSzPts val="1800"/>
              <a:buFont typeface="Courier New" panose="02070309020205020404" pitchFamily="49" charset="0"/>
              <a:buChar char="o"/>
            </a:pPr>
            <a:r>
              <a:rPr lang="en" dirty="0">
                <a:latin typeface="Calibri"/>
                <a:ea typeface="Calibri"/>
                <a:cs typeface="Calibri"/>
                <a:sym typeface="Calibri"/>
              </a:rPr>
              <a:t>Extra white spaces are removed.</a:t>
            </a:r>
          </a:p>
          <a:p>
            <a:pPr lvl="1" indent="-342900">
              <a:buSzPts val="1800"/>
              <a:buFont typeface="Courier New" panose="02070309020205020404" pitchFamily="49" charset="0"/>
              <a:buChar char="o"/>
            </a:pPr>
            <a:r>
              <a:rPr lang="en" dirty="0">
                <a:latin typeface="Calibri"/>
                <a:ea typeface="Calibri"/>
                <a:cs typeface="Calibri"/>
                <a:sym typeface="Calibri"/>
              </a:rPr>
              <a:t>Stop words are removed.</a:t>
            </a:r>
          </a:p>
          <a:p>
            <a:pPr lvl="1" indent="-342900">
              <a:buSzPts val="1800"/>
              <a:buFont typeface="Courier New" panose="02070309020205020404" pitchFamily="49" charset="0"/>
              <a:buChar char="o"/>
            </a:pPr>
            <a:r>
              <a:rPr lang="en" dirty="0">
                <a:latin typeface="Calibri"/>
                <a:ea typeface="Calibri"/>
                <a:cs typeface="Calibri"/>
                <a:sym typeface="Calibri"/>
              </a:rPr>
              <a:t>Any unwanted repeating patterns of characters are removed.</a:t>
            </a:r>
          </a:p>
        </p:txBody>
      </p:sp>
    </p:spTree>
    <p:extLst>
      <p:ext uri="{BB962C8B-B14F-4D97-AF65-F5344CB8AC3E}">
        <p14:creationId xmlns:p14="http://schemas.microsoft.com/office/powerpoint/2010/main" val="3773596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b="1" dirty="0">
                <a:latin typeface="Calibri"/>
                <a:ea typeface="Calibri"/>
                <a:cs typeface="Calibri"/>
                <a:sym typeface="Calibri"/>
              </a:rPr>
              <a:t>Text data Encoding</a:t>
            </a:r>
            <a:endParaRPr b="1" dirty="0">
              <a:latin typeface="Calibri"/>
              <a:ea typeface="Calibri"/>
              <a:cs typeface="Calibri"/>
              <a:sym typeface="Calibri"/>
            </a:endParaRPr>
          </a:p>
        </p:txBody>
      </p:sp>
      <p:sp>
        <p:nvSpPr>
          <p:cNvPr id="75" name="Google Shape;75;p15"/>
          <p:cNvSpPr txBox="1">
            <a:spLocks noGrp="1"/>
          </p:cNvSpPr>
          <p:nvPr>
            <p:ph type="body" idx="1"/>
          </p:nvPr>
        </p:nvSpPr>
        <p:spPr>
          <a:xfrm>
            <a:off x="311700" y="1225225"/>
            <a:ext cx="8520600" cy="335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Calibri"/>
              <a:buChar char="●"/>
            </a:pPr>
            <a:r>
              <a:rPr lang="en" b="1" dirty="0">
                <a:latin typeface="Calibri"/>
                <a:ea typeface="Calibri"/>
                <a:cs typeface="Calibri"/>
                <a:sym typeface="Calibri"/>
              </a:rPr>
              <a:t>TFIDF was used to encode t</a:t>
            </a:r>
            <a:r>
              <a:rPr lang="en-IN" b="1" dirty="0">
                <a:latin typeface="Calibri"/>
                <a:ea typeface="Calibri"/>
                <a:cs typeface="Calibri"/>
                <a:sym typeface="Calibri"/>
              </a:rPr>
              <a:t>he</a:t>
            </a:r>
            <a:r>
              <a:rPr lang="en" b="1" dirty="0">
                <a:latin typeface="Calibri"/>
                <a:ea typeface="Calibri"/>
                <a:cs typeface="Calibri"/>
                <a:sym typeface="Calibri"/>
              </a:rPr>
              <a:t> text data ‘comment_text’:</a:t>
            </a:r>
          </a:p>
          <a:p>
            <a:pPr lvl="1" indent="-342900">
              <a:buSzPts val="1800"/>
              <a:buFont typeface="Courier New" panose="02070309020205020404" pitchFamily="49" charset="0"/>
              <a:buChar char="o"/>
            </a:pPr>
            <a:r>
              <a:rPr lang="en" dirty="0">
                <a:latin typeface="Calibri"/>
                <a:ea typeface="Calibri"/>
                <a:cs typeface="Calibri"/>
                <a:sym typeface="Calibri"/>
              </a:rPr>
              <a:t>Monograms, bigrams and trigrams are used with TFIDF vectorizer.</a:t>
            </a:r>
          </a:p>
          <a:p>
            <a:pPr lvl="1" indent="-342900">
              <a:buSzPts val="1800"/>
              <a:buFont typeface="Courier New" panose="02070309020205020404" pitchFamily="49" charset="0"/>
              <a:buChar char="o"/>
            </a:pPr>
            <a:endParaRPr lang="en" dirty="0">
              <a:latin typeface="Calibri"/>
              <a:ea typeface="Calibri"/>
              <a:cs typeface="Calibri"/>
              <a:sym typeface="Calibri"/>
            </a:endParaRPr>
          </a:p>
          <a:p>
            <a:pPr lvl="1" indent="-342900">
              <a:buSzPts val="1800"/>
              <a:buFont typeface="Courier New" panose="02070309020205020404" pitchFamily="49" charset="0"/>
              <a:buChar char="o"/>
            </a:pPr>
            <a:r>
              <a:rPr lang="en" dirty="0">
                <a:latin typeface="Calibri"/>
                <a:ea typeface="Calibri"/>
                <a:cs typeface="Calibri"/>
                <a:sym typeface="Calibri"/>
              </a:rPr>
              <a:t>1,00,000 is used as the max_feature value to avoid memory error and slowness.</a:t>
            </a:r>
          </a:p>
          <a:p>
            <a:pPr lvl="1" indent="-342900">
              <a:buSzPts val="1800"/>
              <a:buFont typeface="Courier New" panose="02070309020205020404" pitchFamily="49" charset="0"/>
              <a:buChar char="o"/>
            </a:pPr>
            <a:endParaRPr lang="en" dirty="0">
              <a:latin typeface="Calibri"/>
              <a:ea typeface="Calibri"/>
              <a:cs typeface="Calibri"/>
              <a:sym typeface="Calibri"/>
            </a:endParaRPr>
          </a:p>
          <a:p>
            <a:pPr lvl="1" indent="-342900">
              <a:buSzPts val="1800"/>
              <a:buFont typeface="Courier New" panose="02070309020205020404" pitchFamily="49" charset="0"/>
              <a:buChar char="o"/>
            </a:pPr>
            <a:r>
              <a:rPr lang="en-IN" dirty="0">
                <a:latin typeface="Calibri"/>
                <a:ea typeface="Calibri"/>
                <a:cs typeface="Calibri"/>
                <a:sym typeface="Calibri"/>
              </a:rPr>
              <a:t>Word2Vec Model, Adaptive algorithms and ensemble techniques caused out of memory errors.</a:t>
            </a:r>
            <a:endParaRPr lang="en" dirty="0">
              <a:latin typeface="Calibri"/>
              <a:ea typeface="Calibri"/>
              <a:cs typeface="Calibri"/>
              <a:sym typeface="Calibri"/>
            </a:endParaRPr>
          </a:p>
        </p:txBody>
      </p:sp>
    </p:spTree>
    <p:extLst>
      <p:ext uri="{BB962C8B-B14F-4D97-AF65-F5344CB8AC3E}">
        <p14:creationId xmlns:p14="http://schemas.microsoft.com/office/powerpoint/2010/main" val="3812514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2073175"/>
            <a:ext cx="8520600" cy="831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b="1"/>
              <a:t>Visualizations</a:t>
            </a:r>
            <a:endParaRPr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lvl="0" algn="ct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Frequency of Toxic labels vs Clean comments:</a:t>
            </a:r>
          </a:p>
        </p:txBody>
      </p:sp>
      <p:pic>
        <p:nvPicPr>
          <p:cNvPr id="5" name="Picture 4">
            <a:extLst>
              <a:ext uri="{FF2B5EF4-FFF2-40B4-BE49-F238E27FC236}">
                <a16:creationId xmlns:a16="http://schemas.microsoft.com/office/drawing/2014/main" xmlns="" id="{6DEF15AC-3DD8-4C9E-9AB6-B6C84EECBA2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706880" y="1143000"/>
            <a:ext cx="5730240" cy="285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a:spLocks noGrp="1"/>
          </p:cNvSpPr>
          <p:nvPr>
            <p:ph type="title"/>
          </p:nvPr>
        </p:nvSpPr>
        <p:spPr>
          <a:xfrm>
            <a:off x="311700" y="315925"/>
            <a:ext cx="8520600" cy="831300"/>
          </a:xfrm>
          <a:prstGeom prst="rect">
            <a:avLst/>
          </a:prstGeom>
        </p:spPr>
        <p:txBody>
          <a:bodyPr spcFirstLastPara="1" wrap="square" lIns="91425" tIns="91425" rIns="91425" bIns="91425" anchor="b" anchorCtr="0">
            <a:normAutofit/>
          </a:bodyPr>
          <a:lstStyle/>
          <a:p>
            <a:pPr lvl="0" algn="ctr">
              <a:lnSpc>
                <a:spcPct val="107000"/>
              </a:lnSpc>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Correlation between toxicity labels</a:t>
            </a:r>
          </a:p>
        </p:txBody>
      </p:sp>
      <p:pic>
        <p:nvPicPr>
          <p:cNvPr id="4" name="Picture 3">
            <a:extLst>
              <a:ext uri="{FF2B5EF4-FFF2-40B4-BE49-F238E27FC236}">
                <a16:creationId xmlns:a16="http://schemas.microsoft.com/office/drawing/2014/main" xmlns="" id="{B0F4AB6F-938F-4BD2-90E9-5B8B69AAD52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087880" y="944880"/>
            <a:ext cx="4968240" cy="3253740"/>
          </a:xfrm>
          <a:prstGeom prst="rect">
            <a:avLst/>
          </a:prstGeom>
          <a:noFill/>
          <a:ln>
            <a:noFill/>
          </a:ln>
        </p:spPr>
      </p:pic>
    </p:spTree>
    <p:extLst>
      <p:ext uri="{BB962C8B-B14F-4D97-AF65-F5344CB8AC3E}">
        <p14:creationId xmlns:p14="http://schemas.microsoft.com/office/powerpoint/2010/main" val="2531254783"/>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515</TotalTime>
  <Words>740</Words>
  <Application>Microsoft Office PowerPoint</Application>
  <PresentationFormat>On-screen Show (16:9)</PresentationFormat>
  <Paragraphs>99</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Open Sans</vt:lpstr>
      <vt:lpstr>Economica</vt:lpstr>
      <vt:lpstr>Calibri</vt:lpstr>
      <vt:lpstr>Courier New</vt:lpstr>
      <vt:lpstr>Times New Roman</vt:lpstr>
      <vt:lpstr>Luxe</vt:lpstr>
      <vt:lpstr>Malignant Comments Classifier</vt:lpstr>
      <vt:lpstr>Problem Statement And Understanding</vt:lpstr>
      <vt:lpstr>Approach</vt:lpstr>
      <vt:lpstr>Exploratory Data Analysis</vt:lpstr>
      <vt:lpstr>Data Cleaning</vt:lpstr>
      <vt:lpstr>Text data Encoding</vt:lpstr>
      <vt:lpstr>Visualizations</vt:lpstr>
      <vt:lpstr>Frequency of Toxic labels vs Clean comments:</vt:lpstr>
      <vt:lpstr>Correlation between toxicity labels</vt:lpstr>
      <vt:lpstr>Toxicity of the comments</vt:lpstr>
      <vt:lpstr>Looking at number of comments that have unique Toxicity</vt:lpstr>
      <vt:lpstr>Ratings Word Clouds</vt:lpstr>
      <vt:lpstr>Steps taken to complete the Project</vt:lpstr>
      <vt:lpstr>Model score comparison OneVsRest Technique</vt:lpstr>
      <vt:lpstr>Model score comparison OneVsRest Technique with hyperparameter tuning the best model</vt:lpstr>
      <vt:lpstr>Model score comparison Binary Relevance Technique with hyperparameter tuning the best model</vt:lpstr>
      <vt:lpstr>Model score comparison Classification Chain Technique</vt:lpstr>
      <vt:lpstr>Model score comparison Label Powerset Technique</vt:lpstr>
      <vt:lpstr>Finalized Model</vt:lpstr>
      <vt:lpstr>Finalized Model scores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 Credit Loan Fraud Prediction</dc:title>
  <dc:creator>Moncy Kurien</dc:creator>
  <cp:lastModifiedBy>lenovo</cp:lastModifiedBy>
  <cp:revision>24</cp:revision>
  <dcterms:modified xsi:type="dcterms:W3CDTF">2021-10-16T11:55:54Z</dcterms:modified>
</cp:coreProperties>
</file>