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92" r:id="rId2"/>
    <p:sldId id="342" r:id="rId3"/>
    <p:sldId id="291" r:id="rId4"/>
    <p:sldId id="315" r:id="rId5"/>
    <p:sldId id="316" r:id="rId6"/>
    <p:sldId id="317" r:id="rId7"/>
    <p:sldId id="318" r:id="rId8"/>
    <p:sldId id="321" r:id="rId9"/>
    <p:sldId id="322" r:id="rId10"/>
    <p:sldId id="324" r:id="rId11"/>
    <p:sldId id="325" r:id="rId12"/>
    <p:sldId id="326" r:id="rId13"/>
    <p:sldId id="350" r:id="rId14"/>
    <p:sldId id="351" r:id="rId15"/>
    <p:sldId id="329" r:id="rId16"/>
    <p:sldId id="330" r:id="rId17"/>
    <p:sldId id="331" r:id="rId18"/>
    <p:sldId id="332" r:id="rId19"/>
    <p:sldId id="333" r:id="rId20"/>
    <p:sldId id="343" r:id="rId21"/>
    <p:sldId id="344" r:id="rId22"/>
    <p:sldId id="345" r:id="rId23"/>
    <p:sldId id="346" r:id="rId24"/>
    <p:sldId id="347" r:id="rId25"/>
    <p:sldId id="348" r:id="rId26"/>
    <p:sldId id="349" r:id="rId27"/>
    <p:sldId id="334" r:id="rId28"/>
    <p:sldId id="339" r:id="rId29"/>
    <p:sldId id="341" r:id="rId30"/>
  </p:sldIdLst>
  <p:sldSz cx="10080625" cy="7559675"/>
  <p:notesSz cx="7772400" cy="10025063"/>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787"/>
    <p:restoredTop sz="94674" autoAdjust="0"/>
  </p:normalViewPr>
  <p:slideViewPr>
    <p:cSldViewPr>
      <p:cViewPr varScale="1">
        <p:scale>
          <a:sx n="72" d="100"/>
          <a:sy n="72" d="100"/>
        </p:scale>
        <p:origin x="859" y="-389"/>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1650"/>
          </a:xfrm>
          <a:prstGeom prst="rect">
            <a:avLst/>
          </a:prstGeom>
        </p:spPr>
        <p:txBody>
          <a:bodyPr vert="horz" lIns="91440" tIns="45720" rIns="91440" bIns="45720" rtlCol="0"/>
          <a:lstStyle>
            <a:lvl1pPr algn="r">
              <a:defRPr sz="1200"/>
            </a:lvl1pPr>
          </a:lstStyle>
          <a:p>
            <a:fld id="{9805B0B3-166E-4B00-A93A-02396BF50277}" type="datetimeFigureOut">
              <a:rPr lang="en-US" smtClean="0"/>
              <a:pPr/>
              <a:t>5/27/2024</a:t>
            </a:fld>
            <a:endParaRPr lang="en-US"/>
          </a:p>
        </p:txBody>
      </p:sp>
      <p:sp>
        <p:nvSpPr>
          <p:cNvPr id="4" name="Footer Placeholder 3"/>
          <p:cNvSpPr>
            <a:spLocks noGrp="1"/>
          </p:cNvSpPr>
          <p:nvPr>
            <p:ph type="ftr" sz="quarter" idx="2"/>
          </p:nvPr>
        </p:nvSpPr>
        <p:spPr>
          <a:xfrm>
            <a:off x="0" y="9521825"/>
            <a:ext cx="3368675"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21825"/>
            <a:ext cx="3368675" cy="501650"/>
          </a:xfrm>
          <a:prstGeom prst="rect">
            <a:avLst/>
          </a:prstGeom>
        </p:spPr>
        <p:txBody>
          <a:bodyPr vert="horz" lIns="91440" tIns="45720" rIns="91440" bIns="45720" rtlCol="0" anchor="b"/>
          <a:lstStyle>
            <a:lvl1pPr algn="r">
              <a:defRPr sz="1200"/>
            </a:lvl1pPr>
          </a:lstStyle>
          <a:p>
            <a:fld id="{D066ED77-972E-49B8-AD19-70195E73358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p:cNvSpPr>
          <p:nvPr>
            <p:ph type="sldImg"/>
          </p:nvPr>
        </p:nvSpPr>
        <p:spPr bwMode="auto">
          <a:xfrm>
            <a:off x="1597025" y="1004888"/>
            <a:ext cx="4576763" cy="3432175"/>
          </a:xfrm>
          <a:prstGeom prst="rect">
            <a:avLst/>
          </a:prstGeom>
          <a:solidFill>
            <a:srgbClr val="FFFFFF"/>
          </a:solidFill>
          <a:ln w="9525">
            <a:noFill/>
            <a:miter lim="800000"/>
            <a:headEnd/>
            <a:tailEnd/>
          </a:ln>
        </p:spPr>
      </p:sp>
      <p:sp>
        <p:nvSpPr>
          <p:cNvPr id="2050" name="Rectangle 2"/>
          <p:cNvSpPr txBox="1">
            <a:spLocks noGrp="1" noChangeArrowheads="1"/>
          </p:cNvSpPr>
          <p:nvPr>
            <p:ph type="body" idx="1"/>
          </p:nvPr>
        </p:nvSpPr>
        <p:spPr bwMode="auto">
          <a:xfrm>
            <a:off x="1185863" y="4772025"/>
            <a:ext cx="5405437" cy="381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p:sp>
      <p:sp>
        <p:nvSpPr>
          <p:cNvPr id="5123" name="Notes Placeholder 2"/>
          <p:cNvSpPr txBox="1">
            <a:spLocks noGrp="1"/>
          </p:cNvSpPr>
          <p:nvPr>
            <p:ph type="body" idx="1"/>
          </p:nvPr>
        </p:nvSpPr>
        <p:spPr>
          <a:noFill/>
          <a:ln/>
        </p:spPr>
        <p:txBody>
          <a:bodyPr/>
          <a:lstStyle/>
          <a:p>
            <a:endParaRPr lang="en-IN"/>
          </a:p>
        </p:txBody>
      </p:sp>
      <p:sp>
        <p:nvSpPr>
          <p:cNvPr id="5125" name="Header Placeholder 4"/>
          <p:cNvSpPr>
            <a:spLocks noGrp="1"/>
          </p:cNvSpPr>
          <p:nvPr>
            <p:ph type="hdr" sz="quarter" idx="4294967295"/>
          </p:nvPr>
        </p:nvSpPr>
        <p:spPr bwMode="auto">
          <a:xfrm>
            <a:off x="0" y="0"/>
            <a:ext cx="3368675" cy="501650"/>
          </a:xfrm>
          <a:prstGeom prst="rect">
            <a:avLst/>
          </a:prstGeom>
          <a:noFill/>
          <a:ln>
            <a:miter lim="800000"/>
            <a:headEnd/>
            <a:tailEnd/>
          </a:ln>
        </p:spPr>
        <p:txBody>
          <a:bodyPr lIns="101700" tIns="50850" rIns="101700" bIns="50850"/>
          <a:lstStyle/>
          <a:p>
            <a:endParaRPr lang="en-IN"/>
          </a:p>
        </p:txBody>
      </p:sp>
      <p:sp>
        <p:nvSpPr>
          <p:cNvPr id="5126" name="Footer Placeholder 5"/>
          <p:cNvSpPr>
            <a:spLocks noGrp="1"/>
          </p:cNvSpPr>
          <p:nvPr>
            <p:ph type="ftr" sz="quarter" idx="4294967295"/>
          </p:nvPr>
        </p:nvSpPr>
        <p:spPr bwMode="auto">
          <a:xfrm>
            <a:off x="0" y="9521825"/>
            <a:ext cx="3368675" cy="501650"/>
          </a:xfrm>
          <a:prstGeom prst="rect">
            <a:avLst/>
          </a:prstGeom>
          <a:noFill/>
          <a:ln>
            <a:miter lim="800000"/>
            <a:headEnd/>
            <a:tailEnd/>
          </a:ln>
        </p:spPr>
        <p:txBody>
          <a:bodyPr lIns="101700" tIns="50850" rIns="101700" bIns="50850"/>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p:sp>
      <p:sp>
        <p:nvSpPr>
          <p:cNvPr id="6147" name="Notes Placeholder 2"/>
          <p:cNvSpPr txBox="1">
            <a:spLocks noGrp="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04825" y="1763713"/>
            <a:ext cx="9072563" cy="49895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04825" y="1763713"/>
            <a:ext cx="4459288"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3713"/>
            <a:ext cx="4460875"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l="-2000" r="-2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2pPr>
      <a:lvl3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3pPr>
      <a:lvl4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4pPr>
      <a:lvl5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5pPr>
      <a:lvl6pPr marL="18970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6pPr>
      <a:lvl7pPr marL="23542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7pPr>
      <a:lvl8pPr marL="28114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8pPr>
      <a:lvl9pPr marL="32686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9pPr>
    </p:titleStyle>
    <p:bodyStyle>
      <a:lvl1pPr marL="431800" indent="-323850" algn="l" defTabSz="457200" rtl="0" eaLnBrk="0" fontAlgn="base" hangingPunct="0">
        <a:spcBef>
          <a:spcPct val="0"/>
        </a:spcBef>
        <a:spcAft>
          <a:spcPts val="1413"/>
        </a:spcAft>
        <a:buClr>
          <a:srgbClr val="000000"/>
        </a:buClr>
        <a:buSzPct val="45000"/>
        <a:buFont typeface="StarBats" charset="0"/>
        <a:buChar char="&quot;"/>
        <a:defRPr sz="3200">
          <a:solidFill>
            <a:srgbClr val="000000"/>
          </a:solidFill>
          <a:latin typeface="+mn-lt"/>
          <a:ea typeface="+mn-ea"/>
          <a:cs typeface="+mn-cs"/>
        </a:defRPr>
      </a:lvl1pPr>
      <a:lvl2pPr marL="863600" indent="-287338" algn="l" defTabSz="457200" rtl="0" eaLnBrk="0" fontAlgn="base" hangingPunct="0">
        <a:spcBef>
          <a:spcPct val="0"/>
        </a:spcBef>
        <a:spcAft>
          <a:spcPts val="1125"/>
        </a:spcAft>
        <a:buClr>
          <a:srgbClr val="000000"/>
        </a:buClr>
        <a:buSzPct val="75000"/>
        <a:buFont typeface="StarBats" charset="0"/>
        <a:buChar char=""/>
        <a:defRPr sz="2800">
          <a:solidFill>
            <a:srgbClr val="000000"/>
          </a:solidFill>
          <a:latin typeface="+mn-lt"/>
        </a:defRPr>
      </a:lvl2pPr>
      <a:lvl3pPr marL="1295400" indent="-215900" algn="l" defTabSz="457200" rtl="0" eaLnBrk="0" fontAlgn="base" hangingPunct="0">
        <a:spcBef>
          <a:spcPct val="0"/>
        </a:spcBef>
        <a:spcAft>
          <a:spcPts val="850"/>
        </a:spcAft>
        <a:buClr>
          <a:srgbClr val="000000"/>
        </a:buClr>
        <a:buSzPct val="45000"/>
        <a:buFont typeface="StarBats" charset="0"/>
        <a:buChar char="&quot;"/>
        <a:defRPr sz="2400">
          <a:solidFill>
            <a:srgbClr val="000000"/>
          </a:solidFill>
          <a:latin typeface="+mn-lt"/>
        </a:defRPr>
      </a:lvl3pPr>
      <a:lvl4pPr marL="1727200" indent="-215900" algn="l" defTabSz="457200" rtl="0" eaLnBrk="0" fontAlgn="base" hangingPunct="0">
        <a:spcBef>
          <a:spcPct val="0"/>
        </a:spcBef>
        <a:spcAft>
          <a:spcPts val="563"/>
        </a:spcAft>
        <a:buClr>
          <a:srgbClr val="000000"/>
        </a:buClr>
        <a:buSzPct val="75000"/>
        <a:buFont typeface="StarBats" charset="0"/>
        <a:buChar char=""/>
        <a:defRPr sz="2000">
          <a:solidFill>
            <a:srgbClr val="000000"/>
          </a:solidFill>
          <a:latin typeface="+mn-lt"/>
        </a:defRPr>
      </a:lvl4pPr>
      <a:lvl5pPr marL="21590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5pPr>
      <a:lvl6pPr marL="26162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6pPr>
      <a:lvl7pPr marL="30734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7pPr>
      <a:lvl8pPr marL="35306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8pPr>
      <a:lvl9pPr marL="39878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Title 1"/>
          <p:cNvSpPr>
            <a:spLocks noGrp="1"/>
          </p:cNvSpPr>
          <p:nvPr>
            <p:ph type="title"/>
          </p:nvPr>
        </p:nvSpPr>
        <p:spPr bwMode="auto">
          <a:noFill/>
          <a:ln>
            <a:miter lim="800000"/>
            <a:headEnd/>
            <a:tailEnd/>
          </a:ln>
        </p:spPr>
        <p:txBody>
          <a:bodyPr vert="horz" wrap="square" lIns="100794" tIns="50397" rIns="100794" bIns="50397" numCol="1" anchor="t" anchorCtr="0" compatLnSpc="1">
            <a:prstTxWarp prst="textNoShape">
              <a:avLst/>
            </a:prstTxWarp>
          </a:bodyPr>
          <a:lstStyle/>
          <a:p>
            <a:r>
              <a:rPr lang="en-US"/>
              <a:t> </a:t>
            </a:r>
            <a:endParaRPr lang="en-IN"/>
          </a:p>
        </p:txBody>
      </p:sp>
      <p:sp>
        <p:nvSpPr>
          <p:cNvPr id="1027" name="Rectangle 7"/>
          <p:cNvSpPr>
            <a:spLocks noChangeArrowheads="1"/>
          </p:cNvSpPr>
          <p:nvPr/>
        </p:nvSpPr>
        <p:spPr bwMode="auto">
          <a:xfrm>
            <a:off x="3287712" y="4922837"/>
            <a:ext cx="4191000" cy="1785104"/>
          </a:xfrm>
          <a:prstGeom prst="rect">
            <a:avLst/>
          </a:prstGeom>
          <a:noFill/>
          <a:ln w="9525">
            <a:noFill/>
            <a:miter lim="800000"/>
            <a:headEnd/>
            <a:tailEnd/>
          </a:ln>
        </p:spPr>
        <p:txBody>
          <a:bodyPr lIns="0" tIns="0" rIns="0" bIns="0">
            <a:spAutoFit/>
          </a:bodyPr>
          <a:lstStyle/>
          <a:p>
            <a:pPr algn="ctr">
              <a:buClr>
                <a:srgbClr val="000000"/>
              </a:buClr>
              <a:buSzPct val="38000"/>
              <a:tabLst>
                <a:tab pos="723900" algn="l"/>
                <a:tab pos="1447800" algn="l"/>
                <a:tab pos="2171700" algn="l"/>
                <a:tab pos="2895600" algn="l"/>
                <a:tab pos="3619500" algn="l"/>
              </a:tabLst>
            </a:pPr>
            <a:r>
              <a:rPr lang="en-US" sz="2000" b="1" u="sng" dirty="0">
                <a:latin typeface="Helvetica" charset="0"/>
              </a:rPr>
              <a:t>Submitted To:</a:t>
            </a:r>
          </a:p>
          <a:p>
            <a:pPr marL="457200" indent="-457200" algn="ctr">
              <a:buClr>
                <a:srgbClr val="000000"/>
              </a:buClr>
              <a:buSzPct val="38000"/>
              <a:buAutoNum type="arabicPeriod"/>
              <a:tabLst>
                <a:tab pos="723900" algn="l"/>
                <a:tab pos="1447800" algn="l"/>
                <a:tab pos="2171700" algn="l"/>
                <a:tab pos="2895600" algn="l"/>
                <a:tab pos="3619500" algn="l"/>
              </a:tabLst>
            </a:pPr>
            <a:r>
              <a:rPr lang="en-US" b="1" dirty="0">
                <a:latin typeface="Helvetica" charset="0"/>
              </a:rPr>
              <a:t>MR.ROHIT CHHABRA </a:t>
            </a:r>
          </a:p>
          <a:p>
            <a:pPr marL="457200" indent="-457200" algn="ctr">
              <a:buClr>
                <a:srgbClr val="000000"/>
              </a:buClr>
              <a:buSzPct val="38000"/>
              <a:buAutoNum type="arabicPeriod"/>
              <a:tabLst>
                <a:tab pos="723900" algn="l"/>
                <a:tab pos="1447800" algn="l"/>
                <a:tab pos="2171700" algn="l"/>
                <a:tab pos="2895600" algn="l"/>
                <a:tab pos="3619500" algn="l"/>
              </a:tabLst>
            </a:pPr>
            <a:endParaRPr lang="en-US" b="1" dirty="0">
              <a:latin typeface="Helvetica" charset="0"/>
            </a:endParaRPr>
          </a:p>
          <a:p>
            <a:pPr algn="ctr">
              <a:buClr>
                <a:srgbClr val="000000"/>
              </a:buClr>
              <a:buSzPct val="38000"/>
              <a:tabLst>
                <a:tab pos="723900" algn="l"/>
                <a:tab pos="1447800" algn="l"/>
                <a:tab pos="2171700" algn="l"/>
                <a:tab pos="2895600" algn="l"/>
                <a:tab pos="3619500" algn="l"/>
              </a:tabLst>
            </a:pPr>
            <a:r>
              <a:rPr lang="en-US" b="1" dirty="0">
                <a:latin typeface="Helvetica" charset="0"/>
              </a:rPr>
              <a:t>Industrial Training Coordinator, IT</a:t>
            </a:r>
          </a:p>
        </p:txBody>
      </p:sp>
      <p:sp>
        <p:nvSpPr>
          <p:cNvPr id="1029" name="TextBox 10"/>
          <p:cNvSpPr txBox="1">
            <a:spLocks noChangeArrowheads="1"/>
          </p:cNvSpPr>
          <p:nvPr/>
        </p:nvSpPr>
        <p:spPr bwMode="auto">
          <a:xfrm>
            <a:off x="2855413" y="3214785"/>
            <a:ext cx="5291137" cy="1517551"/>
          </a:xfrm>
          <a:prstGeom prst="rect">
            <a:avLst/>
          </a:prstGeom>
          <a:noFill/>
          <a:ln w="9525">
            <a:noFill/>
            <a:miter lim="800000"/>
            <a:headEnd/>
            <a:tailEnd/>
          </a:ln>
        </p:spPr>
        <p:txBody>
          <a:bodyPr lIns="100794" tIns="50397" rIns="100794" bIns="50397">
            <a:spAutoFit/>
          </a:bodyPr>
          <a:lstStyle/>
          <a:p>
            <a:pPr algn="ctr">
              <a:buClr>
                <a:srgbClr val="000000"/>
              </a:buClr>
              <a:buSzPct val="38000"/>
              <a:tabLst>
                <a:tab pos="723900" algn="l"/>
                <a:tab pos="1447800" algn="l"/>
                <a:tab pos="2171700" algn="l"/>
                <a:tab pos="2895600" algn="l"/>
                <a:tab pos="3619500" algn="l"/>
              </a:tabLst>
            </a:pPr>
            <a:r>
              <a:rPr lang="en-US" sz="2000" b="1" u="sng" dirty="0">
                <a:latin typeface="Helvetica" charset="0"/>
              </a:rPr>
              <a:t>Presented By:</a:t>
            </a:r>
          </a:p>
          <a:p>
            <a:pPr algn="ctr">
              <a:buClr>
                <a:srgbClr val="000000"/>
              </a:buClr>
              <a:buSzPct val="38000"/>
              <a:tabLst>
                <a:tab pos="723900" algn="l"/>
                <a:tab pos="1447800" algn="l"/>
                <a:tab pos="2171700" algn="l"/>
                <a:tab pos="2895600" algn="l"/>
                <a:tab pos="3619500" algn="l"/>
              </a:tabLst>
            </a:pPr>
            <a:r>
              <a:rPr lang="en-US" b="1" dirty="0">
                <a:latin typeface="Helvetica" charset="0"/>
              </a:rPr>
              <a:t>Name of Candidate: Vaishali </a:t>
            </a:r>
            <a:r>
              <a:rPr lang="en-US" b="1" dirty="0" err="1">
                <a:latin typeface="Helvetica" charset="0"/>
              </a:rPr>
              <a:t>singh</a:t>
            </a:r>
            <a:endParaRPr lang="en-US" b="1" dirty="0">
              <a:latin typeface="Helvetica" charset="0"/>
            </a:endParaRPr>
          </a:p>
          <a:p>
            <a:pPr algn="ctr">
              <a:buClr>
                <a:srgbClr val="000000"/>
              </a:buClr>
              <a:buSzPct val="38000"/>
              <a:tabLst>
                <a:tab pos="723900" algn="l"/>
                <a:tab pos="1447800" algn="l"/>
                <a:tab pos="2171700" algn="l"/>
                <a:tab pos="2895600" algn="l"/>
                <a:tab pos="3619500" algn="l"/>
              </a:tabLst>
            </a:pPr>
            <a:r>
              <a:rPr lang="en-US" b="1" dirty="0">
                <a:latin typeface="Helvetica" charset="0"/>
              </a:rPr>
              <a:t>University Roll No. : 21EJIT138</a:t>
            </a:r>
          </a:p>
          <a:p>
            <a:pPr algn="ctr">
              <a:buClr>
                <a:srgbClr val="000000"/>
              </a:buClr>
              <a:buSzPct val="38000"/>
              <a:tabLst>
                <a:tab pos="723900" algn="l"/>
                <a:tab pos="1447800" algn="l"/>
                <a:tab pos="2171700" algn="l"/>
                <a:tab pos="2895600" algn="l"/>
                <a:tab pos="3619500" algn="l"/>
              </a:tabLst>
            </a:pPr>
            <a:r>
              <a:rPr lang="en-US" b="1" dirty="0">
                <a:latin typeface="Helvetica" charset="0"/>
              </a:rPr>
              <a:t>Branch/Class/Section : IT/C1</a:t>
            </a:r>
          </a:p>
        </p:txBody>
      </p:sp>
      <p:sp>
        <p:nvSpPr>
          <p:cNvPr id="1030" name="Text Box 1"/>
          <p:cNvSpPr txBox="1">
            <a:spLocks noChangeArrowheads="1"/>
          </p:cNvSpPr>
          <p:nvPr/>
        </p:nvSpPr>
        <p:spPr bwMode="auto">
          <a:xfrm>
            <a:off x="2212819" y="1362292"/>
            <a:ext cx="6637493" cy="1661993"/>
          </a:xfrm>
          <a:prstGeom prst="rect">
            <a:avLst/>
          </a:prstGeom>
          <a:noFill/>
          <a:ln w="9525">
            <a:noFill/>
            <a:miter lim="800000"/>
            <a:headEnd/>
            <a:tailEnd/>
          </a:ln>
        </p:spPr>
        <p:txBody>
          <a:bodyPr wrap="square" lIns="0" tIns="0" rIns="0" bIns="0">
            <a:spAutoFit/>
          </a:bodyPr>
          <a:lstStyle/>
          <a:p>
            <a:pPr algn="ctr">
              <a:buClr>
                <a:srgbClr val="000000"/>
              </a:buClr>
              <a:buSzPct val="38000"/>
              <a:buFont typeface="StarBats" charset="0"/>
              <a:buNone/>
              <a:tabLst>
                <a:tab pos="723900" algn="l"/>
                <a:tab pos="1447800" algn="l"/>
                <a:tab pos="2171700" algn="l"/>
                <a:tab pos="2895600" algn="l"/>
                <a:tab pos="3619500" algn="l"/>
              </a:tabLst>
            </a:pPr>
            <a:r>
              <a:rPr lang="en-GB" sz="3600" b="1" dirty="0">
                <a:latin typeface="Helvetica" charset="0"/>
              </a:rPr>
              <a:t>Industrial Training Seminar</a:t>
            </a:r>
          </a:p>
          <a:p>
            <a:pPr algn="ctr">
              <a:buClr>
                <a:srgbClr val="000000"/>
              </a:buClr>
              <a:buSzPct val="38000"/>
              <a:buFont typeface="StarBats" charset="0"/>
              <a:buNone/>
              <a:tabLst>
                <a:tab pos="723900" algn="l"/>
                <a:tab pos="1447800" algn="l"/>
                <a:tab pos="2171700" algn="l"/>
                <a:tab pos="2895600" algn="l"/>
                <a:tab pos="3619500" algn="l"/>
              </a:tabLst>
            </a:pPr>
            <a:r>
              <a:rPr lang="en-GB" b="1" dirty="0">
                <a:latin typeface="Helvetica" charset="0"/>
              </a:rPr>
              <a:t>on</a:t>
            </a:r>
            <a:r>
              <a:rPr lang="en-GB" sz="3600" b="1" dirty="0">
                <a:latin typeface="Helvetica" charset="0"/>
              </a:rPr>
              <a:t> </a:t>
            </a:r>
          </a:p>
          <a:p>
            <a:pPr algn="ctr">
              <a:buClr>
                <a:srgbClr val="000000"/>
              </a:buClr>
              <a:buSzPct val="38000"/>
              <a:buFont typeface="StarBats" charset="0"/>
              <a:buNone/>
              <a:tabLst>
                <a:tab pos="723900" algn="l"/>
                <a:tab pos="1447800" algn="l"/>
                <a:tab pos="2171700" algn="l"/>
                <a:tab pos="2895600" algn="l"/>
                <a:tab pos="3619500" algn="l"/>
              </a:tabLst>
            </a:pPr>
            <a:r>
              <a:rPr lang="en-GB" sz="3600" b="1" dirty="0">
                <a:latin typeface="Helvetica" charset="0"/>
              </a:rPr>
              <a:t>“BIG DATA”</a:t>
            </a:r>
          </a:p>
        </p:txBody>
      </p:sp>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24361-A59E-7CA7-635B-648237912000}"/>
              </a:ext>
            </a:extLst>
          </p:cNvPr>
          <p:cNvSpPr txBox="1"/>
          <p:nvPr/>
        </p:nvSpPr>
        <p:spPr>
          <a:xfrm>
            <a:off x="163512" y="1570037"/>
            <a:ext cx="3886200" cy="2308324"/>
          </a:xfrm>
          <a:prstGeom prst="rect">
            <a:avLst/>
          </a:prstGeom>
          <a:noFill/>
        </p:spPr>
        <p:txBody>
          <a:bodyPr wrap="square" rtlCol="0">
            <a:spAutoFit/>
          </a:bodyPr>
          <a:lstStyle/>
          <a:p>
            <a:r>
              <a:rPr lang="en-US" dirty="0"/>
              <a:t>STEP 3:</a:t>
            </a:r>
          </a:p>
          <a:p>
            <a:r>
              <a:rPr lang="en-US" dirty="0"/>
              <a:t>CREATE A NEW NOTEBOOK  BY CLICKING </a:t>
            </a:r>
            <a:r>
              <a:rPr lang="en-US" b="1" dirty="0"/>
              <a:t>CREATE</a:t>
            </a:r>
            <a:r>
              <a:rPr lang="en-US" b="1" dirty="0">
                <a:sym typeface="Wingdings" panose="05000000000000000000" pitchFamily="2" charset="2"/>
              </a:rPr>
              <a:t>NOTEBOOK</a:t>
            </a:r>
            <a:endParaRPr lang="en-IN" b="1" dirty="0"/>
          </a:p>
          <a:p>
            <a:endParaRPr lang="en-US" b="1" u="sng" dirty="0"/>
          </a:p>
        </p:txBody>
      </p:sp>
      <p:pic>
        <p:nvPicPr>
          <p:cNvPr id="4" name="Picture 3">
            <a:extLst>
              <a:ext uri="{FF2B5EF4-FFF2-40B4-BE49-F238E27FC236}">
                <a16:creationId xmlns:a16="http://schemas.microsoft.com/office/drawing/2014/main" id="{08D4F098-33F0-FC44-44D3-56B0D953576E}"/>
              </a:ext>
            </a:extLst>
          </p:cNvPr>
          <p:cNvPicPr>
            <a:picLocks noChangeAspect="1"/>
          </p:cNvPicPr>
          <p:nvPr/>
        </p:nvPicPr>
        <p:blipFill>
          <a:blip r:embed="rId2"/>
          <a:stretch>
            <a:fillRect/>
          </a:stretch>
        </p:blipFill>
        <p:spPr>
          <a:xfrm>
            <a:off x="4061789" y="1874837"/>
            <a:ext cx="4876800" cy="4324910"/>
          </a:xfrm>
          <a:prstGeom prst="rect">
            <a:avLst/>
          </a:prstGeom>
        </p:spPr>
      </p:pic>
    </p:spTree>
    <p:extLst>
      <p:ext uri="{BB962C8B-B14F-4D97-AF65-F5344CB8AC3E}">
        <p14:creationId xmlns:p14="http://schemas.microsoft.com/office/powerpoint/2010/main" val="70428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E85463-B461-531A-5AB0-E495C84E912D}"/>
              </a:ext>
            </a:extLst>
          </p:cNvPr>
          <p:cNvSpPr txBox="1"/>
          <p:nvPr/>
        </p:nvSpPr>
        <p:spPr>
          <a:xfrm>
            <a:off x="163512" y="1356608"/>
            <a:ext cx="9144001" cy="461665"/>
          </a:xfrm>
          <a:prstGeom prst="rect">
            <a:avLst/>
          </a:prstGeom>
          <a:noFill/>
        </p:spPr>
        <p:txBody>
          <a:bodyPr wrap="square" rtlCol="0">
            <a:spAutoFit/>
          </a:bodyPr>
          <a:lstStyle/>
          <a:p>
            <a:pPr algn="l"/>
            <a:r>
              <a:rPr lang="en-US"/>
              <a:t>STEP 4: </a:t>
            </a:r>
            <a:r>
              <a:rPr lang="en-US" sz="2400">
                <a:solidFill>
                  <a:schemeClr val="tx1"/>
                </a:solidFill>
              </a:rPr>
              <a:t>Create a dataframe from the provided dataset file(like csv file).</a:t>
            </a:r>
            <a:endParaRPr lang="en-IN" dirty="0"/>
          </a:p>
        </p:txBody>
      </p:sp>
      <p:pic>
        <p:nvPicPr>
          <p:cNvPr id="5" name="Content Placeholder 7">
            <a:extLst>
              <a:ext uri="{FF2B5EF4-FFF2-40B4-BE49-F238E27FC236}">
                <a16:creationId xmlns:a16="http://schemas.microsoft.com/office/drawing/2014/main" id="{79F6FDB9-15D5-9E28-5957-997E45F5A856}"/>
              </a:ext>
            </a:extLst>
          </p:cNvPr>
          <p:cNvPicPr>
            <a:picLocks noChangeAspect="1"/>
          </p:cNvPicPr>
          <p:nvPr/>
        </p:nvPicPr>
        <p:blipFill>
          <a:blip r:embed="rId2"/>
          <a:stretch>
            <a:fillRect/>
          </a:stretch>
        </p:blipFill>
        <p:spPr>
          <a:xfrm>
            <a:off x="544512" y="1818273"/>
            <a:ext cx="8596312" cy="823333"/>
          </a:xfrm>
          <a:prstGeom prst="rect">
            <a:avLst/>
          </a:prstGeom>
        </p:spPr>
      </p:pic>
      <p:pic>
        <p:nvPicPr>
          <p:cNvPr id="8" name="Picture 7">
            <a:extLst>
              <a:ext uri="{FF2B5EF4-FFF2-40B4-BE49-F238E27FC236}">
                <a16:creationId xmlns:a16="http://schemas.microsoft.com/office/drawing/2014/main" id="{BD49F7B8-4C9A-761D-8216-61B08CC032D5}"/>
              </a:ext>
            </a:extLst>
          </p:cNvPr>
          <p:cNvPicPr>
            <a:picLocks noChangeAspect="1"/>
          </p:cNvPicPr>
          <p:nvPr/>
        </p:nvPicPr>
        <p:blipFill>
          <a:blip r:embed="rId3"/>
          <a:stretch>
            <a:fillRect/>
          </a:stretch>
        </p:blipFill>
        <p:spPr>
          <a:xfrm>
            <a:off x="580230" y="2865860"/>
            <a:ext cx="8524875" cy="3891542"/>
          </a:xfrm>
          <a:prstGeom prst="rect">
            <a:avLst/>
          </a:prstGeom>
        </p:spPr>
      </p:pic>
    </p:spTree>
    <p:extLst>
      <p:ext uri="{BB962C8B-B14F-4D97-AF65-F5344CB8AC3E}">
        <p14:creationId xmlns:p14="http://schemas.microsoft.com/office/powerpoint/2010/main" val="7000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4ADC4E-707A-B1AE-74AB-85AA45B5A8D2}"/>
              </a:ext>
            </a:extLst>
          </p:cNvPr>
          <p:cNvSpPr txBox="1"/>
          <p:nvPr/>
        </p:nvSpPr>
        <p:spPr>
          <a:xfrm>
            <a:off x="0" y="1306938"/>
            <a:ext cx="9840912" cy="461665"/>
          </a:xfrm>
          <a:prstGeom prst="rect">
            <a:avLst/>
          </a:prstGeom>
          <a:noFill/>
        </p:spPr>
        <p:txBody>
          <a:bodyPr wrap="square" rtlCol="0">
            <a:spAutoFit/>
          </a:bodyPr>
          <a:lstStyle/>
          <a:p>
            <a:r>
              <a:rPr lang="en-US" dirty="0"/>
              <a:t>STEP 5:</a:t>
            </a:r>
            <a:r>
              <a:rPr lang="en-US" dirty="0">
                <a:solidFill>
                  <a:schemeClr val="tx1"/>
                </a:solidFill>
              </a:rPr>
              <a:t>Creating database, table, columns using spark SQL component</a:t>
            </a:r>
            <a:endParaRPr lang="en-IN" dirty="0"/>
          </a:p>
        </p:txBody>
      </p:sp>
      <p:pic>
        <p:nvPicPr>
          <p:cNvPr id="5" name="Picture 4">
            <a:extLst>
              <a:ext uri="{FF2B5EF4-FFF2-40B4-BE49-F238E27FC236}">
                <a16:creationId xmlns:a16="http://schemas.microsoft.com/office/drawing/2014/main" id="{ED198CFE-D75C-F91B-4847-968B4AFD0EAC}"/>
              </a:ext>
            </a:extLst>
          </p:cNvPr>
          <p:cNvPicPr>
            <a:picLocks noChangeAspect="1"/>
          </p:cNvPicPr>
          <p:nvPr/>
        </p:nvPicPr>
        <p:blipFill>
          <a:blip r:embed="rId2"/>
          <a:stretch>
            <a:fillRect/>
          </a:stretch>
        </p:blipFill>
        <p:spPr>
          <a:xfrm>
            <a:off x="239712" y="1941433"/>
            <a:ext cx="9129813" cy="885825"/>
          </a:xfrm>
          <a:prstGeom prst="rect">
            <a:avLst/>
          </a:prstGeom>
        </p:spPr>
      </p:pic>
      <p:pic>
        <p:nvPicPr>
          <p:cNvPr id="10" name="Picture 9">
            <a:extLst>
              <a:ext uri="{FF2B5EF4-FFF2-40B4-BE49-F238E27FC236}">
                <a16:creationId xmlns:a16="http://schemas.microsoft.com/office/drawing/2014/main" id="{68195378-313C-F967-8D3D-8CED26A240A8}"/>
              </a:ext>
            </a:extLst>
          </p:cNvPr>
          <p:cNvPicPr>
            <a:picLocks noChangeAspect="1"/>
          </p:cNvPicPr>
          <p:nvPr/>
        </p:nvPicPr>
        <p:blipFill>
          <a:blip r:embed="rId3"/>
          <a:stretch>
            <a:fillRect/>
          </a:stretch>
        </p:blipFill>
        <p:spPr>
          <a:xfrm>
            <a:off x="355549" y="2965376"/>
            <a:ext cx="9129813" cy="838200"/>
          </a:xfrm>
          <a:prstGeom prst="rect">
            <a:avLst/>
          </a:prstGeom>
        </p:spPr>
      </p:pic>
      <p:pic>
        <p:nvPicPr>
          <p:cNvPr id="12" name="Content Placeholder 4">
            <a:extLst>
              <a:ext uri="{FF2B5EF4-FFF2-40B4-BE49-F238E27FC236}">
                <a16:creationId xmlns:a16="http://schemas.microsoft.com/office/drawing/2014/main" id="{B85F82A7-FBCD-5EE4-86F8-5F0C3910A4F4}"/>
              </a:ext>
            </a:extLst>
          </p:cNvPr>
          <p:cNvPicPr>
            <a:picLocks noChangeAspect="1"/>
          </p:cNvPicPr>
          <p:nvPr/>
        </p:nvPicPr>
        <p:blipFill>
          <a:blip r:embed="rId4"/>
          <a:stretch>
            <a:fillRect/>
          </a:stretch>
        </p:blipFill>
        <p:spPr>
          <a:xfrm>
            <a:off x="423781" y="4175198"/>
            <a:ext cx="9129814" cy="2723408"/>
          </a:xfrm>
          <a:prstGeom prst="rect">
            <a:avLst/>
          </a:prstGeom>
        </p:spPr>
      </p:pic>
    </p:spTree>
    <p:extLst>
      <p:ext uri="{BB962C8B-B14F-4D97-AF65-F5344CB8AC3E}">
        <p14:creationId xmlns:p14="http://schemas.microsoft.com/office/powerpoint/2010/main" val="185454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1FABE-F3A3-F596-A381-37AFA1B02081}"/>
              </a:ext>
            </a:extLst>
          </p:cNvPr>
          <p:cNvSpPr txBox="1"/>
          <p:nvPr/>
        </p:nvSpPr>
        <p:spPr>
          <a:xfrm>
            <a:off x="0" y="1341437"/>
            <a:ext cx="10080625" cy="461665"/>
          </a:xfrm>
          <a:prstGeom prst="rect">
            <a:avLst/>
          </a:prstGeom>
          <a:noFill/>
        </p:spPr>
        <p:txBody>
          <a:bodyPr wrap="square" rtlCol="0">
            <a:spAutoFit/>
          </a:bodyPr>
          <a:lstStyle/>
          <a:p>
            <a:r>
              <a:rPr lang="en-US" dirty="0"/>
              <a:t>STEP 6: </a:t>
            </a:r>
            <a:r>
              <a:rPr lang="en-US" dirty="0" err="1">
                <a:solidFill>
                  <a:schemeClr val="tx1"/>
                </a:solidFill>
              </a:rPr>
              <a:t>DataFrame</a:t>
            </a:r>
            <a:r>
              <a:rPr lang="en-US" dirty="0">
                <a:solidFill>
                  <a:schemeClr val="tx1"/>
                </a:solidFill>
              </a:rPr>
              <a:t> can be converted to table for running </a:t>
            </a:r>
            <a:r>
              <a:rPr lang="en-US" dirty="0" err="1">
                <a:solidFill>
                  <a:schemeClr val="tx1"/>
                </a:solidFill>
              </a:rPr>
              <a:t>sql</a:t>
            </a:r>
            <a:r>
              <a:rPr lang="en-US" dirty="0">
                <a:solidFill>
                  <a:schemeClr val="tx1"/>
                </a:solidFill>
              </a:rPr>
              <a:t> queries.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FAA695EA-192E-F16B-5345-5C59205C0584}"/>
              </a:ext>
            </a:extLst>
          </p:cNvPr>
          <p:cNvPicPr>
            <a:picLocks noChangeAspect="1"/>
          </p:cNvPicPr>
          <p:nvPr/>
        </p:nvPicPr>
        <p:blipFill>
          <a:blip r:embed="rId2"/>
          <a:stretch>
            <a:fillRect/>
          </a:stretch>
        </p:blipFill>
        <p:spPr>
          <a:xfrm>
            <a:off x="468312" y="1812128"/>
            <a:ext cx="7934325" cy="847725"/>
          </a:xfrm>
          <a:prstGeom prst="rect">
            <a:avLst/>
          </a:prstGeom>
        </p:spPr>
      </p:pic>
      <p:pic>
        <p:nvPicPr>
          <p:cNvPr id="8" name="Picture 7">
            <a:extLst>
              <a:ext uri="{FF2B5EF4-FFF2-40B4-BE49-F238E27FC236}">
                <a16:creationId xmlns:a16="http://schemas.microsoft.com/office/drawing/2014/main" id="{961AC18F-04EF-4752-D338-B88914E2CFAD}"/>
              </a:ext>
            </a:extLst>
          </p:cNvPr>
          <p:cNvPicPr>
            <a:picLocks noChangeAspect="1"/>
          </p:cNvPicPr>
          <p:nvPr/>
        </p:nvPicPr>
        <p:blipFill>
          <a:blip r:embed="rId3"/>
          <a:stretch>
            <a:fillRect/>
          </a:stretch>
        </p:blipFill>
        <p:spPr>
          <a:xfrm>
            <a:off x="438913" y="2644843"/>
            <a:ext cx="8596668" cy="847725"/>
          </a:xfrm>
          <a:prstGeom prst="rect">
            <a:avLst/>
          </a:prstGeom>
        </p:spPr>
      </p:pic>
      <p:pic>
        <p:nvPicPr>
          <p:cNvPr id="11" name="Picture 10">
            <a:extLst>
              <a:ext uri="{FF2B5EF4-FFF2-40B4-BE49-F238E27FC236}">
                <a16:creationId xmlns:a16="http://schemas.microsoft.com/office/drawing/2014/main" id="{309072A4-DDC9-141E-D9E8-3A878E82BAB1}"/>
              </a:ext>
            </a:extLst>
          </p:cNvPr>
          <p:cNvPicPr>
            <a:picLocks noChangeAspect="1"/>
          </p:cNvPicPr>
          <p:nvPr/>
        </p:nvPicPr>
        <p:blipFill>
          <a:blip r:embed="rId4"/>
          <a:stretch>
            <a:fillRect/>
          </a:stretch>
        </p:blipFill>
        <p:spPr>
          <a:xfrm>
            <a:off x="499680" y="3657498"/>
            <a:ext cx="8596668" cy="3334160"/>
          </a:xfrm>
          <a:prstGeom prst="rect">
            <a:avLst/>
          </a:prstGeom>
        </p:spPr>
      </p:pic>
    </p:spTree>
    <p:extLst>
      <p:ext uri="{BB962C8B-B14F-4D97-AF65-F5344CB8AC3E}">
        <p14:creationId xmlns:p14="http://schemas.microsoft.com/office/powerpoint/2010/main" val="350896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DCCDE-7F2A-FBA6-82A7-44645FEA86D0}"/>
              </a:ext>
            </a:extLst>
          </p:cNvPr>
          <p:cNvSpPr txBox="1"/>
          <p:nvPr/>
        </p:nvSpPr>
        <p:spPr>
          <a:xfrm>
            <a:off x="0" y="1341437"/>
            <a:ext cx="10602912" cy="1938992"/>
          </a:xfrm>
          <a:prstGeom prst="rect">
            <a:avLst/>
          </a:prstGeom>
          <a:noFill/>
        </p:spPr>
        <p:txBody>
          <a:bodyPr wrap="square" rtlCol="0">
            <a:spAutoFit/>
          </a:bodyPr>
          <a:lstStyle/>
          <a:p>
            <a:pPr algn="l"/>
            <a:r>
              <a:rPr lang="en-US" dirty="0"/>
              <a:t>Running </a:t>
            </a:r>
            <a:r>
              <a:rPr lang="en-US" dirty="0" err="1"/>
              <a:t>sql</a:t>
            </a:r>
            <a:r>
              <a:rPr lang="en-US" dirty="0"/>
              <a:t> queries on the table  %</a:t>
            </a:r>
            <a:r>
              <a:rPr lang="en-US" dirty="0" err="1"/>
              <a:t>sql</a:t>
            </a:r>
            <a:r>
              <a:rPr lang="en-US" dirty="0"/>
              <a:t>   ( magic commands)</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4">
            <a:extLst>
              <a:ext uri="{FF2B5EF4-FFF2-40B4-BE49-F238E27FC236}">
                <a16:creationId xmlns:a16="http://schemas.microsoft.com/office/drawing/2014/main" id="{2C0D700F-7B2A-DDE3-C21C-3FEB244B2712}"/>
              </a:ext>
            </a:extLst>
          </p:cNvPr>
          <p:cNvPicPr>
            <a:picLocks noChangeAspect="1"/>
          </p:cNvPicPr>
          <p:nvPr/>
        </p:nvPicPr>
        <p:blipFill>
          <a:blip r:embed="rId2"/>
          <a:stretch>
            <a:fillRect/>
          </a:stretch>
        </p:blipFill>
        <p:spPr>
          <a:xfrm>
            <a:off x="392112" y="2104298"/>
            <a:ext cx="8596312" cy="3996813"/>
          </a:xfrm>
          <a:prstGeom prst="rect">
            <a:avLst/>
          </a:prstGeom>
        </p:spPr>
      </p:pic>
    </p:spTree>
    <p:extLst>
      <p:ext uri="{BB962C8B-B14F-4D97-AF65-F5344CB8AC3E}">
        <p14:creationId xmlns:p14="http://schemas.microsoft.com/office/powerpoint/2010/main" val="16981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C463C-11F9-CC0F-614D-DAE16BDF1FCE}"/>
              </a:ext>
            </a:extLst>
          </p:cNvPr>
          <p:cNvSpPr txBox="1"/>
          <p:nvPr/>
        </p:nvSpPr>
        <p:spPr>
          <a:xfrm>
            <a:off x="163512" y="1341437"/>
            <a:ext cx="7620000" cy="1938992"/>
          </a:xfrm>
          <a:prstGeom prst="rect">
            <a:avLst/>
          </a:prstGeom>
          <a:noFill/>
        </p:spPr>
        <p:txBody>
          <a:bodyPr wrap="square" rtlCol="0">
            <a:spAutoFit/>
          </a:bodyPr>
          <a:lstStyle/>
          <a:p>
            <a:r>
              <a:rPr lang="en-US" sz="3600" b="1" i="0" dirty="0">
                <a:effectLst/>
                <a:latin typeface="-apple-system"/>
              </a:rPr>
              <a:t>Data Cleansing for the project</a:t>
            </a:r>
            <a:br>
              <a:rPr lang="en-US" sz="3600" b="1" i="0" dirty="0">
                <a:effectLst/>
                <a:latin typeface="-apple-system"/>
              </a:rPr>
            </a:br>
            <a:endParaRPr lang="en-US" sz="3600" dirty="0">
              <a:solidFill>
                <a:schemeClr val="accent6"/>
              </a:solidFill>
            </a:endParaRPr>
          </a:p>
          <a:p>
            <a:endParaRPr lang="en-US" dirty="0"/>
          </a:p>
          <a:p>
            <a:endParaRPr lang="en-US" b="1" dirty="0"/>
          </a:p>
        </p:txBody>
      </p:sp>
      <p:pic>
        <p:nvPicPr>
          <p:cNvPr id="5" name="Content Placeholder 4">
            <a:extLst>
              <a:ext uri="{FF2B5EF4-FFF2-40B4-BE49-F238E27FC236}">
                <a16:creationId xmlns:a16="http://schemas.microsoft.com/office/drawing/2014/main" id="{42754EDA-78D1-642D-A468-C8EE5C2F871B}"/>
              </a:ext>
            </a:extLst>
          </p:cNvPr>
          <p:cNvPicPr>
            <a:picLocks noChangeAspect="1"/>
          </p:cNvPicPr>
          <p:nvPr/>
        </p:nvPicPr>
        <p:blipFill>
          <a:blip r:embed="rId2"/>
          <a:stretch>
            <a:fillRect/>
          </a:stretch>
        </p:blipFill>
        <p:spPr>
          <a:xfrm>
            <a:off x="412409" y="2103437"/>
            <a:ext cx="8319182" cy="4759325"/>
          </a:xfrm>
          <a:prstGeom prst="rect">
            <a:avLst/>
          </a:prstGeom>
        </p:spPr>
      </p:pic>
    </p:spTree>
    <p:extLst>
      <p:ext uri="{BB962C8B-B14F-4D97-AF65-F5344CB8AC3E}">
        <p14:creationId xmlns:p14="http://schemas.microsoft.com/office/powerpoint/2010/main" val="409893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717563-B540-AB36-47BF-66D1BA4D8B8E}"/>
              </a:ext>
            </a:extLst>
          </p:cNvPr>
          <p:cNvSpPr txBox="1"/>
          <p:nvPr/>
        </p:nvSpPr>
        <p:spPr>
          <a:xfrm>
            <a:off x="392112" y="1417637"/>
            <a:ext cx="9220200" cy="830997"/>
          </a:xfrm>
          <a:prstGeom prst="rect">
            <a:avLst/>
          </a:prstGeom>
          <a:noFill/>
        </p:spPr>
        <p:txBody>
          <a:bodyPr wrap="square" rtlCol="0">
            <a:spAutoFit/>
          </a:bodyPr>
          <a:lstStyle/>
          <a:p>
            <a:r>
              <a:rPr lang="en-US" b="1" i="0" dirty="0">
                <a:effectLst/>
                <a:latin typeface="-apple-system"/>
              </a:rPr>
              <a:t>More issues like data redundancy and irrelevant data( order Id, product)</a:t>
            </a:r>
            <a:endParaRPr lang="en-IN" b="1" dirty="0"/>
          </a:p>
        </p:txBody>
      </p:sp>
      <p:pic>
        <p:nvPicPr>
          <p:cNvPr id="7" name="Content Placeholder 3">
            <a:extLst>
              <a:ext uri="{FF2B5EF4-FFF2-40B4-BE49-F238E27FC236}">
                <a16:creationId xmlns:a16="http://schemas.microsoft.com/office/drawing/2014/main" id="{480D287D-5E16-00F4-34B9-AA9708EC8A64}"/>
              </a:ext>
            </a:extLst>
          </p:cNvPr>
          <p:cNvPicPr>
            <a:picLocks noChangeAspect="1"/>
          </p:cNvPicPr>
          <p:nvPr/>
        </p:nvPicPr>
        <p:blipFill rotWithShape="1">
          <a:blip r:embed="rId2"/>
          <a:srcRect l="2652" t="10318" r="-2652" b="278"/>
          <a:stretch/>
        </p:blipFill>
        <p:spPr>
          <a:xfrm>
            <a:off x="392112" y="2484437"/>
            <a:ext cx="8466665" cy="3881437"/>
          </a:xfrm>
          <a:prstGeom prst="rect">
            <a:avLst/>
          </a:prstGeom>
        </p:spPr>
      </p:pic>
    </p:spTree>
    <p:extLst>
      <p:ext uri="{BB962C8B-B14F-4D97-AF65-F5344CB8AC3E}">
        <p14:creationId xmlns:p14="http://schemas.microsoft.com/office/powerpoint/2010/main" val="303857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9701FA-C1B5-840A-DB66-B3E025DE87D0}"/>
              </a:ext>
            </a:extLst>
          </p:cNvPr>
          <p:cNvSpPr txBox="1"/>
          <p:nvPr/>
        </p:nvSpPr>
        <p:spPr>
          <a:xfrm>
            <a:off x="239712" y="1417637"/>
            <a:ext cx="9525000" cy="830997"/>
          </a:xfrm>
          <a:prstGeom prst="rect">
            <a:avLst/>
          </a:prstGeom>
          <a:noFill/>
        </p:spPr>
        <p:txBody>
          <a:bodyPr wrap="square" rtlCol="0">
            <a:spAutoFit/>
          </a:bodyPr>
          <a:lstStyle/>
          <a:p>
            <a:r>
              <a:rPr lang="en-US" b="1" dirty="0"/>
              <a:t>Data cleansing:</a:t>
            </a:r>
            <a:r>
              <a:rPr lang="en-US" dirty="0"/>
              <a:t> </a:t>
            </a:r>
            <a:r>
              <a:rPr lang="en-US" b="1" i="0" dirty="0">
                <a:effectLst/>
                <a:latin typeface="-apple-system"/>
              </a:rPr>
              <a:t>Way to filter bad data [ Null value, order Id in data]</a:t>
            </a:r>
            <a:br>
              <a:rPr lang="en-US" b="1" i="0" dirty="0">
                <a:effectLst/>
                <a:latin typeface="-apple-system"/>
              </a:rPr>
            </a:br>
            <a:endParaRPr lang="en-IN" dirty="0"/>
          </a:p>
        </p:txBody>
      </p:sp>
      <p:pic>
        <p:nvPicPr>
          <p:cNvPr id="6" name="Content Placeholder 4">
            <a:extLst>
              <a:ext uri="{FF2B5EF4-FFF2-40B4-BE49-F238E27FC236}">
                <a16:creationId xmlns:a16="http://schemas.microsoft.com/office/drawing/2014/main" id="{32166B6F-455A-07F6-6830-9762D96EDEF2}"/>
              </a:ext>
            </a:extLst>
          </p:cNvPr>
          <p:cNvPicPr>
            <a:picLocks noChangeAspect="1"/>
          </p:cNvPicPr>
          <p:nvPr/>
        </p:nvPicPr>
        <p:blipFill>
          <a:blip r:embed="rId2"/>
          <a:stretch>
            <a:fillRect/>
          </a:stretch>
        </p:blipFill>
        <p:spPr>
          <a:xfrm>
            <a:off x="544512" y="2236798"/>
            <a:ext cx="8596312" cy="4394420"/>
          </a:xfrm>
          <a:prstGeom prst="rect">
            <a:avLst/>
          </a:prstGeom>
        </p:spPr>
      </p:pic>
    </p:spTree>
    <p:extLst>
      <p:ext uri="{BB962C8B-B14F-4D97-AF65-F5344CB8AC3E}">
        <p14:creationId xmlns:p14="http://schemas.microsoft.com/office/powerpoint/2010/main" val="153981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1DE2E-99BE-4D13-3E7B-1BDC41DC1048}"/>
              </a:ext>
            </a:extLst>
          </p:cNvPr>
          <p:cNvSpPr txBox="1"/>
          <p:nvPr/>
        </p:nvSpPr>
        <p:spPr>
          <a:xfrm>
            <a:off x="163512" y="1417637"/>
            <a:ext cx="9525000" cy="830997"/>
          </a:xfrm>
          <a:prstGeom prst="rect">
            <a:avLst/>
          </a:prstGeom>
          <a:noFill/>
        </p:spPr>
        <p:txBody>
          <a:bodyPr wrap="square" rtlCol="0">
            <a:spAutoFit/>
          </a:bodyPr>
          <a:lstStyle/>
          <a:p>
            <a:r>
              <a:rPr lang="en-US" b="1" i="0" dirty="0">
                <a:effectLst/>
                <a:latin typeface="-apple-system"/>
              </a:rPr>
              <a:t>CREATING TEMP table to check whether we get data perfectly or not.</a:t>
            </a:r>
            <a:br>
              <a:rPr lang="en-US" b="1" i="0" dirty="0">
                <a:effectLst/>
                <a:latin typeface="-apple-system"/>
              </a:rPr>
            </a:br>
            <a:endParaRPr lang="en-IN" dirty="0"/>
          </a:p>
        </p:txBody>
      </p:sp>
      <p:pic>
        <p:nvPicPr>
          <p:cNvPr id="7" name="Picture 6">
            <a:extLst>
              <a:ext uri="{FF2B5EF4-FFF2-40B4-BE49-F238E27FC236}">
                <a16:creationId xmlns:a16="http://schemas.microsoft.com/office/drawing/2014/main" id="{A9FED568-13C4-1294-8BF7-2DB460FF1052}"/>
              </a:ext>
            </a:extLst>
          </p:cNvPr>
          <p:cNvPicPr>
            <a:picLocks noChangeAspect="1"/>
          </p:cNvPicPr>
          <p:nvPr/>
        </p:nvPicPr>
        <p:blipFill>
          <a:blip r:embed="rId2"/>
          <a:stretch>
            <a:fillRect/>
          </a:stretch>
        </p:blipFill>
        <p:spPr>
          <a:xfrm>
            <a:off x="897466" y="2248634"/>
            <a:ext cx="8285691" cy="4011561"/>
          </a:xfrm>
          <a:prstGeom prst="rect">
            <a:avLst/>
          </a:prstGeom>
        </p:spPr>
      </p:pic>
    </p:spTree>
    <p:extLst>
      <p:ext uri="{BB962C8B-B14F-4D97-AF65-F5344CB8AC3E}">
        <p14:creationId xmlns:p14="http://schemas.microsoft.com/office/powerpoint/2010/main" val="183716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9B29B0-4F60-4D1A-2670-6B537473453C}"/>
              </a:ext>
            </a:extLst>
          </p:cNvPr>
          <p:cNvSpPr txBox="1"/>
          <p:nvPr/>
        </p:nvSpPr>
        <p:spPr>
          <a:xfrm>
            <a:off x="696912" y="1417637"/>
            <a:ext cx="6553200" cy="830997"/>
          </a:xfrm>
          <a:prstGeom prst="rect">
            <a:avLst/>
          </a:prstGeom>
          <a:noFill/>
        </p:spPr>
        <p:txBody>
          <a:bodyPr wrap="square" rtlCol="0">
            <a:spAutoFit/>
          </a:bodyPr>
          <a:lstStyle/>
          <a:p>
            <a:r>
              <a:rPr lang="en-US" b="1" i="0" dirty="0" err="1">
                <a:effectLst/>
                <a:latin typeface="-apple-system"/>
              </a:rPr>
              <a:t>Spliting</a:t>
            </a:r>
            <a:r>
              <a:rPr lang="en-US" b="1" i="0" dirty="0">
                <a:effectLst/>
                <a:latin typeface="-apple-system"/>
              </a:rPr>
              <a:t> and checking the columns - With Filter</a:t>
            </a:r>
            <a:br>
              <a:rPr lang="en-US" b="1" i="0" dirty="0">
                <a:effectLst/>
                <a:latin typeface="-apple-system"/>
              </a:rPr>
            </a:br>
            <a:endParaRPr lang="en-IN" dirty="0"/>
          </a:p>
        </p:txBody>
      </p:sp>
      <p:pic>
        <p:nvPicPr>
          <p:cNvPr id="7" name="Picture 6">
            <a:extLst>
              <a:ext uri="{FF2B5EF4-FFF2-40B4-BE49-F238E27FC236}">
                <a16:creationId xmlns:a16="http://schemas.microsoft.com/office/drawing/2014/main" id="{7DACEEDC-FABC-09FF-237B-D265450DFE72}"/>
              </a:ext>
            </a:extLst>
          </p:cNvPr>
          <p:cNvPicPr>
            <a:picLocks noChangeAspect="1"/>
          </p:cNvPicPr>
          <p:nvPr/>
        </p:nvPicPr>
        <p:blipFill>
          <a:blip r:embed="rId2"/>
          <a:stretch>
            <a:fillRect/>
          </a:stretch>
        </p:blipFill>
        <p:spPr>
          <a:xfrm>
            <a:off x="696912" y="2103437"/>
            <a:ext cx="8835375" cy="4935795"/>
          </a:xfrm>
          <a:prstGeom prst="rect">
            <a:avLst/>
          </a:prstGeom>
        </p:spPr>
      </p:pic>
    </p:spTree>
    <p:extLst>
      <p:ext uri="{BB962C8B-B14F-4D97-AF65-F5344CB8AC3E}">
        <p14:creationId xmlns:p14="http://schemas.microsoft.com/office/powerpoint/2010/main" val="149873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73CA1A-A596-86E7-AA67-EC51B95225A8}"/>
              </a:ext>
            </a:extLst>
          </p:cNvPr>
          <p:cNvSpPr txBox="1"/>
          <p:nvPr/>
        </p:nvSpPr>
        <p:spPr>
          <a:xfrm>
            <a:off x="2830512" y="274637"/>
            <a:ext cx="3581399" cy="769441"/>
          </a:xfrm>
          <a:prstGeom prst="rect">
            <a:avLst/>
          </a:prstGeom>
          <a:noFill/>
        </p:spPr>
        <p:txBody>
          <a:bodyPr wrap="square" rtlCol="0">
            <a:spAutoFit/>
          </a:bodyPr>
          <a:lstStyle/>
          <a:p>
            <a:r>
              <a:rPr lang="en-IN" sz="4400" dirty="0"/>
              <a:t>CONTENTS</a:t>
            </a:r>
          </a:p>
        </p:txBody>
      </p:sp>
      <p:sp>
        <p:nvSpPr>
          <p:cNvPr id="4" name="TextBox 3">
            <a:extLst>
              <a:ext uri="{FF2B5EF4-FFF2-40B4-BE49-F238E27FC236}">
                <a16:creationId xmlns:a16="http://schemas.microsoft.com/office/drawing/2014/main" id="{8F2F452C-20B3-827C-94B8-395272B1A345}"/>
              </a:ext>
            </a:extLst>
          </p:cNvPr>
          <p:cNvSpPr txBox="1"/>
          <p:nvPr/>
        </p:nvSpPr>
        <p:spPr>
          <a:xfrm>
            <a:off x="620712" y="1417637"/>
            <a:ext cx="8382000" cy="5632311"/>
          </a:xfrm>
          <a:prstGeom prst="rect">
            <a:avLst/>
          </a:prstGeom>
          <a:noFill/>
        </p:spPr>
        <p:txBody>
          <a:bodyPr wrap="square" rtlCol="0">
            <a:spAutoFit/>
          </a:bodyPr>
          <a:lstStyle/>
          <a:p>
            <a:pPr marL="457200" indent="-457200">
              <a:buAutoNum type="arabicPeriod"/>
            </a:pPr>
            <a:r>
              <a:rPr lang="en-US" dirty="0"/>
              <a:t>OVERVIEW</a:t>
            </a:r>
          </a:p>
          <a:p>
            <a:pPr marL="457200" indent="-457200">
              <a:buAutoNum type="arabicPeriod"/>
            </a:pPr>
            <a:endParaRPr lang="en-US" dirty="0"/>
          </a:p>
          <a:p>
            <a:pPr marL="457200" indent="-457200">
              <a:buAutoNum type="arabicPeriod"/>
            </a:pPr>
            <a:r>
              <a:rPr lang="en-US" dirty="0"/>
              <a:t>WHAT IS DATA ANALYTICS</a:t>
            </a:r>
          </a:p>
          <a:p>
            <a:endParaRPr lang="en-US" dirty="0"/>
          </a:p>
          <a:p>
            <a:r>
              <a:rPr lang="en-US" dirty="0"/>
              <a:t>3.    WHAT IS DATABRICKS</a:t>
            </a:r>
          </a:p>
          <a:p>
            <a:endParaRPr lang="en-US" dirty="0"/>
          </a:p>
          <a:p>
            <a:r>
              <a:rPr lang="en-US" dirty="0"/>
              <a:t>4.    APACHE SPARK, PY SPARK</a:t>
            </a:r>
          </a:p>
          <a:p>
            <a:endParaRPr lang="en-US" dirty="0"/>
          </a:p>
          <a:p>
            <a:r>
              <a:rPr lang="en-US" dirty="0"/>
              <a:t>5.   PROJECT DETAILS (DATA ANALYTICS THROUGH     DATABRICKS)</a:t>
            </a:r>
          </a:p>
          <a:p>
            <a:endParaRPr lang="en-US" dirty="0"/>
          </a:p>
          <a:p>
            <a:r>
              <a:rPr lang="en-US" dirty="0"/>
              <a:t>6.   CONCLUSION</a:t>
            </a:r>
          </a:p>
          <a:p>
            <a:pPr marL="457200" indent="-457200">
              <a:buAutoNum type="arabicPeriod" startAt="4"/>
            </a:pPr>
            <a:endParaRPr lang="en-US" dirty="0"/>
          </a:p>
          <a:p>
            <a:r>
              <a:rPr lang="en-US" dirty="0"/>
              <a:t>7.   FUTURE SCOPE</a:t>
            </a:r>
          </a:p>
          <a:p>
            <a:endParaRPr lang="en-IN" dirty="0"/>
          </a:p>
        </p:txBody>
      </p:sp>
    </p:spTree>
    <p:extLst>
      <p:ext uri="{BB962C8B-B14F-4D97-AF65-F5344CB8AC3E}">
        <p14:creationId xmlns:p14="http://schemas.microsoft.com/office/powerpoint/2010/main" val="1612535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92F586-BC66-F03F-EBD1-F49F42D30776}"/>
              </a:ext>
            </a:extLst>
          </p:cNvPr>
          <p:cNvSpPr txBox="1"/>
          <p:nvPr/>
        </p:nvSpPr>
        <p:spPr>
          <a:xfrm>
            <a:off x="0" y="503237"/>
            <a:ext cx="7391400" cy="2554545"/>
          </a:xfrm>
          <a:prstGeom prst="rect">
            <a:avLst/>
          </a:prstGeom>
          <a:noFill/>
        </p:spPr>
        <p:txBody>
          <a:bodyPr wrap="square" rtlCol="0">
            <a:spAutoFit/>
          </a:bodyPr>
          <a:lstStyle/>
          <a:p>
            <a:r>
              <a:rPr lang="en-US" sz="3200" b="1" i="0" dirty="0">
                <a:effectLst/>
                <a:latin typeface="-apple-system"/>
              </a:rPr>
              <a:t>Project Analytics with case </a:t>
            </a:r>
            <a:r>
              <a:rPr lang="en-IN" sz="3200" b="1" i="0" dirty="0">
                <a:solidFill>
                  <a:srgbClr val="202124"/>
                </a:solidFill>
                <a:effectLst/>
                <a:latin typeface="Google Sans"/>
              </a:rPr>
              <a:t>scenario</a:t>
            </a:r>
            <a:r>
              <a:rPr lang="en-US" sz="3200" b="1" dirty="0">
                <a:latin typeface="-apple-system"/>
              </a:rPr>
              <a:t>:-</a:t>
            </a:r>
          </a:p>
          <a:p>
            <a:endParaRPr lang="en-US" sz="3200" b="1" dirty="0">
              <a:latin typeface="-apple-system"/>
            </a:endParaRPr>
          </a:p>
          <a:p>
            <a:r>
              <a:rPr lang="en-US" b="1" i="0" dirty="0">
                <a:effectLst/>
                <a:latin typeface="-apple-system"/>
              </a:rPr>
              <a:t>Which is the best month of the sales done? [sales=price*quantity ]</a:t>
            </a:r>
            <a:br>
              <a:rPr lang="en-US" b="1" i="0" dirty="0">
                <a:effectLst/>
                <a:latin typeface="-apple-system"/>
              </a:rPr>
            </a:br>
            <a:endParaRPr lang="en-US" b="1" i="0" dirty="0">
              <a:effectLst/>
              <a:latin typeface="-apple-system"/>
            </a:endParaRPr>
          </a:p>
          <a:p>
            <a:endParaRPr lang="en-IN" dirty="0"/>
          </a:p>
        </p:txBody>
      </p:sp>
      <p:pic>
        <p:nvPicPr>
          <p:cNvPr id="7" name="Picture 6">
            <a:extLst>
              <a:ext uri="{FF2B5EF4-FFF2-40B4-BE49-F238E27FC236}">
                <a16:creationId xmlns:a16="http://schemas.microsoft.com/office/drawing/2014/main" id="{EF9129CB-1AFB-AEC3-4A81-F2E85678D3FE}"/>
              </a:ext>
            </a:extLst>
          </p:cNvPr>
          <p:cNvPicPr>
            <a:picLocks noChangeAspect="1"/>
          </p:cNvPicPr>
          <p:nvPr/>
        </p:nvPicPr>
        <p:blipFill>
          <a:blip r:embed="rId2"/>
          <a:stretch>
            <a:fillRect/>
          </a:stretch>
        </p:blipFill>
        <p:spPr>
          <a:xfrm>
            <a:off x="163512" y="2295782"/>
            <a:ext cx="5953125" cy="1524000"/>
          </a:xfrm>
          <a:prstGeom prst="rect">
            <a:avLst/>
          </a:prstGeom>
        </p:spPr>
      </p:pic>
      <p:pic>
        <p:nvPicPr>
          <p:cNvPr id="10" name="Picture 9">
            <a:extLst>
              <a:ext uri="{FF2B5EF4-FFF2-40B4-BE49-F238E27FC236}">
                <a16:creationId xmlns:a16="http://schemas.microsoft.com/office/drawing/2014/main" id="{EF1BC4EB-1B34-3833-06F3-3E167C203C72}"/>
              </a:ext>
            </a:extLst>
          </p:cNvPr>
          <p:cNvPicPr>
            <a:picLocks noChangeAspect="1"/>
          </p:cNvPicPr>
          <p:nvPr/>
        </p:nvPicPr>
        <p:blipFill>
          <a:blip r:embed="rId3"/>
          <a:stretch>
            <a:fillRect/>
          </a:stretch>
        </p:blipFill>
        <p:spPr>
          <a:xfrm>
            <a:off x="447436" y="3935927"/>
            <a:ext cx="3186743" cy="2414587"/>
          </a:xfrm>
          <a:prstGeom prst="rect">
            <a:avLst/>
          </a:prstGeom>
        </p:spPr>
      </p:pic>
      <p:pic>
        <p:nvPicPr>
          <p:cNvPr id="13" name="Picture 12">
            <a:extLst>
              <a:ext uri="{FF2B5EF4-FFF2-40B4-BE49-F238E27FC236}">
                <a16:creationId xmlns:a16="http://schemas.microsoft.com/office/drawing/2014/main" id="{46B5BA1F-C102-BC54-99B1-172E4FEFF801}"/>
              </a:ext>
            </a:extLst>
          </p:cNvPr>
          <p:cNvPicPr>
            <a:picLocks noChangeAspect="1"/>
          </p:cNvPicPr>
          <p:nvPr/>
        </p:nvPicPr>
        <p:blipFill>
          <a:blip r:embed="rId4"/>
          <a:stretch>
            <a:fillRect/>
          </a:stretch>
        </p:blipFill>
        <p:spPr>
          <a:xfrm>
            <a:off x="4108828" y="3899012"/>
            <a:ext cx="4675238" cy="3236119"/>
          </a:xfrm>
          <a:prstGeom prst="rect">
            <a:avLst/>
          </a:prstGeom>
        </p:spPr>
      </p:pic>
    </p:spTree>
    <p:extLst>
      <p:ext uri="{BB962C8B-B14F-4D97-AF65-F5344CB8AC3E}">
        <p14:creationId xmlns:p14="http://schemas.microsoft.com/office/powerpoint/2010/main" val="270700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1053F-1B91-E695-A21F-4180AFAF9005}"/>
              </a:ext>
            </a:extLst>
          </p:cNvPr>
          <p:cNvSpPr txBox="1"/>
          <p:nvPr/>
        </p:nvSpPr>
        <p:spPr>
          <a:xfrm>
            <a:off x="17864" y="1341437"/>
            <a:ext cx="9982200" cy="461665"/>
          </a:xfrm>
          <a:prstGeom prst="rect">
            <a:avLst/>
          </a:prstGeom>
          <a:noFill/>
        </p:spPr>
        <p:txBody>
          <a:bodyPr wrap="square" rtlCol="0">
            <a:spAutoFit/>
          </a:bodyPr>
          <a:lstStyle/>
          <a:p>
            <a:r>
              <a:rPr lang="en-US" b="1" i="0" dirty="0">
                <a:effectLst/>
                <a:latin typeface="-apple-system"/>
              </a:rPr>
              <a:t>what is best time for the </a:t>
            </a:r>
            <a:r>
              <a:rPr lang="en-US" b="1" i="0" dirty="0" err="1">
                <a:effectLst/>
                <a:latin typeface="-apple-system"/>
              </a:rPr>
              <a:t>advertisment</a:t>
            </a:r>
            <a:r>
              <a:rPr lang="en-US" b="1" i="0" dirty="0">
                <a:effectLst/>
                <a:latin typeface="-apple-system"/>
              </a:rPr>
              <a:t> to maximize the sale of my product</a:t>
            </a:r>
            <a:endParaRPr lang="en-IN" dirty="0"/>
          </a:p>
        </p:txBody>
      </p:sp>
      <p:pic>
        <p:nvPicPr>
          <p:cNvPr id="7" name="Content Placeholder 4">
            <a:extLst>
              <a:ext uri="{FF2B5EF4-FFF2-40B4-BE49-F238E27FC236}">
                <a16:creationId xmlns:a16="http://schemas.microsoft.com/office/drawing/2014/main" id="{92FD7A7D-2A51-C450-9D28-88934B41AE52}"/>
              </a:ext>
            </a:extLst>
          </p:cNvPr>
          <p:cNvPicPr>
            <a:picLocks noGrp="1" noChangeAspect="1"/>
          </p:cNvPicPr>
          <p:nvPr>
            <p:ph idx="1"/>
          </p:nvPr>
        </p:nvPicPr>
        <p:blipFill>
          <a:blip r:embed="rId2"/>
          <a:stretch>
            <a:fillRect/>
          </a:stretch>
        </p:blipFill>
        <p:spPr>
          <a:xfrm>
            <a:off x="315912" y="2027237"/>
            <a:ext cx="3981450" cy="4421879"/>
          </a:xfrm>
        </p:spPr>
      </p:pic>
      <p:pic>
        <p:nvPicPr>
          <p:cNvPr id="10" name="Picture 9">
            <a:extLst>
              <a:ext uri="{FF2B5EF4-FFF2-40B4-BE49-F238E27FC236}">
                <a16:creationId xmlns:a16="http://schemas.microsoft.com/office/drawing/2014/main" id="{17B8CF39-CB87-90DA-DEB9-6ED45814EA4D}"/>
              </a:ext>
            </a:extLst>
          </p:cNvPr>
          <p:cNvPicPr>
            <a:picLocks noChangeAspect="1"/>
          </p:cNvPicPr>
          <p:nvPr/>
        </p:nvPicPr>
        <p:blipFill>
          <a:blip r:embed="rId3"/>
          <a:stretch>
            <a:fillRect/>
          </a:stretch>
        </p:blipFill>
        <p:spPr>
          <a:xfrm>
            <a:off x="5457463" y="2061299"/>
            <a:ext cx="2876550" cy="4859567"/>
          </a:xfrm>
          <a:prstGeom prst="rect">
            <a:avLst/>
          </a:prstGeom>
        </p:spPr>
      </p:pic>
    </p:spTree>
    <p:extLst>
      <p:ext uri="{BB962C8B-B14F-4D97-AF65-F5344CB8AC3E}">
        <p14:creationId xmlns:p14="http://schemas.microsoft.com/office/powerpoint/2010/main" val="771329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5079A4-8955-65E8-EC9A-FA2D1C660793}"/>
              </a:ext>
            </a:extLst>
          </p:cNvPr>
          <p:cNvPicPr>
            <a:picLocks noChangeAspect="1"/>
          </p:cNvPicPr>
          <p:nvPr/>
        </p:nvPicPr>
        <p:blipFill>
          <a:blip r:embed="rId2"/>
          <a:stretch>
            <a:fillRect/>
          </a:stretch>
        </p:blipFill>
        <p:spPr>
          <a:xfrm>
            <a:off x="464011" y="1493837"/>
            <a:ext cx="8239125" cy="4099130"/>
          </a:xfrm>
          <a:prstGeom prst="rect">
            <a:avLst/>
          </a:prstGeom>
        </p:spPr>
      </p:pic>
      <p:pic>
        <p:nvPicPr>
          <p:cNvPr id="8" name="Picture 7">
            <a:extLst>
              <a:ext uri="{FF2B5EF4-FFF2-40B4-BE49-F238E27FC236}">
                <a16:creationId xmlns:a16="http://schemas.microsoft.com/office/drawing/2014/main" id="{D286C5EF-25FC-9CEE-5497-0E3413ED8ABB}"/>
              </a:ext>
            </a:extLst>
          </p:cNvPr>
          <p:cNvPicPr>
            <a:picLocks noChangeAspect="1"/>
          </p:cNvPicPr>
          <p:nvPr/>
        </p:nvPicPr>
        <p:blipFill>
          <a:blip r:embed="rId3"/>
          <a:stretch>
            <a:fillRect/>
          </a:stretch>
        </p:blipFill>
        <p:spPr>
          <a:xfrm>
            <a:off x="849312" y="5558947"/>
            <a:ext cx="8572500" cy="1581150"/>
          </a:xfrm>
          <a:prstGeom prst="rect">
            <a:avLst/>
          </a:prstGeom>
        </p:spPr>
      </p:pic>
    </p:spTree>
    <p:extLst>
      <p:ext uri="{BB962C8B-B14F-4D97-AF65-F5344CB8AC3E}">
        <p14:creationId xmlns:p14="http://schemas.microsoft.com/office/powerpoint/2010/main" val="2532415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6B9F8-0524-9136-4B8E-A4F2E789A186}"/>
              </a:ext>
            </a:extLst>
          </p:cNvPr>
          <p:cNvSpPr txBox="1"/>
          <p:nvPr/>
        </p:nvSpPr>
        <p:spPr>
          <a:xfrm>
            <a:off x="239712" y="1417637"/>
            <a:ext cx="8382000" cy="1200329"/>
          </a:xfrm>
          <a:prstGeom prst="rect">
            <a:avLst/>
          </a:prstGeom>
          <a:noFill/>
        </p:spPr>
        <p:txBody>
          <a:bodyPr wrap="square" rtlCol="0">
            <a:spAutoFit/>
          </a:bodyPr>
          <a:lstStyle/>
          <a:p>
            <a:r>
              <a:rPr lang="en-US" b="1" i="0" dirty="0">
                <a:effectLst/>
                <a:latin typeface="-apple-system"/>
              </a:rPr>
              <a:t>Most often product sold together in State like NY ( we are talking about 2 products at same time)</a:t>
            </a:r>
            <a:br>
              <a:rPr lang="en-US" b="1" i="0" dirty="0">
                <a:effectLst/>
                <a:latin typeface="-apple-system"/>
              </a:rPr>
            </a:br>
            <a:endParaRPr lang="en-IN" dirty="0"/>
          </a:p>
        </p:txBody>
      </p:sp>
      <p:pic>
        <p:nvPicPr>
          <p:cNvPr id="6" name="Content Placeholder 4">
            <a:extLst>
              <a:ext uri="{FF2B5EF4-FFF2-40B4-BE49-F238E27FC236}">
                <a16:creationId xmlns:a16="http://schemas.microsoft.com/office/drawing/2014/main" id="{1BB5E7CB-C38C-DFCA-F1F8-03B958E841F9}"/>
              </a:ext>
            </a:extLst>
          </p:cNvPr>
          <p:cNvPicPr>
            <a:picLocks noGrp="1" noChangeAspect="1"/>
          </p:cNvPicPr>
          <p:nvPr>
            <p:ph idx="1"/>
          </p:nvPr>
        </p:nvPicPr>
        <p:blipFill>
          <a:blip r:embed="rId2"/>
          <a:stretch>
            <a:fillRect/>
          </a:stretch>
        </p:blipFill>
        <p:spPr>
          <a:xfrm>
            <a:off x="620712" y="2713037"/>
            <a:ext cx="8233277" cy="2861186"/>
          </a:xfrm>
        </p:spPr>
      </p:pic>
    </p:spTree>
    <p:extLst>
      <p:ext uri="{BB962C8B-B14F-4D97-AF65-F5344CB8AC3E}">
        <p14:creationId xmlns:p14="http://schemas.microsoft.com/office/powerpoint/2010/main" val="167113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72B52-87D1-E68B-8F0B-85317B98963E}"/>
              </a:ext>
            </a:extLst>
          </p:cNvPr>
          <p:cNvPicPr>
            <a:picLocks noChangeAspect="1"/>
          </p:cNvPicPr>
          <p:nvPr/>
        </p:nvPicPr>
        <p:blipFill>
          <a:blip r:embed="rId2"/>
          <a:stretch>
            <a:fillRect/>
          </a:stretch>
        </p:blipFill>
        <p:spPr>
          <a:xfrm>
            <a:off x="387195" y="1531695"/>
            <a:ext cx="9306233" cy="5409278"/>
          </a:xfrm>
          <a:prstGeom prst="rect">
            <a:avLst/>
          </a:prstGeom>
        </p:spPr>
      </p:pic>
    </p:spTree>
    <p:extLst>
      <p:ext uri="{BB962C8B-B14F-4D97-AF65-F5344CB8AC3E}">
        <p14:creationId xmlns:p14="http://schemas.microsoft.com/office/powerpoint/2010/main" val="365829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DBA737-39B4-5A3F-AD94-EB63B04FF216}"/>
              </a:ext>
            </a:extLst>
          </p:cNvPr>
          <p:cNvPicPr>
            <a:picLocks noChangeAspect="1"/>
          </p:cNvPicPr>
          <p:nvPr/>
        </p:nvPicPr>
        <p:blipFill>
          <a:blip r:embed="rId2"/>
          <a:stretch>
            <a:fillRect/>
          </a:stretch>
        </p:blipFill>
        <p:spPr>
          <a:xfrm>
            <a:off x="239712" y="1411898"/>
            <a:ext cx="8982075" cy="1342257"/>
          </a:xfrm>
          <a:prstGeom prst="rect">
            <a:avLst/>
          </a:prstGeom>
        </p:spPr>
      </p:pic>
      <p:pic>
        <p:nvPicPr>
          <p:cNvPr id="7" name="Picture 6">
            <a:extLst>
              <a:ext uri="{FF2B5EF4-FFF2-40B4-BE49-F238E27FC236}">
                <a16:creationId xmlns:a16="http://schemas.microsoft.com/office/drawing/2014/main" id="{C17743D5-2228-1AF2-A2D0-020066EE605B}"/>
              </a:ext>
            </a:extLst>
          </p:cNvPr>
          <p:cNvPicPr>
            <a:picLocks noChangeAspect="1"/>
          </p:cNvPicPr>
          <p:nvPr/>
        </p:nvPicPr>
        <p:blipFill>
          <a:blip r:embed="rId3"/>
          <a:stretch>
            <a:fillRect/>
          </a:stretch>
        </p:blipFill>
        <p:spPr>
          <a:xfrm>
            <a:off x="206836" y="2636837"/>
            <a:ext cx="8753475" cy="4772025"/>
          </a:xfrm>
          <a:prstGeom prst="rect">
            <a:avLst/>
          </a:prstGeom>
        </p:spPr>
      </p:pic>
    </p:spTree>
    <p:extLst>
      <p:ext uri="{BB962C8B-B14F-4D97-AF65-F5344CB8AC3E}">
        <p14:creationId xmlns:p14="http://schemas.microsoft.com/office/powerpoint/2010/main" val="601927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A7335-ACD4-55C7-3451-B9BB9E96BECE}"/>
              </a:ext>
            </a:extLst>
          </p:cNvPr>
          <p:cNvPicPr>
            <a:picLocks noChangeAspect="1"/>
          </p:cNvPicPr>
          <p:nvPr/>
        </p:nvPicPr>
        <p:blipFill>
          <a:blip r:embed="rId2"/>
          <a:stretch>
            <a:fillRect/>
          </a:stretch>
        </p:blipFill>
        <p:spPr>
          <a:xfrm>
            <a:off x="620712" y="1661050"/>
            <a:ext cx="9085007" cy="5678129"/>
          </a:xfrm>
          <a:prstGeom prst="rect">
            <a:avLst/>
          </a:prstGeom>
        </p:spPr>
      </p:pic>
    </p:spTree>
    <p:extLst>
      <p:ext uri="{BB962C8B-B14F-4D97-AF65-F5344CB8AC3E}">
        <p14:creationId xmlns:p14="http://schemas.microsoft.com/office/powerpoint/2010/main" val="109371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87E861-E20A-49F2-0C68-7031DAA5F8D0}"/>
              </a:ext>
            </a:extLst>
          </p:cNvPr>
          <p:cNvSpPr txBox="1"/>
          <p:nvPr/>
        </p:nvSpPr>
        <p:spPr>
          <a:xfrm>
            <a:off x="163512" y="579437"/>
            <a:ext cx="9220200" cy="8340745"/>
          </a:xfrm>
          <a:prstGeom prst="rect">
            <a:avLst/>
          </a:prstGeom>
          <a:noFill/>
        </p:spPr>
        <p:txBody>
          <a:bodyPr wrap="square" rtlCol="0">
            <a:spAutoFit/>
          </a:bodyPr>
          <a:lstStyle/>
          <a:p>
            <a:r>
              <a:rPr lang="en-US" sz="3200" b="1" u="sng" dirty="0"/>
              <a:t>CONCLUSION :</a:t>
            </a:r>
          </a:p>
          <a:p>
            <a:endParaRPr lang="en-US" b="1" u="sng" dirty="0"/>
          </a:p>
          <a:p>
            <a:pPr algn="l"/>
            <a:r>
              <a:rPr lang="en-US" b="0" i="0" dirty="0">
                <a:effectLst/>
                <a:latin typeface="Söhne"/>
              </a:rPr>
              <a:t>In conclusion, our data analytics project utilizing Databricks, Apache Spark, and </a:t>
            </a:r>
            <a:r>
              <a:rPr lang="en-US" b="0" i="0" dirty="0" err="1">
                <a:effectLst/>
                <a:latin typeface="Söhne"/>
              </a:rPr>
              <a:t>PySpark</a:t>
            </a:r>
            <a:r>
              <a:rPr lang="en-US" b="0" i="0" dirty="0">
                <a:effectLst/>
                <a:latin typeface="Söhne"/>
              </a:rPr>
              <a:t> has enabled us to uncover valuable insights and demonstrate the power of these tools in data processing and analysis. Databricks provided a user-friendly and collaborative environment, while Apache Spark's distributed computing capabilities significantly improved our data processing efficiency. Leveraging </a:t>
            </a:r>
            <a:r>
              <a:rPr lang="en-US" b="0" i="0" dirty="0" err="1">
                <a:effectLst/>
                <a:latin typeface="Söhne"/>
              </a:rPr>
              <a:t>PySpark</a:t>
            </a:r>
            <a:r>
              <a:rPr lang="en-US" b="0" i="0" dirty="0">
                <a:effectLst/>
                <a:latin typeface="Söhne"/>
              </a:rPr>
              <a:t> allowed us to apply our data analytics skills in a familiar programming language. These skills have practical applications across various industries, underscoring the importance of data-driven decision-making. This project has been a stepping stone in our continuous learning journey, and we're grateful for the guidance from our mentors and team. We're now open to questions and further discussions about our project and the broader field of data analytics.</a:t>
            </a:r>
          </a:p>
          <a:p>
            <a:br>
              <a:rPr lang="en-US" dirty="0"/>
            </a:br>
            <a:endParaRPr lang="en-US" b="1" u="sng" dirty="0"/>
          </a:p>
          <a:p>
            <a:endParaRPr lang="en-US" b="1" u="sng" dirty="0"/>
          </a:p>
          <a:p>
            <a:endParaRPr lang="en-US" b="1" u="sng" dirty="0"/>
          </a:p>
          <a:p>
            <a:endParaRPr lang="en-US" b="1" u="sng" dirty="0"/>
          </a:p>
          <a:p>
            <a:endParaRPr lang="en-US" b="1" u="sng" dirty="0"/>
          </a:p>
          <a:p>
            <a:endParaRPr lang="en-IN" dirty="0"/>
          </a:p>
        </p:txBody>
      </p:sp>
    </p:spTree>
    <p:extLst>
      <p:ext uri="{BB962C8B-B14F-4D97-AF65-F5344CB8AC3E}">
        <p14:creationId xmlns:p14="http://schemas.microsoft.com/office/powerpoint/2010/main" val="8209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B0388-2EEF-8E6C-964D-9717F76F0160}"/>
              </a:ext>
            </a:extLst>
          </p:cNvPr>
          <p:cNvSpPr txBox="1"/>
          <p:nvPr/>
        </p:nvSpPr>
        <p:spPr>
          <a:xfrm>
            <a:off x="239712" y="655637"/>
            <a:ext cx="8991600" cy="4647426"/>
          </a:xfrm>
          <a:prstGeom prst="rect">
            <a:avLst/>
          </a:prstGeom>
          <a:noFill/>
        </p:spPr>
        <p:txBody>
          <a:bodyPr wrap="square" rtlCol="0">
            <a:spAutoFit/>
          </a:bodyPr>
          <a:lstStyle/>
          <a:p>
            <a:r>
              <a:rPr lang="en-US" sz="3200" b="1" u="sng" dirty="0"/>
              <a:t>FUTURE SCOPE :</a:t>
            </a:r>
          </a:p>
          <a:p>
            <a:endParaRPr lang="en-US" b="1" u="sng" dirty="0"/>
          </a:p>
          <a:p>
            <a:r>
              <a:rPr lang="en-US" b="0" i="0" dirty="0">
                <a:effectLst/>
                <a:latin typeface="Söhne"/>
              </a:rPr>
              <a:t>In the future, our project can explore advanced data cleaning techniques, including machine learning for outlier detection and anomaly handling. Implementing automated data pipelines, enhancing data visualization with dynamic tools, and integrating machine learning for predictive analytics are avenues to consider. Scalability through cloud-based solutions, robust data governance, and collaboration with other data tools can further enhance our project's capabilities. Additionally, a focus on documentation, training, and continuous learning will ensure the project remains adaptable and up-to-date, while feedback and iteration will drive ongoing improvements</a:t>
            </a:r>
            <a:endParaRPr lang="en-IN" b="1" u="sng" dirty="0"/>
          </a:p>
        </p:txBody>
      </p:sp>
    </p:spTree>
    <p:extLst>
      <p:ext uri="{BB962C8B-B14F-4D97-AF65-F5344CB8AC3E}">
        <p14:creationId xmlns:p14="http://schemas.microsoft.com/office/powerpoint/2010/main" val="3772145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41ECC-4141-BEEB-FAC6-40B55DD32993}"/>
              </a:ext>
            </a:extLst>
          </p:cNvPr>
          <p:cNvSpPr txBox="1"/>
          <p:nvPr/>
        </p:nvSpPr>
        <p:spPr>
          <a:xfrm>
            <a:off x="1687512" y="3475037"/>
            <a:ext cx="8839200" cy="1400383"/>
          </a:xfrm>
          <a:prstGeom prst="rect">
            <a:avLst/>
          </a:prstGeom>
          <a:noFill/>
        </p:spPr>
        <p:txBody>
          <a:bodyPr wrap="square" rtlCol="0">
            <a:spAutoFit/>
          </a:bodyPr>
          <a:lstStyle/>
          <a:p>
            <a:r>
              <a:rPr lang="en-US" sz="8500" dirty="0"/>
              <a:t>THANK YOU </a:t>
            </a:r>
            <a:endParaRPr lang="en-IN" sz="8500" dirty="0"/>
          </a:p>
        </p:txBody>
      </p:sp>
    </p:spTree>
    <p:extLst>
      <p:ext uri="{BB962C8B-B14F-4D97-AF65-F5344CB8AC3E}">
        <p14:creationId xmlns:p14="http://schemas.microsoft.com/office/powerpoint/2010/main" val="297752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a:spLocks noChangeArrowheads="1"/>
          </p:cNvSpPr>
          <p:nvPr/>
        </p:nvSpPr>
        <p:spPr>
          <a:xfrm>
            <a:off x="87313" y="420688"/>
            <a:ext cx="8534399" cy="839787"/>
          </a:xfrm>
          <a:prstGeom prst="rect">
            <a:avLst/>
          </a:prstGeom>
        </p:spPr>
        <p:txBody>
          <a:bodyPr lIns="100794" tIns="50397" rIns="100794" bIns="50397"/>
          <a:lstStyle/>
          <a:p>
            <a:pPr algn="ctr" defTabSz="457200">
              <a:buClr>
                <a:srgbClr val="000000"/>
              </a:buClr>
              <a:buSzPct val="45000"/>
              <a:buFont typeface="StarBats" charset="0"/>
              <a:buNone/>
              <a:defRPr/>
            </a:pPr>
            <a:r>
              <a:rPr lang="en-US" sz="5400" dirty="0"/>
              <a:t>OVERVIEW</a:t>
            </a:r>
            <a:endParaRPr lang="en-US" sz="5400" b="1"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F155F180-B1C2-54DD-529B-8CF683DFA2CD}"/>
              </a:ext>
            </a:extLst>
          </p:cNvPr>
          <p:cNvSpPr txBox="1"/>
          <p:nvPr/>
        </p:nvSpPr>
        <p:spPr>
          <a:xfrm>
            <a:off x="506412" y="1493837"/>
            <a:ext cx="9067800" cy="6740307"/>
          </a:xfrm>
          <a:prstGeom prst="rect">
            <a:avLst/>
          </a:prstGeom>
          <a:noFill/>
        </p:spPr>
        <p:txBody>
          <a:bodyPr wrap="square" rtlCol="0">
            <a:spAutoFit/>
          </a:bodyPr>
          <a:lstStyle/>
          <a:p>
            <a:pPr marL="457200" indent="-457200">
              <a:buFont typeface="+mj-lt"/>
              <a:buAutoNum type="arabicPeriod"/>
            </a:pPr>
            <a:r>
              <a:rPr lang="en-US" dirty="0"/>
              <a:t>In this project ,the data I’ve used is from the retail industry. The tool used for this case study is </a:t>
            </a:r>
            <a:r>
              <a:rPr lang="en-US" dirty="0" err="1"/>
              <a:t>PySpark</a:t>
            </a:r>
            <a:r>
              <a:rPr lang="en-US" dirty="0"/>
              <a:t> and Databricks. To work on this, I am using the Databricks Community Edition.</a:t>
            </a:r>
          </a:p>
          <a:p>
            <a:pPr marL="457200" indent="-457200">
              <a:buFont typeface="+mj-lt"/>
              <a:buAutoNum type="arabicPeriod"/>
            </a:pPr>
            <a:endParaRPr lang="en-US" dirty="0"/>
          </a:p>
          <a:p>
            <a:pPr marL="457200" indent="-457200">
              <a:buFont typeface="+mj-lt"/>
              <a:buAutoNum type="arabicPeriod"/>
            </a:pPr>
            <a:r>
              <a:rPr lang="en-US" dirty="0"/>
              <a:t> We will gain hands-on experience working with real-world data from the ecommerce industry.</a:t>
            </a:r>
          </a:p>
          <a:p>
            <a:pPr marL="457200" indent="-457200">
              <a:buFont typeface="+mj-lt"/>
              <a:buAutoNum type="arabicPeriod"/>
            </a:pPr>
            <a:endParaRPr lang="en-US" dirty="0"/>
          </a:p>
          <a:p>
            <a:pPr marL="457200" indent="-457200">
              <a:buFont typeface="+mj-lt"/>
              <a:buAutoNum type="arabicPeriod"/>
            </a:pPr>
            <a:r>
              <a:rPr lang="en-US" dirty="0"/>
              <a:t> Modern tools like </a:t>
            </a:r>
            <a:r>
              <a:rPr lang="en-US" dirty="0" err="1"/>
              <a:t>PySpark</a:t>
            </a:r>
            <a:r>
              <a:rPr lang="en-US" dirty="0"/>
              <a:t> and Databricks are used to find hidden insights from the data. </a:t>
            </a:r>
          </a:p>
          <a:p>
            <a:pPr marL="457200" indent="-457200">
              <a:buFont typeface="+mj-lt"/>
              <a:buAutoNum type="arabicPeriod"/>
            </a:pPr>
            <a:endParaRPr lang="en-US" dirty="0"/>
          </a:p>
          <a:p>
            <a:pPr marL="457200" indent="-457200">
              <a:buFont typeface="+mj-lt"/>
              <a:buAutoNum type="arabicPeriod"/>
            </a:pPr>
            <a:r>
              <a:rPr lang="en-US" dirty="0"/>
              <a:t> Utilizing </a:t>
            </a:r>
            <a:r>
              <a:rPr lang="en-US" dirty="0" err="1"/>
              <a:t>PySpark’s</a:t>
            </a:r>
            <a:r>
              <a:rPr lang="en-US" dirty="0"/>
              <a:t> </a:t>
            </a:r>
            <a:r>
              <a:rPr lang="en-US" dirty="0" err="1"/>
              <a:t>Dataframe</a:t>
            </a:r>
            <a:r>
              <a:rPr lang="en-US" dirty="0"/>
              <a:t> API to perform a variety of transformations and actions, both basic and advanced. </a:t>
            </a:r>
          </a:p>
          <a:p>
            <a:pPr marL="457200" indent="-457200">
              <a:buFont typeface="+mj-lt"/>
              <a:buAutoNum type="arabicPeriod"/>
            </a:pPr>
            <a:endParaRPr lang="en-US" dirty="0"/>
          </a:p>
          <a:p>
            <a:pPr marL="457200" indent="-457200">
              <a:buFont typeface="+mj-lt"/>
              <a:buAutoNum type="arabicPeriod"/>
            </a:pPr>
            <a:r>
              <a:rPr lang="en-US" dirty="0"/>
              <a:t> Additionally, graphical representation to enhance our understanding and analysis of the results(Data Visualization).</a:t>
            </a:r>
            <a:endParaRPr lang="en-IN" dirty="0"/>
          </a:p>
          <a:p>
            <a:pPr marL="457200" indent="-457200">
              <a:buFont typeface="+mj-lt"/>
              <a:buAutoNum type="arabicPeriod"/>
            </a:pPr>
            <a:endParaRPr lang="en-US" dirty="0"/>
          </a:p>
          <a:p>
            <a:endParaRPr lang="en-US" dirty="0"/>
          </a:p>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F62D5-8D0C-3397-DD88-CDEBBE0365A2}"/>
              </a:ext>
            </a:extLst>
          </p:cNvPr>
          <p:cNvSpPr txBox="1"/>
          <p:nvPr/>
        </p:nvSpPr>
        <p:spPr>
          <a:xfrm>
            <a:off x="239712" y="427037"/>
            <a:ext cx="8915400" cy="1200329"/>
          </a:xfrm>
          <a:prstGeom prst="rect">
            <a:avLst/>
          </a:prstGeom>
          <a:noFill/>
        </p:spPr>
        <p:txBody>
          <a:bodyPr wrap="square" rtlCol="0">
            <a:spAutoFit/>
          </a:bodyPr>
          <a:lstStyle/>
          <a:p>
            <a:r>
              <a:rPr lang="en-IN" sz="4800" dirty="0"/>
              <a:t>What is data analytics?</a:t>
            </a:r>
            <a:endParaRPr lang="en-US" sz="4800" b="1" u="sng" dirty="0"/>
          </a:p>
          <a:p>
            <a:pPr marL="457200" indent="-457200">
              <a:buAutoNum type="arabicPeriod"/>
            </a:pPr>
            <a:endParaRPr lang="en-IN" b="1" u="sng" dirty="0"/>
          </a:p>
        </p:txBody>
      </p:sp>
      <p:sp>
        <p:nvSpPr>
          <p:cNvPr id="3" name="TextBox 2">
            <a:extLst>
              <a:ext uri="{FF2B5EF4-FFF2-40B4-BE49-F238E27FC236}">
                <a16:creationId xmlns:a16="http://schemas.microsoft.com/office/drawing/2014/main" id="{D3E54796-13C9-FFB5-82DB-7002A51EF0E6}"/>
              </a:ext>
            </a:extLst>
          </p:cNvPr>
          <p:cNvSpPr txBox="1"/>
          <p:nvPr/>
        </p:nvSpPr>
        <p:spPr>
          <a:xfrm>
            <a:off x="239712" y="1593345"/>
            <a:ext cx="9296400" cy="6001643"/>
          </a:xfrm>
          <a:prstGeom prst="rect">
            <a:avLst/>
          </a:prstGeom>
          <a:noFill/>
        </p:spPr>
        <p:txBody>
          <a:bodyPr wrap="square" rtlCol="0">
            <a:spAutoFit/>
          </a:bodyPr>
          <a:lstStyle/>
          <a:p>
            <a:pPr marL="457200" indent="-457200">
              <a:buFont typeface="Wingdings" panose="05000000000000000000" pitchFamily="2" charset="2"/>
              <a:buChar char="Ø"/>
            </a:pPr>
            <a:r>
              <a:rPr lang="en-US" dirty="0"/>
              <a:t>Data analytics is a multidisciplinary field that employs a wide range of analysis techniques, including math, statistics, and computer science, to draw insights from data sets.</a:t>
            </a:r>
          </a:p>
          <a:p>
            <a:pPr marL="457200" indent="-457200">
              <a:buFont typeface="Wingdings" panose="05000000000000000000" pitchFamily="2" charset="2"/>
              <a:buChar char="Ø"/>
            </a:pPr>
            <a:r>
              <a:rPr lang="en-US" dirty="0"/>
              <a:t> Data analytics is a broad term that includes everything from simply analyzing data to theorizing ways of collecting data and creating the frameworks needed to store it.</a:t>
            </a:r>
          </a:p>
          <a:p>
            <a:pPr marL="457200" indent="-457200">
              <a:buFont typeface="Wingdings" panose="05000000000000000000" pitchFamily="2" charset="2"/>
              <a:buChar char="Ø"/>
            </a:pPr>
            <a:r>
              <a:rPr lang="en-US" dirty="0"/>
              <a:t> There are four key types of data analytics that can help an organization make data-driven decisions</a:t>
            </a:r>
          </a:p>
          <a:p>
            <a:pPr marL="457200" indent="-457200">
              <a:buFont typeface="+mj-lt"/>
              <a:buAutoNum type="arabicPeriod"/>
            </a:pPr>
            <a:endParaRPr lang="en-US" dirty="0"/>
          </a:p>
          <a:p>
            <a:r>
              <a:rPr lang="en-US" dirty="0"/>
              <a:t>At a glance, each of them tells us the following:</a:t>
            </a:r>
          </a:p>
          <a:p>
            <a:pPr marL="457200" indent="-457200">
              <a:buFont typeface="Wingdings" panose="05000000000000000000" pitchFamily="2" charset="2"/>
              <a:buChar char="Ø"/>
            </a:pPr>
            <a:r>
              <a:rPr lang="en-US" dirty="0"/>
              <a:t> Descriptive analytics :tell us what happened. </a:t>
            </a:r>
          </a:p>
          <a:p>
            <a:pPr marL="457200" indent="-457200">
              <a:buFont typeface="Wingdings" panose="05000000000000000000" pitchFamily="2" charset="2"/>
              <a:buChar char="Ø"/>
            </a:pPr>
            <a:r>
              <a:rPr lang="en-US" dirty="0"/>
              <a:t> Diagnostic analytics :tell us why something happened.</a:t>
            </a:r>
          </a:p>
          <a:p>
            <a:pPr marL="457200" indent="-457200">
              <a:buFont typeface="Wingdings" panose="05000000000000000000" pitchFamily="2" charset="2"/>
              <a:buChar char="Ø"/>
            </a:pPr>
            <a:r>
              <a:rPr lang="en-US" dirty="0"/>
              <a:t> Predictive analytics :tell us what will likely happen in the future.</a:t>
            </a:r>
          </a:p>
          <a:p>
            <a:pPr marL="457200" indent="-457200">
              <a:buFont typeface="Wingdings" panose="05000000000000000000" pitchFamily="2" charset="2"/>
              <a:buChar char="Ø"/>
            </a:pPr>
            <a:r>
              <a:rPr lang="en-US" dirty="0"/>
              <a:t> Prescriptive analytics: tell us how to act.</a:t>
            </a:r>
          </a:p>
          <a:p>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9B1C3B-F8C6-83CE-0053-E10AF951F211}"/>
              </a:ext>
            </a:extLst>
          </p:cNvPr>
          <p:cNvSpPr txBox="1"/>
          <p:nvPr/>
        </p:nvSpPr>
        <p:spPr>
          <a:xfrm>
            <a:off x="392112" y="1724753"/>
            <a:ext cx="8610600" cy="830997"/>
          </a:xfrm>
          <a:prstGeom prst="rect">
            <a:avLst/>
          </a:prstGeom>
          <a:noFill/>
        </p:spPr>
        <p:txBody>
          <a:bodyPr wrap="square" rtlCol="0">
            <a:spAutoFit/>
          </a:bodyPr>
          <a:lstStyle/>
          <a:p>
            <a:endParaRPr lang="en-US" dirty="0"/>
          </a:p>
          <a:p>
            <a:endParaRPr lang="en-US" dirty="0"/>
          </a:p>
        </p:txBody>
      </p:sp>
      <p:pic>
        <p:nvPicPr>
          <p:cNvPr id="4" name="Content Placeholder 5">
            <a:extLst>
              <a:ext uri="{FF2B5EF4-FFF2-40B4-BE49-F238E27FC236}">
                <a16:creationId xmlns:a16="http://schemas.microsoft.com/office/drawing/2014/main" id="{7E939BB5-99D6-5DFB-03DB-8C27A3684B09}"/>
              </a:ext>
            </a:extLst>
          </p:cNvPr>
          <p:cNvPicPr>
            <a:picLocks noChangeAspect="1"/>
          </p:cNvPicPr>
          <p:nvPr/>
        </p:nvPicPr>
        <p:blipFill>
          <a:blip r:embed="rId2"/>
          <a:stretch>
            <a:fillRect/>
          </a:stretch>
        </p:blipFill>
        <p:spPr>
          <a:xfrm>
            <a:off x="849312" y="1536053"/>
            <a:ext cx="7924800" cy="5400561"/>
          </a:xfrm>
          <a:prstGeom prst="rect">
            <a:avLst/>
          </a:prstGeom>
        </p:spPr>
      </p:pic>
    </p:spTree>
    <p:extLst>
      <p:ext uri="{BB962C8B-B14F-4D97-AF65-F5344CB8AC3E}">
        <p14:creationId xmlns:p14="http://schemas.microsoft.com/office/powerpoint/2010/main" val="1651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D06AA-9AD8-3F34-5709-5009765F0D5A}"/>
              </a:ext>
            </a:extLst>
          </p:cNvPr>
          <p:cNvSpPr txBox="1"/>
          <p:nvPr/>
        </p:nvSpPr>
        <p:spPr>
          <a:xfrm>
            <a:off x="239712" y="-106363"/>
            <a:ext cx="8686800" cy="1569660"/>
          </a:xfrm>
          <a:prstGeom prst="rect">
            <a:avLst/>
          </a:prstGeom>
          <a:noFill/>
        </p:spPr>
        <p:txBody>
          <a:bodyPr wrap="square" rtlCol="0">
            <a:spAutoFit/>
          </a:bodyPr>
          <a:lstStyle/>
          <a:p>
            <a:r>
              <a:rPr lang="en-US" dirty="0"/>
              <a:t>       </a:t>
            </a:r>
          </a:p>
          <a:p>
            <a:r>
              <a:rPr lang="en-IN" sz="4800" dirty="0"/>
              <a:t>What is Databricks?</a:t>
            </a:r>
            <a:endParaRPr lang="en-US" sz="4800" dirty="0"/>
          </a:p>
          <a:p>
            <a:endParaRPr lang="en-IN" dirty="0"/>
          </a:p>
        </p:txBody>
      </p:sp>
      <p:sp>
        <p:nvSpPr>
          <p:cNvPr id="4" name="TextBox 3">
            <a:extLst>
              <a:ext uri="{FF2B5EF4-FFF2-40B4-BE49-F238E27FC236}">
                <a16:creationId xmlns:a16="http://schemas.microsoft.com/office/drawing/2014/main" id="{5465E099-77A5-7087-C635-1496AAD4F603}"/>
              </a:ext>
            </a:extLst>
          </p:cNvPr>
          <p:cNvSpPr txBox="1"/>
          <p:nvPr/>
        </p:nvSpPr>
        <p:spPr>
          <a:xfrm>
            <a:off x="275902" y="1593373"/>
            <a:ext cx="6517010" cy="6124754"/>
          </a:xfrm>
          <a:prstGeom prst="rect">
            <a:avLst/>
          </a:prstGeom>
          <a:noFill/>
        </p:spPr>
        <p:txBody>
          <a:bodyPr wrap="square" rtlCol="0">
            <a:spAutoFit/>
          </a:bodyPr>
          <a:lstStyle/>
          <a:p>
            <a:pPr marL="342900" indent="-342900">
              <a:buFont typeface="Wingdings" panose="05000000000000000000" pitchFamily="2" charset="2"/>
              <a:buChar char="Ø"/>
            </a:pPr>
            <a:r>
              <a:rPr lang="en-US" dirty="0"/>
              <a:t>Databricks is a unified, open analytics platform for building, deploying, sharing, and maintaining enterprise-grade data, analytics, and AI solutions at scale.</a:t>
            </a:r>
          </a:p>
          <a:p>
            <a:pPr marL="342900" indent="-342900">
              <a:buFont typeface="Wingdings" panose="05000000000000000000" pitchFamily="2" charset="2"/>
              <a:buChar char="Ø"/>
            </a:pPr>
            <a:r>
              <a:rPr lang="en-US" dirty="0"/>
              <a:t> </a:t>
            </a:r>
            <a:r>
              <a:rPr lang="en-US" b="0" i="0" dirty="0">
                <a:solidFill>
                  <a:srgbClr val="202124"/>
                </a:solidFill>
                <a:effectLst/>
                <a:latin typeface="Google Sans"/>
              </a:rPr>
              <a:t>The Databricks Community Edition is </a:t>
            </a:r>
            <a:r>
              <a:rPr lang="en-US" b="0" i="0" dirty="0">
                <a:solidFill>
                  <a:srgbClr val="040C28"/>
                </a:solidFill>
                <a:effectLst/>
                <a:latin typeface="Google Sans"/>
              </a:rPr>
              <a:t>the free version of our cloud-based big data platform</a:t>
            </a:r>
            <a:r>
              <a:rPr lang="en-US" b="0" i="0" dirty="0">
                <a:solidFill>
                  <a:srgbClr val="202124"/>
                </a:solidFill>
                <a:effectLst/>
                <a:latin typeface="Google Sans"/>
              </a:rPr>
              <a:t>. Its users can access a micro-cluster as well as a cluster manager and notebook environment</a:t>
            </a:r>
          </a:p>
          <a:p>
            <a:r>
              <a:rPr lang="en-US" sz="2800" b="1" dirty="0"/>
              <a:t>The Databricks platform architecture comprises two primary parts:</a:t>
            </a:r>
          </a:p>
          <a:p>
            <a:pPr marL="457200" indent="-457200">
              <a:buFont typeface="+mj-lt"/>
              <a:buAutoNum type="arabicPeriod"/>
            </a:pPr>
            <a:r>
              <a:rPr lang="en-US" dirty="0"/>
              <a:t> The infrastructure used by Databricks to deploy, configure, and manage the platform and services.</a:t>
            </a:r>
          </a:p>
          <a:p>
            <a:pPr marL="457200" indent="-457200">
              <a:buFont typeface="+mj-lt"/>
              <a:buAutoNum type="arabicPeriod"/>
            </a:pPr>
            <a:r>
              <a:rPr lang="en-US" dirty="0"/>
              <a:t> The customer-owned infrastructure managed in collaboration by Databricks and your company.</a:t>
            </a:r>
            <a:endParaRPr lang="en-IN" dirty="0"/>
          </a:p>
          <a:p>
            <a:endParaRPr lang="en-IN" dirty="0"/>
          </a:p>
        </p:txBody>
      </p:sp>
      <p:pic>
        <p:nvPicPr>
          <p:cNvPr id="7" name="Picture 6">
            <a:extLst>
              <a:ext uri="{FF2B5EF4-FFF2-40B4-BE49-F238E27FC236}">
                <a16:creationId xmlns:a16="http://schemas.microsoft.com/office/drawing/2014/main" id="{AB56E8F1-6FD9-F06B-E2E0-A6C73CDF7817}"/>
              </a:ext>
            </a:extLst>
          </p:cNvPr>
          <p:cNvPicPr>
            <a:picLocks noChangeAspect="1"/>
          </p:cNvPicPr>
          <p:nvPr/>
        </p:nvPicPr>
        <p:blipFill>
          <a:blip r:embed="rId2"/>
          <a:stretch>
            <a:fillRect/>
          </a:stretch>
        </p:blipFill>
        <p:spPr>
          <a:xfrm>
            <a:off x="7173912" y="2941637"/>
            <a:ext cx="2048777" cy="2048777"/>
          </a:xfrm>
          <a:prstGeom prst="rect">
            <a:avLst/>
          </a:prstGeom>
        </p:spPr>
      </p:pic>
    </p:spTree>
    <p:extLst>
      <p:ext uri="{BB962C8B-B14F-4D97-AF65-F5344CB8AC3E}">
        <p14:creationId xmlns:p14="http://schemas.microsoft.com/office/powerpoint/2010/main" val="185377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3BF662-AE97-52F4-2F96-745887EF3628}"/>
              </a:ext>
            </a:extLst>
          </p:cNvPr>
          <p:cNvSpPr txBox="1"/>
          <p:nvPr/>
        </p:nvSpPr>
        <p:spPr>
          <a:xfrm>
            <a:off x="169801" y="661858"/>
            <a:ext cx="4718111" cy="5940088"/>
          </a:xfrm>
          <a:prstGeom prst="rect">
            <a:avLst/>
          </a:prstGeom>
          <a:noFill/>
        </p:spPr>
        <p:txBody>
          <a:bodyPr wrap="square" rtlCol="0">
            <a:spAutoFit/>
          </a:bodyPr>
          <a:lstStyle/>
          <a:p>
            <a:r>
              <a:rPr lang="en-IN" sz="3600" dirty="0"/>
              <a:t>Apache Spark</a:t>
            </a:r>
          </a:p>
          <a:p>
            <a:endParaRPr lang="en-IN" sz="3600" dirty="0"/>
          </a:p>
          <a:p>
            <a:pPr marL="342900" indent="-342900">
              <a:buFont typeface="Wingdings" panose="05000000000000000000" pitchFamily="2" charset="2"/>
              <a:buChar char="Ø"/>
            </a:pPr>
            <a:r>
              <a:rPr lang="en-US" b="0" i="0" dirty="0">
                <a:solidFill>
                  <a:srgbClr val="4D5156"/>
                </a:solidFill>
                <a:effectLst/>
                <a:latin typeface="Google Sans"/>
              </a:rPr>
              <a:t>Azure Databricks is built on Apache Spark and </a:t>
            </a:r>
            <a:r>
              <a:rPr lang="en-US" b="0" i="0" dirty="0">
                <a:solidFill>
                  <a:srgbClr val="040C28"/>
                </a:solidFill>
                <a:effectLst/>
                <a:latin typeface="Google Sans"/>
              </a:rPr>
              <a:t>enables data engineers and analysts to run Spark jobs to transform, analyze and visualize data at scale</a:t>
            </a:r>
            <a:r>
              <a:rPr lang="en-US" b="0" i="0" dirty="0">
                <a:solidFill>
                  <a:srgbClr val="4D5156"/>
                </a:solidFill>
                <a:effectLst/>
                <a:latin typeface="Google Sans"/>
              </a:rPr>
              <a:t>.</a:t>
            </a:r>
          </a:p>
          <a:p>
            <a:pPr marL="342900" indent="-342900">
              <a:buFont typeface="Wingdings" panose="05000000000000000000" pitchFamily="2" charset="2"/>
              <a:buChar char="Ø"/>
            </a:pPr>
            <a:r>
              <a:rPr lang="en-US" dirty="0"/>
              <a:t>Apache Spark is at the heart of the Databricks Platform and is the technology powering compute clusters and SQL warehouses.</a:t>
            </a:r>
          </a:p>
          <a:p>
            <a:endParaRPr lang="en-IN" sz="2000"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    </a:t>
            </a:r>
          </a:p>
          <a:p>
            <a:endParaRPr lang="en-IN" dirty="0"/>
          </a:p>
        </p:txBody>
      </p:sp>
      <p:pic>
        <p:nvPicPr>
          <p:cNvPr id="3" name="Picture 2">
            <a:extLst>
              <a:ext uri="{FF2B5EF4-FFF2-40B4-BE49-F238E27FC236}">
                <a16:creationId xmlns:a16="http://schemas.microsoft.com/office/drawing/2014/main" id="{745A20FB-DDAF-B8D1-3D38-33DDC3B03318}"/>
              </a:ext>
            </a:extLst>
          </p:cNvPr>
          <p:cNvPicPr>
            <a:picLocks noChangeAspect="1"/>
          </p:cNvPicPr>
          <p:nvPr/>
        </p:nvPicPr>
        <p:blipFill>
          <a:blip r:embed="rId2"/>
          <a:stretch>
            <a:fillRect/>
          </a:stretch>
        </p:blipFill>
        <p:spPr>
          <a:xfrm>
            <a:off x="614657" y="5227637"/>
            <a:ext cx="3842908" cy="1981200"/>
          </a:xfrm>
          <a:prstGeom prst="rect">
            <a:avLst/>
          </a:prstGeom>
        </p:spPr>
      </p:pic>
      <p:sp>
        <p:nvSpPr>
          <p:cNvPr id="7" name="TextBox 6">
            <a:extLst>
              <a:ext uri="{FF2B5EF4-FFF2-40B4-BE49-F238E27FC236}">
                <a16:creationId xmlns:a16="http://schemas.microsoft.com/office/drawing/2014/main" id="{E3B81691-3B64-1DCC-C496-A12CE5D3D2E0}"/>
              </a:ext>
            </a:extLst>
          </p:cNvPr>
          <p:cNvSpPr txBox="1"/>
          <p:nvPr/>
        </p:nvSpPr>
        <p:spPr>
          <a:xfrm>
            <a:off x="4887912" y="731837"/>
            <a:ext cx="3842908" cy="5201424"/>
          </a:xfrm>
          <a:prstGeom prst="rect">
            <a:avLst/>
          </a:prstGeom>
          <a:noFill/>
        </p:spPr>
        <p:txBody>
          <a:bodyPr wrap="square" rtlCol="0">
            <a:spAutoFit/>
          </a:bodyPr>
          <a:lstStyle/>
          <a:p>
            <a:r>
              <a:rPr lang="en-IN" sz="3600" dirty="0" err="1"/>
              <a:t>PySpark</a:t>
            </a:r>
            <a:endParaRPr lang="en-IN" sz="3600" dirty="0"/>
          </a:p>
          <a:p>
            <a:endParaRPr lang="en-IN" sz="3600" dirty="0"/>
          </a:p>
          <a:p>
            <a:pPr marL="342900" indent="-342900">
              <a:buFont typeface="Wingdings" panose="05000000000000000000" pitchFamily="2" charset="2"/>
              <a:buChar char="Ø"/>
            </a:pPr>
            <a:r>
              <a:rPr lang="en-US" sz="2000" dirty="0" err="1"/>
              <a:t>PySpark</a:t>
            </a:r>
            <a:r>
              <a:rPr lang="en-US" sz="2000" dirty="0"/>
              <a:t> is the Python API for Apache Spark. It enables you to perform real-time, large-scale data processing in a distributed environment using Python.</a:t>
            </a:r>
          </a:p>
          <a:p>
            <a:pPr marL="342900" indent="-342900">
              <a:buFont typeface="Wingdings" panose="05000000000000000000" pitchFamily="2" charset="2"/>
              <a:buChar char="Ø"/>
            </a:pPr>
            <a:r>
              <a:rPr lang="en-US" sz="2000" dirty="0"/>
              <a:t> It also provides a </a:t>
            </a:r>
            <a:r>
              <a:rPr lang="en-US" sz="2000" dirty="0" err="1"/>
              <a:t>PySpark</a:t>
            </a:r>
            <a:r>
              <a:rPr lang="en-US" sz="2000" dirty="0"/>
              <a:t> shell for interactively analyzing your data.</a:t>
            </a:r>
          </a:p>
          <a:p>
            <a:pPr marL="342900" indent="-342900">
              <a:buFont typeface="Wingdings" panose="05000000000000000000" pitchFamily="2" charset="2"/>
              <a:buChar char="Ø"/>
            </a:pPr>
            <a:r>
              <a:rPr lang="en-US" sz="2000" dirty="0" err="1"/>
              <a:t>PySpark</a:t>
            </a:r>
            <a:r>
              <a:rPr lang="en-US" sz="2000" dirty="0"/>
              <a:t> supports all of Spark’s features such as:</a:t>
            </a:r>
          </a:p>
          <a:p>
            <a:pPr marL="342900" indent="-342900">
              <a:buFont typeface="Wingdings" panose="05000000000000000000" pitchFamily="2" charset="2"/>
              <a:buChar char="Ø"/>
            </a:pPr>
            <a:endParaRPr lang="en-IN" sz="2000" dirty="0"/>
          </a:p>
          <a:p>
            <a:endParaRPr lang="en-IN" sz="4000" dirty="0"/>
          </a:p>
        </p:txBody>
      </p:sp>
      <p:pic>
        <p:nvPicPr>
          <p:cNvPr id="8" name="Picture 7">
            <a:extLst>
              <a:ext uri="{FF2B5EF4-FFF2-40B4-BE49-F238E27FC236}">
                <a16:creationId xmlns:a16="http://schemas.microsoft.com/office/drawing/2014/main" id="{988B2975-358C-C786-0BC8-18F33CE1352D}"/>
              </a:ext>
            </a:extLst>
          </p:cNvPr>
          <p:cNvPicPr>
            <a:picLocks noChangeAspect="1"/>
          </p:cNvPicPr>
          <p:nvPr/>
        </p:nvPicPr>
        <p:blipFill>
          <a:blip r:embed="rId3"/>
          <a:stretch>
            <a:fillRect/>
          </a:stretch>
        </p:blipFill>
        <p:spPr>
          <a:xfrm>
            <a:off x="5005588" y="5227637"/>
            <a:ext cx="4184032" cy="1838325"/>
          </a:xfrm>
          <a:prstGeom prst="rect">
            <a:avLst/>
          </a:prstGeom>
        </p:spPr>
      </p:pic>
    </p:spTree>
    <p:extLst>
      <p:ext uri="{BB962C8B-B14F-4D97-AF65-F5344CB8AC3E}">
        <p14:creationId xmlns:p14="http://schemas.microsoft.com/office/powerpoint/2010/main" val="185235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32A329-426C-98AA-7164-D5F6C450851E}"/>
              </a:ext>
            </a:extLst>
          </p:cNvPr>
          <p:cNvSpPr txBox="1"/>
          <p:nvPr/>
        </p:nvSpPr>
        <p:spPr>
          <a:xfrm>
            <a:off x="0" y="390179"/>
            <a:ext cx="8534400" cy="1877437"/>
          </a:xfrm>
          <a:prstGeom prst="rect">
            <a:avLst/>
          </a:prstGeom>
          <a:noFill/>
        </p:spPr>
        <p:txBody>
          <a:bodyPr wrap="square" rtlCol="0">
            <a:spAutoFit/>
          </a:bodyPr>
          <a:lstStyle/>
          <a:p>
            <a:r>
              <a:rPr lang="en-US" sz="4400" b="1" u="sng" dirty="0"/>
              <a:t>PROJECT DETAILS</a:t>
            </a:r>
          </a:p>
          <a:p>
            <a:endParaRPr lang="en-US" b="1" u="sng" dirty="0">
              <a:solidFill>
                <a:schemeClr val="accent2"/>
              </a:solidFill>
            </a:endParaRPr>
          </a:p>
          <a:p>
            <a:r>
              <a:rPr lang="en-US" dirty="0"/>
              <a:t>DATA ANALYTICS THROUGH DATABRICKS:</a:t>
            </a:r>
          </a:p>
          <a:p>
            <a:endParaRPr lang="en-IN" dirty="0"/>
          </a:p>
        </p:txBody>
      </p:sp>
      <p:sp>
        <p:nvSpPr>
          <p:cNvPr id="3" name="TextBox 2">
            <a:extLst>
              <a:ext uri="{FF2B5EF4-FFF2-40B4-BE49-F238E27FC236}">
                <a16:creationId xmlns:a16="http://schemas.microsoft.com/office/drawing/2014/main" id="{4F988EBB-DDC8-8181-D10A-781F83A9BC4D}"/>
              </a:ext>
            </a:extLst>
          </p:cNvPr>
          <p:cNvSpPr txBox="1"/>
          <p:nvPr/>
        </p:nvSpPr>
        <p:spPr>
          <a:xfrm>
            <a:off x="315912" y="2179637"/>
            <a:ext cx="1828800" cy="3785652"/>
          </a:xfrm>
          <a:prstGeom prst="rect">
            <a:avLst/>
          </a:prstGeom>
          <a:noFill/>
        </p:spPr>
        <p:txBody>
          <a:bodyPr wrap="square" rtlCol="0">
            <a:spAutoFit/>
          </a:bodyPr>
          <a:lstStyle/>
          <a:p>
            <a:r>
              <a:rPr lang="en-US" sz="2000" dirty="0"/>
              <a:t>STEP 1:</a:t>
            </a:r>
          </a:p>
          <a:p>
            <a:r>
              <a:rPr lang="en-US" sz="2000" dirty="0"/>
              <a:t>CREATE AN ACCOUNT ON DATABRICKS COMMUNITY EDITION FOR FREE TO PERFORM</a:t>
            </a:r>
            <a:endParaRPr lang="en-IN" sz="2000" dirty="0"/>
          </a:p>
          <a:p>
            <a:r>
              <a:rPr lang="en-IN" sz="2000" dirty="0"/>
              <a:t>DATA ANALYTICS OPERATIONS</a:t>
            </a:r>
          </a:p>
        </p:txBody>
      </p:sp>
      <p:pic>
        <p:nvPicPr>
          <p:cNvPr id="7" name="Content Placeholder 5">
            <a:extLst>
              <a:ext uri="{FF2B5EF4-FFF2-40B4-BE49-F238E27FC236}">
                <a16:creationId xmlns:a16="http://schemas.microsoft.com/office/drawing/2014/main" id="{2F8A5768-FEED-9460-C858-D4B0DE86B322}"/>
              </a:ext>
            </a:extLst>
          </p:cNvPr>
          <p:cNvPicPr>
            <a:picLocks noChangeAspect="1"/>
          </p:cNvPicPr>
          <p:nvPr/>
        </p:nvPicPr>
        <p:blipFill>
          <a:blip r:embed="rId2"/>
          <a:stretch>
            <a:fillRect/>
          </a:stretch>
        </p:blipFill>
        <p:spPr>
          <a:xfrm>
            <a:off x="2460624" y="2027237"/>
            <a:ext cx="7414701" cy="5142259"/>
          </a:xfrm>
          <a:prstGeom prst="rect">
            <a:avLst/>
          </a:prstGeom>
        </p:spPr>
      </p:pic>
    </p:spTree>
    <p:extLst>
      <p:ext uri="{BB962C8B-B14F-4D97-AF65-F5344CB8AC3E}">
        <p14:creationId xmlns:p14="http://schemas.microsoft.com/office/powerpoint/2010/main" val="363667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FD979-981C-CAC2-DC50-3759E517A35D}"/>
              </a:ext>
            </a:extLst>
          </p:cNvPr>
          <p:cNvSpPr txBox="1"/>
          <p:nvPr/>
        </p:nvSpPr>
        <p:spPr>
          <a:xfrm>
            <a:off x="163512" y="1417637"/>
            <a:ext cx="2209800" cy="4401205"/>
          </a:xfrm>
          <a:prstGeom prst="rect">
            <a:avLst/>
          </a:prstGeom>
          <a:noFill/>
        </p:spPr>
        <p:txBody>
          <a:bodyPr wrap="square" rtlCol="0">
            <a:spAutoFit/>
          </a:bodyPr>
          <a:lstStyle/>
          <a:p>
            <a:r>
              <a:rPr lang="en-IN" b="0" i="0" dirty="0">
                <a:solidFill>
                  <a:srgbClr val="000000"/>
                </a:solidFill>
                <a:effectLst/>
                <a:latin typeface="Consolas" panose="020B0609020204030204" pitchFamily="49" charset="0"/>
              </a:rPr>
              <a:t>  </a:t>
            </a:r>
            <a:r>
              <a:rPr lang="en-US" sz="2400" dirty="0"/>
              <a:t>STEP 2:</a:t>
            </a:r>
          </a:p>
          <a:p>
            <a:r>
              <a:rPr lang="en-US" sz="2000" dirty="0"/>
              <a:t>LOGIN IN AND VERIFY THE ACCOUNT MADE ON DATABRICKS COMMUNITY EDITION.</a:t>
            </a:r>
            <a:endParaRPr lang="en-IN" sz="2000" dirty="0"/>
          </a:p>
          <a:p>
            <a:endParaRPr lang="en-US" sz="2000"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p>
          <a:p>
            <a:endParaRPr lang="en-IN" dirty="0"/>
          </a:p>
        </p:txBody>
      </p:sp>
      <p:pic>
        <p:nvPicPr>
          <p:cNvPr id="4" name="Content Placeholder 5">
            <a:extLst>
              <a:ext uri="{FF2B5EF4-FFF2-40B4-BE49-F238E27FC236}">
                <a16:creationId xmlns:a16="http://schemas.microsoft.com/office/drawing/2014/main" id="{BF3B7AB9-9B22-13B8-93A8-B20EEE8A6032}"/>
              </a:ext>
            </a:extLst>
          </p:cNvPr>
          <p:cNvPicPr>
            <a:picLocks noChangeAspect="1"/>
          </p:cNvPicPr>
          <p:nvPr/>
        </p:nvPicPr>
        <p:blipFill>
          <a:blip r:embed="rId2"/>
          <a:stretch>
            <a:fillRect/>
          </a:stretch>
        </p:blipFill>
        <p:spPr>
          <a:xfrm>
            <a:off x="2754312" y="1570037"/>
            <a:ext cx="6678459" cy="5638800"/>
          </a:xfrm>
          <a:prstGeom prst="rect">
            <a:avLst/>
          </a:prstGeom>
        </p:spPr>
      </p:pic>
    </p:spTree>
    <p:extLst>
      <p:ext uri="{BB962C8B-B14F-4D97-AF65-F5344CB8AC3E}">
        <p14:creationId xmlns:p14="http://schemas.microsoft.com/office/powerpoint/2010/main" val="260473376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13674</TotalTime>
  <Words>995</Words>
  <Application>Microsoft Office PowerPoint</Application>
  <PresentationFormat>Custom</PresentationFormat>
  <Paragraphs>106</Paragraphs>
  <Slides>29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-apple-system</vt:lpstr>
      <vt:lpstr>Calibri</vt:lpstr>
      <vt:lpstr>Consolas</vt:lpstr>
      <vt:lpstr>Google Sans</vt:lpstr>
      <vt:lpstr>Helvetica</vt:lpstr>
      <vt:lpstr>Segoe UI</vt:lpstr>
      <vt:lpstr>Söhne</vt:lpstr>
      <vt:lpstr>StarBats</vt:lpstr>
      <vt:lpstr>Times</vt:lpstr>
      <vt:lpstr>Times New Roman</vt:lpstr>
      <vt:lpstr>Verdana</vt:lpstr>
      <vt:lpstr>Wingdings</vt:lpstr>
      <vt:lpstr>Default Design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dc:creator>
  <cp:lastModifiedBy>vaishali singh</cp:lastModifiedBy>
  <cp:revision>60</cp:revision>
  <dcterms:created xsi:type="dcterms:W3CDTF">2002-10-10T16:43:00Z</dcterms:created>
  <dcterms:modified xsi:type="dcterms:W3CDTF">2024-05-27T07:21:41Z</dcterms:modified>
</cp:coreProperties>
</file>