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0" r:id="rId4"/>
    <p:sldId id="281" r:id="rId5"/>
    <p:sldId id="258" r:id="rId6"/>
    <p:sldId id="259" r:id="rId7"/>
    <p:sldId id="279" r:id="rId8"/>
    <p:sldId id="260" r:id="rId9"/>
    <p:sldId id="286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4" autoAdjust="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15-12-2016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15-12-2016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15-12-2016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15-12-2016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15-12-2016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072A-571B-4DE3-A6CC-6141FB02DD6A}" type="datetimeFigureOut">
              <a:rPr lang="en-IN" smtClean="0"/>
              <a:pPr/>
              <a:t>15-12-2016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F072A-571B-4DE3-A6CC-6141FB02DD6A}" type="datetimeFigureOut">
              <a:rPr lang="en-IN" smtClean="0"/>
              <a:pPr/>
              <a:t>15-12-2016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425F-8537-4F75-A4E3-BA588B2803F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8424936" cy="11521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>
                <a:solidFill>
                  <a:srgbClr val="FF0000"/>
                </a:solidFill>
              </a:rPr>
              <a:t>Northeastern University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IN" sz="31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556792"/>
            <a:ext cx="7560840" cy="3865984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b="1" i="1" dirty="0" smtClean="0">
              <a:solidFill>
                <a:schemeClr val="tx1"/>
              </a:solidFill>
            </a:endParaRPr>
          </a:p>
          <a:p>
            <a:endParaRPr lang="en-US" sz="9600" b="1" dirty="0" smtClean="0"/>
          </a:p>
          <a:p>
            <a:r>
              <a:rPr lang="en-US" sz="9600" b="1" dirty="0" smtClean="0"/>
              <a:t/>
            </a:r>
            <a:br>
              <a:rPr lang="en-US" sz="9600" b="1" dirty="0" smtClean="0"/>
            </a:br>
            <a:r>
              <a:rPr lang="en-US" sz="12800" b="1" dirty="0" smtClean="0"/>
              <a:t>Database Design for Cellular Company:</a:t>
            </a:r>
            <a:br>
              <a:rPr lang="en-US" sz="12800" b="1" dirty="0" smtClean="0"/>
            </a:br>
            <a:r>
              <a:rPr lang="en-IN" sz="12800" b="1" dirty="0" smtClean="0"/>
              <a:t>Team Fantastic Mobile </a:t>
            </a:r>
          </a:p>
          <a:p>
            <a:endParaRPr lang="en-US" sz="9600" b="1" i="1" dirty="0" smtClean="0">
              <a:solidFill>
                <a:schemeClr val="tx1"/>
              </a:solidFill>
            </a:endParaRPr>
          </a:p>
          <a:p>
            <a:r>
              <a:rPr lang="en-US" sz="9600" b="1" i="1" dirty="0" smtClean="0">
                <a:solidFill>
                  <a:schemeClr val="tx1"/>
                </a:solidFill>
              </a:rPr>
              <a:t>INFO6210 </a:t>
            </a:r>
            <a:r>
              <a:rPr lang="en-US" sz="9600" b="1" i="1" dirty="0">
                <a:solidFill>
                  <a:schemeClr val="tx1"/>
                </a:solidFill>
              </a:rPr>
              <a:t>18748 Data </a:t>
            </a:r>
            <a:r>
              <a:rPr lang="en-US" sz="9600" b="1" i="1" dirty="0" smtClean="0">
                <a:solidFill>
                  <a:schemeClr val="tx1"/>
                </a:solidFill>
              </a:rPr>
              <a:t>Mgt &amp; Database Design</a:t>
            </a:r>
          </a:p>
          <a:p>
            <a:r>
              <a:rPr lang="en-US" sz="9600" b="1" i="1" dirty="0" smtClean="0">
                <a:solidFill>
                  <a:schemeClr val="tx1"/>
                </a:solidFill>
              </a:rPr>
              <a:t>SEC 09 - Fall 2016</a:t>
            </a:r>
          </a:p>
          <a:p>
            <a:r>
              <a:rPr lang="en-US" sz="9600" b="1" dirty="0" smtClean="0">
                <a:solidFill>
                  <a:schemeClr val="tx1"/>
                </a:solidFill>
              </a:rPr>
              <a:t>Guide:</a:t>
            </a:r>
            <a:r>
              <a:rPr lang="en-US" sz="9600" dirty="0" smtClean="0">
                <a:solidFill>
                  <a:schemeClr val="tx1"/>
                </a:solidFill>
              </a:rPr>
              <a:t>          </a:t>
            </a:r>
            <a:r>
              <a:rPr lang="en-US" sz="9600" b="1" i="1" dirty="0" smtClean="0">
                <a:solidFill>
                  <a:schemeClr val="tx1"/>
                </a:solidFill>
              </a:rPr>
              <a:t>Prof. Vincent </a:t>
            </a:r>
            <a:r>
              <a:rPr lang="en-US" sz="9600" b="1" i="1" dirty="0" err="1" smtClean="0">
                <a:solidFill>
                  <a:schemeClr val="tx1"/>
                </a:solidFill>
              </a:rPr>
              <a:t>Lattuada</a:t>
            </a:r>
            <a:r>
              <a:rPr lang="en-US" sz="9600" b="1" i="1" dirty="0" smtClean="0">
                <a:solidFill>
                  <a:schemeClr val="tx1"/>
                </a:solidFill>
              </a:rPr>
              <a:t> </a:t>
            </a:r>
            <a:endParaRPr lang="en-US" b="1" i="1" dirty="0" smtClean="0">
              <a:solidFill>
                <a:schemeClr val="tx1"/>
              </a:solidFill>
            </a:endParaRPr>
          </a:p>
          <a:p>
            <a:pPr algn="l"/>
            <a:endParaRPr lang="en-US" b="1" i="1" dirty="0">
              <a:solidFill>
                <a:schemeClr val="tx1"/>
              </a:solidFill>
            </a:endParaRPr>
          </a:p>
          <a:p>
            <a:pPr algn="l"/>
            <a:endParaRPr lang="en-US" b="1" i="1" dirty="0" smtClean="0">
              <a:solidFill>
                <a:schemeClr val="tx1"/>
              </a:solidFill>
            </a:endParaRPr>
          </a:p>
          <a:p>
            <a:pPr algn="l"/>
            <a:endParaRPr lang="en-US" b="1" i="1" dirty="0">
              <a:solidFill>
                <a:schemeClr val="tx1"/>
              </a:solidFill>
            </a:endParaRP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				</a:t>
            </a:r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r>
              <a:rPr lang="en-US" sz="7200" b="1" dirty="0">
                <a:solidFill>
                  <a:schemeClr val="tx1"/>
                </a:solidFill>
              </a:rPr>
              <a:t>M</a:t>
            </a:r>
            <a:r>
              <a:rPr lang="en-US" sz="7200" b="1" dirty="0" smtClean="0">
                <a:solidFill>
                  <a:schemeClr val="tx1"/>
                </a:solidFill>
              </a:rPr>
              <a:t>embers:</a:t>
            </a:r>
          </a:p>
          <a:p>
            <a:pPr algn="r"/>
            <a:r>
              <a:rPr lang="en-US" sz="7200" b="1" i="1" dirty="0" err="1" smtClean="0">
                <a:solidFill>
                  <a:schemeClr val="tx1"/>
                </a:solidFill>
              </a:rPr>
              <a:t>Shantam</a:t>
            </a:r>
            <a:r>
              <a:rPr lang="en-US" sz="7200" b="1" i="1" dirty="0" smtClean="0">
                <a:solidFill>
                  <a:schemeClr val="tx1"/>
                </a:solidFill>
              </a:rPr>
              <a:t> Gupta</a:t>
            </a:r>
          </a:p>
          <a:p>
            <a:pPr algn="r"/>
            <a:r>
              <a:rPr lang="en-US" sz="7200" b="1" i="1" dirty="0" smtClean="0">
                <a:solidFill>
                  <a:schemeClr val="tx1"/>
                </a:solidFill>
              </a:rPr>
              <a:t>Vaishali </a:t>
            </a:r>
            <a:r>
              <a:rPr lang="en-US" sz="7200" b="1" i="1" dirty="0" err="1" smtClean="0">
                <a:solidFill>
                  <a:schemeClr val="tx1"/>
                </a:solidFill>
              </a:rPr>
              <a:t>Lambe</a:t>
            </a:r>
            <a:endParaRPr lang="en-IN" sz="7200" b="1" i="1" dirty="0">
              <a:solidFill>
                <a:schemeClr val="tx1"/>
              </a:solidFill>
            </a:endParaRPr>
          </a:p>
          <a:p>
            <a:pPr algn="r"/>
            <a:r>
              <a:rPr lang="en-US" sz="7200" b="1" i="1" dirty="0" err="1">
                <a:solidFill>
                  <a:schemeClr val="tx1"/>
                </a:solidFill>
              </a:rPr>
              <a:t>Yuxin</a:t>
            </a:r>
            <a:r>
              <a:rPr lang="en-US" sz="7200" b="1" i="1" dirty="0">
                <a:solidFill>
                  <a:schemeClr val="tx1"/>
                </a:solidFill>
              </a:rPr>
              <a:t> </a:t>
            </a:r>
            <a:r>
              <a:rPr lang="en-US" sz="7200" b="1" i="1" dirty="0" smtClean="0">
                <a:solidFill>
                  <a:schemeClr val="tx1"/>
                </a:solidFill>
              </a:rPr>
              <a:t>Zhang</a:t>
            </a:r>
            <a:endParaRPr lang="en-IN" sz="7200" b="1" i="1" dirty="0">
              <a:solidFill>
                <a:schemeClr val="tx1"/>
              </a:solidFill>
            </a:endParaRPr>
          </a:p>
          <a:p>
            <a:pPr algn="r"/>
            <a:r>
              <a:rPr lang="en-US" sz="7200" b="1" i="1" dirty="0" err="1">
                <a:solidFill>
                  <a:schemeClr val="tx1"/>
                </a:solidFill>
              </a:rPr>
              <a:t>Zhiyi</a:t>
            </a:r>
            <a:r>
              <a:rPr lang="en-US" sz="7200" b="1" i="1" dirty="0">
                <a:solidFill>
                  <a:schemeClr val="tx1"/>
                </a:solidFill>
              </a:rPr>
              <a:t> Wang</a:t>
            </a:r>
            <a:endParaRPr lang="en-IN" sz="7200" b="1" i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Image result for neu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20688"/>
            <a:ext cx="1224136" cy="1224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Rshiny</a:t>
            </a:r>
            <a:r>
              <a:rPr lang="en-IN" dirty="0" smtClean="0"/>
              <a:t> </a:t>
            </a:r>
            <a:r>
              <a:rPr lang="en-IN" dirty="0" err="1" smtClean="0"/>
              <a:t>MySQL</a:t>
            </a:r>
            <a:r>
              <a:rPr lang="en-IN" dirty="0" smtClean="0"/>
              <a:t> Integration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2780928"/>
            <a:ext cx="6039302" cy="33452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7584" y="2060848"/>
            <a:ext cx="76328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Some packages used in R </a:t>
            </a: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Rshiny</a:t>
            </a: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RMySQL</a:t>
            </a: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DT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 &amp; 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Feel free to ask your questions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The Database Model for Fantastic Mobile is a representation of a small scale Cellular Company database model.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/>
              <a:t>This model contains information about the services provided by the company with a special focus of the tracking mechanism to regulate the services.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Below software are used as part of this project: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Toad Data </a:t>
            </a:r>
            <a:r>
              <a:rPr lang="en-IN" dirty="0" err="1" smtClean="0"/>
              <a:t>Modeler</a:t>
            </a: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Microsoft SQL Server Management Studio</a:t>
            </a:r>
          </a:p>
          <a:p>
            <a:pPr>
              <a:buFont typeface="Wingdings" pitchFamily="2" charset="2"/>
              <a:buChar char="§"/>
            </a:pPr>
            <a:r>
              <a:rPr lang="en-IN" dirty="0" err="1" smtClean="0"/>
              <a:t>MySQL</a:t>
            </a:r>
            <a:r>
              <a:rPr lang="en-IN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WAMP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R </a:t>
            </a:r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Fantastic Mobile Company provides following products and services 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	 Contract (Service)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	 Phone (Product)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	 SIM Card (Product)</a:t>
            </a:r>
          </a:p>
          <a:p>
            <a:pPr>
              <a:buNone/>
            </a:pPr>
            <a:endParaRPr lang="en-IN" dirty="0"/>
          </a:p>
          <a:p>
            <a:r>
              <a:rPr lang="en-IN" dirty="0" smtClean="0"/>
              <a:t>Mechanism to track Voice/Text/Data services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  <a:p>
            <a:pPr marL="514350" indent="-514350">
              <a:buFont typeface="Wingdings" pitchFamily="2" charset="2"/>
              <a:buChar char="§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 Level Image</a:t>
            </a:r>
            <a:endParaRPr lang="en-IN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71600" y="1988840"/>
          <a:ext cx="7200800" cy="4248472"/>
        </p:xfrm>
        <a:graphic>
          <a:graphicData uri="http://schemas.openxmlformats.org/presentationml/2006/ole">
            <p:oleObj spid="_x0000_s1027" name="Acrobat Document" r:id="rId3" imgW="11343907" imgH="8019948" progId="AcroExch.Document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Additional Scopes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2" y="2276872"/>
          <a:ext cx="8147248" cy="33446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1139"/>
                <a:gridCol w="6426109"/>
              </a:tblGrid>
              <a:tr h="573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/>
                        <a:t>Sr. No.</a:t>
                      </a:r>
                      <a:endParaRPr lang="en-IN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Description</a:t>
                      </a:r>
                      <a:endParaRPr lang="en-IN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1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AS01</a:t>
                      </a:r>
                      <a:endParaRPr lang="en-IN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/>
                        <a:t>A phone device could change towers for signal transmission.</a:t>
                      </a:r>
                      <a:endParaRPr lang="en-IN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310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AS02</a:t>
                      </a:r>
                      <a:endParaRPr lang="en-IN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/>
                        <a:t>Each tower can receive and transmit multiple signals from innumerous devices within its specified range. </a:t>
                      </a:r>
                      <a:endParaRPr lang="en-IN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41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/>
                        <a:t>AS03</a:t>
                      </a:r>
                      <a:endParaRPr lang="en-IN" sz="2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/>
                        <a:t>Customer is not bound to purchase a contract, a SIM card and a phone from the company</a:t>
                      </a:r>
                      <a:endParaRPr lang="en-IN" sz="2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Design Image </a:t>
            </a:r>
            <a:endParaRPr lang="en-IN" dirty="0"/>
          </a:p>
        </p:txBody>
      </p:sp>
      <p:pic>
        <p:nvPicPr>
          <p:cNvPr id="18434" name="Picture 2" descr="C:\Users\Admin\Downloads\model Pdf update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21066"/>
            <a:ext cx="7488831" cy="51162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PHP-</a:t>
            </a:r>
            <a:r>
              <a:rPr lang="en-IN" dirty="0" err="1" smtClean="0"/>
              <a:t>MySQL</a:t>
            </a:r>
            <a:r>
              <a:rPr lang="en-IN" dirty="0" smtClean="0"/>
              <a:t> Integration using WAMP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3568" y="1916832"/>
            <a:ext cx="5544616" cy="438912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Install </a:t>
            </a:r>
            <a:r>
              <a:rPr lang="en-IN" dirty="0" err="1" smtClean="0"/>
              <a:t>Wampserver</a:t>
            </a:r>
            <a:endParaRPr lang="en-IN" dirty="0" smtClean="0"/>
          </a:p>
          <a:p>
            <a:r>
              <a:rPr lang="en-IN" dirty="0" smtClean="0"/>
              <a:t>Restart All services</a:t>
            </a:r>
          </a:p>
          <a:p>
            <a:r>
              <a:rPr lang="en-IN" dirty="0" smtClean="0"/>
              <a:t>Connect to </a:t>
            </a:r>
            <a:r>
              <a:rPr lang="en-IN" dirty="0" err="1" smtClean="0"/>
              <a:t>phpMyAdmin</a:t>
            </a:r>
            <a:endParaRPr lang="en-IN" dirty="0" smtClean="0"/>
          </a:p>
          <a:p>
            <a:r>
              <a:rPr lang="en-IN" dirty="0" smtClean="0"/>
              <a:t>Create database table</a:t>
            </a:r>
          </a:p>
          <a:p>
            <a:r>
              <a:rPr lang="en-IN" dirty="0" smtClean="0"/>
              <a:t>Establish connection</a:t>
            </a:r>
          </a:p>
          <a:p>
            <a:pPr>
              <a:buNone/>
            </a:pPr>
            <a:r>
              <a:rPr lang="en-IN" sz="1700" dirty="0" smtClean="0"/>
              <a:t>	&lt;?</a:t>
            </a:r>
            <a:r>
              <a:rPr lang="en-IN" sz="1700" dirty="0" err="1" smtClean="0"/>
              <a:t>php</a:t>
            </a:r>
            <a:r>
              <a:rPr lang="en-IN" sz="1700" dirty="0" smtClean="0"/>
              <a:t> $con = </a:t>
            </a:r>
            <a:r>
              <a:rPr lang="en-IN" sz="1700" dirty="0" err="1" smtClean="0"/>
              <a:t>mysql_connect</a:t>
            </a:r>
            <a:r>
              <a:rPr lang="en-IN" sz="1700" dirty="0" smtClean="0"/>
              <a:t>('</a:t>
            </a:r>
            <a:r>
              <a:rPr lang="en-IN" sz="1700" dirty="0" err="1" smtClean="0"/>
              <a:t>localhost','root</a:t>
            </a:r>
            <a:r>
              <a:rPr lang="en-IN" sz="1700" dirty="0" smtClean="0"/>
              <a:t>','');</a:t>
            </a:r>
          </a:p>
          <a:p>
            <a:pPr>
              <a:buNone/>
            </a:pPr>
            <a:r>
              <a:rPr lang="en-IN" sz="1700" dirty="0" smtClean="0"/>
              <a:t>	if (!$con){ die('Could not connect: ' . </a:t>
            </a:r>
            <a:r>
              <a:rPr lang="en-IN" sz="1700" dirty="0" err="1" smtClean="0"/>
              <a:t>mysql_error</a:t>
            </a:r>
            <a:r>
              <a:rPr lang="en-IN" sz="1700" dirty="0" smtClean="0"/>
              <a:t>()); }</a:t>
            </a:r>
          </a:p>
          <a:p>
            <a:pPr>
              <a:buNone/>
            </a:pPr>
            <a:r>
              <a:rPr lang="en-IN" sz="1700" dirty="0" smtClean="0"/>
              <a:t>	</a:t>
            </a:r>
            <a:r>
              <a:rPr lang="en-IN" sz="1700" dirty="0" err="1" smtClean="0"/>
              <a:t>mysql_select_db</a:t>
            </a:r>
            <a:r>
              <a:rPr lang="en-IN" sz="1700" dirty="0" smtClean="0"/>
              <a:t>("</a:t>
            </a:r>
            <a:r>
              <a:rPr lang="en-IN" sz="1700" dirty="0" err="1" smtClean="0"/>
              <a:t>customer_db</a:t>
            </a:r>
            <a:r>
              <a:rPr lang="en-IN" sz="1700" dirty="0" smtClean="0"/>
              <a:t>", $con);?&gt;</a:t>
            </a:r>
          </a:p>
          <a:p>
            <a:r>
              <a:rPr lang="en-IN" dirty="0" smtClean="0"/>
              <a:t>Type </a:t>
            </a:r>
            <a:r>
              <a:rPr lang="en-IN" dirty="0" err="1" smtClean="0"/>
              <a:t>localhost</a:t>
            </a:r>
            <a:r>
              <a:rPr lang="en-IN" dirty="0" smtClean="0"/>
              <a:t>/*.php (specific </a:t>
            </a:r>
            <a:r>
              <a:rPr lang="en-IN" dirty="0" err="1" smtClean="0"/>
              <a:t>php</a:t>
            </a:r>
            <a:r>
              <a:rPr lang="en-IN" dirty="0" smtClean="0"/>
              <a:t> file) in browser</a:t>
            </a:r>
          </a:p>
          <a:p>
            <a:pPr>
              <a:buNone/>
            </a:pPr>
            <a:endParaRPr lang="en-IN" sz="2400" dirty="0" smtClean="0"/>
          </a:p>
          <a:p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78592" t="43875" r="2039" b="6910"/>
          <a:stretch>
            <a:fillRect/>
          </a:stretch>
        </p:blipFill>
        <p:spPr bwMode="auto">
          <a:xfrm>
            <a:off x="6444208" y="2564904"/>
            <a:ext cx="230425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1117" b="5270"/>
          <a:stretch>
            <a:fillRect/>
          </a:stretch>
        </p:blipFill>
        <p:spPr bwMode="auto">
          <a:xfrm>
            <a:off x="899592" y="764704"/>
            <a:ext cx="3312368" cy="149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b="5270"/>
          <a:stretch>
            <a:fillRect/>
          </a:stretch>
        </p:blipFill>
        <p:spPr bwMode="auto">
          <a:xfrm>
            <a:off x="5004048" y="692696"/>
            <a:ext cx="3240360" cy="157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r="-184" b="7828"/>
          <a:stretch>
            <a:fillRect/>
          </a:stretch>
        </p:blipFill>
        <p:spPr bwMode="auto">
          <a:xfrm>
            <a:off x="899592" y="2636912"/>
            <a:ext cx="331236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 b="6358"/>
          <a:stretch>
            <a:fillRect/>
          </a:stretch>
        </p:blipFill>
        <p:spPr bwMode="auto">
          <a:xfrm>
            <a:off x="5004048" y="2564904"/>
            <a:ext cx="331236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/>
          <a:srcRect r="1696" b="9555"/>
          <a:stretch>
            <a:fillRect/>
          </a:stretch>
        </p:blipFill>
        <p:spPr bwMode="auto">
          <a:xfrm>
            <a:off x="899593" y="4624499"/>
            <a:ext cx="3312368" cy="171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 cstate="print"/>
          <a:srcRect r="1449" b="8046"/>
          <a:stretch>
            <a:fillRect/>
          </a:stretch>
        </p:blipFill>
        <p:spPr bwMode="auto">
          <a:xfrm>
            <a:off x="5076056" y="4509120"/>
            <a:ext cx="3168352" cy="175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174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Acrobat Document</vt:lpstr>
      <vt:lpstr> Northeastern University </vt:lpstr>
      <vt:lpstr>Introduction</vt:lpstr>
      <vt:lpstr>Software Used</vt:lpstr>
      <vt:lpstr>Business Requirements</vt:lpstr>
      <vt:lpstr>High Level Image</vt:lpstr>
      <vt:lpstr>Additional Scopes</vt:lpstr>
      <vt:lpstr>Database Design Image </vt:lpstr>
      <vt:lpstr>PHP-MySQL Integration using WAMP</vt:lpstr>
      <vt:lpstr>Slide 9</vt:lpstr>
      <vt:lpstr>Rshiny MySQL Integration 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Fantastic Mobile</dc:title>
  <dc:creator>Admin</dc:creator>
  <cp:lastModifiedBy>Admin</cp:lastModifiedBy>
  <cp:revision>41</cp:revision>
  <dcterms:created xsi:type="dcterms:W3CDTF">2016-12-14T20:00:18Z</dcterms:created>
  <dcterms:modified xsi:type="dcterms:W3CDTF">2016-12-16T07:41:28Z</dcterms:modified>
</cp:coreProperties>
</file>