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8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6" r:id="rId16"/>
  </p:sldIdLst>
  <p:sldSz cx="9144000" cy="5143500" type="screen16x9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  <p:embeddedFont>
      <p:font typeface="Roboto Mon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297543" y="2693398"/>
            <a:ext cx="8686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200" b="1" i="1" dirty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Problem Statement Title</a:t>
            </a:r>
            <a: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: </a:t>
            </a:r>
            <a:r>
              <a:rPr lang="en-US" sz="2200" b="1" i="1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Personalized Product Recommendations</a:t>
            </a:r>
            <a:endParaRPr sz="2200" b="1" i="1">
              <a:solidFill>
                <a:schemeClr val="bg1"/>
              </a:solidFill>
              <a:latin typeface="Roboto" charset="0"/>
              <a:ea typeface="Roboto" charset="0"/>
              <a:cs typeface="Roboto"/>
              <a:sym typeface="Roboto"/>
            </a:endParaRPr>
          </a:p>
          <a:p>
            <a:pPr lvl="0"/>
            <a: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/>
            </a:r>
            <a:b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</a:br>
            <a: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Team </a:t>
            </a:r>
            <a:r>
              <a:rPr lang="en" sz="2200" b="1" i="1" dirty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Name</a:t>
            </a:r>
            <a: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: </a:t>
            </a:r>
            <a:r>
              <a:rPr lang="en-US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Coding Warriors</a:t>
            </a:r>
            <a:r>
              <a:rPr lang="en" sz="2200" b="1" i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 </a:t>
            </a:r>
            <a:endParaRPr sz="2200" b="1" i="1">
              <a:solidFill>
                <a:schemeClr val="lt1"/>
              </a:solidFill>
              <a:latin typeface="Roboto" charset="0"/>
              <a:ea typeface="Roboto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4446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999" y="-1567845"/>
            <a:ext cx="860697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smtClean="0"/>
          </a:p>
          <a:p>
            <a:endParaRPr lang="en-US" sz="1200" b="1" smtClean="0"/>
          </a:p>
          <a:p>
            <a:endParaRPr lang="en-US" sz="1200" b="1" smtClean="0"/>
          </a:p>
          <a:p>
            <a:endParaRPr lang="en-US" sz="1200" b="1" smtClean="0"/>
          </a:p>
          <a:p>
            <a:endParaRPr lang="en-US" sz="1200" b="1" smtClean="0"/>
          </a:p>
          <a:p>
            <a:r>
              <a:rPr lang="en-US" b="1" smtClean="0">
                <a:latin typeface="Roboto" charset="0"/>
                <a:ea typeface="Roboto" charset="0"/>
              </a:rPr>
              <a:t>Sub-Problems </a:t>
            </a:r>
            <a:r>
              <a:rPr lang="en-US" b="1" dirty="0" smtClean="0">
                <a:latin typeface="Roboto" charset="0"/>
                <a:ea typeface="Roboto" charset="0"/>
              </a:rPr>
              <a:t>and </a:t>
            </a:r>
            <a:r>
              <a:rPr lang="en-US" b="1" smtClean="0">
                <a:latin typeface="Roboto" charset="0"/>
                <a:ea typeface="Roboto" charset="0"/>
              </a:rPr>
              <a:t>Solutions:</a:t>
            </a: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Preparation and Analysis: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Sub-Problem</a:t>
            </a:r>
            <a:r>
              <a:rPr lang="en-US" sz="1100" dirty="0" smtClean="0">
                <a:latin typeface="Roboto" charset="0"/>
                <a:ea typeface="Roboto" charset="0"/>
              </a:rPr>
              <a:t>: Cleaning and preprocessing the raw data to remove missing values and irrelevant columns.</a:t>
            </a: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Solution</a:t>
            </a:r>
            <a:r>
              <a:rPr lang="en-US" sz="1100" dirty="0" smtClean="0">
                <a:latin typeface="Roboto" charset="0"/>
                <a:ea typeface="Roboto" charset="0"/>
              </a:rPr>
              <a:t>: Use Pandas to read and clean the dataset. Remove unnecessary columns, handle missing values, and perform basic data analysis.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Text Classification for Product Categorization: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Sub-Problem</a:t>
            </a:r>
            <a:r>
              <a:rPr lang="en-US" sz="1100" dirty="0" smtClean="0">
                <a:latin typeface="Roboto" charset="0"/>
                <a:ea typeface="Roboto" charset="0"/>
              </a:rPr>
              <a:t>: Predicting the primary category of a product based on its description and other attributes.</a:t>
            </a: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Solution</a:t>
            </a:r>
            <a:r>
              <a:rPr lang="en-US" sz="1100" dirty="0" smtClean="0">
                <a:latin typeface="Roboto" charset="0"/>
                <a:ea typeface="Roboto" charset="0"/>
              </a:rPr>
              <a:t>: Implement a text classification model using Naive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 algorithm. Preprocess text data by removing </a:t>
            </a:r>
            <a:r>
              <a:rPr lang="en-US" sz="1100" dirty="0" err="1" smtClean="0">
                <a:latin typeface="Roboto" charset="0"/>
                <a:ea typeface="Roboto" charset="0"/>
              </a:rPr>
              <a:t>stopwords</a:t>
            </a:r>
            <a:r>
              <a:rPr lang="en-US" sz="1100" dirty="0" smtClean="0">
                <a:latin typeface="Roboto" charset="0"/>
                <a:ea typeface="Roboto" charset="0"/>
              </a:rPr>
              <a:t> and tokenizing. Choose appropriate </a:t>
            </a:r>
            <a:r>
              <a:rPr lang="en-US" sz="1100" dirty="0" err="1" smtClean="0">
                <a:latin typeface="Roboto" charset="0"/>
                <a:ea typeface="Roboto" charset="0"/>
              </a:rPr>
              <a:t>vectorization</a:t>
            </a:r>
            <a:r>
              <a:rPr lang="en-US" sz="1100" dirty="0" smtClean="0">
                <a:latin typeface="Roboto" charset="0"/>
                <a:ea typeface="Roboto" charset="0"/>
              </a:rPr>
              <a:t> technique (</a:t>
            </a:r>
            <a:r>
              <a:rPr lang="en-US" sz="1100" dirty="0" err="1" smtClean="0">
                <a:latin typeface="Roboto" charset="0"/>
                <a:ea typeface="Roboto" charset="0"/>
              </a:rPr>
              <a:t>TfidfVectorizer</a:t>
            </a:r>
            <a:r>
              <a:rPr lang="en-US" sz="1100" dirty="0" smtClean="0">
                <a:latin typeface="Roboto" charset="0"/>
                <a:ea typeface="Roboto" charset="0"/>
              </a:rPr>
              <a:t> or </a:t>
            </a:r>
            <a:r>
              <a:rPr lang="en-US" sz="1100" dirty="0" err="1" smtClean="0">
                <a:latin typeface="Roboto" charset="0"/>
                <a:ea typeface="Roboto" charset="0"/>
              </a:rPr>
              <a:t>CountVectorizer</a:t>
            </a:r>
            <a:r>
              <a:rPr lang="en-US" sz="1100" dirty="0" smtClean="0">
                <a:latin typeface="Roboto" charset="0"/>
                <a:ea typeface="Roboto" charset="0"/>
              </a:rPr>
              <a:t>) to convert text to numerical features.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Profiling and Preferences: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Sub-Problem</a:t>
            </a:r>
            <a:r>
              <a:rPr lang="en-US" sz="1100" dirty="0" smtClean="0">
                <a:latin typeface="Roboto" charset="0"/>
                <a:ea typeface="Roboto" charset="0"/>
              </a:rPr>
              <a:t>: Capturing user preferences based on past interactions and behavior.</a:t>
            </a: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Solution</a:t>
            </a:r>
            <a:r>
              <a:rPr lang="en-US" sz="1100" dirty="0" smtClean="0">
                <a:latin typeface="Roboto" charset="0"/>
                <a:ea typeface="Roboto" charset="0"/>
              </a:rPr>
              <a:t>: Create user profiles by analyzing user interactions such as clicks, views, and purchases. Assign weights to different interaction types to represent preferences.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Product Ranking Algorithm: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Sub-Problem</a:t>
            </a:r>
            <a:r>
              <a:rPr lang="en-US" sz="1100" dirty="0" smtClean="0">
                <a:latin typeface="Roboto" charset="0"/>
                <a:ea typeface="Roboto" charset="0"/>
              </a:rPr>
              <a:t>: Developing an algorithm to rank products based on user preferences, product popularity, and similarity.</a:t>
            </a: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Solution</a:t>
            </a:r>
            <a:r>
              <a:rPr lang="en-US" sz="1100" dirty="0" smtClean="0">
                <a:latin typeface="Roboto" charset="0"/>
                <a:ea typeface="Roboto" charset="0"/>
              </a:rPr>
              <a:t>: Calculate a relevance score for each product by considering factors like user preferences, product popularity, and similarity to user profile. Rank products based on relevance scores.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Evaluation and Metrics: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Sub-Problem</a:t>
            </a:r>
            <a:r>
              <a:rPr lang="en-US" sz="1100" dirty="0" smtClean="0">
                <a:latin typeface="Roboto" charset="0"/>
                <a:ea typeface="Roboto" charset="0"/>
              </a:rPr>
              <a:t>: Evaluating the performance of the personalized ranking system.</a:t>
            </a:r>
          </a:p>
          <a:p>
            <a:pPr lvl="1"/>
            <a:r>
              <a:rPr lang="en-US" sz="1100" b="1" dirty="0" smtClean="0">
                <a:latin typeface="Roboto" charset="0"/>
                <a:ea typeface="Roboto" charset="0"/>
              </a:rPr>
              <a:t>Solution</a:t>
            </a:r>
            <a:r>
              <a:rPr lang="en-US" sz="1100" dirty="0" smtClean="0">
                <a:latin typeface="Roboto" charset="0"/>
                <a:ea typeface="Roboto" charset="0"/>
              </a:rPr>
              <a:t>: Define evaluation metrics such as accuracy, precision, recall, and F1-score to measure the effectiveness of the ranking system. Compare the predicted rankings with actual user interactions to assess accuracy and </a:t>
            </a:r>
            <a:r>
              <a:rPr lang="en-US" sz="1100" smtClean="0">
                <a:latin typeface="Roboto" charset="0"/>
                <a:ea typeface="Roboto" charset="0"/>
              </a:rPr>
              <a:t>relevance.</a:t>
            </a:r>
          </a:p>
          <a:p>
            <a:endParaRPr lang="en-US" sz="1100" smtClean="0">
              <a:latin typeface="Roboto" charset="0"/>
              <a:ea typeface="Roboto" charset="0"/>
            </a:endParaRPr>
          </a:p>
          <a:p>
            <a:r>
              <a:rPr lang="en-US" sz="1100" smtClean="0">
                <a:latin typeface="Roboto" charset="0"/>
                <a:ea typeface="Roboto" charset="0"/>
              </a:rPr>
              <a:t>By breaking down the problem statement into smaller sub-problems and providing solutions at each level, you can systematically address the challenges of building a personalized product ranking system. The block diagram visually represents the flow of the solution approach from data preparation to evaluation.</a:t>
            </a:r>
          </a:p>
          <a:p>
            <a:pPr lvl="1"/>
            <a:endParaRPr lang="en-US" sz="1100" dirty="0">
              <a:latin typeface="Roboto" charset="0"/>
              <a:ea typeface="Robot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261257" y="1072225"/>
            <a:ext cx="8599713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100" dirty="0" smtClean="0">
                <a:latin typeface="Roboto" charset="0"/>
                <a:ea typeface="Roboto" charset="0"/>
              </a:rPr>
              <a:t>The proposed solution for the personalized product ranking system has several limitations and considerations that need to be addressed. Here are some of the limitations: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Limited Data Realism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uses a simplified dataset for demonstration, which may not capture the complexity and diversity of real-world user interactions and product preferences. Real user data may exhibit more noise and variability.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Quantity and Quality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quality and quantity of user interaction data may impact the accuracy of user profiling and preferences. A lack of sufficient user data could result in less effective personalization.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Privacy and Consent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In a real-world scenario, collecting user interaction data for personalization raises privacy concerns. Consent and proper </a:t>
            </a:r>
            <a:r>
              <a:rPr lang="en-US" sz="1100" dirty="0" err="1" smtClean="0">
                <a:latin typeface="Roboto" charset="0"/>
                <a:ea typeface="Roboto" charset="0"/>
              </a:rPr>
              <a:t>anonymization</a:t>
            </a:r>
            <a:r>
              <a:rPr lang="en-US" sz="1100" dirty="0" smtClean="0">
                <a:latin typeface="Roboto" charset="0"/>
                <a:ea typeface="Roboto" charset="0"/>
              </a:rPr>
              <a:t> of user data are essential to address.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Cold Start Problem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does not address the "cold start" problem, where new users or products have limited interaction history, making it challenging to personalize recommendations for them.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Complexity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uses a simple Naive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 classifier, which might not capture complex relationships between user preferences and product features. More advanced models like collaborative filtering or deep learning could provide better results.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Text Preprocessing Challenges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text preprocessing techniques used, such as removing </a:t>
            </a:r>
            <a:r>
              <a:rPr lang="en-US" sz="1100" dirty="0" err="1" smtClean="0">
                <a:latin typeface="Roboto" charset="0"/>
                <a:ea typeface="Roboto" charset="0"/>
              </a:rPr>
              <a:t>stopwords</a:t>
            </a:r>
            <a:r>
              <a:rPr lang="en-US" sz="1100" dirty="0" smtClean="0">
                <a:latin typeface="Roboto" charset="0"/>
                <a:ea typeface="Roboto" charset="0"/>
              </a:rPr>
              <a:t> and tokenizing, may not capture all linguistic nuances, potentially affecting the accuracy of text-based predictions.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Feature Engineering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focuses on using textual data and basic attributes for predictions. Incorporating more diverse features, such as images or user demographic data, could improve the accuracy of recommendations.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159657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26572" y="1072225"/>
            <a:ext cx="8295628" cy="34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100" b="1" dirty="0" smtClean="0">
              <a:latin typeface="Roboto" charset="0"/>
              <a:ea typeface="Roboto" charset="0"/>
            </a:endParaRPr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Overfitting</a:t>
            </a:r>
            <a:r>
              <a:rPr lang="en-US" sz="1100" b="1" dirty="0" smtClean="0">
                <a:latin typeface="Roboto" charset="0"/>
                <a:ea typeface="Roboto" charset="0"/>
              </a:rPr>
              <a:t> and Generalization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solution's performance on the given dataset might not generalize well to new, unseen data. </a:t>
            </a:r>
            <a:r>
              <a:rPr lang="en-US" sz="1100" dirty="0" err="1" smtClean="0">
                <a:latin typeface="Roboto" charset="0"/>
                <a:ea typeface="Roboto" charset="0"/>
              </a:rPr>
              <a:t>Overfitting</a:t>
            </a:r>
            <a:r>
              <a:rPr lang="en-US" sz="1100" dirty="0" smtClean="0">
                <a:latin typeface="Roboto" charset="0"/>
                <a:ea typeface="Roboto" charset="0"/>
              </a:rPr>
              <a:t> could occur due to the limited dataset size and feature space.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Evaluation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primarily uses accuracy and classification metrics for evaluating the model's performance. Real-world evaluation might require additional metrics that consider user satisfaction and business impact.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Scalability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As the user base and product catalog grow, the personalized ranking system might face challenges in terms of scalability and computational efficiency.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Interpretability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proposed model might lack interpretability, making it difficult to explain why certain recommendations are being made. This could affect user trust and acceptance.</a:t>
            </a:r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Hyperparameter</a:t>
            </a:r>
            <a:r>
              <a:rPr lang="en-US" sz="1100" b="1" dirty="0" smtClean="0">
                <a:latin typeface="Roboto" charset="0"/>
                <a:ea typeface="Roboto" charset="0"/>
              </a:rPr>
              <a:t> Tuning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does not delve into </a:t>
            </a:r>
            <a:r>
              <a:rPr lang="en-US" sz="1100" dirty="0" err="1" smtClean="0">
                <a:latin typeface="Roboto" charset="0"/>
                <a:ea typeface="Roboto" charset="0"/>
              </a:rPr>
              <a:t>hyperparameter</a:t>
            </a:r>
            <a:r>
              <a:rPr lang="en-US" sz="1100" dirty="0" smtClean="0">
                <a:latin typeface="Roboto" charset="0"/>
                <a:ea typeface="Roboto" charset="0"/>
              </a:rPr>
              <a:t> tuning for the models, which could impact their performance and generalization capabilities.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Algorithmic Bias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does not explicitly address the potential biases that could emerge in the recommendation process, leading to unequal representation of products and categories.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Dynamic User Preferences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The solution assumes static user preferences over time. In reality, user preferences might change, and the system should adapt accordingly.</a:t>
            </a:r>
          </a:p>
          <a:p>
            <a:pPr lvl="1"/>
            <a:endParaRPr lang="en-US" sz="1100" dirty="0" smtClean="0">
              <a:latin typeface="Roboto" charset="0"/>
              <a:ea typeface="Roboto" charset="0"/>
            </a:endParaRP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To create a more robust and practical personalized product ranking system, these limitations need to be carefully considered and addressed during implementation and deployment.</a:t>
            </a:r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631371" y="876282"/>
            <a:ext cx="7569201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Future Scope and Upcoming Details:</a:t>
            </a:r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sz="1100" dirty="0" smtClean="0">
                <a:latin typeface="Roboto" charset="0"/>
                <a:ea typeface="Roboto" charset="0"/>
              </a:rPr>
              <a:t>While the proposed solution provides a foundation for a personalized product ranking system, there are several avenues for further development and improvement. Here are some future scope and upcoming details to consider: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Advanced Recommendation Algorithms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Explore more advanced recommendation algorithms such as collaborative filtering, matrix factorization, and deep learning models to capture complex user-product interactions.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Hybrid Approaches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Combine multiple recommendation techniques, such as content-based and collaborative filtering, to leverage the strengths of different methods and improve recommendation accuracy.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Real-Time Updates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Implement mechanisms to update user profiles and preferences in real time based on their changing behavior and interactions.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Natural Language Processing (NLP) Enhancements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Employ more sophisticated NLP techniques like word embeddings, topic modeling, and sentiment analysis to extract richer information from product descriptions.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</a:t>
            </a:r>
            <a:r>
              <a:rPr lang="en-US" sz="1100" b="1" dirty="0" err="1" smtClean="0">
                <a:latin typeface="Roboto" charset="0"/>
                <a:ea typeface="Roboto" charset="0"/>
              </a:rPr>
              <a:t>Explainability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Develop techniques to provide explanations for the recommendations made by the system, enhancing user trust and understanding.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A/B Testing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Conduct A/B testing to evaluate the impact of the personalized ranking system on user engagement, conversion rates, and overall business performance.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26571" y="1072225"/>
            <a:ext cx="8672286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1100" b="1" dirty="0" smtClean="0">
              <a:latin typeface="Roboto" charset="0"/>
              <a:ea typeface="Roboto" charset="0"/>
            </a:endParaRP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Dynamic User Clustering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Group users dynamically into clusters based on similar preferences, allowing for finer-grained personalization.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Augmentation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Augment the dataset with synthetic data to improve model generalization and handle the cold start problem more effectively.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Regularization and </a:t>
            </a:r>
            <a:r>
              <a:rPr lang="en-US" sz="1100" b="1" dirty="0" err="1" smtClean="0">
                <a:latin typeface="Roboto" charset="0"/>
                <a:ea typeface="Roboto" charset="0"/>
              </a:rPr>
              <a:t>Hyperparameter</a:t>
            </a:r>
            <a:r>
              <a:rPr lang="en-US" sz="1100" b="1" dirty="0" smtClean="0">
                <a:latin typeface="Roboto" charset="0"/>
                <a:ea typeface="Roboto" charset="0"/>
              </a:rPr>
              <a:t> Tuning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Fine-tune model </a:t>
            </a:r>
            <a:r>
              <a:rPr lang="en-US" sz="1100" dirty="0" err="1" smtClean="0">
                <a:latin typeface="Roboto" charset="0"/>
                <a:ea typeface="Roboto" charset="0"/>
              </a:rPr>
              <a:t>hyperparameters</a:t>
            </a:r>
            <a:r>
              <a:rPr lang="en-US" sz="1100" dirty="0" smtClean="0">
                <a:latin typeface="Roboto" charset="0"/>
                <a:ea typeface="Roboto" charset="0"/>
              </a:rPr>
              <a:t> and implement regularization techniques to prevent </a:t>
            </a:r>
            <a:r>
              <a:rPr lang="en-US" sz="1100" dirty="0" err="1" smtClean="0">
                <a:latin typeface="Roboto" charset="0"/>
                <a:ea typeface="Roboto" charset="0"/>
              </a:rPr>
              <a:t>overfitting</a:t>
            </a:r>
            <a:r>
              <a:rPr lang="en-US" sz="1100" dirty="0" smtClean="0">
                <a:latin typeface="Roboto" charset="0"/>
                <a:ea typeface="Roboto" charset="0"/>
              </a:rPr>
              <a:t> and improve model generalization.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Mobile App Integration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Integrate the personalized ranking system into a mobile app to provide users with personalized product recommendations on-the-go.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Feedback Loop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Implement a feedback loop that allows users to provide explicit feedback on recommended products, improving the system's learning and adaptation.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Multi-Objective Optimization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Optimize recommendations based on multiple objectives, such as user satisfaction, diversity of recommendations, and business goals.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Ethical Considerations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Address algorithmic bias, fairness, and transparency issues to ensure that recommendations are unbiased and equitable across user groups.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Continuous Learning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Implement mechanisms for continuous learning, where the system adapts and improves its recommendations over time based on user feedback and changing preferences.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Interface Design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Develop an intuitive and user-friendly interface to present personalized product recommendations to users effectively.</a:t>
            </a:r>
          </a:p>
          <a:p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sz="1100" dirty="0" smtClean="0">
                <a:latin typeface="Roboto" charset="0"/>
                <a:ea typeface="Roboto" charset="0"/>
              </a:rPr>
              <a:t>As the project progresses, these future scope and upcoming details will play a crucial role in enhancing the personalized product ranking system's accuracy, relevance, and overall user experience.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/>
        </p:nvGraphicFramePr>
        <p:xfrm>
          <a:off x="195688" y="1144500"/>
          <a:ext cx="8756200" cy="311942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Team Name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Coding Warriors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Institute Name/Names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SHRI VISHNU ENGINEERING COLLEGE FOR WOMEN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Team Members &gt;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1 (Leader)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2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3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Name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Vunnam Vaishalini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Thondapu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Lakshmi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Saranya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Busanaboina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Bhaskara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Venkata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Satya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 smtClean="0">
                          <a:solidFill>
                            <a:srgbClr val="000000"/>
                          </a:solidFill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Pavani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Roboto" charset="0"/>
                          <a:ea typeface="Roboto" charset="0"/>
                          <a:cs typeface="Roboto Mono"/>
                          <a:sym typeface="Roboto Mono"/>
                        </a:rPr>
                        <a:t>Batch</a:t>
                      </a:r>
                      <a:endParaRPr sz="1600" b="1" u="none" strike="noStrike" cap="none">
                        <a:latin typeface="Roboto" charset="0"/>
                        <a:ea typeface="Roboto" charset="0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2024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2024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Roboto" charset="0"/>
                          <a:ea typeface="Roboto" charset="0"/>
                        </a:rPr>
                        <a:t>2024</a:t>
                      </a:r>
                      <a:endParaRPr sz="1600" u="none" strike="noStrike" cap="none">
                        <a:latin typeface="Roboto" charset="0"/>
                        <a:ea typeface="Roboto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283028" y="1081314"/>
            <a:ext cx="8560607" cy="354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latin typeface="Roboto" charset="0"/>
                <a:ea typeface="Roboto" charset="0"/>
              </a:rPr>
              <a:t>Problem Statement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Personalized Product Recommendations</a:t>
            </a:r>
          </a:p>
          <a:p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b="1" dirty="0" smtClean="0">
                <a:latin typeface="Roboto" charset="0"/>
                <a:ea typeface="Roboto" charset="0"/>
              </a:rPr>
              <a:t>Deliverables: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Problem Statement Description</a:t>
            </a:r>
            <a:r>
              <a:rPr lang="en-US" sz="1100" dirty="0" smtClean="0">
                <a:latin typeface="Roboto" charset="0"/>
                <a:ea typeface="Roboto" charset="0"/>
              </a:rPr>
              <a:t>: Clearly explain the problem statement you're addressing, which is to develop a personalized product ranking system that considers user preferences, past interactions, product popularity, and user similarity to generate accurate and relevant product rankings.</a:t>
            </a:r>
          </a:p>
          <a:p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Implementation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Data Import and Initial Analysis: Your code correctly imports the data and performs initial analysis, such as checking data info, displaying the head, and checking for missing values.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Data Cleaning and Preprocessing: Your code correctly cleans the data, removes unnecessary columns, handles missing values, and extracts the primary categories.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Data Visualization: Your code generates appropriate data visualizations, such as bar plots, to provide insights into the distribution of categories.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Text Preprocessing: Your code tokenizes and preprocesses the textual data using techniques like removing punctuation and </a:t>
            </a:r>
            <a:r>
              <a:rPr lang="en-US" sz="1100" dirty="0" err="1" smtClean="0">
                <a:latin typeface="Roboto" charset="0"/>
                <a:ea typeface="Roboto" charset="0"/>
              </a:rPr>
              <a:t>stopwords</a:t>
            </a:r>
            <a:r>
              <a:rPr lang="en-US" sz="1100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Model Implementation: You've implemented a Naive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 classification model using both </a:t>
            </a:r>
            <a:r>
              <a:rPr lang="en-US" sz="1100" dirty="0" err="1" smtClean="0">
                <a:latin typeface="Roboto" charset="0"/>
                <a:ea typeface="Roboto" charset="0"/>
              </a:rPr>
              <a:t>TfidfVectorizer</a:t>
            </a:r>
            <a:r>
              <a:rPr lang="en-US" sz="1100" dirty="0" smtClean="0">
                <a:latin typeface="Roboto" charset="0"/>
                <a:ea typeface="Roboto" charset="0"/>
              </a:rPr>
              <a:t> and </a:t>
            </a:r>
            <a:r>
              <a:rPr lang="en-US" sz="1100" dirty="0" err="1" smtClean="0">
                <a:latin typeface="Roboto" charset="0"/>
                <a:ea typeface="Roboto" charset="0"/>
              </a:rPr>
              <a:t>CountVectorizer</a:t>
            </a:r>
            <a:r>
              <a:rPr lang="en-US" sz="1100" dirty="0" smtClean="0">
                <a:latin typeface="Roboto" charset="0"/>
                <a:ea typeface="Roboto" charset="0"/>
              </a:rPr>
              <a:t> to predict the primary categories based on the product descriptions.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Model Evaluation: Your code calculates and displays the accuracy score and classification report for both models, allowing for comparison.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7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13007" y="732818"/>
            <a:ext cx="8518936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latin typeface="Roboto" charset="0"/>
                <a:ea typeface="Roboto" charset="0"/>
              </a:rPr>
              <a:t>Expectations:</a:t>
            </a: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Execution</a:t>
            </a:r>
            <a:r>
              <a:rPr lang="en-US" sz="1100" dirty="0" smtClean="0">
                <a:latin typeface="Roboto" charset="0"/>
                <a:ea typeface="Roboto" charset="0"/>
              </a:rPr>
              <a:t>: The provided code should execute without errors. If any errors occurred during execution, they should have been addressed or fixed.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Processing</a:t>
            </a:r>
            <a:r>
              <a:rPr lang="en-US" sz="1100" dirty="0" smtClean="0">
                <a:latin typeface="Roboto" charset="0"/>
                <a:ea typeface="Roboto" charset="0"/>
              </a:rPr>
              <a:t>: The data should be correctly loaded, cleaned, and preprocessed. This includes handling missing values, extracting relevant information, and tokenizing text.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Implementation</a:t>
            </a:r>
            <a:r>
              <a:rPr lang="en-US" sz="1100" dirty="0" smtClean="0">
                <a:latin typeface="Roboto" charset="0"/>
                <a:ea typeface="Roboto" charset="0"/>
              </a:rPr>
              <a:t>: The Naive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 classification models should be implemented using both </a:t>
            </a:r>
            <a:r>
              <a:rPr lang="en-US" sz="1100" dirty="0" err="1" smtClean="0">
                <a:latin typeface="Roboto" charset="0"/>
                <a:ea typeface="Roboto" charset="0"/>
              </a:rPr>
              <a:t>TfidfVectorizer</a:t>
            </a:r>
            <a:r>
              <a:rPr lang="en-US" sz="1100" dirty="0" smtClean="0">
                <a:latin typeface="Roboto" charset="0"/>
                <a:ea typeface="Roboto" charset="0"/>
              </a:rPr>
              <a:t> and </a:t>
            </a:r>
            <a:r>
              <a:rPr lang="en-US" sz="1100" dirty="0" err="1" smtClean="0">
                <a:latin typeface="Roboto" charset="0"/>
                <a:ea typeface="Roboto" charset="0"/>
              </a:rPr>
              <a:t>CountVectorizer</a:t>
            </a:r>
            <a:r>
              <a:rPr lang="en-US" sz="1100" dirty="0" smtClean="0">
                <a:latin typeface="Roboto" charset="0"/>
                <a:ea typeface="Roboto" charset="0"/>
              </a:rPr>
              <a:t>. The models should be trained and used to make predictions.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Evaluation</a:t>
            </a:r>
            <a:r>
              <a:rPr lang="en-US" sz="1100" dirty="0" smtClean="0">
                <a:latin typeface="Roboto" charset="0"/>
                <a:ea typeface="Roboto" charset="0"/>
              </a:rPr>
              <a:t>: The accuracy scores and classification reports should be calculated and displayed for both models. The comparison of results should be insightful and informative.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Solution Explanation</a:t>
            </a:r>
            <a:r>
              <a:rPr lang="en-US" sz="1100" dirty="0" smtClean="0">
                <a:latin typeface="Roboto" charset="0"/>
                <a:ea typeface="Roboto" charset="0"/>
              </a:rPr>
              <a:t>: Your code submission should be accompanied by explanations in comments or a separate document. You should explain your approach, choices, and rationale for each step of the solution.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Quality</a:t>
            </a:r>
            <a:r>
              <a:rPr lang="en-US" sz="1100" dirty="0" smtClean="0">
                <a:latin typeface="Roboto" charset="0"/>
                <a:ea typeface="Roboto" charset="0"/>
              </a:rPr>
              <a:t>: The code should follow good coding practices, such as proper variable naming, modularity, and readability.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Reusability</a:t>
            </a:r>
            <a:r>
              <a:rPr lang="en-US" sz="1100" dirty="0" smtClean="0">
                <a:latin typeface="Roboto" charset="0"/>
                <a:ea typeface="Roboto" charset="0"/>
              </a:rPr>
              <a:t>: The code should be reusable and well-structured so that it can be easily extended or modified in the future.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7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Glossary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6800" y="889379"/>
            <a:ext cx="8124229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Personalized Product Recommendations</a:t>
            </a:r>
            <a:r>
              <a:rPr lang="en-US" sz="1100" dirty="0" smtClean="0">
                <a:latin typeface="Roboto" charset="0"/>
                <a:ea typeface="Roboto" charset="0"/>
              </a:rPr>
              <a:t>: A system that provides individualized suggestions for products to users based on their preferences, interactions, and other relevant factors.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Profiling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creating user profiles that capture information about users' characteristics, preferences, behavior, and interactions with a system.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Product Ranking System</a:t>
            </a:r>
            <a:r>
              <a:rPr lang="en-US" sz="1100" dirty="0" smtClean="0">
                <a:latin typeface="Roboto" charset="0"/>
                <a:ea typeface="Roboto" charset="0"/>
              </a:rPr>
              <a:t>: A system that orders or ranks products based on their relevance and suitability for a specific user.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Preferences</a:t>
            </a:r>
            <a:r>
              <a:rPr lang="en-US" sz="1100" dirty="0" smtClean="0">
                <a:latin typeface="Roboto" charset="0"/>
                <a:ea typeface="Roboto" charset="0"/>
              </a:rPr>
              <a:t>: The expressed likes and dislikes of users, indicating their interests in particular types of products, brands, or attributes.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Past Interactions</a:t>
            </a:r>
            <a:r>
              <a:rPr lang="en-US" sz="1100" dirty="0" smtClean="0">
                <a:latin typeface="Roboto" charset="0"/>
                <a:ea typeface="Roboto" charset="0"/>
              </a:rPr>
              <a:t>: Previous actions or behavior of users within the system, such as clicks, views, purchases, and reviews.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Product Popularity</a:t>
            </a:r>
            <a:r>
              <a:rPr lang="en-US" sz="1100" dirty="0" smtClean="0">
                <a:latin typeface="Roboto" charset="0"/>
                <a:ea typeface="Roboto" charset="0"/>
              </a:rPr>
              <a:t>: The measure of how widely accepted and favored a product is among users, often influenced by factors like sales, ratings, and reviews.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User Similarity</a:t>
            </a:r>
            <a:r>
              <a:rPr lang="en-US" sz="1100" dirty="0" smtClean="0">
                <a:latin typeface="Roboto" charset="0"/>
                <a:ea typeface="Roboto" charset="0"/>
              </a:rPr>
              <a:t>: A measure of how similar two users' profiles are based on factors like preferences, behavior, and interactions.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Relevance Score</a:t>
            </a:r>
            <a:r>
              <a:rPr lang="en-US" sz="1100" dirty="0" smtClean="0">
                <a:latin typeface="Roboto" charset="0"/>
                <a:ea typeface="Roboto" charset="0"/>
              </a:rPr>
              <a:t>: A numerical value assigned to a product indicating its suitability and relevance to a specific user.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Metrics for Evaluation</a:t>
            </a:r>
            <a:r>
              <a:rPr lang="en-US" sz="1100" dirty="0" smtClean="0">
                <a:latin typeface="Roboto" charset="0"/>
                <a:ea typeface="Roboto" charset="0"/>
              </a:rPr>
              <a:t>: Quantitative measures used to assess the performance of a recommendation system, such as accuracy, precision, recall, and F1-score.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Tokenization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breaking down a text into individual words or tokens for analysis.</a:t>
            </a:r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Stopwords</a:t>
            </a:r>
            <a:r>
              <a:rPr lang="en-US" sz="1100" dirty="0" smtClean="0">
                <a:latin typeface="Roboto" charset="0"/>
                <a:ea typeface="Roboto" charset="0"/>
              </a:rPr>
              <a:t>: Common words like "and," "the," "is," etc., that are often removed from text during preprocessing to reduce noise.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Punctuation Removal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eliminating punctuation marks (e.g., commas, periods) from text data to focus on meaningful words.</a:t>
            </a:r>
            <a:endParaRPr lang="en-US" sz="1100" b="1" dirty="0" smtClean="0">
              <a:latin typeface="Roboto" charset="0"/>
              <a:ea typeface="Roboto" charset="0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sz="17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Glossary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6800" y="954693"/>
            <a:ext cx="8058914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TfidfVectorizer</a:t>
            </a:r>
            <a:r>
              <a:rPr lang="en-US" sz="1100" dirty="0" smtClean="0">
                <a:latin typeface="Roboto" charset="0"/>
                <a:ea typeface="Roboto" charset="0"/>
              </a:rPr>
              <a:t>: A technique that converts a collection of raw documents (text) into a matrix of TF-IDF (Term Frequency-Inverse Document Frequency) features.</a:t>
            </a:r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CountVectorizer</a:t>
            </a:r>
            <a:r>
              <a:rPr lang="en-US" sz="1100" dirty="0" smtClean="0">
                <a:latin typeface="Roboto" charset="0"/>
                <a:ea typeface="Roboto" charset="0"/>
              </a:rPr>
              <a:t>: A technique that converts a collection of text documents into a matrix of token counts.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Naive </a:t>
            </a:r>
            <a:r>
              <a:rPr lang="en-US" sz="1100" b="1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: A classification algorithm based on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' theorem, commonly used for text classification tasks.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Multi-Class Classification</a:t>
            </a:r>
            <a:r>
              <a:rPr lang="en-US" sz="1100" dirty="0" smtClean="0">
                <a:latin typeface="Roboto" charset="0"/>
                <a:ea typeface="Roboto" charset="0"/>
              </a:rPr>
              <a:t>: A classification problem where instances are assigned to one of multiple classes.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Accuracy Score</a:t>
            </a:r>
            <a:r>
              <a:rPr lang="en-US" sz="1100" dirty="0" smtClean="0">
                <a:latin typeface="Roboto" charset="0"/>
                <a:ea typeface="Roboto" charset="0"/>
              </a:rPr>
              <a:t>: A metric that measures the percentage of correctly predicted instances out of the total instances.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Classification Report</a:t>
            </a:r>
            <a:r>
              <a:rPr lang="en-US" sz="1100" dirty="0" smtClean="0">
                <a:latin typeface="Roboto" charset="0"/>
                <a:ea typeface="Roboto" charset="0"/>
              </a:rPr>
              <a:t>: A summary of classification metrics such as precision, recall, F1-score, and support for each class.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Implementation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writing and executing computer code to solve a specific problem or task.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Preprocessing</a:t>
            </a:r>
            <a:r>
              <a:rPr lang="en-US" sz="1100" dirty="0" smtClean="0">
                <a:latin typeface="Roboto" charset="0"/>
                <a:ea typeface="Roboto" charset="0"/>
              </a:rPr>
              <a:t>: The steps taken to clean, transform, and prepare raw data for analysis or modeling.</a:t>
            </a:r>
          </a:p>
          <a:p>
            <a:r>
              <a:rPr lang="en-US" sz="1100" b="1" dirty="0" err="1" smtClean="0">
                <a:latin typeface="Roboto" charset="0"/>
                <a:ea typeface="Roboto" charset="0"/>
              </a:rPr>
              <a:t>DataFrame</a:t>
            </a:r>
            <a:r>
              <a:rPr lang="en-US" sz="1100" dirty="0" smtClean="0">
                <a:latin typeface="Roboto" charset="0"/>
                <a:ea typeface="Roboto" charset="0"/>
              </a:rPr>
              <a:t>: A two-dimensional labeled data structure in Python (e.g., Pandas) used for storing and analyzing tabular data.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Training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using a machine learning algorithm to learn patterns from the training data.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Prediction</a:t>
            </a:r>
            <a:r>
              <a:rPr lang="en-US" sz="1100" dirty="0" smtClean="0">
                <a:latin typeface="Roboto" charset="0"/>
                <a:ea typeface="Roboto" charset="0"/>
              </a:rPr>
              <a:t>: Using a trained machine learning model to make predictions on new, unseen data.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Feature Engineering</a:t>
            </a:r>
            <a:r>
              <a:rPr lang="en-US" sz="1100" dirty="0" smtClean="0">
                <a:latin typeface="Roboto" charset="0"/>
                <a:ea typeface="Roboto" charset="0"/>
              </a:rPr>
              <a:t>: The process of selecting, transforming, or creating features from raw data to improve the performance of a machine learning model.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Simulated Data</a:t>
            </a:r>
            <a:r>
              <a:rPr lang="en-US" sz="1100" dirty="0" smtClean="0">
                <a:latin typeface="Roboto" charset="0"/>
                <a:ea typeface="Roboto" charset="0"/>
              </a:rPr>
              <a:t>: Artificially generated data that mimics real-world data patterns for testing and development purposes.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Iterative Process</a:t>
            </a:r>
            <a:r>
              <a:rPr lang="en-US" sz="1100" dirty="0" smtClean="0">
                <a:latin typeface="Roboto" charset="0"/>
                <a:ea typeface="Roboto" charset="0"/>
              </a:rPr>
              <a:t>: A process that involves repeating steps, making improvements, and refining the solution in multiple cycles.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Comments</a:t>
            </a:r>
            <a:r>
              <a:rPr lang="en-US" sz="1100" dirty="0" smtClean="0">
                <a:latin typeface="Roboto" charset="0"/>
                <a:ea typeface="Roboto" charset="0"/>
              </a:rPr>
              <a:t>: Explanatory notes within the code that provide context and explanations for readers and collaborators.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Code Reusability</a:t>
            </a:r>
            <a:r>
              <a:rPr lang="en-US" sz="1100" dirty="0" smtClean="0">
                <a:latin typeface="Roboto" charset="0"/>
                <a:ea typeface="Roboto" charset="0"/>
              </a:rPr>
              <a:t>: Designing code in a modular and organized way so that it can be easily reused in different contexts or projects.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sz="17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Use-cases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333828" y="1338825"/>
            <a:ext cx="8708571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Text Classification for Product Categorization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Predicting the primary category of a product based on its description and other relevant attributes.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Core functionality required for personalized product recommendations.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P0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Cleaning and Preprocessing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Cleaning and preprocessing the raw data to remove missing values, unnecessary columns, and perform text preprocessing.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Ensures data quality and prepares the data for modeling.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P0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Data Analysis and Visualization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Analyzing and visualizing the distribution of primary categories to gain insights into the dataset.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Provides understanding of data distribution and category popularity.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P1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Model Comparison and Evaluation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Comparing the performance of the Naive </a:t>
            </a:r>
            <a:r>
              <a:rPr lang="en-US" sz="1100" dirty="0" err="1" smtClean="0">
                <a:latin typeface="Roboto" charset="0"/>
                <a:ea typeface="Roboto" charset="0"/>
              </a:rPr>
              <a:t>Bayes</a:t>
            </a:r>
            <a:r>
              <a:rPr lang="en-US" sz="1100" dirty="0" smtClean="0">
                <a:latin typeface="Roboto" charset="0"/>
                <a:ea typeface="Roboto" charset="0"/>
              </a:rPr>
              <a:t> model using both </a:t>
            </a:r>
            <a:r>
              <a:rPr lang="en-US" sz="1100" dirty="0" err="1" smtClean="0">
                <a:latin typeface="Roboto" charset="0"/>
                <a:ea typeface="Roboto" charset="0"/>
              </a:rPr>
              <a:t>TfidfVectorizer</a:t>
            </a:r>
            <a:r>
              <a:rPr lang="en-US" sz="1100" dirty="0" smtClean="0">
                <a:latin typeface="Roboto" charset="0"/>
                <a:ea typeface="Roboto" charset="0"/>
              </a:rPr>
              <a:t> and </a:t>
            </a:r>
            <a:r>
              <a:rPr lang="en-US" sz="1100" dirty="0" err="1" smtClean="0">
                <a:latin typeface="Roboto" charset="0"/>
                <a:ea typeface="Roboto" charset="0"/>
              </a:rPr>
              <a:t>CountVectorizer</a:t>
            </a:r>
            <a:r>
              <a:rPr lang="en-US" sz="1100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Helps determine the most suitable text </a:t>
            </a:r>
            <a:r>
              <a:rPr lang="en-US" sz="1100" dirty="0" err="1" smtClean="0">
                <a:latin typeface="Roboto" charset="0"/>
                <a:ea typeface="Roboto" charset="0"/>
              </a:rPr>
              <a:t>vectorization</a:t>
            </a:r>
            <a:r>
              <a:rPr lang="en-US" sz="1100" dirty="0" smtClean="0">
                <a:latin typeface="Roboto" charset="0"/>
                <a:ea typeface="Roboto" charset="0"/>
              </a:rPr>
              <a:t> approach.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P1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312057" y="809053"/>
            <a:ext cx="8584057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Generating Product Rankings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Implementing a personalized product ranking system based on user preferences, past interactions, and product popularity.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Enhances user experience by providing relevant product suggestions.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P2</a:t>
            </a:r>
          </a:p>
          <a:p>
            <a:r>
              <a:rPr lang="en-US" sz="1100" b="1" dirty="0" smtClean="0">
                <a:latin typeface="Roboto" charset="0"/>
                <a:ea typeface="Roboto" charset="0"/>
              </a:rPr>
              <a:t>Simulated Data Generation</a:t>
            </a:r>
            <a:r>
              <a:rPr lang="en-US" sz="1100" dirty="0" smtClean="0">
                <a:latin typeface="Roboto" charset="0"/>
                <a:ea typeface="Roboto" charset="0"/>
              </a:rPr>
              <a:t>: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Use Case: Generating simulated user interactions and preferences to demonstrate the personalized ranking system.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Impact: Illustrates how the ranking system would work with real user data.</a:t>
            </a:r>
          </a:p>
          <a:p>
            <a:pPr lvl="1"/>
            <a:r>
              <a:rPr lang="en-US" sz="1100" dirty="0" smtClean="0">
                <a:latin typeface="Roboto" charset="0"/>
                <a:ea typeface="Roboto" charset="0"/>
              </a:rPr>
              <a:t>Priority: P3</a:t>
            </a:r>
          </a:p>
          <a:p>
            <a:pPr lvl="1"/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b="1" dirty="0" smtClean="0">
                <a:latin typeface="Roboto" charset="0"/>
                <a:ea typeface="Roboto" charset="0"/>
              </a:rPr>
              <a:t>Prioritization:</a:t>
            </a:r>
          </a:p>
          <a:p>
            <a:endParaRPr lang="en-US" sz="1100" b="1" dirty="0" smtClean="0">
              <a:latin typeface="Roboto" charset="0"/>
              <a:ea typeface="Roboto" charset="0"/>
            </a:endParaRPr>
          </a:p>
          <a:p>
            <a:r>
              <a:rPr lang="en-US" sz="1100" dirty="0" smtClean="0">
                <a:latin typeface="Roboto" charset="0"/>
                <a:ea typeface="Roboto" charset="0"/>
              </a:rPr>
              <a:t>P0 (Highest Priority): These are essential components required to solve the core problem and implement the solution effectively.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P1 (High Priority): These use cases provide valuable insights and contribute significantly to the solution's effectiveness.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P2 (Medium Priority): These use cases enhance the solution's functionality but may not be as critical as the higher-priority ones.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P3 (Lower Priority): These use cases, while informative, are not necessary for the core functionality but can add value for demonstration purposes.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" charset="0"/>
                <a:ea typeface="Roboto" charset="0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" charset="0"/>
              <a:ea typeface="Roboto" charset="0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566056" y="1338825"/>
            <a:ext cx="3955143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dirty="0" smtClean="0">
              <a:latin typeface="Roboto" charset="0"/>
              <a:ea typeface="Roboto" charset="0"/>
            </a:endParaRP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r>
              <a:rPr lang="en-US" b="1" dirty="0" smtClean="0">
                <a:latin typeface="Roboto" charset="0"/>
                <a:ea typeface="Roboto" charset="0"/>
              </a:rPr>
              <a:t>Problem Statement : </a:t>
            </a:r>
          </a:p>
          <a:p>
            <a:r>
              <a:rPr lang="en-US" b="1" dirty="0" smtClean="0">
                <a:latin typeface="Roboto" charset="0"/>
                <a:ea typeface="Roboto" charset="0"/>
              </a:rPr>
              <a:t>Personalized Product Ranking System</a:t>
            </a:r>
          </a:p>
          <a:p>
            <a:endParaRPr lang="en-US" b="1" dirty="0" smtClean="0">
              <a:latin typeface="Roboto" charset="0"/>
              <a:ea typeface="Roboto" charset="0"/>
            </a:endParaRPr>
          </a:p>
          <a:p>
            <a:r>
              <a:rPr lang="en-US" b="1" dirty="0" smtClean="0">
                <a:latin typeface="Roboto" charset="0"/>
                <a:ea typeface="Roboto" charset="0"/>
              </a:rPr>
              <a:t>Overall Solution Approach:</a:t>
            </a:r>
            <a:endParaRPr lang="en-US" dirty="0" smtClean="0">
              <a:latin typeface="Roboto" charset="0"/>
              <a:ea typeface="Roboto" charset="0"/>
            </a:endParaRPr>
          </a:p>
          <a:p>
            <a:r>
              <a:rPr lang="en-US" sz="1100" dirty="0" smtClean="0">
                <a:latin typeface="Roboto" charset="0"/>
                <a:ea typeface="Roboto" charset="0"/>
              </a:rPr>
              <a:t>Data Preparation and Analysis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Text Classification for Product Categorization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User Profiling and Preferences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Product Ranking Algorithm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Evaluation and Metrics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7829" y="1321144"/>
            <a:ext cx="42962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" charset="0"/>
                <a:ea typeface="Roboto" charset="0"/>
              </a:rPr>
              <a:t>         Data Preparation and Analysis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Text Classification for Product Categorization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User Profiling and Preferences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Product Ranking Algorithm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            </a:t>
            </a:r>
          </a:p>
          <a:p>
            <a:r>
              <a:rPr lang="en-US" dirty="0" smtClean="0">
                <a:latin typeface="Roboto" charset="0"/>
                <a:ea typeface="Roboto" charset="0"/>
              </a:rPr>
              <a:t>                 Evaluation and Metrics</a:t>
            </a:r>
            <a:endParaRPr lang="en-US" dirty="0">
              <a:latin typeface="Roboto" charset="0"/>
              <a:ea typeface="Roboto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72629" y="1640114"/>
            <a:ext cx="45719" cy="283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987143" y="2264229"/>
            <a:ext cx="45719" cy="319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984967" y="2895600"/>
            <a:ext cx="45719" cy="341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016171" y="3534229"/>
            <a:ext cx="45719" cy="341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2725</Words>
  <PresentationFormat>On-screen Show (16:9)</PresentationFormat>
  <Paragraphs>386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Mono</vt:lpstr>
      <vt:lpstr>Simple Light</vt:lpstr>
      <vt:lpstr>Problem Statement Title: Personalized Product Recommendations  Team Name: Coding Warriors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Personalized Product Recommendations  Team Name: Coding Warriors  </dc:title>
  <dc:creator>Vunnam Vaishalini</dc:creator>
  <cp:lastModifiedBy>Hello</cp:lastModifiedBy>
  <cp:revision>2</cp:revision>
  <dcterms:modified xsi:type="dcterms:W3CDTF">2023-08-20T17:12:46Z</dcterms:modified>
</cp:coreProperties>
</file>