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06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23536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6430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dirty="0">
                <a:solidFill>
                  <a:srgbClr val="FFFFFF"/>
                </a:solidFill>
                <a:latin typeface="Roboto" pitchFamily="34" charset="0"/>
                <a:ea typeface="Roboto" pitchFamily="34" charset="-122"/>
                <a:cs typeface="Roboto" pitchFamily="34" charset="-120"/>
              </a:rPr>
              <a:t>Building a Predictive Model for Disease Diagnosis</a:t>
            </a:r>
            <a:endParaRPr lang="en-US" sz="6036" dirty="0"/>
          </a:p>
        </p:txBody>
      </p:sp>
      <p:sp>
        <p:nvSpPr>
          <p:cNvPr id="6" name="Text 2"/>
          <p:cNvSpPr/>
          <p:nvPr/>
        </p:nvSpPr>
        <p:spPr>
          <a:xfrm>
            <a:off x="833199" y="4688562"/>
            <a:ext cx="7477601" cy="1421606"/>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Leveraging the power of Python and machine learning, this presentation will explore the development of a robust predictive model for early disease detection, empowering healthcare professionals to make informed decisions and improve patient outcomes.</a:t>
            </a:r>
            <a:endParaRPr lang="en-US" sz="1750" dirty="0"/>
          </a:p>
        </p:txBody>
      </p:sp>
      <p:sp>
        <p:nvSpPr>
          <p:cNvPr id="7" name="Shape 3"/>
          <p:cNvSpPr/>
          <p:nvPr/>
        </p:nvSpPr>
        <p:spPr>
          <a:xfrm>
            <a:off x="833199" y="6376749"/>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360081"/>
            <a:ext cx="1830824" cy="388858"/>
          </a:xfrm>
          <a:prstGeom prst="rect">
            <a:avLst/>
          </a:prstGeom>
          <a:noFill/>
          <a:ln/>
        </p:spPr>
        <p:txBody>
          <a:bodyPr wrap="none" rtlCol="0" anchor="t"/>
          <a:lstStyle/>
          <a:p>
            <a:pPr marL="0" indent="0" algn="l">
              <a:lnSpc>
                <a:spcPts val="3062"/>
              </a:lnSpc>
              <a:buNone/>
            </a:pPr>
            <a:r>
              <a:rPr lang="en-US" sz="2187" b="1" dirty="0">
                <a:solidFill>
                  <a:srgbClr val="CFD0D8"/>
                </a:solidFill>
                <a:latin typeface="Roboto" pitchFamily="34" charset="0"/>
                <a:ea typeface="Roboto" pitchFamily="34" charset="-122"/>
                <a:cs typeface="Roboto" pitchFamily="34" charset="-120"/>
              </a:rPr>
              <a:t>Vaishalini R</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934"/>
          </a:xfrm>
          <a:prstGeom prst="rect">
            <a:avLst/>
          </a:prstGeom>
          <a:solidFill>
            <a:srgbClr val="000018">
              <a:alpha val="75000"/>
            </a:srgbClr>
          </a:solidFill>
          <a:ln/>
        </p:spPr>
      </p:sp>
      <p:sp>
        <p:nvSpPr>
          <p:cNvPr id="4" name="Text 1"/>
          <p:cNvSpPr/>
          <p:nvPr/>
        </p:nvSpPr>
        <p:spPr>
          <a:xfrm>
            <a:off x="2115026" y="602099"/>
            <a:ext cx="9513094" cy="684133"/>
          </a:xfrm>
          <a:prstGeom prst="rect">
            <a:avLst/>
          </a:prstGeom>
          <a:noFill/>
          <a:ln/>
        </p:spPr>
        <p:txBody>
          <a:bodyPr wrap="none" rtlCol="0" anchor="t"/>
          <a:lstStyle/>
          <a:p>
            <a:pPr marL="0" indent="0">
              <a:lnSpc>
                <a:spcPts val="5388"/>
              </a:lnSpc>
              <a:buNone/>
            </a:pPr>
            <a:r>
              <a:rPr lang="en-US" sz="4310" dirty="0">
                <a:solidFill>
                  <a:srgbClr val="FFFFFF"/>
                </a:solidFill>
                <a:latin typeface="Roboto" pitchFamily="34" charset="0"/>
                <a:ea typeface="Roboto" pitchFamily="34" charset="-122"/>
                <a:cs typeface="Roboto" pitchFamily="34" charset="-120"/>
              </a:rPr>
              <a:t>Deployment and Future Considerations</a:t>
            </a:r>
            <a:endParaRPr lang="en-US" sz="4310" dirty="0"/>
          </a:p>
        </p:txBody>
      </p:sp>
      <p:pic>
        <p:nvPicPr>
          <p:cNvPr id="5" name="Image 1" descr="preencoded.png"/>
          <p:cNvPicPr>
            <a:picLocks noChangeAspect="1"/>
          </p:cNvPicPr>
          <p:nvPr/>
        </p:nvPicPr>
        <p:blipFill>
          <a:blip r:embed="rId4"/>
          <a:stretch>
            <a:fillRect/>
          </a:stretch>
        </p:blipFill>
        <p:spPr>
          <a:xfrm>
            <a:off x="2115026" y="1724025"/>
            <a:ext cx="3247787" cy="2007275"/>
          </a:xfrm>
          <a:prstGeom prst="rect">
            <a:avLst/>
          </a:prstGeom>
        </p:spPr>
      </p:pic>
      <p:sp>
        <p:nvSpPr>
          <p:cNvPr id="6" name="Text 2"/>
          <p:cNvSpPr/>
          <p:nvPr/>
        </p:nvSpPr>
        <p:spPr>
          <a:xfrm>
            <a:off x="2115026" y="4004905"/>
            <a:ext cx="2736890" cy="342067"/>
          </a:xfrm>
          <a:prstGeom prst="rect">
            <a:avLst/>
          </a:prstGeom>
          <a:noFill/>
          <a:ln/>
        </p:spPr>
        <p:txBody>
          <a:bodyPr wrap="none" rtlCol="0" anchor="t"/>
          <a:lstStyle/>
          <a:p>
            <a:pPr marL="0" indent="0" algn="l">
              <a:lnSpc>
                <a:spcPts val="2694"/>
              </a:lnSpc>
              <a:buNone/>
            </a:pPr>
            <a:r>
              <a:rPr lang="en-US" sz="2155" b="1" dirty="0">
                <a:solidFill>
                  <a:srgbClr val="CFD0D8"/>
                </a:solidFill>
                <a:latin typeface="Roboto" pitchFamily="34" charset="0"/>
                <a:ea typeface="Roboto" pitchFamily="34" charset="-122"/>
                <a:cs typeface="Roboto" pitchFamily="34" charset="-120"/>
              </a:rPr>
              <a:t>Deployment Pipeline</a:t>
            </a:r>
            <a:endParaRPr lang="en-US" sz="2155" b="1" dirty="0"/>
          </a:p>
        </p:txBody>
      </p:sp>
      <p:sp>
        <p:nvSpPr>
          <p:cNvPr id="7" name="Text 3"/>
          <p:cNvSpPr/>
          <p:nvPr/>
        </p:nvSpPr>
        <p:spPr>
          <a:xfrm>
            <a:off x="2115026" y="4478298"/>
            <a:ext cx="3247787" cy="2802255"/>
          </a:xfrm>
          <a:prstGeom prst="rect">
            <a:avLst/>
          </a:prstGeom>
          <a:noFill/>
          <a:ln/>
        </p:spPr>
        <p:txBody>
          <a:bodyPr wrap="square" rtlCol="0" anchor="t"/>
          <a:lstStyle/>
          <a:p>
            <a:pPr marL="0" indent="0" algn="l">
              <a:lnSpc>
                <a:spcPts val="2758"/>
              </a:lnSpc>
              <a:buNone/>
            </a:pPr>
            <a:r>
              <a:rPr lang="en-US" sz="1724" dirty="0">
                <a:solidFill>
                  <a:srgbClr val="CFD0D8"/>
                </a:solidFill>
                <a:latin typeface="Roboto" pitchFamily="34" charset="0"/>
                <a:ea typeface="Roboto" pitchFamily="34" charset="-122"/>
                <a:cs typeface="Roboto" pitchFamily="34" charset="-120"/>
              </a:rPr>
              <a:t>The predictive model will be deployed as a web service, allowing healthcare providers to easily integrate it into their clinical workflows. Robust testing and monitoring processes will ensure reliable and secure model performance.</a:t>
            </a:r>
            <a:endParaRPr lang="en-US" sz="1724" dirty="0"/>
          </a:p>
        </p:txBody>
      </p:sp>
      <p:pic>
        <p:nvPicPr>
          <p:cNvPr id="8" name="Image 2" descr="preencoded.png"/>
          <p:cNvPicPr>
            <a:picLocks noChangeAspect="1"/>
          </p:cNvPicPr>
          <p:nvPr/>
        </p:nvPicPr>
        <p:blipFill>
          <a:blip r:embed="rId5"/>
          <a:stretch>
            <a:fillRect/>
          </a:stretch>
        </p:blipFill>
        <p:spPr>
          <a:xfrm>
            <a:off x="5691188" y="1724025"/>
            <a:ext cx="3247906" cy="2007275"/>
          </a:xfrm>
          <a:prstGeom prst="rect">
            <a:avLst/>
          </a:prstGeom>
        </p:spPr>
      </p:pic>
      <p:sp>
        <p:nvSpPr>
          <p:cNvPr id="9" name="Text 4"/>
          <p:cNvSpPr/>
          <p:nvPr/>
        </p:nvSpPr>
        <p:spPr>
          <a:xfrm>
            <a:off x="5691188" y="4004905"/>
            <a:ext cx="3247906" cy="684133"/>
          </a:xfrm>
          <a:prstGeom prst="rect">
            <a:avLst/>
          </a:prstGeom>
          <a:noFill/>
          <a:ln/>
        </p:spPr>
        <p:txBody>
          <a:bodyPr wrap="square" rtlCol="0" anchor="t"/>
          <a:lstStyle/>
          <a:p>
            <a:pPr marL="0" indent="0" algn="l">
              <a:lnSpc>
                <a:spcPts val="2694"/>
              </a:lnSpc>
              <a:buNone/>
            </a:pPr>
            <a:r>
              <a:rPr lang="en-US" sz="2155" b="1" dirty="0">
                <a:solidFill>
                  <a:srgbClr val="CFD0D8"/>
                </a:solidFill>
                <a:latin typeface="Roboto" pitchFamily="34" charset="0"/>
                <a:ea typeface="Roboto" pitchFamily="34" charset="-122"/>
                <a:cs typeface="Roboto" pitchFamily="34" charset="-120"/>
              </a:rPr>
              <a:t>Continued Model Improvement</a:t>
            </a:r>
            <a:endParaRPr lang="en-US" sz="2155" b="1" dirty="0"/>
          </a:p>
        </p:txBody>
      </p:sp>
      <p:sp>
        <p:nvSpPr>
          <p:cNvPr id="10" name="Text 5"/>
          <p:cNvSpPr/>
          <p:nvPr/>
        </p:nvSpPr>
        <p:spPr>
          <a:xfrm>
            <a:off x="5691188" y="4820364"/>
            <a:ext cx="3247906" cy="2451973"/>
          </a:xfrm>
          <a:prstGeom prst="rect">
            <a:avLst/>
          </a:prstGeom>
          <a:noFill/>
          <a:ln/>
        </p:spPr>
        <p:txBody>
          <a:bodyPr wrap="square" rtlCol="0" anchor="t"/>
          <a:lstStyle/>
          <a:p>
            <a:pPr marL="0" indent="0" algn="l">
              <a:lnSpc>
                <a:spcPts val="2758"/>
              </a:lnSpc>
              <a:buNone/>
            </a:pPr>
            <a:r>
              <a:rPr lang="en-US" sz="1724" dirty="0">
                <a:solidFill>
                  <a:srgbClr val="CFD0D8"/>
                </a:solidFill>
                <a:latin typeface="Roboto" pitchFamily="34" charset="0"/>
                <a:ea typeface="Roboto" pitchFamily="34" charset="-122"/>
                <a:cs typeface="Roboto" pitchFamily="34" charset="-120"/>
              </a:rPr>
              <a:t>As more data becomes available, the model will be retrained and fine-tuned to enhance its accuracy and generalizability. Collaboration with domain experts will guide the integration of new features and techniques.</a:t>
            </a:r>
            <a:endParaRPr lang="en-US" sz="1724" dirty="0"/>
          </a:p>
        </p:txBody>
      </p:sp>
      <p:pic>
        <p:nvPicPr>
          <p:cNvPr id="11" name="Image 3" descr="preencoded.png"/>
          <p:cNvPicPr>
            <a:picLocks noChangeAspect="1"/>
          </p:cNvPicPr>
          <p:nvPr/>
        </p:nvPicPr>
        <p:blipFill>
          <a:blip r:embed="rId6"/>
          <a:stretch>
            <a:fillRect/>
          </a:stretch>
        </p:blipFill>
        <p:spPr>
          <a:xfrm>
            <a:off x="9267468" y="1724025"/>
            <a:ext cx="3247906" cy="2007275"/>
          </a:xfrm>
          <a:prstGeom prst="rect">
            <a:avLst/>
          </a:prstGeom>
        </p:spPr>
      </p:pic>
      <p:sp>
        <p:nvSpPr>
          <p:cNvPr id="12" name="Text 6"/>
          <p:cNvSpPr/>
          <p:nvPr/>
        </p:nvSpPr>
        <p:spPr>
          <a:xfrm>
            <a:off x="9267468" y="4004905"/>
            <a:ext cx="3073360" cy="342067"/>
          </a:xfrm>
          <a:prstGeom prst="rect">
            <a:avLst/>
          </a:prstGeom>
          <a:noFill/>
          <a:ln/>
        </p:spPr>
        <p:txBody>
          <a:bodyPr wrap="none" rtlCol="0" anchor="t"/>
          <a:lstStyle/>
          <a:p>
            <a:pPr marL="0" indent="0" algn="l">
              <a:lnSpc>
                <a:spcPts val="2694"/>
              </a:lnSpc>
              <a:buNone/>
            </a:pPr>
            <a:r>
              <a:rPr lang="en-US" sz="2155" b="1" dirty="0">
                <a:solidFill>
                  <a:srgbClr val="CFD0D8"/>
                </a:solidFill>
                <a:latin typeface="Roboto" pitchFamily="34" charset="0"/>
                <a:ea typeface="Roboto" pitchFamily="34" charset="-122"/>
                <a:cs typeface="Roboto" pitchFamily="34" charset="-120"/>
              </a:rPr>
              <a:t>Ethical AI Considerations</a:t>
            </a:r>
            <a:endParaRPr lang="en-US" sz="2155" b="1" dirty="0"/>
          </a:p>
        </p:txBody>
      </p:sp>
      <p:sp>
        <p:nvSpPr>
          <p:cNvPr id="13" name="Text 7"/>
          <p:cNvSpPr/>
          <p:nvPr/>
        </p:nvSpPr>
        <p:spPr>
          <a:xfrm>
            <a:off x="9267468" y="4478298"/>
            <a:ext cx="3247906" cy="3152537"/>
          </a:xfrm>
          <a:prstGeom prst="rect">
            <a:avLst/>
          </a:prstGeom>
          <a:noFill/>
          <a:ln/>
        </p:spPr>
        <p:txBody>
          <a:bodyPr wrap="square" rtlCol="0" anchor="t"/>
          <a:lstStyle/>
          <a:p>
            <a:pPr marL="0" indent="0" algn="l">
              <a:lnSpc>
                <a:spcPts val="2758"/>
              </a:lnSpc>
              <a:buNone/>
            </a:pPr>
            <a:r>
              <a:rPr lang="en-US" sz="1724" dirty="0">
                <a:solidFill>
                  <a:srgbClr val="CFD0D8"/>
                </a:solidFill>
                <a:latin typeface="Roboto" pitchFamily="34" charset="0"/>
                <a:ea typeface="Roboto" pitchFamily="34" charset="-122"/>
                <a:cs typeface="Roboto" pitchFamily="34" charset="-120"/>
              </a:rPr>
              <a:t>Careful attention will be paid to addressing potential biases, ensuring patient privacy, and maintaining transparency in the model's decision-making process. Ongoing ethical reviews will be conducted to uphold the highest standards of responsible AI.</a:t>
            </a:r>
            <a:endParaRPr lang="en-US" sz="172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431375" y="565547"/>
            <a:ext cx="5140762" cy="642580"/>
          </a:xfrm>
          <a:prstGeom prst="rect">
            <a:avLst/>
          </a:prstGeom>
          <a:noFill/>
          <a:ln/>
        </p:spPr>
        <p:txBody>
          <a:bodyPr wrap="none" rtlCol="0" anchor="t"/>
          <a:lstStyle/>
          <a:p>
            <a:pPr marL="0" indent="0">
              <a:lnSpc>
                <a:spcPts val="5060"/>
              </a:lnSpc>
              <a:buNone/>
            </a:pPr>
            <a:r>
              <a:rPr lang="en-US" sz="4048" dirty="0">
                <a:solidFill>
                  <a:srgbClr val="FFFFFF"/>
                </a:solidFill>
                <a:latin typeface="Roboto" pitchFamily="34" charset="0"/>
                <a:ea typeface="Roboto" pitchFamily="34" charset="-122"/>
                <a:cs typeface="Roboto" pitchFamily="34" charset="-120"/>
              </a:rPr>
              <a:t>Conclusion</a:t>
            </a:r>
            <a:endParaRPr lang="en-US" sz="4048" dirty="0"/>
          </a:p>
        </p:txBody>
      </p:sp>
      <p:sp>
        <p:nvSpPr>
          <p:cNvPr id="5" name="Text 2"/>
          <p:cNvSpPr/>
          <p:nvPr/>
        </p:nvSpPr>
        <p:spPr>
          <a:xfrm>
            <a:off x="2431375" y="1503402"/>
            <a:ext cx="4632841" cy="2631758"/>
          </a:xfrm>
          <a:prstGeom prst="rect">
            <a:avLst/>
          </a:prstGeom>
          <a:noFill/>
          <a:ln/>
        </p:spPr>
        <p:txBody>
          <a:bodyPr wrap="square" rtlCol="0" anchor="t"/>
          <a:lstStyle/>
          <a:p>
            <a:pPr marL="0" indent="0">
              <a:lnSpc>
                <a:spcPts val="2591"/>
              </a:lnSpc>
              <a:buNone/>
            </a:pPr>
            <a:r>
              <a:rPr lang="en-US" sz="1619" dirty="0">
                <a:solidFill>
                  <a:srgbClr val="CFD0D8"/>
                </a:solidFill>
                <a:latin typeface="Roboto" pitchFamily="34" charset="0"/>
                <a:ea typeface="Roboto" pitchFamily="34" charset="-122"/>
                <a:cs typeface="Roboto" pitchFamily="34" charset="-120"/>
              </a:rPr>
              <a:t>In conclusion, the development of this predictive disease diagnosis model has demonstrated the powerful potential of machine learning in the healthcare domain. By leveraging Python and advanced algorithms, we've been able to create a reliable tool that can assist medical professionals in early identification of diseases, ultimately leading to improved patient outcomes.</a:t>
            </a:r>
          </a:p>
          <a:p>
            <a:pPr marL="0" indent="0">
              <a:lnSpc>
                <a:spcPts val="2591"/>
              </a:lnSpc>
              <a:buNone/>
            </a:pPr>
            <a:endParaRPr lang="en-US" sz="1619" dirty="0"/>
          </a:p>
        </p:txBody>
      </p:sp>
      <p:sp>
        <p:nvSpPr>
          <p:cNvPr id="6" name="Text 3"/>
          <p:cNvSpPr/>
          <p:nvPr/>
        </p:nvSpPr>
        <p:spPr>
          <a:xfrm>
            <a:off x="2431375" y="4518303"/>
            <a:ext cx="4632841" cy="2960727"/>
          </a:xfrm>
          <a:prstGeom prst="rect">
            <a:avLst/>
          </a:prstGeom>
          <a:noFill/>
          <a:ln/>
        </p:spPr>
        <p:txBody>
          <a:bodyPr wrap="square" rtlCol="0" anchor="t"/>
          <a:lstStyle/>
          <a:p>
            <a:pPr marL="0" indent="0">
              <a:lnSpc>
                <a:spcPts val="2591"/>
              </a:lnSpc>
              <a:buNone/>
            </a:pPr>
            <a:r>
              <a:rPr lang="en-US" sz="1619" dirty="0">
                <a:solidFill>
                  <a:srgbClr val="CFD0D8"/>
                </a:solidFill>
                <a:latin typeface="Roboto" pitchFamily="34" charset="0"/>
                <a:ea typeface="Roboto" pitchFamily="34" charset="-122"/>
                <a:cs typeface="Roboto" pitchFamily="34" charset="-120"/>
              </a:rPr>
              <a:t>As we move forward, this model can be further refined and expanded to encompass a broader range of health conditions, continuously enhancing its accuracy and reach. The insights gained from this project highlight the importance of interdisciplinary collaboration between data scientists, clinicians, and healthcare stakeholders in driving innovation and transforming the future of diagnostic practices.</a:t>
            </a:r>
            <a:endParaRPr lang="en-US" sz="1619" dirty="0"/>
          </a:p>
        </p:txBody>
      </p:sp>
      <p:pic>
        <p:nvPicPr>
          <p:cNvPr id="7" name="Image 1" descr="preencoded.png"/>
          <p:cNvPicPr>
            <a:picLocks noChangeAspect="1"/>
          </p:cNvPicPr>
          <p:nvPr/>
        </p:nvPicPr>
        <p:blipFill>
          <a:blip r:embed="rId4"/>
          <a:stretch>
            <a:fillRect/>
          </a:stretch>
        </p:blipFill>
        <p:spPr>
          <a:xfrm>
            <a:off x="7924086" y="2037398"/>
            <a:ext cx="4632841" cy="3350062"/>
          </a:xfrm>
          <a:prstGeom prst="rect">
            <a:avLst/>
          </a:prstGeom>
        </p:spPr>
      </p:pic>
    </p:spTree>
    <p:extLst>
      <p:ext uri="{BB962C8B-B14F-4D97-AF65-F5344CB8AC3E}">
        <p14:creationId xmlns:p14="http://schemas.microsoft.com/office/powerpoint/2010/main" val="298941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8826"/>
            <a:ext cx="14630400" cy="8229600"/>
          </a:xfrm>
          <a:prstGeom prst="rect">
            <a:avLst/>
          </a:prstGeom>
          <a:solidFill>
            <a:srgbClr val="000018">
              <a:alpha val="75000"/>
            </a:srgbClr>
          </a:solidFill>
          <a:ln/>
        </p:spPr>
      </p:sp>
      <p:sp>
        <p:nvSpPr>
          <p:cNvPr id="6" name="Text 3"/>
          <p:cNvSpPr/>
          <p:nvPr/>
        </p:nvSpPr>
        <p:spPr>
          <a:xfrm>
            <a:off x="5027091" y="3638316"/>
            <a:ext cx="5100135" cy="476484"/>
          </a:xfrm>
          <a:prstGeom prst="rect">
            <a:avLst/>
          </a:prstGeom>
          <a:noFill/>
          <a:ln/>
        </p:spPr>
        <p:txBody>
          <a:bodyPr wrap="square" rtlCol="0" anchor="t"/>
          <a:lstStyle/>
          <a:p>
            <a:pPr marL="0" indent="0">
              <a:lnSpc>
                <a:spcPts val="2591"/>
              </a:lnSpc>
              <a:buNone/>
            </a:pPr>
            <a:r>
              <a:rPr lang="en-US" sz="6600" dirty="0">
                <a:solidFill>
                  <a:schemeClr val="bg1"/>
                </a:solidFill>
              </a:rPr>
              <a:t>Thank You!</a:t>
            </a:r>
          </a:p>
        </p:txBody>
      </p:sp>
    </p:spTree>
    <p:extLst>
      <p:ext uri="{BB962C8B-B14F-4D97-AF65-F5344CB8AC3E}">
        <p14:creationId xmlns:p14="http://schemas.microsoft.com/office/powerpoint/2010/main" val="383220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876663"/>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Introduction</a:t>
            </a:r>
            <a:endParaRPr lang="en-US" sz="4374" dirty="0"/>
          </a:p>
        </p:txBody>
      </p:sp>
      <p:sp>
        <p:nvSpPr>
          <p:cNvPr id="6" name="Text 2"/>
          <p:cNvSpPr/>
          <p:nvPr/>
        </p:nvSpPr>
        <p:spPr>
          <a:xfrm>
            <a:off x="833199" y="2904292"/>
            <a:ext cx="7477601" cy="1777008"/>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Early detection of diseases is crucial for timely treatment and improved patient outcomes. Machine learning, a powerful subset of artificial intelligence, has demonstrated remarkable capabilities in analyzing complex health data and developing predictive models for disease diagnosis.</a:t>
            </a:r>
            <a:endParaRPr lang="en-US" sz="1750" dirty="0"/>
          </a:p>
        </p:txBody>
      </p:sp>
      <p:sp>
        <p:nvSpPr>
          <p:cNvPr id="7" name="Text 3"/>
          <p:cNvSpPr/>
          <p:nvPr/>
        </p:nvSpPr>
        <p:spPr>
          <a:xfrm>
            <a:off x="833199" y="4931212"/>
            <a:ext cx="7477601" cy="1421606"/>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The objective of this presentation is to showcase the development of a predictive model that can classify individuals into diseased or non-diseased categories based on various health attributes, leveraging the power of Python and advanced machine learning techniques.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1737192" y="363921"/>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Agenda</a:t>
            </a:r>
            <a:endParaRPr lang="en-US" sz="4374" dirty="0"/>
          </a:p>
        </p:txBody>
      </p:sp>
      <p:sp>
        <p:nvSpPr>
          <p:cNvPr id="5" name="Shape 2"/>
          <p:cNvSpPr/>
          <p:nvPr/>
        </p:nvSpPr>
        <p:spPr>
          <a:xfrm>
            <a:off x="1679177" y="1426128"/>
            <a:ext cx="499943" cy="499943"/>
          </a:xfrm>
          <a:prstGeom prst="roundRect">
            <a:avLst>
              <a:gd name="adj" fmla="val 20000"/>
            </a:avLst>
          </a:prstGeom>
          <a:solidFill>
            <a:srgbClr val="182567"/>
          </a:solidFill>
          <a:ln w="7620">
            <a:solidFill>
              <a:srgbClr val="313E80"/>
            </a:solidFill>
            <a:prstDash val="solid"/>
          </a:ln>
        </p:spPr>
      </p:sp>
      <p:sp>
        <p:nvSpPr>
          <p:cNvPr id="6" name="Text 3"/>
          <p:cNvSpPr/>
          <p:nvPr/>
        </p:nvSpPr>
        <p:spPr>
          <a:xfrm>
            <a:off x="1834434" y="1467800"/>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7" name="Text 4"/>
          <p:cNvSpPr/>
          <p:nvPr/>
        </p:nvSpPr>
        <p:spPr>
          <a:xfrm>
            <a:off x="2401291" y="150244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Loading</a:t>
            </a:r>
            <a:endParaRPr lang="en-US" sz="2187" dirty="0"/>
          </a:p>
        </p:txBody>
      </p:sp>
      <p:sp>
        <p:nvSpPr>
          <p:cNvPr id="8" name="Text 5"/>
          <p:cNvSpPr/>
          <p:nvPr/>
        </p:nvSpPr>
        <p:spPr>
          <a:xfrm>
            <a:off x="2401291" y="1982864"/>
            <a:ext cx="4444008" cy="710803"/>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Gather the relevant data sets and import them into our analysis environment.</a:t>
            </a:r>
            <a:endParaRPr lang="en-US" sz="1750" dirty="0"/>
          </a:p>
        </p:txBody>
      </p:sp>
      <p:sp>
        <p:nvSpPr>
          <p:cNvPr id="9" name="Shape 6"/>
          <p:cNvSpPr/>
          <p:nvPr/>
        </p:nvSpPr>
        <p:spPr>
          <a:xfrm>
            <a:off x="7426285" y="1426128"/>
            <a:ext cx="499943" cy="499943"/>
          </a:xfrm>
          <a:prstGeom prst="roundRect">
            <a:avLst>
              <a:gd name="adj" fmla="val 20000"/>
            </a:avLst>
          </a:prstGeom>
          <a:solidFill>
            <a:srgbClr val="182567"/>
          </a:solidFill>
          <a:ln w="7620">
            <a:solidFill>
              <a:srgbClr val="313E80"/>
            </a:solidFill>
            <a:prstDash val="solid"/>
          </a:ln>
        </p:spPr>
      </p:sp>
      <p:sp>
        <p:nvSpPr>
          <p:cNvPr id="10" name="Text 7"/>
          <p:cNvSpPr/>
          <p:nvPr/>
        </p:nvSpPr>
        <p:spPr>
          <a:xfrm>
            <a:off x="7581543" y="1467800"/>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1" name="Text 8"/>
          <p:cNvSpPr/>
          <p:nvPr/>
        </p:nvSpPr>
        <p:spPr>
          <a:xfrm>
            <a:off x="8148399" y="150244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Exploration</a:t>
            </a:r>
            <a:endParaRPr lang="en-US" sz="2187" dirty="0"/>
          </a:p>
        </p:txBody>
      </p:sp>
      <p:sp>
        <p:nvSpPr>
          <p:cNvPr id="12" name="Text 9"/>
          <p:cNvSpPr/>
          <p:nvPr/>
        </p:nvSpPr>
        <p:spPr>
          <a:xfrm>
            <a:off x="8148399" y="1982864"/>
            <a:ext cx="4444008" cy="1421606"/>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Conduct an in-depth analysis of the data to understand its structure, identify key features, and uncover any patterns or insights.</a:t>
            </a:r>
            <a:endParaRPr lang="en-US" sz="1750" dirty="0"/>
          </a:p>
        </p:txBody>
      </p:sp>
      <p:sp>
        <p:nvSpPr>
          <p:cNvPr id="13" name="Shape 10"/>
          <p:cNvSpPr/>
          <p:nvPr/>
        </p:nvSpPr>
        <p:spPr>
          <a:xfrm>
            <a:off x="1679177" y="3800234"/>
            <a:ext cx="499943" cy="499943"/>
          </a:xfrm>
          <a:prstGeom prst="roundRect">
            <a:avLst>
              <a:gd name="adj" fmla="val 20000"/>
            </a:avLst>
          </a:prstGeom>
          <a:solidFill>
            <a:srgbClr val="182567"/>
          </a:solidFill>
          <a:ln w="7620">
            <a:solidFill>
              <a:srgbClr val="313E80"/>
            </a:solidFill>
            <a:prstDash val="solid"/>
          </a:ln>
        </p:spPr>
      </p:sp>
      <p:sp>
        <p:nvSpPr>
          <p:cNvPr id="14" name="Text 11"/>
          <p:cNvSpPr/>
          <p:nvPr/>
        </p:nvSpPr>
        <p:spPr>
          <a:xfrm>
            <a:off x="1834434" y="3841906"/>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5" name="Text 12"/>
          <p:cNvSpPr/>
          <p:nvPr/>
        </p:nvSpPr>
        <p:spPr>
          <a:xfrm>
            <a:off x="2401291" y="3876553"/>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Preprocessing</a:t>
            </a:r>
            <a:endParaRPr lang="en-US" sz="2187" dirty="0"/>
          </a:p>
        </p:txBody>
      </p:sp>
      <p:sp>
        <p:nvSpPr>
          <p:cNvPr id="16" name="Text 13"/>
          <p:cNvSpPr/>
          <p:nvPr/>
        </p:nvSpPr>
        <p:spPr>
          <a:xfrm>
            <a:off x="2401291" y="4356970"/>
            <a:ext cx="4444008" cy="710803"/>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Clean, transform, and prepare the data to be used for model training and evaluation.</a:t>
            </a:r>
            <a:endParaRPr lang="en-US" sz="1750" dirty="0"/>
          </a:p>
        </p:txBody>
      </p:sp>
      <p:sp>
        <p:nvSpPr>
          <p:cNvPr id="17" name="Shape 14"/>
          <p:cNvSpPr/>
          <p:nvPr/>
        </p:nvSpPr>
        <p:spPr>
          <a:xfrm>
            <a:off x="7426285" y="3800234"/>
            <a:ext cx="499943" cy="499943"/>
          </a:xfrm>
          <a:prstGeom prst="roundRect">
            <a:avLst>
              <a:gd name="adj" fmla="val 20000"/>
            </a:avLst>
          </a:prstGeom>
          <a:solidFill>
            <a:srgbClr val="182567"/>
          </a:solidFill>
          <a:ln w="7620">
            <a:solidFill>
              <a:srgbClr val="313E80"/>
            </a:solidFill>
            <a:prstDash val="solid"/>
          </a:ln>
        </p:spPr>
      </p:sp>
      <p:sp>
        <p:nvSpPr>
          <p:cNvPr id="18" name="Text 15"/>
          <p:cNvSpPr/>
          <p:nvPr/>
        </p:nvSpPr>
        <p:spPr>
          <a:xfrm>
            <a:off x="7581543" y="3841906"/>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4</a:t>
            </a:r>
            <a:endParaRPr lang="en-US" sz="2624" dirty="0"/>
          </a:p>
        </p:txBody>
      </p:sp>
      <p:sp>
        <p:nvSpPr>
          <p:cNvPr id="19" name="Text 16"/>
          <p:cNvSpPr/>
          <p:nvPr/>
        </p:nvSpPr>
        <p:spPr>
          <a:xfrm>
            <a:off x="8148399" y="3876553"/>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Model Training</a:t>
            </a:r>
            <a:endParaRPr lang="en-US" sz="2187" dirty="0"/>
          </a:p>
        </p:txBody>
      </p:sp>
      <p:sp>
        <p:nvSpPr>
          <p:cNvPr id="20" name="Text 17"/>
          <p:cNvSpPr/>
          <p:nvPr/>
        </p:nvSpPr>
        <p:spPr>
          <a:xfrm>
            <a:off x="8148399" y="4356970"/>
            <a:ext cx="4444008" cy="710803"/>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Develop and train a predictive machine learning model using the preprocessed data.</a:t>
            </a:r>
            <a:endParaRPr lang="en-US" sz="1750" dirty="0"/>
          </a:p>
        </p:txBody>
      </p:sp>
      <p:sp>
        <p:nvSpPr>
          <p:cNvPr id="39" name="Shape 10">
            <a:extLst>
              <a:ext uri="{FF2B5EF4-FFF2-40B4-BE49-F238E27FC236}">
                <a16:creationId xmlns:a16="http://schemas.microsoft.com/office/drawing/2014/main" id="{3CA868CE-D097-DE67-9930-49725612A9A9}"/>
              </a:ext>
            </a:extLst>
          </p:cNvPr>
          <p:cNvSpPr/>
          <p:nvPr/>
        </p:nvSpPr>
        <p:spPr>
          <a:xfrm>
            <a:off x="1693927" y="5879760"/>
            <a:ext cx="499943" cy="499943"/>
          </a:xfrm>
          <a:prstGeom prst="roundRect">
            <a:avLst>
              <a:gd name="adj" fmla="val 20000"/>
            </a:avLst>
          </a:prstGeom>
          <a:solidFill>
            <a:srgbClr val="182567"/>
          </a:solidFill>
          <a:ln w="7620">
            <a:solidFill>
              <a:srgbClr val="313E80"/>
            </a:solidFill>
            <a:prstDash val="solid"/>
          </a:ln>
        </p:spPr>
      </p:sp>
      <p:sp>
        <p:nvSpPr>
          <p:cNvPr id="40" name="Text 11">
            <a:extLst>
              <a:ext uri="{FF2B5EF4-FFF2-40B4-BE49-F238E27FC236}">
                <a16:creationId xmlns:a16="http://schemas.microsoft.com/office/drawing/2014/main" id="{A6171047-9286-FD07-D8A9-1059F271A518}"/>
              </a:ext>
            </a:extLst>
          </p:cNvPr>
          <p:cNvSpPr/>
          <p:nvPr/>
        </p:nvSpPr>
        <p:spPr>
          <a:xfrm>
            <a:off x="1849184" y="592143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5</a:t>
            </a:r>
            <a:endParaRPr lang="en-US" sz="2624" dirty="0"/>
          </a:p>
        </p:txBody>
      </p:sp>
      <p:sp>
        <p:nvSpPr>
          <p:cNvPr id="41" name="Text 12">
            <a:extLst>
              <a:ext uri="{FF2B5EF4-FFF2-40B4-BE49-F238E27FC236}">
                <a16:creationId xmlns:a16="http://schemas.microsoft.com/office/drawing/2014/main" id="{116AB2C1-1A41-4105-B2EA-FF2DE8EF75F1}"/>
              </a:ext>
            </a:extLst>
          </p:cNvPr>
          <p:cNvSpPr/>
          <p:nvPr/>
        </p:nvSpPr>
        <p:spPr>
          <a:xfrm>
            <a:off x="2416041" y="5956079"/>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Model Evaluation</a:t>
            </a:r>
            <a:endParaRPr lang="en-US" sz="2187" dirty="0"/>
          </a:p>
        </p:txBody>
      </p:sp>
      <p:sp>
        <p:nvSpPr>
          <p:cNvPr id="42" name="Text 13">
            <a:extLst>
              <a:ext uri="{FF2B5EF4-FFF2-40B4-BE49-F238E27FC236}">
                <a16:creationId xmlns:a16="http://schemas.microsoft.com/office/drawing/2014/main" id="{B405E459-F4BF-03BB-5ADB-CAF3C37CAB9B}"/>
              </a:ext>
            </a:extLst>
          </p:cNvPr>
          <p:cNvSpPr/>
          <p:nvPr/>
        </p:nvSpPr>
        <p:spPr>
          <a:xfrm>
            <a:off x="2416041" y="6436496"/>
            <a:ext cx="4444008" cy="710803"/>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Evaluated model using precision, recall, F1-score, and ROC-AUC score and Confusion matrix visualized the accuracy of predictions.</a:t>
            </a:r>
            <a:endParaRPr lang="en-US" sz="1750" dirty="0"/>
          </a:p>
        </p:txBody>
      </p:sp>
      <p:sp>
        <p:nvSpPr>
          <p:cNvPr id="43" name="Shape 14">
            <a:extLst>
              <a:ext uri="{FF2B5EF4-FFF2-40B4-BE49-F238E27FC236}">
                <a16:creationId xmlns:a16="http://schemas.microsoft.com/office/drawing/2014/main" id="{EC0361A8-A63C-5570-C674-C2E2B438640B}"/>
              </a:ext>
            </a:extLst>
          </p:cNvPr>
          <p:cNvSpPr/>
          <p:nvPr/>
        </p:nvSpPr>
        <p:spPr>
          <a:xfrm>
            <a:off x="7441035" y="5879760"/>
            <a:ext cx="499943" cy="499943"/>
          </a:xfrm>
          <a:prstGeom prst="roundRect">
            <a:avLst>
              <a:gd name="adj" fmla="val 20000"/>
            </a:avLst>
          </a:prstGeom>
          <a:solidFill>
            <a:srgbClr val="182567"/>
          </a:solidFill>
          <a:ln w="7620">
            <a:solidFill>
              <a:srgbClr val="313E80"/>
            </a:solidFill>
            <a:prstDash val="solid"/>
          </a:ln>
        </p:spPr>
      </p:sp>
      <p:sp>
        <p:nvSpPr>
          <p:cNvPr id="44" name="Text 15">
            <a:extLst>
              <a:ext uri="{FF2B5EF4-FFF2-40B4-BE49-F238E27FC236}">
                <a16:creationId xmlns:a16="http://schemas.microsoft.com/office/drawing/2014/main" id="{40F82387-3126-AE07-0EBE-728240A3437E}"/>
              </a:ext>
            </a:extLst>
          </p:cNvPr>
          <p:cNvSpPr/>
          <p:nvPr/>
        </p:nvSpPr>
        <p:spPr>
          <a:xfrm>
            <a:off x="7596293" y="592143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6</a:t>
            </a:r>
            <a:endParaRPr lang="en-US" sz="2624" dirty="0"/>
          </a:p>
        </p:txBody>
      </p:sp>
      <p:sp>
        <p:nvSpPr>
          <p:cNvPr id="45" name="Text 16">
            <a:extLst>
              <a:ext uri="{FF2B5EF4-FFF2-40B4-BE49-F238E27FC236}">
                <a16:creationId xmlns:a16="http://schemas.microsoft.com/office/drawing/2014/main" id="{AEE99E27-9E3E-AFB0-2E32-7DC7A9D675D7}"/>
              </a:ext>
            </a:extLst>
          </p:cNvPr>
          <p:cNvSpPr/>
          <p:nvPr/>
        </p:nvSpPr>
        <p:spPr>
          <a:xfrm>
            <a:off x="8163149" y="5956079"/>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Saving the Model</a:t>
            </a:r>
            <a:endParaRPr lang="en-US" sz="2187" dirty="0"/>
          </a:p>
        </p:txBody>
      </p:sp>
      <p:sp>
        <p:nvSpPr>
          <p:cNvPr id="46" name="Text 17">
            <a:extLst>
              <a:ext uri="{FF2B5EF4-FFF2-40B4-BE49-F238E27FC236}">
                <a16:creationId xmlns:a16="http://schemas.microsoft.com/office/drawing/2014/main" id="{4DBC8D20-9368-DA32-E5D6-D733BC9B1318}"/>
              </a:ext>
            </a:extLst>
          </p:cNvPr>
          <p:cNvSpPr/>
          <p:nvPr/>
        </p:nvSpPr>
        <p:spPr>
          <a:xfrm>
            <a:off x="8163149" y="6436496"/>
            <a:ext cx="4444008" cy="710803"/>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Saved the trained model and scaler for future use and Ensured the model can be easily loaded and applied to new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856059"/>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Loading</a:t>
            </a:r>
            <a:endParaRPr lang="en-US" sz="4374" dirty="0"/>
          </a:p>
        </p:txBody>
      </p:sp>
      <p:sp>
        <p:nvSpPr>
          <p:cNvPr id="5" name="Shape 2"/>
          <p:cNvSpPr/>
          <p:nvPr/>
        </p:nvSpPr>
        <p:spPr>
          <a:xfrm>
            <a:off x="2037993" y="1994773"/>
            <a:ext cx="1759029" cy="1280160"/>
          </a:xfrm>
          <a:prstGeom prst="roundRect">
            <a:avLst>
              <a:gd name="adj" fmla="val 7811"/>
            </a:avLst>
          </a:prstGeom>
          <a:solidFill>
            <a:srgbClr val="182567"/>
          </a:solidFill>
          <a:ln w="7620">
            <a:solidFill>
              <a:srgbClr val="313E80"/>
            </a:solidFill>
            <a:prstDash val="solid"/>
          </a:ln>
        </p:spPr>
      </p:sp>
      <p:sp>
        <p:nvSpPr>
          <p:cNvPr id="6" name="Text 3"/>
          <p:cNvSpPr/>
          <p:nvPr/>
        </p:nvSpPr>
        <p:spPr>
          <a:xfrm>
            <a:off x="2267783" y="2412683"/>
            <a:ext cx="157877" cy="444341"/>
          </a:xfrm>
          <a:prstGeom prst="rect">
            <a:avLst/>
          </a:prstGeom>
          <a:noFill/>
          <a:ln/>
        </p:spPr>
        <p:txBody>
          <a:bodyPr wrap="none" rtlCol="0" anchor="t"/>
          <a:lstStyle/>
          <a:p>
            <a:pPr marL="0" indent="0" algn="ctr">
              <a:lnSpc>
                <a:spcPts val="3499"/>
              </a:lnSpc>
              <a:buNone/>
            </a:pPr>
            <a:r>
              <a:rPr lang="en-US" sz="2187" dirty="0">
                <a:solidFill>
                  <a:srgbClr val="CFD0D8"/>
                </a:solidFill>
                <a:latin typeface="Roboto" pitchFamily="34" charset="0"/>
                <a:ea typeface="Roboto" pitchFamily="34" charset="-122"/>
                <a:cs typeface="Roboto" pitchFamily="34" charset="-120"/>
              </a:rPr>
              <a:t>1</a:t>
            </a:r>
            <a:endParaRPr lang="en-US" sz="2187" dirty="0"/>
          </a:p>
        </p:txBody>
      </p:sp>
      <p:sp>
        <p:nvSpPr>
          <p:cNvPr id="7" name="Text 4"/>
          <p:cNvSpPr/>
          <p:nvPr/>
        </p:nvSpPr>
        <p:spPr>
          <a:xfrm>
            <a:off x="4019193" y="2216944"/>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Define</a:t>
            </a:r>
            <a:endParaRPr lang="en-US" sz="2187" dirty="0"/>
          </a:p>
        </p:txBody>
      </p:sp>
      <p:sp>
        <p:nvSpPr>
          <p:cNvPr id="8" name="Text 5"/>
          <p:cNvSpPr/>
          <p:nvPr/>
        </p:nvSpPr>
        <p:spPr>
          <a:xfrm>
            <a:off x="4019193" y="2697361"/>
            <a:ext cx="3436144" cy="355402"/>
          </a:xfrm>
          <a:prstGeom prst="rect">
            <a:avLst/>
          </a:prstGeom>
          <a:noFill/>
          <a:ln/>
        </p:spPr>
        <p:txBody>
          <a:bodyPr wrap="non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Identify data sources and variables</a:t>
            </a:r>
            <a:endParaRPr lang="en-US" sz="1750" dirty="0"/>
          </a:p>
        </p:txBody>
      </p:sp>
      <p:sp>
        <p:nvSpPr>
          <p:cNvPr id="9" name="Shape 6"/>
          <p:cNvSpPr/>
          <p:nvPr/>
        </p:nvSpPr>
        <p:spPr>
          <a:xfrm>
            <a:off x="3908107" y="3249245"/>
            <a:ext cx="8573214" cy="22205"/>
          </a:xfrm>
          <a:prstGeom prst="roundRect">
            <a:avLst>
              <a:gd name="adj" fmla="val 450302"/>
            </a:avLst>
          </a:prstGeom>
          <a:solidFill>
            <a:srgbClr val="313E80"/>
          </a:solidFill>
          <a:ln/>
        </p:spPr>
      </p:sp>
      <p:sp>
        <p:nvSpPr>
          <p:cNvPr id="10" name="Shape 7"/>
          <p:cNvSpPr/>
          <p:nvPr/>
        </p:nvSpPr>
        <p:spPr>
          <a:xfrm>
            <a:off x="2037993" y="3386018"/>
            <a:ext cx="3518059" cy="1280160"/>
          </a:xfrm>
          <a:prstGeom prst="roundRect">
            <a:avLst>
              <a:gd name="adj" fmla="val 7811"/>
            </a:avLst>
          </a:prstGeom>
          <a:solidFill>
            <a:srgbClr val="182567"/>
          </a:solidFill>
          <a:ln w="7620">
            <a:solidFill>
              <a:srgbClr val="313E80"/>
            </a:solidFill>
            <a:prstDash val="solid"/>
          </a:ln>
        </p:spPr>
      </p:sp>
      <p:sp>
        <p:nvSpPr>
          <p:cNvPr id="11" name="Text 8"/>
          <p:cNvSpPr/>
          <p:nvPr/>
        </p:nvSpPr>
        <p:spPr>
          <a:xfrm>
            <a:off x="2267783" y="3803928"/>
            <a:ext cx="157877" cy="444341"/>
          </a:xfrm>
          <a:prstGeom prst="rect">
            <a:avLst/>
          </a:prstGeom>
          <a:noFill/>
          <a:ln/>
        </p:spPr>
        <p:txBody>
          <a:bodyPr wrap="none" rtlCol="0" anchor="t"/>
          <a:lstStyle/>
          <a:p>
            <a:pPr marL="0" indent="0" algn="ctr">
              <a:lnSpc>
                <a:spcPts val="3499"/>
              </a:lnSpc>
              <a:buNone/>
            </a:pPr>
            <a:r>
              <a:rPr lang="en-US" sz="2187" dirty="0">
                <a:solidFill>
                  <a:srgbClr val="CFD0D8"/>
                </a:solidFill>
                <a:latin typeface="Roboto" pitchFamily="34" charset="0"/>
                <a:ea typeface="Roboto" pitchFamily="34" charset="-122"/>
                <a:cs typeface="Roboto" pitchFamily="34" charset="-120"/>
              </a:rPr>
              <a:t>2</a:t>
            </a:r>
            <a:endParaRPr lang="en-US" sz="2187" dirty="0"/>
          </a:p>
        </p:txBody>
      </p:sp>
      <p:sp>
        <p:nvSpPr>
          <p:cNvPr id="12" name="Text 9"/>
          <p:cNvSpPr/>
          <p:nvPr/>
        </p:nvSpPr>
        <p:spPr>
          <a:xfrm>
            <a:off x="5778222" y="3608189"/>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Collect</a:t>
            </a:r>
            <a:endParaRPr lang="en-US" sz="2187" dirty="0"/>
          </a:p>
        </p:txBody>
      </p:sp>
      <p:sp>
        <p:nvSpPr>
          <p:cNvPr id="13" name="Text 10"/>
          <p:cNvSpPr/>
          <p:nvPr/>
        </p:nvSpPr>
        <p:spPr>
          <a:xfrm>
            <a:off x="5778222" y="4088606"/>
            <a:ext cx="3606046" cy="355402"/>
          </a:xfrm>
          <a:prstGeom prst="rect">
            <a:avLst/>
          </a:prstGeom>
          <a:noFill/>
          <a:ln/>
        </p:spPr>
        <p:txBody>
          <a:bodyPr wrap="non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Gather relevant data from databases</a:t>
            </a:r>
            <a:endParaRPr lang="en-US" sz="1750" dirty="0"/>
          </a:p>
        </p:txBody>
      </p:sp>
      <p:sp>
        <p:nvSpPr>
          <p:cNvPr id="14" name="Shape 11"/>
          <p:cNvSpPr/>
          <p:nvPr/>
        </p:nvSpPr>
        <p:spPr>
          <a:xfrm>
            <a:off x="5667137" y="4640491"/>
            <a:ext cx="6814185" cy="22205"/>
          </a:xfrm>
          <a:prstGeom prst="roundRect">
            <a:avLst>
              <a:gd name="adj" fmla="val 450302"/>
            </a:avLst>
          </a:prstGeom>
          <a:solidFill>
            <a:srgbClr val="313E80"/>
          </a:solidFill>
          <a:ln/>
        </p:spPr>
      </p:sp>
      <p:sp>
        <p:nvSpPr>
          <p:cNvPr id="15" name="Shape 12"/>
          <p:cNvSpPr/>
          <p:nvPr/>
        </p:nvSpPr>
        <p:spPr>
          <a:xfrm>
            <a:off x="2037993" y="4777264"/>
            <a:ext cx="5277207" cy="1280160"/>
          </a:xfrm>
          <a:prstGeom prst="roundRect">
            <a:avLst>
              <a:gd name="adj" fmla="val 7811"/>
            </a:avLst>
          </a:prstGeom>
          <a:solidFill>
            <a:srgbClr val="182567"/>
          </a:solidFill>
          <a:ln w="7620">
            <a:solidFill>
              <a:srgbClr val="313E80"/>
            </a:solidFill>
            <a:prstDash val="solid"/>
          </a:ln>
        </p:spPr>
      </p:sp>
      <p:sp>
        <p:nvSpPr>
          <p:cNvPr id="16" name="Text 13"/>
          <p:cNvSpPr/>
          <p:nvPr/>
        </p:nvSpPr>
        <p:spPr>
          <a:xfrm>
            <a:off x="2267783" y="5195173"/>
            <a:ext cx="157877" cy="444341"/>
          </a:xfrm>
          <a:prstGeom prst="rect">
            <a:avLst/>
          </a:prstGeom>
          <a:noFill/>
          <a:ln/>
        </p:spPr>
        <p:txBody>
          <a:bodyPr wrap="none" rtlCol="0" anchor="t"/>
          <a:lstStyle/>
          <a:p>
            <a:pPr marL="0" indent="0" algn="ctr">
              <a:lnSpc>
                <a:spcPts val="3499"/>
              </a:lnSpc>
              <a:buNone/>
            </a:pPr>
            <a:r>
              <a:rPr lang="en-US" sz="2187" dirty="0">
                <a:solidFill>
                  <a:srgbClr val="CFD0D8"/>
                </a:solidFill>
                <a:latin typeface="Roboto" pitchFamily="34" charset="0"/>
                <a:ea typeface="Roboto" pitchFamily="34" charset="-122"/>
                <a:cs typeface="Roboto" pitchFamily="34" charset="-120"/>
              </a:rPr>
              <a:t>3</a:t>
            </a:r>
            <a:endParaRPr lang="en-US" sz="2187" dirty="0"/>
          </a:p>
        </p:txBody>
      </p:sp>
      <p:sp>
        <p:nvSpPr>
          <p:cNvPr id="17" name="Text 14"/>
          <p:cNvSpPr/>
          <p:nvPr/>
        </p:nvSpPr>
        <p:spPr>
          <a:xfrm>
            <a:off x="7537371" y="4999434"/>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Import</a:t>
            </a:r>
            <a:endParaRPr lang="en-US" sz="2187" dirty="0"/>
          </a:p>
        </p:txBody>
      </p:sp>
      <p:sp>
        <p:nvSpPr>
          <p:cNvPr id="18" name="Text 15"/>
          <p:cNvSpPr/>
          <p:nvPr/>
        </p:nvSpPr>
        <p:spPr>
          <a:xfrm>
            <a:off x="7537371" y="5479852"/>
            <a:ext cx="3448526" cy="355402"/>
          </a:xfrm>
          <a:prstGeom prst="rect">
            <a:avLst/>
          </a:prstGeom>
          <a:noFill/>
          <a:ln/>
        </p:spPr>
        <p:txBody>
          <a:bodyPr wrap="non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Load data into Python environment</a:t>
            </a:r>
            <a:endParaRPr lang="en-US" sz="1750" dirty="0"/>
          </a:p>
        </p:txBody>
      </p:sp>
      <p:sp>
        <p:nvSpPr>
          <p:cNvPr id="19" name="Text 16"/>
          <p:cNvSpPr/>
          <p:nvPr/>
        </p:nvSpPr>
        <p:spPr>
          <a:xfrm>
            <a:off x="2037993" y="6307336"/>
            <a:ext cx="10554414" cy="1066205"/>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The first step in building our predictive model is to define the data sources and variables we will use. We will then collect the relevant data from various medical databases and import it into our Python environment, laying the foundation for our analysis.</a:t>
            </a:r>
            <a:endParaRPr lang="en-US" sz="1750" dirty="0"/>
          </a:p>
        </p:txBody>
      </p:sp>
      <p:pic>
        <p:nvPicPr>
          <p:cNvPr id="22" name="Picture 21">
            <a:extLst>
              <a:ext uri="{FF2B5EF4-FFF2-40B4-BE49-F238E27FC236}">
                <a16:creationId xmlns:a16="http://schemas.microsoft.com/office/drawing/2014/main" id="{9A2AFDAA-88B6-EAE4-005E-903F54424F0C}"/>
              </a:ext>
            </a:extLst>
          </p:cNvPr>
          <p:cNvPicPr>
            <a:picLocks noChangeAspect="1"/>
          </p:cNvPicPr>
          <p:nvPr/>
        </p:nvPicPr>
        <p:blipFill>
          <a:blip r:embed="rId4"/>
          <a:stretch>
            <a:fillRect/>
          </a:stretch>
        </p:blipFill>
        <p:spPr>
          <a:xfrm>
            <a:off x="7537371" y="236462"/>
            <a:ext cx="6891239" cy="21182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333821" y="3547923"/>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Exploration</a:t>
            </a:r>
            <a:endParaRPr lang="en-US" sz="4374" dirty="0"/>
          </a:p>
        </p:txBody>
      </p:sp>
      <p:sp>
        <p:nvSpPr>
          <p:cNvPr id="5" name="Text 2"/>
          <p:cNvSpPr/>
          <p:nvPr/>
        </p:nvSpPr>
        <p:spPr>
          <a:xfrm>
            <a:off x="328307" y="4400416"/>
            <a:ext cx="5099099" cy="1151314"/>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Examined the dataset to understand the distribution of features and identify any patterns or anomalies. Performed descriptive statistics, visualizations, and correlation analysis to gain insights into the data.</a:t>
            </a:r>
            <a:endParaRPr lang="en-US" sz="1750" dirty="0"/>
          </a:p>
        </p:txBody>
      </p:sp>
      <p:sp>
        <p:nvSpPr>
          <p:cNvPr id="6" name="Text 3"/>
          <p:cNvSpPr/>
          <p:nvPr/>
        </p:nvSpPr>
        <p:spPr>
          <a:xfrm>
            <a:off x="328308" y="6327683"/>
            <a:ext cx="4981112" cy="1066205"/>
          </a:xfrm>
          <a:prstGeom prst="rect">
            <a:avLst/>
          </a:prstGeom>
          <a:noFill/>
          <a:ln/>
        </p:spPr>
        <p:txBody>
          <a:bodyPr wrap="square" rtlCol="0" anchor="t"/>
          <a:lstStyle/>
          <a:p>
            <a:pPr marL="0" indent="0" algn="just">
              <a:lnSpc>
                <a:spcPts val="2799"/>
              </a:lnSpc>
              <a:buNone/>
            </a:pPr>
            <a:r>
              <a:rPr lang="en-US" sz="1750" dirty="0">
                <a:solidFill>
                  <a:srgbClr val="CFD0D8"/>
                </a:solidFill>
                <a:latin typeface="Roboto" pitchFamily="34" charset="0"/>
                <a:ea typeface="Roboto" pitchFamily="34" charset="-122"/>
                <a:cs typeface="Roboto" pitchFamily="34" charset="-120"/>
              </a:rPr>
              <a:t>Identified key variables that could potentially influence disease diagnosis, such as age, BMI, blood pressure, and medical history.</a:t>
            </a:r>
            <a:endParaRPr lang="en-US" sz="1750" dirty="0"/>
          </a:p>
        </p:txBody>
      </p:sp>
      <p:pic>
        <p:nvPicPr>
          <p:cNvPr id="10" name="Picture 9">
            <a:extLst>
              <a:ext uri="{FF2B5EF4-FFF2-40B4-BE49-F238E27FC236}">
                <a16:creationId xmlns:a16="http://schemas.microsoft.com/office/drawing/2014/main" id="{CE76973C-7194-727F-22B0-981514109F25}"/>
              </a:ext>
            </a:extLst>
          </p:cNvPr>
          <p:cNvPicPr>
            <a:picLocks noChangeAspect="1"/>
          </p:cNvPicPr>
          <p:nvPr/>
        </p:nvPicPr>
        <p:blipFill rotWithShape="1">
          <a:blip r:embed="rId4"/>
          <a:srcRect b="3434"/>
          <a:stretch/>
        </p:blipFill>
        <p:spPr>
          <a:xfrm>
            <a:off x="0" y="0"/>
            <a:ext cx="14630400" cy="3338521"/>
          </a:xfrm>
          <a:prstGeom prst="rect">
            <a:avLst/>
          </a:prstGeom>
        </p:spPr>
      </p:pic>
      <p:pic>
        <p:nvPicPr>
          <p:cNvPr id="12" name="Picture 11">
            <a:extLst>
              <a:ext uri="{FF2B5EF4-FFF2-40B4-BE49-F238E27FC236}">
                <a16:creationId xmlns:a16="http://schemas.microsoft.com/office/drawing/2014/main" id="{A64B1B22-507C-2599-FAEE-807CD7D8C88B}"/>
              </a:ext>
            </a:extLst>
          </p:cNvPr>
          <p:cNvPicPr>
            <a:picLocks noChangeAspect="1"/>
          </p:cNvPicPr>
          <p:nvPr/>
        </p:nvPicPr>
        <p:blipFill>
          <a:blip r:embed="rId5"/>
          <a:stretch>
            <a:fillRect/>
          </a:stretch>
        </p:blipFill>
        <p:spPr>
          <a:xfrm>
            <a:off x="5591869" y="4356122"/>
            <a:ext cx="3729113" cy="2726663"/>
          </a:xfrm>
          <a:prstGeom prst="rect">
            <a:avLst/>
          </a:prstGeom>
        </p:spPr>
      </p:pic>
      <p:pic>
        <p:nvPicPr>
          <p:cNvPr id="14" name="Picture 13">
            <a:extLst>
              <a:ext uri="{FF2B5EF4-FFF2-40B4-BE49-F238E27FC236}">
                <a16:creationId xmlns:a16="http://schemas.microsoft.com/office/drawing/2014/main" id="{AEC40B86-4D36-411D-A676-51510404A790}"/>
              </a:ext>
            </a:extLst>
          </p:cNvPr>
          <p:cNvPicPr>
            <a:picLocks noChangeAspect="1"/>
          </p:cNvPicPr>
          <p:nvPr/>
        </p:nvPicPr>
        <p:blipFill>
          <a:blip r:embed="rId6"/>
          <a:stretch>
            <a:fillRect/>
          </a:stretch>
        </p:blipFill>
        <p:spPr>
          <a:xfrm>
            <a:off x="9590640" y="3895109"/>
            <a:ext cx="4791654" cy="36486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5" name="Text 1"/>
          <p:cNvSpPr/>
          <p:nvPr/>
        </p:nvSpPr>
        <p:spPr>
          <a:xfrm>
            <a:off x="8309598" y="831669"/>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Preprocessing</a:t>
            </a:r>
            <a:endParaRPr lang="en-US" sz="4374" dirty="0"/>
          </a:p>
        </p:txBody>
      </p:sp>
      <p:sp>
        <p:nvSpPr>
          <p:cNvPr id="6" name="Shape 2"/>
          <p:cNvSpPr/>
          <p:nvPr/>
        </p:nvSpPr>
        <p:spPr>
          <a:xfrm>
            <a:off x="8037481" y="1953101"/>
            <a:ext cx="44410" cy="5351026"/>
          </a:xfrm>
          <a:prstGeom prst="roundRect">
            <a:avLst>
              <a:gd name="adj" fmla="val 225151"/>
            </a:avLst>
          </a:prstGeom>
          <a:solidFill>
            <a:srgbClr val="313E80"/>
          </a:solidFill>
          <a:ln/>
        </p:spPr>
      </p:sp>
      <p:sp>
        <p:nvSpPr>
          <p:cNvPr id="7" name="Shape 3"/>
          <p:cNvSpPr/>
          <p:nvPr/>
        </p:nvSpPr>
        <p:spPr>
          <a:xfrm>
            <a:off x="8309598" y="2354401"/>
            <a:ext cx="777597" cy="44410"/>
          </a:xfrm>
          <a:prstGeom prst="roundRect">
            <a:avLst>
              <a:gd name="adj" fmla="val 225151"/>
            </a:avLst>
          </a:prstGeom>
          <a:solidFill>
            <a:srgbClr val="313E80"/>
          </a:solidFill>
          <a:ln/>
        </p:spPr>
      </p:sp>
      <p:sp>
        <p:nvSpPr>
          <p:cNvPr id="8" name="Shape 4"/>
          <p:cNvSpPr/>
          <p:nvPr/>
        </p:nvSpPr>
        <p:spPr>
          <a:xfrm>
            <a:off x="7809655" y="2126694"/>
            <a:ext cx="499943" cy="499943"/>
          </a:xfrm>
          <a:prstGeom prst="roundRect">
            <a:avLst>
              <a:gd name="adj" fmla="val 20000"/>
            </a:avLst>
          </a:prstGeom>
          <a:solidFill>
            <a:srgbClr val="182567"/>
          </a:solidFill>
          <a:ln w="7620">
            <a:solidFill>
              <a:srgbClr val="313E80"/>
            </a:solidFill>
            <a:prstDash val="solid"/>
          </a:ln>
        </p:spPr>
      </p:sp>
      <p:sp>
        <p:nvSpPr>
          <p:cNvPr id="9" name="Text 5"/>
          <p:cNvSpPr/>
          <p:nvPr/>
        </p:nvSpPr>
        <p:spPr>
          <a:xfrm>
            <a:off x="7964912" y="2168366"/>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10" name="Text 6"/>
          <p:cNvSpPr/>
          <p:nvPr/>
        </p:nvSpPr>
        <p:spPr>
          <a:xfrm>
            <a:off x="9281684" y="2175272"/>
            <a:ext cx="2808089"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Handling Missing Data</a:t>
            </a:r>
            <a:endParaRPr lang="en-US" sz="2187" dirty="0"/>
          </a:p>
        </p:txBody>
      </p:sp>
      <p:sp>
        <p:nvSpPr>
          <p:cNvPr id="11" name="Text 7"/>
          <p:cNvSpPr/>
          <p:nvPr/>
        </p:nvSpPr>
        <p:spPr>
          <a:xfrm>
            <a:off x="9281684" y="2655689"/>
            <a:ext cx="5161717"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Identify and address any missing values in the dataset using techniques like mean/median imputation or more advanced methods like k-nearest neighbors.</a:t>
            </a:r>
            <a:endParaRPr lang="en-US" sz="1750" dirty="0"/>
          </a:p>
        </p:txBody>
      </p:sp>
      <p:sp>
        <p:nvSpPr>
          <p:cNvPr id="12" name="Shape 8"/>
          <p:cNvSpPr/>
          <p:nvPr/>
        </p:nvSpPr>
        <p:spPr>
          <a:xfrm>
            <a:off x="8309598" y="4470040"/>
            <a:ext cx="777597" cy="44410"/>
          </a:xfrm>
          <a:prstGeom prst="roundRect">
            <a:avLst>
              <a:gd name="adj" fmla="val 225151"/>
            </a:avLst>
          </a:prstGeom>
          <a:solidFill>
            <a:srgbClr val="313E80"/>
          </a:solidFill>
          <a:ln/>
        </p:spPr>
      </p:sp>
      <p:sp>
        <p:nvSpPr>
          <p:cNvPr id="13" name="Shape 9"/>
          <p:cNvSpPr/>
          <p:nvPr/>
        </p:nvSpPr>
        <p:spPr>
          <a:xfrm>
            <a:off x="7809655" y="4290910"/>
            <a:ext cx="499943" cy="499943"/>
          </a:xfrm>
          <a:prstGeom prst="roundRect">
            <a:avLst>
              <a:gd name="adj" fmla="val 20000"/>
            </a:avLst>
          </a:prstGeom>
          <a:solidFill>
            <a:srgbClr val="182567"/>
          </a:solidFill>
          <a:ln w="7620">
            <a:solidFill>
              <a:srgbClr val="313E80"/>
            </a:solidFill>
            <a:prstDash val="solid"/>
          </a:ln>
        </p:spPr>
      </p:sp>
      <p:sp>
        <p:nvSpPr>
          <p:cNvPr id="14" name="Text 10"/>
          <p:cNvSpPr/>
          <p:nvPr/>
        </p:nvSpPr>
        <p:spPr>
          <a:xfrm>
            <a:off x="7964912" y="428400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5" name="Text 11"/>
          <p:cNvSpPr/>
          <p:nvPr/>
        </p:nvSpPr>
        <p:spPr>
          <a:xfrm>
            <a:off x="9281684" y="4290910"/>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Feature Engineering</a:t>
            </a:r>
            <a:endParaRPr lang="en-US" sz="2187" dirty="0"/>
          </a:p>
        </p:txBody>
      </p:sp>
      <p:sp>
        <p:nvSpPr>
          <p:cNvPr id="16" name="Text 12"/>
          <p:cNvSpPr/>
          <p:nvPr/>
        </p:nvSpPr>
        <p:spPr>
          <a:xfrm>
            <a:off x="9281684" y="4771327"/>
            <a:ext cx="5161717"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Create new features by combining or transforming existing attributes to capture more relevant information for the model.</a:t>
            </a:r>
            <a:endParaRPr lang="en-US" sz="1750" dirty="0"/>
          </a:p>
        </p:txBody>
      </p:sp>
      <p:sp>
        <p:nvSpPr>
          <p:cNvPr id="17" name="Shape 13"/>
          <p:cNvSpPr/>
          <p:nvPr/>
        </p:nvSpPr>
        <p:spPr>
          <a:xfrm>
            <a:off x="8309598" y="6327772"/>
            <a:ext cx="777597" cy="44410"/>
          </a:xfrm>
          <a:prstGeom prst="roundRect">
            <a:avLst>
              <a:gd name="adj" fmla="val 225151"/>
            </a:avLst>
          </a:prstGeom>
          <a:solidFill>
            <a:srgbClr val="313E80"/>
          </a:solidFill>
          <a:ln/>
        </p:spPr>
      </p:sp>
      <p:sp>
        <p:nvSpPr>
          <p:cNvPr id="18" name="Shape 14"/>
          <p:cNvSpPr/>
          <p:nvPr/>
        </p:nvSpPr>
        <p:spPr>
          <a:xfrm>
            <a:off x="7809655" y="6100065"/>
            <a:ext cx="499943" cy="499943"/>
          </a:xfrm>
          <a:prstGeom prst="roundRect">
            <a:avLst>
              <a:gd name="adj" fmla="val 20000"/>
            </a:avLst>
          </a:prstGeom>
          <a:solidFill>
            <a:srgbClr val="182567"/>
          </a:solidFill>
          <a:ln w="7620">
            <a:solidFill>
              <a:srgbClr val="313E80"/>
            </a:solidFill>
            <a:prstDash val="solid"/>
          </a:ln>
        </p:spPr>
      </p:sp>
      <p:sp>
        <p:nvSpPr>
          <p:cNvPr id="19" name="Text 15"/>
          <p:cNvSpPr/>
          <p:nvPr/>
        </p:nvSpPr>
        <p:spPr>
          <a:xfrm>
            <a:off x="7964912" y="6141737"/>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20" name="Text 16"/>
          <p:cNvSpPr/>
          <p:nvPr/>
        </p:nvSpPr>
        <p:spPr>
          <a:xfrm>
            <a:off x="9281684" y="6148642"/>
            <a:ext cx="3268504"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Scaling and Normalization</a:t>
            </a:r>
            <a:endParaRPr lang="en-US" sz="2187" dirty="0"/>
          </a:p>
        </p:txBody>
      </p:sp>
      <p:sp>
        <p:nvSpPr>
          <p:cNvPr id="21" name="Text 17"/>
          <p:cNvSpPr/>
          <p:nvPr/>
        </p:nvSpPr>
        <p:spPr>
          <a:xfrm>
            <a:off x="9281684" y="6629059"/>
            <a:ext cx="5161717"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Ensure all features are on a similar scale by applying standardization or normalization techniques to avoid skewing the model's learning.</a:t>
            </a:r>
            <a:endParaRPr lang="en-US" sz="1750" dirty="0"/>
          </a:p>
        </p:txBody>
      </p:sp>
      <p:pic>
        <p:nvPicPr>
          <p:cNvPr id="26" name="Picture 25">
            <a:extLst>
              <a:ext uri="{FF2B5EF4-FFF2-40B4-BE49-F238E27FC236}">
                <a16:creationId xmlns:a16="http://schemas.microsoft.com/office/drawing/2014/main" id="{CA294A41-FFB3-178E-3C74-71BAAF786C32}"/>
              </a:ext>
            </a:extLst>
          </p:cNvPr>
          <p:cNvPicPr>
            <a:picLocks noChangeAspect="1"/>
          </p:cNvPicPr>
          <p:nvPr/>
        </p:nvPicPr>
        <p:blipFill>
          <a:blip r:embed="rId4"/>
          <a:stretch>
            <a:fillRect/>
          </a:stretch>
        </p:blipFill>
        <p:spPr>
          <a:xfrm>
            <a:off x="359972" y="187568"/>
            <a:ext cx="6839118" cy="7807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5" name="Text 1"/>
          <p:cNvSpPr/>
          <p:nvPr/>
        </p:nvSpPr>
        <p:spPr>
          <a:xfrm>
            <a:off x="833199" y="559624"/>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Model Training</a:t>
            </a:r>
            <a:endParaRPr lang="en-US" sz="4374" dirty="0"/>
          </a:p>
        </p:txBody>
      </p:sp>
      <p:pic>
        <p:nvPicPr>
          <p:cNvPr id="6" name="Image 2" descr="preencoded.png"/>
          <p:cNvPicPr>
            <a:picLocks noChangeAspect="1"/>
          </p:cNvPicPr>
          <p:nvPr/>
        </p:nvPicPr>
        <p:blipFill>
          <a:blip r:embed="rId4"/>
          <a:stretch>
            <a:fillRect/>
          </a:stretch>
        </p:blipFill>
        <p:spPr>
          <a:xfrm>
            <a:off x="833199" y="1587250"/>
            <a:ext cx="1110972" cy="1777484"/>
          </a:xfrm>
          <a:prstGeom prst="rect">
            <a:avLst/>
          </a:prstGeom>
        </p:spPr>
      </p:pic>
      <p:sp>
        <p:nvSpPr>
          <p:cNvPr id="7" name="Text 2"/>
          <p:cNvSpPr/>
          <p:nvPr/>
        </p:nvSpPr>
        <p:spPr>
          <a:xfrm>
            <a:off x="2277428" y="1809421"/>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Roboto" pitchFamily="34" charset="0"/>
                <a:ea typeface="Roboto" pitchFamily="34" charset="-122"/>
                <a:cs typeface="Roboto" pitchFamily="34" charset="-120"/>
              </a:rPr>
              <a:t>Prepare Data</a:t>
            </a:r>
            <a:endParaRPr lang="en-US" sz="2187" b="1" dirty="0"/>
          </a:p>
        </p:txBody>
      </p:sp>
      <p:sp>
        <p:nvSpPr>
          <p:cNvPr id="8" name="Text 3"/>
          <p:cNvSpPr/>
          <p:nvPr/>
        </p:nvSpPr>
        <p:spPr>
          <a:xfrm>
            <a:off x="2277428" y="2289839"/>
            <a:ext cx="11837157" cy="619212"/>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Split the dataset into training and validation sets to evaluate model performance during development.</a:t>
            </a:r>
            <a:endParaRPr lang="en-US" sz="1750" dirty="0"/>
          </a:p>
        </p:txBody>
      </p:sp>
      <p:pic>
        <p:nvPicPr>
          <p:cNvPr id="9" name="Image 3" descr="preencoded.png"/>
          <p:cNvPicPr>
            <a:picLocks noChangeAspect="1"/>
          </p:cNvPicPr>
          <p:nvPr/>
        </p:nvPicPr>
        <p:blipFill>
          <a:blip r:embed="rId5"/>
          <a:stretch>
            <a:fillRect/>
          </a:stretch>
        </p:blipFill>
        <p:spPr>
          <a:xfrm>
            <a:off x="833199" y="3510101"/>
            <a:ext cx="1110972" cy="1777484"/>
          </a:xfrm>
          <a:prstGeom prst="rect">
            <a:avLst/>
          </a:prstGeom>
        </p:spPr>
      </p:pic>
      <p:sp>
        <p:nvSpPr>
          <p:cNvPr id="10" name="Text 4"/>
          <p:cNvSpPr/>
          <p:nvPr/>
        </p:nvSpPr>
        <p:spPr>
          <a:xfrm>
            <a:off x="2277428" y="3375891"/>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Roboto" pitchFamily="34" charset="0"/>
                <a:ea typeface="Roboto" pitchFamily="34" charset="-122"/>
                <a:cs typeface="Roboto" pitchFamily="34" charset="-120"/>
              </a:rPr>
              <a:t>Select Algorithm</a:t>
            </a:r>
            <a:endParaRPr lang="en-US" sz="2187" b="1" dirty="0"/>
          </a:p>
        </p:txBody>
      </p:sp>
      <p:sp>
        <p:nvSpPr>
          <p:cNvPr id="11" name="Text 5"/>
          <p:cNvSpPr/>
          <p:nvPr/>
        </p:nvSpPr>
        <p:spPr>
          <a:xfrm>
            <a:off x="2277428" y="3856308"/>
            <a:ext cx="12352972" cy="347187"/>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Choose an appropriate machine learning algorithm based on the problem, such as logistic regression or random forest.</a:t>
            </a:r>
            <a:endParaRPr lang="en-US" sz="1750" dirty="0"/>
          </a:p>
        </p:txBody>
      </p:sp>
      <p:pic>
        <p:nvPicPr>
          <p:cNvPr id="12" name="Image 4" descr="preencoded.png"/>
          <p:cNvPicPr>
            <a:picLocks noChangeAspect="1"/>
          </p:cNvPicPr>
          <p:nvPr/>
        </p:nvPicPr>
        <p:blipFill>
          <a:blip r:embed="rId6"/>
          <a:stretch>
            <a:fillRect/>
          </a:stretch>
        </p:blipFill>
        <p:spPr>
          <a:xfrm>
            <a:off x="833199" y="5678658"/>
            <a:ext cx="1110972" cy="1777484"/>
          </a:xfrm>
          <a:prstGeom prst="rect">
            <a:avLst/>
          </a:prstGeom>
        </p:spPr>
      </p:pic>
      <p:sp>
        <p:nvSpPr>
          <p:cNvPr id="13" name="Text 6"/>
          <p:cNvSpPr/>
          <p:nvPr/>
        </p:nvSpPr>
        <p:spPr>
          <a:xfrm>
            <a:off x="2277428" y="5505065"/>
            <a:ext cx="29273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Roboto" pitchFamily="34" charset="0"/>
                <a:ea typeface="Roboto" pitchFamily="34" charset="-122"/>
                <a:cs typeface="Roboto" pitchFamily="34" charset="-120"/>
              </a:rPr>
              <a:t>Hyperparameter Tuning</a:t>
            </a:r>
            <a:endParaRPr lang="en-US" sz="2187" b="1" dirty="0"/>
          </a:p>
        </p:txBody>
      </p:sp>
      <p:sp>
        <p:nvSpPr>
          <p:cNvPr id="14" name="Text 7"/>
          <p:cNvSpPr/>
          <p:nvPr/>
        </p:nvSpPr>
        <p:spPr>
          <a:xfrm>
            <a:off x="2277428" y="5938590"/>
            <a:ext cx="12141957" cy="826769"/>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Optimize the model's hyperparameters to improve its predictive accuracy using techniques like grid search or randomized search.</a:t>
            </a:r>
            <a:endParaRPr lang="en-US" sz="1750" dirty="0"/>
          </a:p>
        </p:txBody>
      </p:sp>
      <p:pic>
        <p:nvPicPr>
          <p:cNvPr id="17" name="Picture 16">
            <a:extLst>
              <a:ext uri="{FF2B5EF4-FFF2-40B4-BE49-F238E27FC236}">
                <a16:creationId xmlns:a16="http://schemas.microsoft.com/office/drawing/2014/main" id="{CBCD5EEB-FDE3-1682-3AA4-2C70D5BB2927}"/>
              </a:ext>
            </a:extLst>
          </p:cNvPr>
          <p:cNvPicPr>
            <a:picLocks noChangeAspect="1"/>
          </p:cNvPicPr>
          <p:nvPr/>
        </p:nvPicPr>
        <p:blipFill>
          <a:blip r:embed="rId7"/>
          <a:stretch>
            <a:fillRect/>
          </a:stretch>
        </p:blipFill>
        <p:spPr>
          <a:xfrm>
            <a:off x="2277428" y="4306373"/>
            <a:ext cx="6916115" cy="981212"/>
          </a:xfrm>
          <a:prstGeom prst="rect">
            <a:avLst/>
          </a:prstGeom>
        </p:spPr>
      </p:pic>
      <p:pic>
        <p:nvPicPr>
          <p:cNvPr id="19" name="Picture 18">
            <a:extLst>
              <a:ext uri="{FF2B5EF4-FFF2-40B4-BE49-F238E27FC236}">
                <a16:creationId xmlns:a16="http://schemas.microsoft.com/office/drawing/2014/main" id="{9656C75D-ABAD-7DE2-D4ED-EA69B54385D4}"/>
              </a:ext>
            </a:extLst>
          </p:cNvPr>
          <p:cNvPicPr>
            <a:picLocks noChangeAspect="1"/>
          </p:cNvPicPr>
          <p:nvPr/>
        </p:nvPicPr>
        <p:blipFill>
          <a:blip r:embed="rId8"/>
          <a:stretch>
            <a:fillRect/>
          </a:stretch>
        </p:blipFill>
        <p:spPr>
          <a:xfrm>
            <a:off x="2345182" y="6992261"/>
            <a:ext cx="6049219" cy="6192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4364"/>
          </a:xfrm>
          <a:prstGeom prst="rect">
            <a:avLst/>
          </a:prstGeom>
          <a:solidFill>
            <a:srgbClr val="000018">
              <a:alpha val="75000"/>
            </a:srgbClr>
          </a:solidFill>
          <a:ln/>
        </p:spPr>
      </p:sp>
      <p:sp>
        <p:nvSpPr>
          <p:cNvPr id="4" name="Text 1"/>
          <p:cNvSpPr/>
          <p:nvPr/>
        </p:nvSpPr>
        <p:spPr>
          <a:xfrm>
            <a:off x="5423048" y="504111"/>
            <a:ext cx="4583073" cy="572810"/>
          </a:xfrm>
          <a:prstGeom prst="rect">
            <a:avLst/>
          </a:prstGeom>
          <a:noFill/>
          <a:ln/>
        </p:spPr>
        <p:txBody>
          <a:bodyPr wrap="none" rtlCol="0" anchor="t"/>
          <a:lstStyle/>
          <a:p>
            <a:pPr marL="0" indent="0">
              <a:lnSpc>
                <a:spcPts val="4511"/>
              </a:lnSpc>
              <a:buNone/>
            </a:pPr>
            <a:r>
              <a:rPr lang="en-US" sz="3609" dirty="0">
                <a:solidFill>
                  <a:srgbClr val="FFFFFF"/>
                </a:solidFill>
                <a:latin typeface="Roboto" pitchFamily="34" charset="0"/>
                <a:ea typeface="Roboto" pitchFamily="34" charset="-122"/>
                <a:cs typeface="Roboto" pitchFamily="34" charset="-120"/>
              </a:rPr>
              <a:t>Model Evaluation</a:t>
            </a:r>
            <a:endParaRPr lang="en-US" sz="3609" dirty="0"/>
          </a:p>
        </p:txBody>
      </p:sp>
      <p:sp>
        <p:nvSpPr>
          <p:cNvPr id="5" name="Text 2"/>
          <p:cNvSpPr/>
          <p:nvPr/>
        </p:nvSpPr>
        <p:spPr>
          <a:xfrm>
            <a:off x="5235478" y="1443514"/>
            <a:ext cx="8707993" cy="88011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To evaluate the performance of the predictive model, we will use a variety of metrics, including accuracy, precision, recall, and F1-score. These metrics will help us assess the model's ability to correctly identify both diseased and non-diseased individuals.</a:t>
            </a:r>
            <a:endParaRPr lang="en-US" sz="1444" dirty="0"/>
          </a:p>
        </p:txBody>
      </p:sp>
      <p:sp>
        <p:nvSpPr>
          <p:cNvPr id="6" name="Shape 3"/>
          <p:cNvSpPr/>
          <p:nvPr/>
        </p:nvSpPr>
        <p:spPr>
          <a:xfrm>
            <a:off x="5235478" y="2529840"/>
            <a:ext cx="8707993" cy="4124087"/>
          </a:xfrm>
          <a:prstGeom prst="roundRect">
            <a:avLst>
              <a:gd name="adj" fmla="val 2000"/>
            </a:avLst>
          </a:prstGeom>
          <a:noFill/>
          <a:ln w="7620">
            <a:solidFill>
              <a:srgbClr val="FFFFFF">
                <a:alpha val="24000"/>
              </a:srgbClr>
            </a:solidFill>
            <a:prstDash val="solid"/>
          </a:ln>
        </p:spPr>
      </p:sp>
      <p:sp>
        <p:nvSpPr>
          <p:cNvPr id="7" name="Shape 4"/>
          <p:cNvSpPr/>
          <p:nvPr/>
        </p:nvSpPr>
        <p:spPr>
          <a:xfrm>
            <a:off x="5243098" y="2537460"/>
            <a:ext cx="8692753" cy="528399"/>
          </a:xfrm>
          <a:prstGeom prst="rect">
            <a:avLst/>
          </a:prstGeom>
          <a:solidFill>
            <a:srgbClr val="FFFFFF">
              <a:alpha val="4000"/>
            </a:srgbClr>
          </a:solidFill>
          <a:ln/>
        </p:spPr>
      </p:sp>
      <p:sp>
        <p:nvSpPr>
          <p:cNvPr id="8" name="Text 5"/>
          <p:cNvSpPr/>
          <p:nvPr/>
        </p:nvSpPr>
        <p:spPr>
          <a:xfrm>
            <a:off x="5426336" y="2654975"/>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Metric</a:t>
            </a:r>
            <a:endParaRPr lang="en-US" sz="1444" dirty="0"/>
          </a:p>
        </p:txBody>
      </p:sp>
      <p:sp>
        <p:nvSpPr>
          <p:cNvPr id="9" name="Text 6"/>
          <p:cNvSpPr/>
          <p:nvPr/>
        </p:nvSpPr>
        <p:spPr>
          <a:xfrm>
            <a:off x="9776522" y="2654975"/>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Description</a:t>
            </a:r>
            <a:endParaRPr lang="en-US" sz="1444" dirty="0"/>
          </a:p>
        </p:txBody>
      </p:sp>
      <p:sp>
        <p:nvSpPr>
          <p:cNvPr id="10" name="Shape 7"/>
          <p:cNvSpPr/>
          <p:nvPr/>
        </p:nvSpPr>
        <p:spPr>
          <a:xfrm>
            <a:off x="5243098" y="3065859"/>
            <a:ext cx="8692753" cy="821769"/>
          </a:xfrm>
          <a:prstGeom prst="rect">
            <a:avLst/>
          </a:prstGeom>
          <a:solidFill>
            <a:srgbClr val="000000">
              <a:alpha val="4000"/>
            </a:srgbClr>
          </a:solidFill>
          <a:ln/>
        </p:spPr>
      </p:sp>
      <p:sp>
        <p:nvSpPr>
          <p:cNvPr id="11" name="Text 8"/>
          <p:cNvSpPr/>
          <p:nvPr/>
        </p:nvSpPr>
        <p:spPr>
          <a:xfrm>
            <a:off x="5426336" y="3183374"/>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Accuracy</a:t>
            </a:r>
            <a:endParaRPr lang="en-US" sz="1444" dirty="0"/>
          </a:p>
        </p:txBody>
      </p:sp>
      <p:sp>
        <p:nvSpPr>
          <p:cNvPr id="12" name="Text 9"/>
          <p:cNvSpPr/>
          <p:nvPr/>
        </p:nvSpPr>
        <p:spPr>
          <a:xfrm>
            <a:off x="9776522" y="3183374"/>
            <a:ext cx="3976092" cy="58674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The overall proportion of correct predictions made by the model.</a:t>
            </a:r>
            <a:endParaRPr lang="en-US" sz="1444" dirty="0"/>
          </a:p>
        </p:txBody>
      </p:sp>
      <p:sp>
        <p:nvSpPr>
          <p:cNvPr id="13" name="Shape 10"/>
          <p:cNvSpPr/>
          <p:nvPr/>
        </p:nvSpPr>
        <p:spPr>
          <a:xfrm>
            <a:off x="5243098" y="3887629"/>
            <a:ext cx="8692753" cy="821769"/>
          </a:xfrm>
          <a:prstGeom prst="rect">
            <a:avLst/>
          </a:prstGeom>
          <a:solidFill>
            <a:srgbClr val="FFFFFF">
              <a:alpha val="4000"/>
            </a:srgbClr>
          </a:solidFill>
          <a:ln/>
        </p:spPr>
      </p:sp>
      <p:sp>
        <p:nvSpPr>
          <p:cNvPr id="14" name="Text 11"/>
          <p:cNvSpPr/>
          <p:nvPr/>
        </p:nvSpPr>
        <p:spPr>
          <a:xfrm>
            <a:off x="5426336" y="4005143"/>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Precision</a:t>
            </a:r>
            <a:endParaRPr lang="en-US" sz="1444" dirty="0"/>
          </a:p>
        </p:txBody>
      </p:sp>
      <p:sp>
        <p:nvSpPr>
          <p:cNvPr id="15" name="Text 12"/>
          <p:cNvSpPr/>
          <p:nvPr/>
        </p:nvSpPr>
        <p:spPr>
          <a:xfrm>
            <a:off x="9776522" y="4005143"/>
            <a:ext cx="3976092" cy="58674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The proportion of true positive predictions out of all positive predictions made by the model.</a:t>
            </a:r>
            <a:endParaRPr lang="en-US" sz="1444" dirty="0"/>
          </a:p>
        </p:txBody>
      </p:sp>
      <p:sp>
        <p:nvSpPr>
          <p:cNvPr id="16" name="Shape 13"/>
          <p:cNvSpPr/>
          <p:nvPr/>
        </p:nvSpPr>
        <p:spPr>
          <a:xfrm>
            <a:off x="5243098" y="4709398"/>
            <a:ext cx="8692753" cy="821769"/>
          </a:xfrm>
          <a:prstGeom prst="rect">
            <a:avLst/>
          </a:prstGeom>
          <a:solidFill>
            <a:srgbClr val="000000">
              <a:alpha val="4000"/>
            </a:srgbClr>
          </a:solidFill>
          <a:ln/>
        </p:spPr>
      </p:sp>
      <p:sp>
        <p:nvSpPr>
          <p:cNvPr id="17" name="Text 14"/>
          <p:cNvSpPr/>
          <p:nvPr/>
        </p:nvSpPr>
        <p:spPr>
          <a:xfrm>
            <a:off x="5426336" y="4826913"/>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Recall</a:t>
            </a:r>
            <a:endParaRPr lang="en-US" sz="1444" dirty="0"/>
          </a:p>
        </p:txBody>
      </p:sp>
      <p:sp>
        <p:nvSpPr>
          <p:cNvPr id="18" name="Text 15"/>
          <p:cNvSpPr/>
          <p:nvPr/>
        </p:nvSpPr>
        <p:spPr>
          <a:xfrm>
            <a:off x="9776522" y="4826913"/>
            <a:ext cx="3976092" cy="58674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The proportion of true positive predictions out of all actual positive instances.</a:t>
            </a:r>
            <a:endParaRPr lang="en-US" sz="1444" dirty="0"/>
          </a:p>
        </p:txBody>
      </p:sp>
      <p:sp>
        <p:nvSpPr>
          <p:cNvPr id="19" name="Shape 16"/>
          <p:cNvSpPr/>
          <p:nvPr/>
        </p:nvSpPr>
        <p:spPr>
          <a:xfrm>
            <a:off x="5243098" y="5531168"/>
            <a:ext cx="8692753" cy="1115139"/>
          </a:xfrm>
          <a:prstGeom prst="rect">
            <a:avLst/>
          </a:prstGeom>
          <a:solidFill>
            <a:srgbClr val="FFFFFF">
              <a:alpha val="4000"/>
            </a:srgbClr>
          </a:solidFill>
          <a:ln/>
        </p:spPr>
      </p:sp>
      <p:sp>
        <p:nvSpPr>
          <p:cNvPr id="20" name="Text 17"/>
          <p:cNvSpPr/>
          <p:nvPr/>
        </p:nvSpPr>
        <p:spPr>
          <a:xfrm>
            <a:off x="5426336" y="5648682"/>
            <a:ext cx="3976092" cy="293370"/>
          </a:xfrm>
          <a:prstGeom prst="rect">
            <a:avLst/>
          </a:prstGeom>
          <a:noFill/>
          <a:ln/>
        </p:spPr>
        <p:txBody>
          <a:bodyPr wrap="none" rtlCol="0" anchor="t"/>
          <a:lstStyle/>
          <a:p>
            <a:pPr marL="0" indent="0">
              <a:lnSpc>
                <a:spcPts val="2310"/>
              </a:lnSpc>
              <a:buNone/>
            </a:pPr>
            <a:r>
              <a:rPr lang="en-US" sz="1444" dirty="0">
                <a:solidFill>
                  <a:srgbClr val="CFD0D8"/>
                </a:solidFill>
                <a:latin typeface="Roboto" pitchFamily="34" charset="0"/>
                <a:ea typeface="Roboto" pitchFamily="34" charset="-122"/>
                <a:cs typeface="Roboto" pitchFamily="34" charset="-120"/>
              </a:rPr>
              <a:t>F1-score</a:t>
            </a:r>
            <a:endParaRPr lang="en-US" sz="1444" dirty="0"/>
          </a:p>
        </p:txBody>
      </p:sp>
      <p:sp>
        <p:nvSpPr>
          <p:cNvPr id="21" name="Text 18"/>
          <p:cNvSpPr/>
          <p:nvPr/>
        </p:nvSpPr>
        <p:spPr>
          <a:xfrm>
            <a:off x="9776522" y="5648682"/>
            <a:ext cx="3976092" cy="88011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The harmonic mean of precision and recall, providing a balanced measure of model performance.</a:t>
            </a:r>
            <a:endParaRPr lang="en-US" sz="1444" dirty="0"/>
          </a:p>
        </p:txBody>
      </p:sp>
      <p:sp>
        <p:nvSpPr>
          <p:cNvPr id="22" name="Text 19"/>
          <p:cNvSpPr/>
          <p:nvPr/>
        </p:nvSpPr>
        <p:spPr>
          <a:xfrm>
            <a:off x="5235478" y="6860143"/>
            <a:ext cx="8707993" cy="880110"/>
          </a:xfrm>
          <a:prstGeom prst="rect">
            <a:avLst/>
          </a:prstGeom>
          <a:noFill/>
          <a:ln/>
        </p:spPr>
        <p:txBody>
          <a:bodyPr wrap="square" rtlCol="0" anchor="t"/>
          <a:lstStyle/>
          <a:p>
            <a:pPr marL="0" indent="0" algn="just">
              <a:lnSpc>
                <a:spcPts val="2310"/>
              </a:lnSpc>
              <a:buNone/>
            </a:pPr>
            <a:r>
              <a:rPr lang="en-US" sz="1444" dirty="0">
                <a:solidFill>
                  <a:srgbClr val="CFD0D8"/>
                </a:solidFill>
                <a:latin typeface="Roboto" pitchFamily="34" charset="0"/>
                <a:ea typeface="Roboto" pitchFamily="34" charset="-122"/>
                <a:cs typeface="Roboto" pitchFamily="34" charset="-120"/>
              </a:rPr>
              <a:t>Additionally, we will use techniques like cross-validation and holdout testing to ensure the robustness and generalizability of the model. This will help us understand the model's performance on unseen data and identify any potential overfitting or underfitting issues.</a:t>
            </a:r>
            <a:endParaRPr lang="en-US" sz="1444" dirty="0"/>
          </a:p>
        </p:txBody>
      </p:sp>
      <p:pic>
        <p:nvPicPr>
          <p:cNvPr id="25" name="Picture 24">
            <a:extLst>
              <a:ext uri="{FF2B5EF4-FFF2-40B4-BE49-F238E27FC236}">
                <a16:creationId xmlns:a16="http://schemas.microsoft.com/office/drawing/2014/main" id="{9BA9F428-C462-9187-0E5B-69BDD04600C6}"/>
              </a:ext>
            </a:extLst>
          </p:cNvPr>
          <p:cNvPicPr>
            <a:picLocks noChangeAspect="1"/>
          </p:cNvPicPr>
          <p:nvPr/>
        </p:nvPicPr>
        <p:blipFill rotWithShape="1">
          <a:blip r:embed="rId4"/>
          <a:srcRect r="12474"/>
          <a:stretch/>
        </p:blipFill>
        <p:spPr>
          <a:xfrm>
            <a:off x="213042" y="686932"/>
            <a:ext cx="4846820" cy="2781688"/>
          </a:xfrm>
          <a:prstGeom prst="rect">
            <a:avLst/>
          </a:prstGeom>
        </p:spPr>
      </p:pic>
      <p:pic>
        <p:nvPicPr>
          <p:cNvPr id="27" name="Picture 26">
            <a:extLst>
              <a:ext uri="{FF2B5EF4-FFF2-40B4-BE49-F238E27FC236}">
                <a16:creationId xmlns:a16="http://schemas.microsoft.com/office/drawing/2014/main" id="{EB18A345-1E5A-17C2-8087-6326B337DE57}"/>
              </a:ext>
            </a:extLst>
          </p:cNvPr>
          <p:cNvPicPr>
            <a:picLocks noChangeAspect="1"/>
          </p:cNvPicPr>
          <p:nvPr/>
        </p:nvPicPr>
        <p:blipFill>
          <a:blip r:embed="rId5"/>
          <a:stretch>
            <a:fillRect/>
          </a:stretch>
        </p:blipFill>
        <p:spPr>
          <a:xfrm>
            <a:off x="185510" y="3873203"/>
            <a:ext cx="4910889" cy="36764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10" name="Text 2">
            <a:extLst>
              <a:ext uri="{FF2B5EF4-FFF2-40B4-BE49-F238E27FC236}">
                <a16:creationId xmlns:a16="http://schemas.microsoft.com/office/drawing/2014/main" id="{9483B311-49EB-23F4-CE85-B81549FCBB59}"/>
              </a:ext>
            </a:extLst>
          </p:cNvPr>
          <p:cNvSpPr/>
          <p:nvPr/>
        </p:nvSpPr>
        <p:spPr>
          <a:xfrm>
            <a:off x="1450330" y="3778652"/>
            <a:ext cx="2736890" cy="342067"/>
          </a:xfrm>
          <a:prstGeom prst="rect">
            <a:avLst/>
          </a:prstGeom>
          <a:noFill/>
          <a:ln/>
        </p:spPr>
        <p:txBody>
          <a:bodyPr wrap="none" rtlCol="0" anchor="t"/>
          <a:lstStyle/>
          <a:p>
            <a:pPr marL="0" indent="0" algn="l">
              <a:lnSpc>
                <a:spcPts val="2694"/>
              </a:lnSpc>
              <a:buNone/>
            </a:pPr>
            <a:r>
              <a:rPr lang="en-US" sz="2155" b="1" dirty="0">
                <a:solidFill>
                  <a:srgbClr val="CFD0D8"/>
                </a:solidFill>
                <a:latin typeface="Roboto" pitchFamily="34" charset="0"/>
                <a:ea typeface="Roboto" pitchFamily="34" charset="-122"/>
                <a:cs typeface="Roboto" pitchFamily="34" charset="-120"/>
              </a:rPr>
              <a:t>Test the Model on the Test Data</a:t>
            </a:r>
            <a:endParaRPr lang="en-US" sz="2155" b="1" dirty="0"/>
          </a:p>
        </p:txBody>
      </p:sp>
      <p:sp>
        <p:nvSpPr>
          <p:cNvPr id="11" name="Text 3">
            <a:extLst>
              <a:ext uri="{FF2B5EF4-FFF2-40B4-BE49-F238E27FC236}">
                <a16:creationId xmlns:a16="http://schemas.microsoft.com/office/drawing/2014/main" id="{C08C231B-4326-1F04-B368-95E37C27A55A}"/>
              </a:ext>
            </a:extLst>
          </p:cNvPr>
          <p:cNvSpPr/>
          <p:nvPr/>
        </p:nvSpPr>
        <p:spPr>
          <a:xfrm>
            <a:off x="1739890" y="4548639"/>
            <a:ext cx="3247787" cy="2802255"/>
          </a:xfrm>
          <a:prstGeom prst="rect">
            <a:avLst/>
          </a:prstGeom>
          <a:noFill/>
          <a:ln/>
        </p:spPr>
        <p:txBody>
          <a:bodyPr wrap="square" rtlCol="0" anchor="t"/>
          <a:lstStyle/>
          <a:p>
            <a:pPr marL="0" indent="0" algn="just">
              <a:lnSpc>
                <a:spcPts val="2758"/>
              </a:lnSpc>
              <a:buNone/>
            </a:pPr>
            <a:r>
              <a:rPr lang="en-US" sz="1724" dirty="0">
                <a:solidFill>
                  <a:srgbClr val="CFD0D8"/>
                </a:solidFill>
                <a:latin typeface="Roboto" pitchFamily="34" charset="0"/>
                <a:ea typeface="Roboto" pitchFamily="34" charset="-122"/>
                <a:cs typeface="Roboto" pitchFamily="34" charset="-120"/>
              </a:rPr>
              <a:t>After validating the model, we test it on the unseen test data. We evaluate its performance using the same metrics as before and visualize the confusion matrix to analyze its predictions.</a:t>
            </a:r>
            <a:endParaRPr lang="en-US" sz="1724" dirty="0"/>
          </a:p>
        </p:txBody>
      </p:sp>
      <p:sp>
        <p:nvSpPr>
          <p:cNvPr id="13" name="Text 4">
            <a:extLst>
              <a:ext uri="{FF2B5EF4-FFF2-40B4-BE49-F238E27FC236}">
                <a16:creationId xmlns:a16="http://schemas.microsoft.com/office/drawing/2014/main" id="{28018BCC-BBF5-A02D-6240-F572C22BD179}"/>
              </a:ext>
            </a:extLst>
          </p:cNvPr>
          <p:cNvSpPr/>
          <p:nvPr/>
        </p:nvSpPr>
        <p:spPr>
          <a:xfrm>
            <a:off x="9355817" y="3755209"/>
            <a:ext cx="3247906" cy="684133"/>
          </a:xfrm>
          <a:prstGeom prst="rect">
            <a:avLst/>
          </a:prstGeom>
          <a:noFill/>
          <a:ln/>
        </p:spPr>
        <p:txBody>
          <a:bodyPr wrap="square" rtlCol="0" anchor="t"/>
          <a:lstStyle/>
          <a:p>
            <a:pPr marL="0" indent="0" algn="l">
              <a:lnSpc>
                <a:spcPts val="2694"/>
              </a:lnSpc>
              <a:buNone/>
            </a:pPr>
            <a:r>
              <a:rPr lang="en-US" sz="2155" b="1" dirty="0">
                <a:solidFill>
                  <a:srgbClr val="CFD0D8"/>
                </a:solidFill>
                <a:latin typeface="Roboto" pitchFamily="34" charset="0"/>
                <a:ea typeface="Roboto" pitchFamily="34" charset="-122"/>
                <a:cs typeface="Roboto" pitchFamily="34" charset="-120"/>
              </a:rPr>
              <a:t>Save the Model</a:t>
            </a:r>
            <a:endParaRPr lang="en-US" sz="2155" b="1" dirty="0"/>
          </a:p>
        </p:txBody>
      </p:sp>
      <p:sp>
        <p:nvSpPr>
          <p:cNvPr id="14" name="Text 5">
            <a:extLst>
              <a:ext uri="{FF2B5EF4-FFF2-40B4-BE49-F238E27FC236}">
                <a16:creationId xmlns:a16="http://schemas.microsoft.com/office/drawing/2014/main" id="{76E76595-D451-6E1D-52E3-CCB29359B8E6}"/>
              </a:ext>
            </a:extLst>
          </p:cNvPr>
          <p:cNvSpPr/>
          <p:nvPr/>
        </p:nvSpPr>
        <p:spPr>
          <a:xfrm>
            <a:off x="8973646" y="4632794"/>
            <a:ext cx="3247906" cy="2451973"/>
          </a:xfrm>
          <a:prstGeom prst="rect">
            <a:avLst/>
          </a:prstGeom>
          <a:noFill/>
          <a:ln/>
        </p:spPr>
        <p:txBody>
          <a:bodyPr wrap="square" rtlCol="0" anchor="t"/>
          <a:lstStyle/>
          <a:p>
            <a:pPr marL="0" indent="0" algn="just">
              <a:lnSpc>
                <a:spcPts val="2758"/>
              </a:lnSpc>
              <a:buNone/>
            </a:pPr>
            <a:r>
              <a:rPr lang="en-US" sz="1724" dirty="0">
                <a:solidFill>
                  <a:srgbClr val="CFD0D8"/>
                </a:solidFill>
                <a:latin typeface="Roboto" pitchFamily="34" charset="0"/>
                <a:ea typeface="Roboto" pitchFamily="34" charset="-122"/>
                <a:cs typeface="Roboto" pitchFamily="34" charset="-120"/>
              </a:rPr>
              <a:t>Finally, we save the trained model and the scaler to disk using the </a:t>
            </a:r>
            <a:r>
              <a:rPr lang="en-US" sz="1724" dirty="0" err="1">
                <a:solidFill>
                  <a:srgbClr val="CFD0D8"/>
                </a:solidFill>
                <a:latin typeface="Roboto" pitchFamily="34" charset="0"/>
                <a:ea typeface="Roboto" pitchFamily="34" charset="-122"/>
                <a:cs typeface="Roboto" pitchFamily="34" charset="-120"/>
              </a:rPr>
              <a:t>joblib</a:t>
            </a:r>
            <a:r>
              <a:rPr lang="en-US" sz="1724" dirty="0">
                <a:solidFill>
                  <a:srgbClr val="CFD0D8"/>
                </a:solidFill>
                <a:latin typeface="Roboto" pitchFamily="34" charset="0"/>
                <a:ea typeface="Roboto" pitchFamily="34" charset="-122"/>
                <a:cs typeface="Roboto" pitchFamily="34" charset="-120"/>
              </a:rPr>
              <a:t> library. This allows us to load and use the model for making predictions on new data in the future.</a:t>
            </a:r>
            <a:endParaRPr lang="en-US" sz="1724" dirty="0"/>
          </a:p>
        </p:txBody>
      </p:sp>
      <p:pic>
        <p:nvPicPr>
          <p:cNvPr id="16" name="Picture 15">
            <a:extLst>
              <a:ext uri="{FF2B5EF4-FFF2-40B4-BE49-F238E27FC236}">
                <a16:creationId xmlns:a16="http://schemas.microsoft.com/office/drawing/2014/main" id="{4526D3A7-76E7-8A56-7B99-3F2ED8B5BBB8}"/>
              </a:ext>
            </a:extLst>
          </p:cNvPr>
          <p:cNvPicPr>
            <a:picLocks noChangeAspect="1"/>
          </p:cNvPicPr>
          <p:nvPr/>
        </p:nvPicPr>
        <p:blipFill>
          <a:blip r:embed="rId4"/>
          <a:stretch>
            <a:fillRect/>
          </a:stretch>
        </p:blipFill>
        <p:spPr>
          <a:xfrm>
            <a:off x="1066031" y="474311"/>
            <a:ext cx="4975879" cy="2876421"/>
          </a:xfrm>
          <a:prstGeom prst="rect">
            <a:avLst/>
          </a:prstGeom>
        </p:spPr>
      </p:pic>
      <p:pic>
        <p:nvPicPr>
          <p:cNvPr id="18" name="Picture 17">
            <a:extLst>
              <a:ext uri="{FF2B5EF4-FFF2-40B4-BE49-F238E27FC236}">
                <a16:creationId xmlns:a16="http://schemas.microsoft.com/office/drawing/2014/main" id="{1A3FD5CC-6295-8B60-8DC1-5C4E14FD4C63}"/>
              </a:ext>
            </a:extLst>
          </p:cNvPr>
          <p:cNvPicPr>
            <a:picLocks noChangeAspect="1"/>
          </p:cNvPicPr>
          <p:nvPr/>
        </p:nvPicPr>
        <p:blipFill rotWithShape="1">
          <a:blip r:embed="rId5"/>
          <a:srcRect r="27511"/>
          <a:stretch/>
        </p:blipFill>
        <p:spPr>
          <a:xfrm>
            <a:off x="8027274" y="878520"/>
            <a:ext cx="5234432" cy="24383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1004</Words>
  <Application>Microsoft Office PowerPoint</Application>
  <PresentationFormat>Custom</PresentationFormat>
  <Paragraphs>96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Vaishalini R</cp:lastModifiedBy>
  <cp:revision>4</cp:revision>
  <dcterms:created xsi:type="dcterms:W3CDTF">2024-05-20T11:40:32Z</dcterms:created>
  <dcterms:modified xsi:type="dcterms:W3CDTF">2024-05-20T15:00:28Z</dcterms:modified>
</cp:coreProperties>
</file>