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5" d="100"/>
          <a:sy n="75" d="100"/>
        </p:scale>
        <p:origin x="370"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361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137410"/>
            <a:ext cx="7477601" cy="1916430"/>
          </a:xfrm>
          <a:prstGeom prst="rect">
            <a:avLst/>
          </a:prstGeom>
          <a:noFill/>
          <a:ln/>
        </p:spPr>
        <p:txBody>
          <a:bodyPr wrap="square" rtlCol="0" anchor="t"/>
          <a:lstStyle/>
          <a:p>
            <a:pPr marL="0" indent="0">
              <a:lnSpc>
                <a:spcPts val="7545"/>
              </a:lnSpc>
              <a:buNone/>
            </a:pPr>
            <a:r>
              <a:rPr lang="en-US" sz="6036" dirty="0">
                <a:solidFill>
                  <a:srgbClr val="FFFFFF"/>
                </a:solidFill>
                <a:latin typeface="Fraunces" pitchFamily="34" charset="0"/>
                <a:ea typeface="Fraunces" pitchFamily="34" charset="-122"/>
                <a:cs typeface="Fraunces" pitchFamily="34" charset="-120"/>
              </a:rPr>
              <a:t>Market Price Prediction</a:t>
            </a:r>
            <a:endParaRPr lang="en-US" sz="6036" dirty="0"/>
          </a:p>
        </p:txBody>
      </p:sp>
      <p:sp>
        <p:nvSpPr>
          <p:cNvPr id="6" name="Text 3"/>
          <p:cNvSpPr/>
          <p:nvPr/>
        </p:nvSpPr>
        <p:spPr>
          <a:xfrm>
            <a:off x="833199" y="4387096"/>
            <a:ext cx="7477601" cy="1066205"/>
          </a:xfrm>
          <a:prstGeom prst="rect">
            <a:avLst/>
          </a:prstGeom>
          <a:noFill/>
          <a:ln/>
        </p:spPr>
        <p:txBody>
          <a:bodyPr wrap="square" rtlCol="0" anchor="t"/>
          <a:lstStyle/>
          <a:p>
            <a:pPr marL="0" indent="0" algn="just">
              <a:lnSpc>
                <a:spcPts val="2799"/>
              </a:lnSpc>
              <a:buNone/>
            </a:pPr>
            <a:r>
              <a:rPr lang="en-US" sz="1750" dirty="0">
                <a:solidFill>
                  <a:srgbClr val="EBECEF"/>
                </a:solidFill>
                <a:latin typeface="Epilogue" pitchFamily="34" charset="0"/>
                <a:ea typeface="Epilogue" pitchFamily="34" charset="-122"/>
                <a:cs typeface="Epilogue" pitchFamily="34" charset="-120"/>
              </a:rPr>
              <a:t>Leverage advanced techniques to accurately forecast market prices, including data preprocessing, exploratory data analysis, and sophisticated modeling methods like ARIMA and SARIMA.</a:t>
            </a:r>
            <a:endParaRPr lang="en-US" sz="1750" dirty="0"/>
          </a:p>
        </p:txBody>
      </p:sp>
      <p:sp>
        <p:nvSpPr>
          <p:cNvPr id="9" name="Text 5"/>
          <p:cNvSpPr/>
          <p:nvPr/>
        </p:nvSpPr>
        <p:spPr>
          <a:xfrm>
            <a:off x="1299686" y="5703213"/>
            <a:ext cx="1981557" cy="388858"/>
          </a:xfrm>
          <a:prstGeom prst="rect">
            <a:avLst/>
          </a:prstGeom>
          <a:noFill/>
          <a:ln/>
        </p:spPr>
        <p:txBody>
          <a:bodyPr wrap="none" rtlCol="0" anchor="t"/>
          <a:lstStyle/>
          <a:p>
            <a:pPr marL="0" indent="0" algn="l">
              <a:lnSpc>
                <a:spcPts val="3062"/>
              </a:lnSpc>
              <a:buNone/>
            </a:pPr>
            <a:r>
              <a:rPr lang="en-US" sz="2187" b="1" dirty="0">
                <a:solidFill>
                  <a:srgbClr val="EBECEF"/>
                </a:solidFill>
                <a:latin typeface="Epilogue" pitchFamily="34" charset="0"/>
                <a:ea typeface="Epilogue" pitchFamily="34" charset="-122"/>
                <a:cs typeface="Epilogue" pitchFamily="34" charset="-120"/>
              </a:rPr>
              <a:t>Vaishalini R</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1160264"/>
            <a:ext cx="82956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Conclusion and Key Takeaways</a:t>
            </a:r>
            <a:endParaRPr lang="en-US" sz="4374" dirty="0"/>
          </a:p>
        </p:txBody>
      </p:sp>
      <p:sp>
        <p:nvSpPr>
          <p:cNvPr id="6" name="Shape 3"/>
          <p:cNvSpPr/>
          <p:nvPr/>
        </p:nvSpPr>
        <p:spPr>
          <a:xfrm>
            <a:off x="4490799" y="2417088"/>
            <a:ext cx="388739" cy="388739"/>
          </a:xfrm>
          <a:prstGeom prst="roundRect">
            <a:avLst>
              <a:gd name="adj" fmla="val 25722"/>
            </a:avLst>
          </a:prstGeom>
          <a:solidFill>
            <a:srgbClr val="283157"/>
          </a:solidFill>
          <a:ln w="7620">
            <a:solidFill>
              <a:srgbClr val="414A70"/>
            </a:solidFill>
            <a:prstDash val="solid"/>
          </a:ln>
        </p:spPr>
      </p:sp>
      <p:sp>
        <p:nvSpPr>
          <p:cNvPr id="7" name="Text 4"/>
          <p:cNvSpPr/>
          <p:nvPr/>
        </p:nvSpPr>
        <p:spPr>
          <a:xfrm>
            <a:off x="5101709" y="2437805"/>
            <a:ext cx="3448764"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Comprehensive Approach</a:t>
            </a:r>
            <a:endParaRPr lang="en-US" sz="2187" dirty="0"/>
          </a:p>
        </p:txBody>
      </p:sp>
      <p:sp>
        <p:nvSpPr>
          <p:cNvPr id="8" name="Text 5"/>
          <p:cNvSpPr/>
          <p:nvPr/>
        </p:nvSpPr>
        <p:spPr>
          <a:xfrm>
            <a:off x="5101709" y="2918222"/>
            <a:ext cx="3931206" cy="2132409"/>
          </a:xfrm>
          <a:prstGeom prst="rect">
            <a:avLst/>
          </a:prstGeom>
          <a:noFill/>
          <a:ln/>
        </p:spPr>
        <p:txBody>
          <a:bodyPr wrap="square" rtlCol="0" anchor="t"/>
          <a:lstStyle/>
          <a:p>
            <a:pPr marL="0" indent="0" algn="just">
              <a:lnSpc>
                <a:spcPts val="2799"/>
              </a:lnSpc>
              <a:buNone/>
            </a:pPr>
            <a:r>
              <a:rPr lang="en-US" sz="1750" dirty="0">
                <a:solidFill>
                  <a:srgbClr val="EBECEF"/>
                </a:solidFill>
                <a:latin typeface="Epilogue" pitchFamily="34" charset="0"/>
                <a:ea typeface="Epilogue" pitchFamily="34" charset="-122"/>
                <a:cs typeface="Epilogue" pitchFamily="34" charset="-120"/>
              </a:rPr>
              <a:t>The market price prediction model combined data preprocessing, exploratory analysis, feature engineering, and rigorous model evaluation to deliver robust and reliable results.</a:t>
            </a:r>
            <a:endParaRPr lang="en-US" sz="1750" dirty="0"/>
          </a:p>
        </p:txBody>
      </p:sp>
      <p:sp>
        <p:nvSpPr>
          <p:cNvPr id="9" name="Shape 6"/>
          <p:cNvSpPr/>
          <p:nvPr/>
        </p:nvSpPr>
        <p:spPr>
          <a:xfrm>
            <a:off x="9255085" y="2417088"/>
            <a:ext cx="388739" cy="388739"/>
          </a:xfrm>
          <a:prstGeom prst="roundRect">
            <a:avLst>
              <a:gd name="adj" fmla="val 25722"/>
            </a:avLst>
          </a:prstGeom>
          <a:solidFill>
            <a:srgbClr val="283157"/>
          </a:solidFill>
          <a:ln w="7620">
            <a:solidFill>
              <a:srgbClr val="414A70"/>
            </a:solidFill>
            <a:prstDash val="solid"/>
          </a:ln>
        </p:spPr>
      </p:sp>
      <p:sp>
        <p:nvSpPr>
          <p:cNvPr id="10" name="Text 7"/>
          <p:cNvSpPr/>
          <p:nvPr/>
        </p:nvSpPr>
        <p:spPr>
          <a:xfrm>
            <a:off x="9865995" y="2437805"/>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Predictive Accuracy</a:t>
            </a:r>
            <a:endParaRPr lang="en-US" sz="2187" dirty="0"/>
          </a:p>
        </p:txBody>
      </p:sp>
      <p:sp>
        <p:nvSpPr>
          <p:cNvPr id="11" name="Text 8"/>
          <p:cNvSpPr/>
          <p:nvPr/>
        </p:nvSpPr>
        <p:spPr>
          <a:xfrm>
            <a:off x="9865995" y="2918222"/>
            <a:ext cx="3931206" cy="1777008"/>
          </a:xfrm>
          <a:prstGeom prst="rect">
            <a:avLst/>
          </a:prstGeom>
          <a:noFill/>
          <a:ln/>
        </p:spPr>
        <p:txBody>
          <a:bodyPr wrap="square" rtlCol="0" anchor="t"/>
          <a:lstStyle/>
          <a:p>
            <a:pPr marL="0" indent="0" algn="just">
              <a:lnSpc>
                <a:spcPts val="2799"/>
              </a:lnSpc>
              <a:buNone/>
            </a:pPr>
            <a:r>
              <a:rPr lang="en-US" sz="1750" dirty="0">
                <a:solidFill>
                  <a:srgbClr val="EBECEF"/>
                </a:solidFill>
                <a:latin typeface="Epilogue" pitchFamily="34" charset="0"/>
                <a:ea typeface="Epilogue" pitchFamily="34" charset="-122"/>
                <a:cs typeface="Epilogue" pitchFamily="34" charset="-120"/>
              </a:rPr>
              <a:t>The model demonstrated strong predictive performance, with low MAE, MSE, and RMSE scores, indicating its ability to forecast market prices effectively.</a:t>
            </a:r>
            <a:endParaRPr lang="en-US" sz="1750" dirty="0"/>
          </a:p>
        </p:txBody>
      </p:sp>
      <p:sp>
        <p:nvSpPr>
          <p:cNvPr id="12" name="Shape 9"/>
          <p:cNvSpPr/>
          <p:nvPr/>
        </p:nvSpPr>
        <p:spPr>
          <a:xfrm>
            <a:off x="4490799" y="5501997"/>
            <a:ext cx="388739" cy="388739"/>
          </a:xfrm>
          <a:prstGeom prst="roundRect">
            <a:avLst>
              <a:gd name="adj" fmla="val 25722"/>
            </a:avLst>
          </a:prstGeom>
          <a:solidFill>
            <a:srgbClr val="283157"/>
          </a:solidFill>
          <a:ln w="7620">
            <a:solidFill>
              <a:srgbClr val="414A70"/>
            </a:solidFill>
            <a:prstDash val="solid"/>
          </a:ln>
        </p:spPr>
      </p:sp>
      <p:sp>
        <p:nvSpPr>
          <p:cNvPr id="13" name="Text 10"/>
          <p:cNvSpPr/>
          <p:nvPr/>
        </p:nvSpPr>
        <p:spPr>
          <a:xfrm>
            <a:off x="5101709" y="5522714"/>
            <a:ext cx="3418642"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Continuous Improvement</a:t>
            </a:r>
            <a:endParaRPr lang="en-US" sz="2187" dirty="0"/>
          </a:p>
        </p:txBody>
      </p:sp>
      <p:sp>
        <p:nvSpPr>
          <p:cNvPr id="14" name="Text 11"/>
          <p:cNvSpPr/>
          <p:nvPr/>
        </p:nvSpPr>
        <p:spPr>
          <a:xfrm>
            <a:off x="5101709" y="6003131"/>
            <a:ext cx="8695492" cy="1066205"/>
          </a:xfrm>
          <a:prstGeom prst="rect">
            <a:avLst/>
          </a:prstGeom>
          <a:noFill/>
          <a:ln/>
        </p:spPr>
        <p:txBody>
          <a:bodyPr wrap="square" rtlCol="0" anchor="t"/>
          <a:lstStyle/>
          <a:p>
            <a:pPr marL="0" indent="0" algn="just">
              <a:lnSpc>
                <a:spcPts val="2799"/>
              </a:lnSpc>
              <a:buNone/>
            </a:pPr>
            <a:r>
              <a:rPr lang="en-US" sz="1750" dirty="0">
                <a:solidFill>
                  <a:srgbClr val="EBECEF"/>
                </a:solidFill>
                <a:latin typeface="Epilogue" pitchFamily="34" charset="0"/>
                <a:ea typeface="Epilogue" pitchFamily="34" charset="-122"/>
                <a:cs typeface="Epilogue" pitchFamily="34" charset="-120"/>
              </a:rPr>
              <a:t>By fine-tuning the model and validating its performance, the solution can be further optimized to adapt to changing market conditions and deliver even more accurate predictions.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39" name="Shape 2">
            <a:extLst>
              <a:ext uri="{FF2B5EF4-FFF2-40B4-BE49-F238E27FC236}">
                <a16:creationId xmlns:a16="http://schemas.microsoft.com/office/drawing/2014/main" id="{66A64C95-CE15-7E1F-F13E-C5BC2681C23B}"/>
              </a:ext>
            </a:extLst>
          </p:cNvPr>
          <p:cNvSpPr/>
          <p:nvPr/>
        </p:nvSpPr>
        <p:spPr>
          <a:xfrm>
            <a:off x="1679177" y="3083478"/>
            <a:ext cx="499943" cy="499943"/>
          </a:xfrm>
          <a:prstGeom prst="roundRect">
            <a:avLst>
              <a:gd name="adj" fmla="val 20000"/>
            </a:avLst>
          </a:prstGeom>
          <a:solidFill>
            <a:srgbClr val="182567"/>
          </a:solidFill>
          <a:ln w="7620">
            <a:solidFill>
              <a:srgbClr val="313E80"/>
            </a:solidFill>
            <a:prstDash val="solid"/>
          </a:ln>
        </p:spPr>
      </p:sp>
      <p:sp>
        <p:nvSpPr>
          <p:cNvPr id="40" name="Text 3">
            <a:extLst>
              <a:ext uri="{FF2B5EF4-FFF2-40B4-BE49-F238E27FC236}">
                <a16:creationId xmlns:a16="http://schemas.microsoft.com/office/drawing/2014/main" id="{AAF918F6-09A0-A65E-3AB5-B3F4152C6E56}"/>
              </a:ext>
            </a:extLst>
          </p:cNvPr>
          <p:cNvSpPr/>
          <p:nvPr/>
        </p:nvSpPr>
        <p:spPr>
          <a:xfrm>
            <a:off x="1834434" y="3125150"/>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1</a:t>
            </a:r>
            <a:endParaRPr lang="en-US" sz="2624" dirty="0"/>
          </a:p>
        </p:txBody>
      </p:sp>
      <p:sp>
        <p:nvSpPr>
          <p:cNvPr id="41" name="Text 4">
            <a:extLst>
              <a:ext uri="{FF2B5EF4-FFF2-40B4-BE49-F238E27FC236}">
                <a16:creationId xmlns:a16="http://schemas.microsoft.com/office/drawing/2014/main" id="{630D97AD-2D0C-9E70-F007-D22E9A2083CB}"/>
              </a:ext>
            </a:extLst>
          </p:cNvPr>
          <p:cNvSpPr/>
          <p:nvPr/>
        </p:nvSpPr>
        <p:spPr>
          <a:xfrm>
            <a:off x="2401291" y="3159797"/>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Data Preprocessing</a:t>
            </a:r>
            <a:endParaRPr lang="en-US" sz="2187" dirty="0"/>
          </a:p>
        </p:txBody>
      </p:sp>
      <p:sp>
        <p:nvSpPr>
          <p:cNvPr id="43" name="Shape 6">
            <a:extLst>
              <a:ext uri="{FF2B5EF4-FFF2-40B4-BE49-F238E27FC236}">
                <a16:creationId xmlns:a16="http://schemas.microsoft.com/office/drawing/2014/main" id="{0BB2A9D4-6DD5-2222-4973-E8654E522FD7}"/>
              </a:ext>
            </a:extLst>
          </p:cNvPr>
          <p:cNvSpPr/>
          <p:nvPr/>
        </p:nvSpPr>
        <p:spPr>
          <a:xfrm>
            <a:off x="7426285" y="3083478"/>
            <a:ext cx="499943" cy="499943"/>
          </a:xfrm>
          <a:prstGeom prst="roundRect">
            <a:avLst>
              <a:gd name="adj" fmla="val 20000"/>
            </a:avLst>
          </a:prstGeom>
          <a:solidFill>
            <a:srgbClr val="182567"/>
          </a:solidFill>
          <a:ln w="7620">
            <a:solidFill>
              <a:srgbClr val="313E80"/>
            </a:solidFill>
            <a:prstDash val="solid"/>
          </a:ln>
        </p:spPr>
      </p:sp>
      <p:sp>
        <p:nvSpPr>
          <p:cNvPr id="44" name="Text 7">
            <a:extLst>
              <a:ext uri="{FF2B5EF4-FFF2-40B4-BE49-F238E27FC236}">
                <a16:creationId xmlns:a16="http://schemas.microsoft.com/office/drawing/2014/main" id="{E7322ACF-03D3-325B-2D41-9453E531D206}"/>
              </a:ext>
            </a:extLst>
          </p:cNvPr>
          <p:cNvSpPr/>
          <p:nvPr/>
        </p:nvSpPr>
        <p:spPr>
          <a:xfrm>
            <a:off x="7581543" y="3125150"/>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2</a:t>
            </a:r>
            <a:endParaRPr lang="en-US" sz="2624" dirty="0"/>
          </a:p>
        </p:txBody>
      </p:sp>
      <p:sp>
        <p:nvSpPr>
          <p:cNvPr id="45" name="Text 8">
            <a:extLst>
              <a:ext uri="{FF2B5EF4-FFF2-40B4-BE49-F238E27FC236}">
                <a16:creationId xmlns:a16="http://schemas.microsoft.com/office/drawing/2014/main" id="{41D36399-F4A6-C13A-6ADF-34A99581D031}"/>
              </a:ext>
            </a:extLst>
          </p:cNvPr>
          <p:cNvSpPr/>
          <p:nvPr/>
        </p:nvSpPr>
        <p:spPr>
          <a:xfrm>
            <a:off x="8148399" y="3159797"/>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Exploratory Data Analysis (EDA)</a:t>
            </a:r>
            <a:endParaRPr lang="en-US" sz="2187" dirty="0"/>
          </a:p>
        </p:txBody>
      </p:sp>
      <p:sp>
        <p:nvSpPr>
          <p:cNvPr id="47" name="Shape 10">
            <a:extLst>
              <a:ext uri="{FF2B5EF4-FFF2-40B4-BE49-F238E27FC236}">
                <a16:creationId xmlns:a16="http://schemas.microsoft.com/office/drawing/2014/main" id="{40FBF4FC-D98A-0586-60C2-5924185F1D43}"/>
              </a:ext>
            </a:extLst>
          </p:cNvPr>
          <p:cNvSpPr/>
          <p:nvPr/>
        </p:nvSpPr>
        <p:spPr>
          <a:xfrm>
            <a:off x="1679177" y="4352684"/>
            <a:ext cx="499943" cy="499943"/>
          </a:xfrm>
          <a:prstGeom prst="roundRect">
            <a:avLst>
              <a:gd name="adj" fmla="val 20000"/>
            </a:avLst>
          </a:prstGeom>
          <a:solidFill>
            <a:srgbClr val="182567"/>
          </a:solidFill>
          <a:ln w="7620">
            <a:solidFill>
              <a:srgbClr val="313E80"/>
            </a:solidFill>
            <a:prstDash val="solid"/>
          </a:ln>
        </p:spPr>
      </p:sp>
      <p:sp>
        <p:nvSpPr>
          <p:cNvPr id="48" name="Text 11">
            <a:extLst>
              <a:ext uri="{FF2B5EF4-FFF2-40B4-BE49-F238E27FC236}">
                <a16:creationId xmlns:a16="http://schemas.microsoft.com/office/drawing/2014/main" id="{C2B51028-7ABA-5E32-203B-E1E5ED3B3035}"/>
              </a:ext>
            </a:extLst>
          </p:cNvPr>
          <p:cNvSpPr/>
          <p:nvPr/>
        </p:nvSpPr>
        <p:spPr>
          <a:xfrm>
            <a:off x="1834434" y="4394356"/>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3</a:t>
            </a:r>
            <a:endParaRPr lang="en-US" sz="2624" dirty="0"/>
          </a:p>
        </p:txBody>
      </p:sp>
      <p:sp>
        <p:nvSpPr>
          <p:cNvPr id="49" name="Text 12">
            <a:extLst>
              <a:ext uri="{FF2B5EF4-FFF2-40B4-BE49-F238E27FC236}">
                <a16:creationId xmlns:a16="http://schemas.microsoft.com/office/drawing/2014/main" id="{DB6D53B2-3FFF-710C-5BA8-ECEE759A28A3}"/>
              </a:ext>
            </a:extLst>
          </p:cNvPr>
          <p:cNvSpPr/>
          <p:nvPr/>
        </p:nvSpPr>
        <p:spPr>
          <a:xfrm>
            <a:off x="2401291" y="4429003"/>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Feature Engineering</a:t>
            </a:r>
            <a:endParaRPr lang="en-US" sz="2187" dirty="0"/>
          </a:p>
        </p:txBody>
      </p:sp>
      <p:sp>
        <p:nvSpPr>
          <p:cNvPr id="51" name="Shape 14">
            <a:extLst>
              <a:ext uri="{FF2B5EF4-FFF2-40B4-BE49-F238E27FC236}">
                <a16:creationId xmlns:a16="http://schemas.microsoft.com/office/drawing/2014/main" id="{92FCB959-00B5-3214-5CD7-8ADF688AF8F7}"/>
              </a:ext>
            </a:extLst>
          </p:cNvPr>
          <p:cNvSpPr/>
          <p:nvPr/>
        </p:nvSpPr>
        <p:spPr>
          <a:xfrm>
            <a:off x="7426285" y="4352684"/>
            <a:ext cx="499943" cy="499943"/>
          </a:xfrm>
          <a:prstGeom prst="roundRect">
            <a:avLst>
              <a:gd name="adj" fmla="val 20000"/>
            </a:avLst>
          </a:prstGeom>
          <a:solidFill>
            <a:srgbClr val="182567"/>
          </a:solidFill>
          <a:ln w="7620">
            <a:solidFill>
              <a:srgbClr val="313E80"/>
            </a:solidFill>
            <a:prstDash val="solid"/>
          </a:ln>
        </p:spPr>
      </p:sp>
      <p:sp>
        <p:nvSpPr>
          <p:cNvPr id="52" name="Text 15">
            <a:extLst>
              <a:ext uri="{FF2B5EF4-FFF2-40B4-BE49-F238E27FC236}">
                <a16:creationId xmlns:a16="http://schemas.microsoft.com/office/drawing/2014/main" id="{6B0DCEAC-8501-2769-9E70-1A265F1C18C9}"/>
              </a:ext>
            </a:extLst>
          </p:cNvPr>
          <p:cNvSpPr/>
          <p:nvPr/>
        </p:nvSpPr>
        <p:spPr>
          <a:xfrm>
            <a:off x="7581543" y="4394356"/>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4</a:t>
            </a:r>
            <a:endParaRPr lang="en-US" sz="2624" dirty="0"/>
          </a:p>
        </p:txBody>
      </p:sp>
      <p:sp>
        <p:nvSpPr>
          <p:cNvPr id="53" name="Text 16">
            <a:extLst>
              <a:ext uri="{FF2B5EF4-FFF2-40B4-BE49-F238E27FC236}">
                <a16:creationId xmlns:a16="http://schemas.microsoft.com/office/drawing/2014/main" id="{2DC48480-D1BE-51D4-E9AF-BC2880D4B900}"/>
              </a:ext>
            </a:extLst>
          </p:cNvPr>
          <p:cNvSpPr/>
          <p:nvPr/>
        </p:nvSpPr>
        <p:spPr>
          <a:xfrm>
            <a:off x="8148399" y="4429003"/>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Model Selection and Training</a:t>
            </a:r>
            <a:endParaRPr lang="en-US" sz="2187" dirty="0"/>
          </a:p>
        </p:txBody>
      </p:sp>
      <p:sp>
        <p:nvSpPr>
          <p:cNvPr id="55" name="Shape 10">
            <a:extLst>
              <a:ext uri="{FF2B5EF4-FFF2-40B4-BE49-F238E27FC236}">
                <a16:creationId xmlns:a16="http://schemas.microsoft.com/office/drawing/2014/main" id="{CE9EB16A-E486-ECDA-7E92-0CEC2763FF5C}"/>
              </a:ext>
            </a:extLst>
          </p:cNvPr>
          <p:cNvSpPr/>
          <p:nvPr/>
        </p:nvSpPr>
        <p:spPr>
          <a:xfrm>
            <a:off x="1693927" y="5727360"/>
            <a:ext cx="499943" cy="499943"/>
          </a:xfrm>
          <a:prstGeom prst="roundRect">
            <a:avLst>
              <a:gd name="adj" fmla="val 20000"/>
            </a:avLst>
          </a:prstGeom>
          <a:solidFill>
            <a:srgbClr val="182567"/>
          </a:solidFill>
          <a:ln w="7620">
            <a:solidFill>
              <a:srgbClr val="313E80"/>
            </a:solidFill>
            <a:prstDash val="solid"/>
          </a:ln>
        </p:spPr>
      </p:sp>
      <p:sp>
        <p:nvSpPr>
          <p:cNvPr id="56" name="Text 11">
            <a:extLst>
              <a:ext uri="{FF2B5EF4-FFF2-40B4-BE49-F238E27FC236}">
                <a16:creationId xmlns:a16="http://schemas.microsoft.com/office/drawing/2014/main" id="{42E25237-8C7A-2697-69E3-82650874FE6B}"/>
              </a:ext>
            </a:extLst>
          </p:cNvPr>
          <p:cNvSpPr/>
          <p:nvPr/>
        </p:nvSpPr>
        <p:spPr>
          <a:xfrm>
            <a:off x="1849184" y="5769032"/>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5</a:t>
            </a:r>
            <a:endParaRPr lang="en-US" sz="2624" dirty="0"/>
          </a:p>
        </p:txBody>
      </p:sp>
      <p:sp>
        <p:nvSpPr>
          <p:cNvPr id="57" name="Text 12">
            <a:extLst>
              <a:ext uri="{FF2B5EF4-FFF2-40B4-BE49-F238E27FC236}">
                <a16:creationId xmlns:a16="http://schemas.microsoft.com/office/drawing/2014/main" id="{C35F14BD-A5F9-E5B9-F63B-3055454B8A5D}"/>
              </a:ext>
            </a:extLst>
          </p:cNvPr>
          <p:cNvSpPr/>
          <p:nvPr/>
        </p:nvSpPr>
        <p:spPr>
          <a:xfrm>
            <a:off x="2416041" y="5803679"/>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Model Evaluation</a:t>
            </a:r>
            <a:endParaRPr lang="en-US" sz="2187" dirty="0"/>
          </a:p>
        </p:txBody>
      </p:sp>
      <p:sp>
        <p:nvSpPr>
          <p:cNvPr id="59" name="Shape 14">
            <a:extLst>
              <a:ext uri="{FF2B5EF4-FFF2-40B4-BE49-F238E27FC236}">
                <a16:creationId xmlns:a16="http://schemas.microsoft.com/office/drawing/2014/main" id="{320369D5-7E51-A7F6-612A-8E5237452A43}"/>
              </a:ext>
            </a:extLst>
          </p:cNvPr>
          <p:cNvSpPr/>
          <p:nvPr/>
        </p:nvSpPr>
        <p:spPr>
          <a:xfrm>
            <a:off x="7441035" y="5727360"/>
            <a:ext cx="499943" cy="499943"/>
          </a:xfrm>
          <a:prstGeom prst="roundRect">
            <a:avLst>
              <a:gd name="adj" fmla="val 20000"/>
            </a:avLst>
          </a:prstGeom>
          <a:solidFill>
            <a:srgbClr val="182567"/>
          </a:solidFill>
          <a:ln w="7620">
            <a:solidFill>
              <a:srgbClr val="313E80"/>
            </a:solidFill>
            <a:prstDash val="solid"/>
          </a:ln>
        </p:spPr>
      </p:sp>
      <p:sp>
        <p:nvSpPr>
          <p:cNvPr id="60" name="Text 15">
            <a:extLst>
              <a:ext uri="{FF2B5EF4-FFF2-40B4-BE49-F238E27FC236}">
                <a16:creationId xmlns:a16="http://schemas.microsoft.com/office/drawing/2014/main" id="{84FE8D88-7164-4031-467A-3E08368C39DA}"/>
              </a:ext>
            </a:extLst>
          </p:cNvPr>
          <p:cNvSpPr/>
          <p:nvPr/>
        </p:nvSpPr>
        <p:spPr>
          <a:xfrm>
            <a:off x="7596293" y="5769032"/>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6</a:t>
            </a:r>
            <a:endParaRPr lang="en-US" sz="2624" dirty="0"/>
          </a:p>
        </p:txBody>
      </p:sp>
      <p:sp>
        <p:nvSpPr>
          <p:cNvPr id="61" name="Text 16">
            <a:extLst>
              <a:ext uri="{FF2B5EF4-FFF2-40B4-BE49-F238E27FC236}">
                <a16:creationId xmlns:a16="http://schemas.microsoft.com/office/drawing/2014/main" id="{06EE6D60-0175-B923-94FD-54365BF739BE}"/>
              </a:ext>
            </a:extLst>
          </p:cNvPr>
          <p:cNvSpPr/>
          <p:nvPr/>
        </p:nvSpPr>
        <p:spPr>
          <a:xfrm>
            <a:off x="8163149" y="5803679"/>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Fine Tuning and Validation</a:t>
            </a:r>
            <a:endParaRPr lang="en-US" sz="2187" dirty="0"/>
          </a:p>
        </p:txBody>
      </p:sp>
      <p:sp>
        <p:nvSpPr>
          <p:cNvPr id="63" name="TextBox 62">
            <a:extLst>
              <a:ext uri="{FF2B5EF4-FFF2-40B4-BE49-F238E27FC236}">
                <a16:creationId xmlns:a16="http://schemas.microsoft.com/office/drawing/2014/main" id="{DCD3937E-E456-5320-C617-397109702A48}"/>
              </a:ext>
            </a:extLst>
          </p:cNvPr>
          <p:cNvSpPr txBox="1"/>
          <p:nvPr/>
        </p:nvSpPr>
        <p:spPr>
          <a:xfrm>
            <a:off x="1739184" y="800100"/>
            <a:ext cx="4528266"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AGENDA</a:t>
            </a:r>
            <a:endParaRPr lang="en-IN" sz="7200" dirty="0">
              <a:solidFill>
                <a:schemeClr val="bg1"/>
              </a:solidFill>
              <a:latin typeface="Times New Roman" panose="02020603050405020304" pitchFamily="18" charset="0"/>
              <a:cs typeface="Times New Roman" panose="02020603050405020304" pitchFamily="18" charset="0"/>
            </a:endParaRPr>
          </a:p>
        </p:txBody>
      </p:sp>
      <p:pic>
        <p:nvPicPr>
          <p:cNvPr id="65" name="Picture 64">
            <a:extLst>
              <a:ext uri="{FF2B5EF4-FFF2-40B4-BE49-F238E27FC236}">
                <a16:creationId xmlns:a16="http://schemas.microsoft.com/office/drawing/2014/main" id="{05715FA9-28C5-5516-0DCA-8137709F04B6}"/>
              </a:ext>
            </a:extLst>
          </p:cNvPr>
          <p:cNvPicPr>
            <a:picLocks noChangeAspect="1"/>
          </p:cNvPicPr>
          <p:nvPr/>
        </p:nvPicPr>
        <p:blipFill>
          <a:blip r:embed="rId3"/>
          <a:stretch>
            <a:fillRect/>
          </a:stretch>
        </p:blipFill>
        <p:spPr>
          <a:xfrm>
            <a:off x="6757469" y="460161"/>
            <a:ext cx="7421011" cy="20576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txBody>
          <a:bodyPr/>
          <a:lstStyle/>
          <a:p>
            <a:endParaRPr lang="en-IN" dirty="0"/>
          </a:p>
        </p:txBody>
      </p:sp>
      <p:sp>
        <p:nvSpPr>
          <p:cNvPr id="4" name="Text 2"/>
          <p:cNvSpPr/>
          <p:nvPr/>
        </p:nvSpPr>
        <p:spPr>
          <a:xfrm>
            <a:off x="594241" y="571857"/>
            <a:ext cx="5189696" cy="648653"/>
          </a:xfrm>
          <a:prstGeom prst="rect">
            <a:avLst/>
          </a:prstGeom>
          <a:noFill/>
          <a:ln/>
        </p:spPr>
        <p:txBody>
          <a:bodyPr wrap="none" rtlCol="0" anchor="t"/>
          <a:lstStyle/>
          <a:p>
            <a:pPr marL="0" indent="0">
              <a:lnSpc>
                <a:spcPts val="5108"/>
              </a:lnSpc>
              <a:buNone/>
            </a:pPr>
            <a:r>
              <a:rPr lang="en-US" sz="4086" dirty="0">
                <a:solidFill>
                  <a:srgbClr val="FFFFFF"/>
                </a:solidFill>
                <a:latin typeface="Fraunces" pitchFamily="34" charset="0"/>
                <a:ea typeface="Fraunces" pitchFamily="34" charset="-122"/>
                <a:cs typeface="Fraunces" pitchFamily="34" charset="-120"/>
              </a:rPr>
              <a:t>Data Preprocessing</a:t>
            </a:r>
            <a:endParaRPr lang="en-US" sz="4086" dirty="0"/>
          </a:p>
        </p:txBody>
      </p:sp>
      <p:sp>
        <p:nvSpPr>
          <p:cNvPr id="5" name="Shape 3"/>
          <p:cNvSpPr/>
          <p:nvPr/>
        </p:nvSpPr>
        <p:spPr>
          <a:xfrm>
            <a:off x="670441" y="1635681"/>
            <a:ext cx="1643420" cy="1195983"/>
          </a:xfrm>
          <a:prstGeom prst="roundRect">
            <a:avLst>
              <a:gd name="adj" fmla="val 7811"/>
            </a:avLst>
          </a:prstGeom>
          <a:solidFill>
            <a:srgbClr val="283157"/>
          </a:solidFill>
          <a:ln w="7620">
            <a:solidFill>
              <a:srgbClr val="414A70"/>
            </a:solidFill>
            <a:prstDash val="solid"/>
          </a:ln>
        </p:spPr>
      </p:sp>
      <p:sp>
        <p:nvSpPr>
          <p:cNvPr id="6" name="Text 4"/>
          <p:cNvSpPr/>
          <p:nvPr/>
        </p:nvSpPr>
        <p:spPr>
          <a:xfrm>
            <a:off x="885587" y="2026087"/>
            <a:ext cx="119063" cy="415052"/>
          </a:xfrm>
          <a:prstGeom prst="rect">
            <a:avLst/>
          </a:prstGeom>
          <a:noFill/>
          <a:ln/>
        </p:spPr>
        <p:txBody>
          <a:bodyPr wrap="none" rtlCol="0" anchor="t"/>
          <a:lstStyle/>
          <a:p>
            <a:pPr marL="0" indent="0" algn="ctr">
              <a:lnSpc>
                <a:spcPts val="3269"/>
              </a:lnSpc>
              <a:buNone/>
            </a:pPr>
            <a:r>
              <a:rPr lang="en-US" sz="2043" dirty="0">
                <a:solidFill>
                  <a:srgbClr val="EBECEF"/>
                </a:solidFill>
                <a:latin typeface="Fraunces" pitchFamily="34" charset="0"/>
                <a:ea typeface="Fraunces" pitchFamily="34" charset="-122"/>
                <a:cs typeface="Fraunces" pitchFamily="34" charset="-120"/>
              </a:rPr>
              <a:t>1</a:t>
            </a:r>
            <a:endParaRPr lang="en-US" sz="2043" dirty="0"/>
          </a:p>
        </p:txBody>
      </p:sp>
      <p:sp>
        <p:nvSpPr>
          <p:cNvPr id="7" name="Text 5"/>
          <p:cNvSpPr/>
          <p:nvPr/>
        </p:nvSpPr>
        <p:spPr>
          <a:xfrm>
            <a:off x="2521387" y="1843207"/>
            <a:ext cx="2594848" cy="324207"/>
          </a:xfrm>
          <a:prstGeom prst="rect">
            <a:avLst/>
          </a:prstGeom>
          <a:noFill/>
          <a:ln/>
        </p:spPr>
        <p:txBody>
          <a:bodyPr wrap="none" rtlCol="0" anchor="t"/>
          <a:lstStyle/>
          <a:p>
            <a:pPr marL="0" indent="0" algn="l">
              <a:lnSpc>
                <a:spcPts val="2554"/>
              </a:lnSpc>
              <a:buNone/>
            </a:pPr>
            <a:r>
              <a:rPr lang="en-US" sz="2043" dirty="0">
                <a:solidFill>
                  <a:srgbClr val="EBECEF"/>
                </a:solidFill>
                <a:latin typeface="Fraunces" pitchFamily="34" charset="0"/>
                <a:ea typeface="Fraunces" pitchFamily="34" charset="-122"/>
                <a:cs typeface="Fraunces" pitchFamily="34" charset="-120"/>
              </a:rPr>
              <a:t>Collecting Data</a:t>
            </a:r>
            <a:endParaRPr lang="en-US" sz="2043" dirty="0"/>
          </a:p>
        </p:txBody>
      </p:sp>
      <p:sp>
        <p:nvSpPr>
          <p:cNvPr id="8" name="Text 6"/>
          <p:cNvSpPr/>
          <p:nvPr/>
        </p:nvSpPr>
        <p:spPr>
          <a:xfrm>
            <a:off x="2521387" y="2291953"/>
            <a:ext cx="5108138" cy="332184"/>
          </a:xfrm>
          <a:prstGeom prst="rect">
            <a:avLst/>
          </a:prstGeom>
          <a:noFill/>
          <a:ln/>
        </p:spPr>
        <p:txBody>
          <a:bodyPr wrap="none" rtlCol="0" anchor="t"/>
          <a:lstStyle/>
          <a:p>
            <a:pPr marL="0" indent="0" algn="l">
              <a:lnSpc>
                <a:spcPts val="2615"/>
              </a:lnSpc>
              <a:buNone/>
            </a:pPr>
            <a:r>
              <a:rPr lang="en-US" sz="1635" dirty="0">
                <a:solidFill>
                  <a:srgbClr val="EBECEF"/>
                </a:solidFill>
                <a:latin typeface="Epilogue" pitchFamily="34" charset="0"/>
                <a:ea typeface="Epilogue" pitchFamily="34" charset="-122"/>
                <a:cs typeface="Epilogue" pitchFamily="34" charset="-120"/>
              </a:rPr>
              <a:t>Gather relevant market data from various sources</a:t>
            </a:r>
            <a:endParaRPr lang="en-US" sz="1635" dirty="0"/>
          </a:p>
        </p:txBody>
      </p:sp>
      <p:sp>
        <p:nvSpPr>
          <p:cNvPr id="9" name="Shape 7"/>
          <p:cNvSpPr/>
          <p:nvPr/>
        </p:nvSpPr>
        <p:spPr>
          <a:xfrm>
            <a:off x="2417564" y="2808208"/>
            <a:ext cx="4627126" cy="80487"/>
          </a:xfrm>
          <a:prstGeom prst="roundRect">
            <a:avLst>
              <a:gd name="adj" fmla="val 450915"/>
            </a:avLst>
          </a:prstGeom>
          <a:solidFill>
            <a:srgbClr val="414A70"/>
          </a:solidFill>
          <a:ln/>
        </p:spPr>
      </p:sp>
      <p:sp>
        <p:nvSpPr>
          <p:cNvPr id="10" name="Shape 8"/>
          <p:cNvSpPr/>
          <p:nvPr/>
        </p:nvSpPr>
        <p:spPr>
          <a:xfrm>
            <a:off x="670441" y="2935367"/>
            <a:ext cx="2594849" cy="1528167"/>
          </a:xfrm>
          <a:prstGeom prst="roundRect">
            <a:avLst>
              <a:gd name="adj" fmla="val 6113"/>
            </a:avLst>
          </a:prstGeom>
          <a:solidFill>
            <a:srgbClr val="283157"/>
          </a:solidFill>
          <a:ln w="7620">
            <a:solidFill>
              <a:srgbClr val="414A70"/>
            </a:solidFill>
            <a:prstDash val="solid"/>
          </a:ln>
        </p:spPr>
      </p:sp>
      <p:sp>
        <p:nvSpPr>
          <p:cNvPr id="11" name="Text 9"/>
          <p:cNvSpPr/>
          <p:nvPr/>
        </p:nvSpPr>
        <p:spPr>
          <a:xfrm>
            <a:off x="885587" y="3491865"/>
            <a:ext cx="157282" cy="415052"/>
          </a:xfrm>
          <a:prstGeom prst="rect">
            <a:avLst/>
          </a:prstGeom>
          <a:noFill/>
          <a:ln/>
        </p:spPr>
        <p:txBody>
          <a:bodyPr wrap="none" rtlCol="0" anchor="t"/>
          <a:lstStyle/>
          <a:p>
            <a:pPr marL="0" indent="0" algn="ctr">
              <a:lnSpc>
                <a:spcPts val="3269"/>
              </a:lnSpc>
              <a:buNone/>
            </a:pPr>
            <a:r>
              <a:rPr lang="en-US" sz="2043" dirty="0">
                <a:solidFill>
                  <a:srgbClr val="EBECEF"/>
                </a:solidFill>
                <a:latin typeface="Fraunces" pitchFamily="34" charset="0"/>
                <a:ea typeface="Fraunces" pitchFamily="34" charset="-122"/>
                <a:cs typeface="Fraunces" pitchFamily="34" charset="-120"/>
              </a:rPr>
              <a:t>2</a:t>
            </a:r>
            <a:endParaRPr lang="en-US" sz="2043" dirty="0"/>
          </a:p>
        </p:txBody>
      </p:sp>
      <p:sp>
        <p:nvSpPr>
          <p:cNvPr id="12" name="Text 10"/>
          <p:cNvSpPr/>
          <p:nvPr/>
        </p:nvSpPr>
        <p:spPr>
          <a:xfrm>
            <a:off x="3467576" y="3142893"/>
            <a:ext cx="2594848" cy="324207"/>
          </a:xfrm>
          <a:prstGeom prst="rect">
            <a:avLst/>
          </a:prstGeom>
          <a:noFill/>
          <a:ln/>
        </p:spPr>
        <p:txBody>
          <a:bodyPr wrap="none" rtlCol="0" anchor="t"/>
          <a:lstStyle/>
          <a:p>
            <a:pPr marL="0" indent="0" algn="l">
              <a:lnSpc>
                <a:spcPts val="2554"/>
              </a:lnSpc>
              <a:buNone/>
            </a:pPr>
            <a:r>
              <a:rPr lang="en-US" sz="2043" dirty="0">
                <a:solidFill>
                  <a:srgbClr val="EBECEF"/>
                </a:solidFill>
                <a:latin typeface="Fraunces" pitchFamily="34" charset="0"/>
                <a:ea typeface="Fraunces" pitchFamily="34" charset="-122"/>
                <a:cs typeface="Fraunces" pitchFamily="34" charset="-120"/>
              </a:rPr>
              <a:t>Cleaning Data</a:t>
            </a:r>
            <a:endParaRPr lang="en-US" sz="2043" dirty="0"/>
          </a:p>
        </p:txBody>
      </p:sp>
      <p:sp>
        <p:nvSpPr>
          <p:cNvPr id="13" name="Text 11"/>
          <p:cNvSpPr/>
          <p:nvPr/>
        </p:nvSpPr>
        <p:spPr>
          <a:xfrm>
            <a:off x="3444716" y="3591639"/>
            <a:ext cx="6158627" cy="664369"/>
          </a:xfrm>
          <a:prstGeom prst="rect">
            <a:avLst/>
          </a:prstGeom>
          <a:noFill/>
          <a:ln/>
        </p:spPr>
        <p:txBody>
          <a:bodyPr wrap="square" rtlCol="0" anchor="t"/>
          <a:lstStyle/>
          <a:p>
            <a:pPr marL="0" indent="0" algn="l">
              <a:lnSpc>
                <a:spcPts val="2615"/>
              </a:lnSpc>
              <a:buNone/>
            </a:pPr>
            <a:r>
              <a:rPr lang="en-US" sz="1635" dirty="0">
                <a:solidFill>
                  <a:srgbClr val="EBECEF"/>
                </a:solidFill>
                <a:latin typeface="Epilogue" pitchFamily="34" charset="0"/>
                <a:ea typeface="Epilogue" pitchFamily="34" charset="-122"/>
                <a:cs typeface="Epilogue" pitchFamily="34" charset="-120"/>
              </a:rPr>
              <a:t>Handle missing values, remove duplicates, </a:t>
            </a:r>
          </a:p>
          <a:p>
            <a:pPr marL="0" indent="0" algn="l">
              <a:lnSpc>
                <a:spcPts val="2615"/>
              </a:lnSpc>
              <a:buNone/>
            </a:pPr>
            <a:r>
              <a:rPr lang="en-US" sz="1635" dirty="0">
                <a:solidFill>
                  <a:srgbClr val="EBECEF"/>
                </a:solidFill>
                <a:latin typeface="Epilogue" pitchFamily="34" charset="0"/>
                <a:ea typeface="Epilogue" pitchFamily="34" charset="-122"/>
                <a:cs typeface="Epilogue" pitchFamily="34" charset="-120"/>
              </a:rPr>
              <a:t>and ensure data integrity</a:t>
            </a:r>
            <a:endParaRPr lang="en-US" sz="1635" dirty="0"/>
          </a:p>
        </p:txBody>
      </p:sp>
      <p:sp>
        <p:nvSpPr>
          <p:cNvPr id="14" name="Shape 12"/>
          <p:cNvSpPr/>
          <p:nvPr/>
        </p:nvSpPr>
        <p:spPr>
          <a:xfrm flipV="1">
            <a:off x="3372326" y="4380548"/>
            <a:ext cx="3771305" cy="62150"/>
          </a:xfrm>
          <a:prstGeom prst="roundRect">
            <a:avLst>
              <a:gd name="adj" fmla="val 450915"/>
            </a:avLst>
          </a:prstGeom>
          <a:solidFill>
            <a:srgbClr val="414A70"/>
          </a:solidFill>
          <a:ln/>
        </p:spPr>
      </p:sp>
      <p:sp>
        <p:nvSpPr>
          <p:cNvPr id="15" name="Shape 13"/>
          <p:cNvSpPr/>
          <p:nvPr/>
        </p:nvSpPr>
        <p:spPr>
          <a:xfrm>
            <a:off x="670441" y="4567238"/>
            <a:ext cx="3771305" cy="1528167"/>
          </a:xfrm>
          <a:prstGeom prst="roundRect">
            <a:avLst>
              <a:gd name="adj" fmla="val 6113"/>
            </a:avLst>
          </a:prstGeom>
          <a:solidFill>
            <a:srgbClr val="283157"/>
          </a:solidFill>
          <a:ln w="7620">
            <a:solidFill>
              <a:srgbClr val="414A70"/>
            </a:solidFill>
            <a:prstDash val="solid"/>
          </a:ln>
        </p:spPr>
      </p:sp>
      <p:sp>
        <p:nvSpPr>
          <p:cNvPr id="16" name="Text 14"/>
          <p:cNvSpPr/>
          <p:nvPr/>
        </p:nvSpPr>
        <p:spPr>
          <a:xfrm>
            <a:off x="885587" y="5123736"/>
            <a:ext cx="143232" cy="415052"/>
          </a:xfrm>
          <a:prstGeom prst="rect">
            <a:avLst/>
          </a:prstGeom>
          <a:noFill/>
          <a:ln/>
        </p:spPr>
        <p:txBody>
          <a:bodyPr wrap="none" rtlCol="0" anchor="t"/>
          <a:lstStyle/>
          <a:p>
            <a:pPr marL="0" indent="0" algn="ctr">
              <a:lnSpc>
                <a:spcPts val="3269"/>
              </a:lnSpc>
              <a:buNone/>
            </a:pPr>
            <a:r>
              <a:rPr lang="en-US" sz="2043" dirty="0">
                <a:solidFill>
                  <a:srgbClr val="EBECEF"/>
                </a:solidFill>
                <a:latin typeface="Fraunces" pitchFamily="34" charset="0"/>
                <a:ea typeface="Fraunces" pitchFamily="34" charset="-122"/>
                <a:cs typeface="Fraunces" pitchFamily="34" charset="-120"/>
              </a:rPr>
              <a:t>3</a:t>
            </a:r>
            <a:endParaRPr lang="en-US" sz="2043" dirty="0"/>
          </a:p>
        </p:txBody>
      </p:sp>
      <p:sp>
        <p:nvSpPr>
          <p:cNvPr id="17" name="Text 15"/>
          <p:cNvSpPr/>
          <p:nvPr/>
        </p:nvSpPr>
        <p:spPr>
          <a:xfrm>
            <a:off x="4649986" y="4774763"/>
            <a:ext cx="2594848" cy="324207"/>
          </a:xfrm>
          <a:prstGeom prst="rect">
            <a:avLst/>
          </a:prstGeom>
          <a:noFill/>
          <a:ln/>
        </p:spPr>
        <p:txBody>
          <a:bodyPr wrap="none" rtlCol="0" anchor="t"/>
          <a:lstStyle/>
          <a:p>
            <a:pPr marL="0" indent="0" algn="l">
              <a:lnSpc>
                <a:spcPts val="2554"/>
              </a:lnSpc>
              <a:buNone/>
            </a:pPr>
            <a:r>
              <a:rPr lang="en-US" sz="2043" dirty="0">
                <a:solidFill>
                  <a:srgbClr val="EBECEF"/>
                </a:solidFill>
                <a:latin typeface="Fraunces" pitchFamily="34" charset="0"/>
                <a:ea typeface="Fraunces" pitchFamily="34" charset="-122"/>
                <a:cs typeface="Fraunces" pitchFamily="34" charset="-120"/>
              </a:rPr>
              <a:t>Handling missing values and encoding</a:t>
            </a:r>
            <a:endParaRPr lang="en-US" sz="2043" dirty="0"/>
          </a:p>
        </p:txBody>
      </p:sp>
      <p:sp>
        <p:nvSpPr>
          <p:cNvPr id="18" name="Text 16"/>
          <p:cNvSpPr/>
          <p:nvPr/>
        </p:nvSpPr>
        <p:spPr>
          <a:xfrm>
            <a:off x="4665226" y="5223510"/>
            <a:ext cx="4515207" cy="664369"/>
          </a:xfrm>
          <a:prstGeom prst="rect">
            <a:avLst/>
          </a:prstGeom>
          <a:noFill/>
          <a:ln/>
        </p:spPr>
        <p:txBody>
          <a:bodyPr wrap="square" rtlCol="0" anchor="t"/>
          <a:lstStyle/>
          <a:p>
            <a:pPr marL="0" indent="0" algn="l">
              <a:lnSpc>
                <a:spcPts val="2615"/>
              </a:lnSpc>
              <a:buNone/>
            </a:pPr>
            <a:r>
              <a:rPr lang="en-US" sz="1635" dirty="0">
                <a:solidFill>
                  <a:srgbClr val="EBECEF"/>
                </a:solidFill>
                <a:latin typeface="Epilogue" pitchFamily="34" charset="0"/>
                <a:ea typeface="Epilogue" pitchFamily="34" charset="-122"/>
                <a:cs typeface="Epilogue" pitchFamily="34" charset="-120"/>
              </a:rPr>
              <a:t>Convert data to a consistent format and scale features as needed</a:t>
            </a:r>
            <a:endParaRPr lang="en-US" sz="1635" dirty="0"/>
          </a:p>
        </p:txBody>
      </p:sp>
      <p:sp>
        <p:nvSpPr>
          <p:cNvPr id="19" name="Text 17"/>
          <p:cNvSpPr/>
          <p:nvPr/>
        </p:nvSpPr>
        <p:spPr>
          <a:xfrm>
            <a:off x="487620" y="6717329"/>
            <a:ext cx="13655159" cy="1328737"/>
          </a:xfrm>
          <a:prstGeom prst="rect">
            <a:avLst/>
          </a:prstGeom>
          <a:noFill/>
          <a:ln/>
        </p:spPr>
        <p:txBody>
          <a:bodyPr wrap="square" rtlCol="0" anchor="t"/>
          <a:lstStyle/>
          <a:p>
            <a:pPr marL="0" indent="0" algn="just">
              <a:lnSpc>
                <a:spcPts val="2615"/>
              </a:lnSpc>
              <a:buNone/>
            </a:pPr>
            <a:r>
              <a:rPr lang="en-US" sz="1635" dirty="0">
                <a:solidFill>
                  <a:srgbClr val="EBECEF"/>
                </a:solidFill>
                <a:latin typeface="Epilogue" pitchFamily="34" charset="0"/>
                <a:ea typeface="Epilogue" pitchFamily="34" charset="-122"/>
                <a:cs typeface="Epilogue" pitchFamily="34" charset="-120"/>
              </a:rPr>
              <a:t>Robust data preprocessing is crucial for accurate market price prediction. This involves meticulously collecting data from reliable sources, cleaning and transforming the data to address any irregularities or inconsistencies, and preparing the datasets for further analysis and modeling.</a:t>
            </a:r>
            <a:endParaRPr lang="en-US" sz="1635" dirty="0"/>
          </a:p>
        </p:txBody>
      </p:sp>
      <p:pic>
        <p:nvPicPr>
          <p:cNvPr id="22" name="Picture 21">
            <a:extLst>
              <a:ext uri="{FF2B5EF4-FFF2-40B4-BE49-F238E27FC236}">
                <a16:creationId xmlns:a16="http://schemas.microsoft.com/office/drawing/2014/main" id="{D3C19D2E-8D65-A50B-288C-F7A144D6A607}"/>
              </a:ext>
            </a:extLst>
          </p:cNvPr>
          <p:cNvPicPr>
            <a:picLocks noChangeAspect="1"/>
          </p:cNvPicPr>
          <p:nvPr/>
        </p:nvPicPr>
        <p:blipFill>
          <a:blip r:embed="rId3"/>
          <a:stretch>
            <a:fillRect/>
          </a:stretch>
        </p:blipFill>
        <p:spPr>
          <a:xfrm>
            <a:off x="9099564" y="850514"/>
            <a:ext cx="5166043" cy="50163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5" name="Text 2"/>
          <p:cNvSpPr/>
          <p:nvPr/>
        </p:nvSpPr>
        <p:spPr>
          <a:xfrm>
            <a:off x="937845" y="4297359"/>
            <a:ext cx="9331569"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Exploratory Data Analysis (EDA)</a:t>
            </a:r>
            <a:endParaRPr lang="en-US" sz="4374" dirty="0"/>
          </a:p>
        </p:txBody>
      </p:sp>
      <p:sp>
        <p:nvSpPr>
          <p:cNvPr id="6" name="Text 3"/>
          <p:cNvSpPr/>
          <p:nvPr/>
        </p:nvSpPr>
        <p:spPr>
          <a:xfrm>
            <a:off x="845536" y="5273273"/>
            <a:ext cx="12847018" cy="2132409"/>
          </a:xfrm>
          <a:prstGeom prst="rect">
            <a:avLst/>
          </a:prstGeom>
          <a:noFill/>
          <a:ln/>
        </p:spPr>
        <p:txBody>
          <a:bodyPr wrap="square" rtlCol="0" anchor="t"/>
          <a:lstStyle/>
          <a:p>
            <a:pPr marL="0" indent="0" algn="just">
              <a:lnSpc>
                <a:spcPts val="2799"/>
              </a:lnSpc>
              <a:buNone/>
            </a:pPr>
            <a:r>
              <a:rPr lang="en-US" sz="1750" dirty="0">
                <a:solidFill>
                  <a:srgbClr val="EBECEF"/>
                </a:solidFill>
                <a:latin typeface="Epilogue" pitchFamily="34" charset="0"/>
                <a:ea typeface="Epilogue" pitchFamily="34" charset="-122"/>
                <a:cs typeface="Epilogue" pitchFamily="34" charset="-120"/>
              </a:rPr>
              <a:t>EDA is a critical step in the data analysis process. It helps in Analyzing the temporal patterns, identifying seasonality, trends, </a:t>
            </a:r>
            <a:r>
              <a:rPr lang="en-US" sz="1750" dirty="0" err="1">
                <a:solidFill>
                  <a:srgbClr val="EBECEF"/>
                </a:solidFill>
                <a:latin typeface="Epilogue" pitchFamily="34" charset="0"/>
                <a:ea typeface="Epilogue" pitchFamily="34" charset="-122"/>
                <a:cs typeface="Epilogue" pitchFamily="34" charset="-120"/>
              </a:rPr>
              <a:t>andanomalies</a:t>
            </a:r>
            <a:r>
              <a:rPr lang="en-US" sz="1750" dirty="0">
                <a:solidFill>
                  <a:srgbClr val="EBECEF"/>
                </a:solidFill>
                <a:latin typeface="Epilogue" pitchFamily="34" charset="0"/>
                <a:ea typeface="Epilogue" pitchFamily="34" charset="-122"/>
                <a:cs typeface="Epilogue" pitchFamily="34" charset="-120"/>
              </a:rPr>
              <a:t> within the data. It involves thoroughly examining the dataset to uncover patterns, identify anomalies, and gain insights that inform feature engineering and model selection. This stage leverages visualizations and statistical techniques to explore the relationships between variables and understand the underlying data distribution.</a:t>
            </a:r>
            <a:endParaRPr lang="en-US" sz="1750" dirty="0"/>
          </a:p>
        </p:txBody>
      </p:sp>
      <p:sp>
        <p:nvSpPr>
          <p:cNvPr id="7" name="Text 4"/>
          <p:cNvSpPr/>
          <p:nvPr/>
        </p:nvSpPr>
        <p:spPr>
          <a:xfrm>
            <a:off x="845536" y="6965763"/>
            <a:ext cx="12847018"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Through EDA, we can assess data quality, detect missing values, and identify potential data issues that may impact model performance. This lays the foundation for subsequent steps in the predictive modeling workflow.</a:t>
            </a:r>
            <a:endParaRPr lang="en-US" sz="1750" dirty="0"/>
          </a:p>
        </p:txBody>
      </p:sp>
      <p:pic>
        <p:nvPicPr>
          <p:cNvPr id="10" name="Picture 9">
            <a:extLst>
              <a:ext uri="{FF2B5EF4-FFF2-40B4-BE49-F238E27FC236}">
                <a16:creationId xmlns:a16="http://schemas.microsoft.com/office/drawing/2014/main" id="{73ACDA95-88E4-2CDD-79E2-83DEBA6C5D10}"/>
              </a:ext>
            </a:extLst>
          </p:cNvPr>
          <p:cNvPicPr>
            <a:picLocks noChangeAspect="1"/>
          </p:cNvPicPr>
          <p:nvPr/>
        </p:nvPicPr>
        <p:blipFill>
          <a:blip r:embed="rId3"/>
          <a:stretch>
            <a:fillRect/>
          </a:stretch>
        </p:blipFill>
        <p:spPr>
          <a:xfrm>
            <a:off x="6377354" y="188307"/>
            <a:ext cx="7315200" cy="3699868"/>
          </a:xfrm>
          <a:prstGeom prst="rect">
            <a:avLst/>
          </a:prstGeom>
        </p:spPr>
      </p:pic>
      <p:pic>
        <p:nvPicPr>
          <p:cNvPr id="12" name="Picture 11">
            <a:extLst>
              <a:ext uri="{FF2B5EF4-FFF2-40B4-BE49-F238E27FC236}">
                <a16:creationId xmlns:a16="http://schemas.microsoft.com/office/drawing/2014/main" id="{EDBBE5B8-853A-8601-A402-BEEEA9F7A6B3}"/>
              </a:ext>
            </a:extLst>
          </p:cNvPr>
          <p:cNvPicPr>
            <a:picLocks noChangeAspect="1"/>
          </p:cNvPicPr>
          <p:nvPr/>
        </p:nvPicPr>
        <p:blipFill>
          <a:blip r:embed="rId4"/>
          <a:stretch>
            <a:fillRect/>
          </a:stretch>
        </p:blipFill>
        <p:spPr>
          <a:xfrm>
            <a:off x="845535" y="163380"/>
            <a:ext cx="5086341" cy="37247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1885593" y="1499532"/>
            <a:ext cx="4443889" cy="555427"/>
          </a:xfrm>
          <a:prstGeom prst="rect">
            <a:avLst/>
          </a:prstGeom>
          <a:noFill/>
          <a:ln/>
        </p:spPr>
        <p:txBody>
          <a:bodyPr wrap="none" rtlCol="0" anchor="t"/>
          <a:lstStyle/>
          <a:p>
            <a:pPr marL="0" indent="0">
              <a:lnSpc>
                <a:spcPts val="4374"/>
              </a:lnSpc>
              <a:buNone/>
            </a:pPr>
            <a:r>
              <a:rPr lang="en-US" sz="6600" dirty="0">
                <a:solidFill>
                  <a:srgbClr val="FFFFFF"/>
                </a:solidFill>
                <a:latin typeface="Fraunces" pitchFamily="34" charset="0"/>
                <a:ea typeface="Fraunces" pitchFamily="34" charset="-122"/>
                <a:cs typeface="Fraunces" pitchFamily="34" charset="-120"/>
              </a:rPr>
              <a:t>Feature Engineering</a:t>
            </a:r>
            <a:endParaRPr lang="en-US" sz="6600" dirty="0"/>
          </a:p>
        </p:txBody>
      </p:sp>
      <p:pic>
        <p:nvPicPr>
          <p:cNvPr id="5" name="Image 0" descr="preencoded.png"/>
          <p:cNvPicPr>
            <a:picLocks noChangeAspect="1"/>
          </p:cNvPicPr>
          <p:nvPr/>
        </p:nvPicPr>
        <p:blipFill>
          <a:blip r:embed="rId3"/>
          <a:stretch>
            <a:fillRect/>
          </a:stretch>
        </p:blipFill>
        <p:spPr>
          <a:xfrm>
            <a:off x="2037993" y="2919413"/>
            <a:ext cx="555427" cy="555427"/>
          </a:xfrm>
          <a:prstGeom prst="rect">
            <a:avLst/>
          </a:prstGeom>
        </p:spPr>
      </p:pic>
      <p:sp>
        <p:nvSpPr>
          <p:cNvPr id="6" name="Text 3"/>
          <p:cNvSpPr/>
          <p:nvPr/>
        </p:nvSpPr>
        <p:spPr>
          <a:xfrm>
            <a:off x="2037993" y="3697010"/>
            <a:ext cx="2807256" cy="347186"/>
          </a:xfrm>
          <a:prstGeom prst="rect">
            <a:avLst/>
          </a:prstGeom>
          <a:noFill/>
          <a:ln/>
        </p:spPr>
        <p:txBody>
          <a:bodyPr wrap="none" rtlCol="0" anchor="t"/>
          <a:lstStyle/>
          <a:p>
            <a:pPr marL="0" indent="0" algn="l">
              <a:lnSpc>
                <a:spcPts val="2734"/>
              </a:lnSpc>
              <a:buNone/>
            </a:pPr>
            <a:r>
              <a:rPr lang="en-IN" sz="2400" b="1" i="0" dirty="0">
                <a:solidFill>
                  <a:srgbClr val="ECECEC"/>
                </a:solidFill>
                <a:effectLst/>
                <a:highlight>
                  <a:srgbClr val="1F2937"/>
                </a:highlight>
                <a:latin typeface="ui-sans-serif"/>
              </a:rPr>
              <a:t>Lagged Variables</a:t>
            </a:r>
            <a:endParaRPr lang="en-US" sz="2187" dirty="0"/>
          </a:p>
        </p:txBody>
      </p:sp>
      <p:sp>
        <p:nvSpPr>
          <p:cNvPr id="7" name="Text 4"/>
          <p:cNvSpPr/>
          <p:nvPr/>
        </p:nvSpPr>
        <p:spPr>
          <a:xfrm>
            <a:off x="2037993" y="4177427"/>
            <a:ext cx="3295888" cy="1777008"/>
          </a:xfrm>
          <a:prstGeom prst="rect">
            <a:avLst/>
          </a:prstGeom>
          <a:noFill/>
          <a:ln/>
        </p:spPr>
        <p:txBody>
          <a:bodyPr wrap="square" rtlCol="0" anchor="t"/>
          <a:lstStyle/>
          <a:p>
            <a:pPr marL="0" indent="0" algn="just">
              <a:lnSpc>
                <a:spcPts val="2799"/>
              </a:lnSpc>
              <a:buNone/>
            </a:pPr>
            <a:r>
              <a:rPr lang="en-US" sz="1750" dirty="0">
                <a:solidFill>
                  <a:srgbClr val="EBECEF"/>
                </a:solidFill>
                <a:latin typeface="Epilogue" pitchFamily="34" charset="0"/>
                <a:ea typeface="Epilogue" pitchFamily="34" charset="-122"/>
                <a:cs typeface="Epilogue" pitchFamily="34" charset="-120"/>
              </a:rPr>
              <a:t>Capture past values to identify trends and patterns over time.</a:t>
            </a:r>
            <a:endParaRPr lang="en-US" sz="1750" dirty="0"/>
          </a:p>
        </p:txBody>
      </p:sp>
      <p:pic>
        <p:nvPicPr>
          <p:cNvPr id="8" name="Image 1" descr="preencoded.png"/>
          <p:cNvPicPr>
            <a:picLocks noChangeAspect="1"/>
          </p:cNvPicPr>
          <p:nvPr/>
        </p:nvPicPr>
        <p:blipFill>
          <a:blip r:embed="rId4"/>
          <a:stretch>
            <a:fillRect/>
          </a:stretch>
        </p:blipFill>
        <p:spPr>
          <a:xfrm>
            <a:off x="5667137" y="2919413"/>
            <a:ext cx="555427" cy="555427"/>
          </a:xfrm>
          <a:prstGeom prst="rect">
            <a:avLst/>
          </a:prstGeom>
        </p:spPr>
      </p:pic>
      <p:sp>
        <p:nvSpPr>
          <p:cNvPr id="9" name="Text 5"/>
          <p:cNvSpPr/>
          <p:nvPr/>
        </p:nvSpPr>
        <p:spPr>
          <a:xfrm>
            <a:off x="5667137" y="3697010"/>
            <a:ext cx="2777490" cy="347186"/>
          </a:xfrm>
          <a:prstGeom prst="rect">
            <a:avLst/>
          </a:prstGeom>
          <a:noFill/>
          <a:ln/>
        </p:spPr>
        <p:txBody>
          <a:bodyPr wrap="none" rtlCol="0" anchor="t"/>
          <a:lstStyle/>
          <a:p>
            <a:pPr marL="0" indent="0" algn="l">
              <a:lnSpc>
                <a:spcPts val="2734"/>
              </a:lnSpc>
              <a:buNone/>
            </a:pPr>
            <a:r>
              <a:rPr lang="en-IN" sz="2400" b="1" i="0" dirty="0">
                <a:solidFill>
                  <a:srgbClr val="ECECEC"/>
                </a:solidFill>
                <a:effectLst/>
                <a:highlight>
                  <a:srgbClr val="1F2937"/>
                </a:highlight>
                <a:latin typeface="ui-sans-serif"/>
              </a:rPr>
              <a:t>Rolling Statistics</a:t>
            </a:r>
            <a:endParaRPr lang="en-US" sz="2187" dirty="0"/>
          </a:p>
        </p:txBody>
      </p:sp>
      <p:sp>
        <p:nvSpPr>
          <p:cNvPr id="10" name="Text 6"/>
          <p:cNvSpPr/>
          <p:nvPr/>
        </p:nvSpPr>
        <p:spPr>
          <a:xfrm>
            <a:off x="5667137" y="4177427"/>
            <a:ext cx="3296007" cy="2132409"/>
          </a:xfrm>
          <a:prstGeom prst="rect">
            <a:avLst/>
          </a:prstGeom>
          <a:noFill/>
          <a:ln/>
        </p:spPr>
        <p:txBody>
          <a:bodyPr wrap="square" rtlCol="0" anchor="t"/>
          <a:lstStyle/>
          <a:p>
            <a:pPr marL="0" indent="0" algn="just">
              <a:lnSpc>
                <a:spcPts val="2799"/>
              </a:lnSpc>
              <a:buNone/>
            </a:pPr>
            <a:r>
              <a:rPr lang="en-US" sz="1750" dirty="0">
                <a:solidFill>
                  <a:srgbClr val="EBECEF"/>
                </a:solidFill>
                <a:latin typeface="Epilogue" pitchFamily="34" charset="0"/>
                <a:ea typeface="Epilogue" pitchFamily="34" charset="-122"/>
                <a:cs typeface="Epilogue" pitchFamily="34" charset="-120"/>
              </a:rPr>
              <a:t>Smooth data to highlight underlying trends by averaging over moving windows.</a:t>
            </a:r>
            <a:endParaRPr lang="en-US" sz="1750" dirty="0"/>
          </a:p>
        </p:txBody>
      </p:sp>
      <p:pic>
        <p:nvPicPr>
          <p:cNvPr id="11" name="Image 2" descr="preencoded.png"/>
          <p:cNvPicPr>
            <a:picLocks noChangeAspect="1"/>
          </p:cNvPicPr>
          <p:nvPr/>
        </p:nvPicPr>
        <p:blipFill>
          <a:blip r:embed="rId5"/>
          <a:stretch>
            <a:fillRect/>
          </a:stretch>
        </p:blipFill>
        <p:spPr>
          <a:xfrm>
            <a:off x="9296400" y="2919413"/>
            <a:ext cx="555427" cy="555427"/>
          </a:xfrm>
          <a:prstGeom prst="rect">
            <a:avLst/>
          </a:prstGeom>
        </p:spPr>
      </p:pic>
      <p:sp>
        <p:nvSpPr>
          <p:cNvPr id="12" name="Text 7"/>
          <p:cNvSpPr/>
          <p:nvPr/>
        </p:nvSpPr>
        <p:spPr>
          <a:xfrm>
            <a:off x="9296400" y="3697010"/>
            <a:ext cx="2777490" cy="347186"/>
          </a:xfrm>
          <a:prstGeom prst="rect">
            <a:avLst/>
          </a:prstGeom>
          <a:noFill/>
          <a:ln/>
        </p:spPr>
        <p:txBody>
          <a:bodyPr wrap="none" rtlCol="0" anchor="t"/>
          <a:lstStyle/>
          <a:p>
            <a:pPr marL="0" indent="0" algn="l">
              <a:lnSpc>
                <a:spcPts val="2734"/>
              </a:lnSpc>
              <a:buNone/>
            </a:pPr>
            <a:r>
              <a:rPr lang="en-IN" sz="2400" b="1" i="0" dirty="0">
                <a:solidFill>
                  <a:srgbClr val="ECECEC"/>
                </a:solidFill>
                <a:effectLst/>
                <a:highlight>
                  <a:srgbClr val="1F2937"/>
                </a:highlight>
                <a:latin typeface="ui-sans-serif"/>
              </a:rPr>
              <a:t>Seasonal Indicators</a:t>
            </a:r>
            <a:endParaRPr lang="en-US" sz="2187" dirty="0"/>
          </a:p>
        </p:txBody>
      </p:sp>
      <p:sp>
        <p:nvSpPr>
          <p:cNvPr id="13" name="Text 8"/>
          <p:cNvSpPr/>
          <p:nvPr/>
        </p:nvSpPr>
        <p:spPr>
          <a:xfrm>
            <a:off x="9296400" y="4177427"/>
            <a:ext cx="3296007" cy="1777008"/>
          </a:xfrm>
          <a:prstGeom prst="rect">
            <a:avLst/>
          </a:prstGeom>
          <a:noFill/>
          <a:ln/>
        </p:spPr>
        <p:txBody>
          <a:bodyPr wrap="square" rtlCol="0" anchor="t"/>
          <a:lstStyle/>
          <a:p>
            <a:pPr marL="0" indent="0" algn="just">
              <a:lnSpc>
                <a:spcPts val="2799"/>
              </a:lnSpc>
              <a:buNone/>
            </a:pPr>
            <a:r>
              <a:rPr lang="en-US" sz="1750" dirty="0">
                <a:solidFill>
                  <a:srgbClr val="EBECEF"/>
                </a:solidFill>
                <a:latin typeface="Epilogue" pitchFamily="34" charset="0"/>
                <a:ea typeface="Epilogue" pitchFamily="34" charset="-122"/>
                <a:cs typeface="Epilogue" pitchFamily="34" charset="-120"/>
              </a:rPr>
              <a:t>Identify recurring patterns tied to time periods, enhancing predictive models.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2219"/>
          </a:xfrm>
          <a:prstGeom prst="rect">
            <a:avLst/>
          </a:prstGeom>
          <a:solidFill>
            <a:srgbClr val="080E26"/>
          </a:solidFill>
          <a:ln/>
        </p:spPr>
      </p:sp>
      <p:sp>
        <p:nvSpPr>
          <p:cNvPr id="4" name="Text 2"/>
          <p:cNvSpPr/>
          <p:nvPr/>
        </p:nvSpPr>
        <p:spPr>
          <a:xfrm>
            <a:off x="2105501" y="603171"/>
            <a:ext cx="7634645" cy="685443"/>
          </a:xfrm>
          <a:prstGeom prst="rect">
            <a:avLst/>
          </a:prstGeom>
          <a:noFill/>
          <a:ln/>
        </p:spPr>
        <p:txBody>
          <a:bodyPr wrap="none" rtlCol="0" anchor="t"/>
          <a:lstStyle/>
          <a:p>
            <a:pPr marL="0" indent="0">
              <a:lnSpc>
                <a:spcPts val="5398"/>
              </a:lnSpc>
              <a:buNone/>
            </a:pPr>
            <a:r>
              <a:rPr lang="en-US" sz="4318" dirty="0">
                <a:solidFill>
                  <a:srgbClr val="FFFFFF"/>
                </a:solidFill>
                <a:latin typeface="Fraunces" pitchFamily="34" charset="0"/>
                <a:ea typeface="Fraunces" pitchFamily="34" charset="-122"/>
                <a:cs typeface="Fraunces" pitchFamily="34" charset="-120"/>
              </a:rPr>
              <a:t>Model Selection and Training</a:t>
            </a:r>
            <a:endParaRPr lang="en-US" sz="4318" dirty="0"/>
          </a:p>
        </p:txBody>
      </p:sp>
      <p:pic>
        <p:nvPicPr>
          <p:cNvPr id="5" name="Image 0" descr="preencoded.png"/>
          <p:cNvPicPr>
            <a:picLocks noChangeAspect="1"/>
          </p:cNvPicPr>
          <p:nvPr/>
        </p:nvPicPr>
        <p:blipFill>
          <a:blip r:embed="rId3"/>
          <a:stretch>
            <a:fillRect/>
          </a:stretch>
        </p:blipFill>
        <p:spPr>
          <a:xfrm>
            <a:off x="3850719" y="1727240"/>
            <a:ext cx="1719143" cy="1263729"/>
          </a:xfrm>
          <a:prstGeom prst="rect">
            <a:avLst/>
          </a:prstGeom>
        </p:spPr>
      </p:pic>
      <p:sp>
        <p:nvSpPr>
          <p:cNvPr id="6" name="Text 3"/>
          <p:cNvSpPr/>
          <p:nvPr/>
        </p:nvSpPr>
        <p:spPr>
          <a:xfrm>
            <a:off x="4647367" y="2296358"/>
            <a:ext cx="125730" cy="438626"/>
          </a:xfrm>
          <a:prstGeom prst="rect">
            <a:avLst/>
          </a:prstGeom>
          <a:noFill/>
          <a:ln/>
        </p:spPr>
        <p:txBody>
          <a:bodyPr wrap="none" rtlCol="0" anchor="t"/>
          <a:lstStyle/>
          <a:p>
            <a:pPr marL="0" indent="0" algn="ctr">
              <a:lnSpc>
                <a:spcPts val="3454"/>
              </a:lnSpc>
              <a:buNone/>
            </a:pPr>
            <a:r>
              <a:rPr lang="en-US" sz="2159" dirty="0">
                <a:solidFill>
                  <a:srgbClr val="EBECEF"/>
                </a:solidFill>
                <a:latin typeface="Fraunces" pitchFamily="34" charset="0"/>
                <a:ea typeface="Fraunces" pitchFamily="34" charset="-122"/>
                <a:cs typeface="Fraunces" pitchFamily="34" charset="-120"/>
              </a:rPr>
              <a:t>1</a:t>
            </a:r>
            <a:endParaRPr lang="en-US" sz="2159" dirty="0"/>
          </a:p>
        </p:txBody>
      </p:sp>
      <p:sp>
        <p:nvSpPr>
          <p:cNvPr id="7" name="Text 4"/>
          <p:cNvSpPr/>
          <p:nvPr/>
        </p:nvSpPr>
        <p:spPr>
          <a:xfrm>
            <a:off x="5789176" y="1946553"/>
            <a:ext cx="2741890" cy="342662"/>
          </a:xfrm>
          <a:prstGeom prst="rect">
            <a:avLst/>
          </a:prstGeom>
          <a:noFill/>
          <a:ln/>
        </p:spPr>
        <p:txBody>
          <a:bodyPr wrap="none" rtlCol="0" anchor="t"/>
          <a:lstStyle/>
          <a:p>
            <a:pPr marL="0" indent="0" algn="l">
              <a:lnSpc>
                <a:spcPts val="2699"/>
              </a:lnSpc>
              <a:buNone/>
            </a:pPr>
            <a:r>
              <a:rPr lang="en-US" sz="2159" dirty="0">
                <a:solidFill>
                  <a:srgbClr val="EBECEF"/>
                </a:solidFill>
                <a:latin typeface="Fraunces" pitchFamily="34" charset="0"/>
                <a:ea typeface="Fraunces" pitchFamily="34" charset="-122"/>
                <a:cs typeface="Fraunces" pitchFamily="34" charset="-120"/>
              </a:rPr>
              <a:t>ARIMA</a:t>
            </a:r>
            <a:endParaRPr lang="en-US" sz="2159" dirty="0"/>
          </a:p>
        </p:txBody>
      </p:sp>
      <p:sp>
        <p:nvSpPr>
          <p:cNvPr id="8" name="Text 5"/>
          <p:cNvSpPr/>
          <p:nvPr/>
        </p:nvSpPr>
        <p:spPr>
          <a:xfrm>
            <a:off x="5789176" y="2420779"/>
            <a:ext cx="4565094" cy="350877"/>
          </a:xfrm>
          <a:prstGeom prst="rect">
            <a:avLst/>
          </a:prstGeom>
          <a:noFill/>
          <a:ln/>
        </p:spPr>
        <p:txBody>
          <a:bodyPr wrap="none" rtlCol="0" anchor="t"/>
          <a:lstStyle/>
          <a:p>
            <a:pPr marL="0" indent="0" algn="l">
              <a:lnSpc>
                <a:spcPts val="2764"/>
              </a:lnSpc>
              <a:buNone/>
            </a:pPr>
            <a:r>
              <a:rPr lang="en-US" sz="1727" dirty="0">
                <a:solidFill>
                  <a:srgbClr val="EBECEF"/>
                </a:solidFill>
                <a:latin typeface="Epilogue" pitchFamily="34" charset="0"/>
                <a:ea typeface="Epilogue" pitchFamily="34" charset="-122"/>
                <a:cs typeface="Epilogue" pitchFamily="34" charset="-120"/>
              </a:rPr>
              <a:t>Autoregressive Integrated Moving Average</a:t>
            </a:r>
            <a:endParaRPr lang="en-US" sz="1727" dirty="0"/>
          </a:p>
        </p:txBody>
      </p:sp>
      <p:sp>
        <p:nvSpPr>
          <p:cNvPr id="9" name="Shape 6"/>
          <p:cNvSpPr/>
          <p:nvPr/>
        </p:nvSpPr>
        <p:spPr>
          <a:xfrm>
            <a:off x="5624632" y="2993112"/>
            <a:ext cx="6845379" cy="21908"/>
          </a:xfrm>
          <a:prstGeom prst="roundRect">
            <a:avLst>
              <a:gd name="adj" fmla="val 450568"/>
            </a:avLst>
          </a:prstGeom>
          <a:solidFill>
            <a:srgbClr val="414A70"/>
          </a:solidFill>
          <a:ln/>
        </p:spPr>
      </p:sp>
      <p:pic>
        <p:nvPicPr>
          <p:cNvPr id="10" name="Image 1" descr="preencoded.png"/>
          <p:cNvPicPr>
            <a:picLocks noChangeAspect="1"/>
          </p:cNvPicPr>
          <p:nvPr/>
        </p:nvPicPr>
        <p:blipFill>
          <a:blip r:embed="rId4"/>
          <a:stretch>
            <a:fillRect/>
          </a:stretch>
        </p:blipFill>
        <p:spPr>
          <a:xfrm>
            <a:off x="2991088" y="3045738"/>
            <a:ext cx="3438287" cy="1263729"/>
          </a:xfrm>
          <a:prstGeom prst="rect">
            <a:avLst/>
          </a:prstGeom>
        </p:spPr>
      </p:pic>
      <p:sp>
        <p:nvSpPr>
          <p:cNvPr id="11" name="Text 7"/>
          <p:cNvSpPr/>
          <p:nvPr/>
        </p:nvSpPr>
        <p:spPr>
          <a:xfrm>
            <a:off x="4627007" y="3458289"/>
            <a:ext cx="166211" cy="438626"/>
          </a:xfrm>
          <a:prstGeom prst="rect">
            <a:avLst/>
          </a:prstGeom>
          <a:noFill/>
          <a:ln/>
        </p:spPr>
        <p:txBody>
          <a:bodyPr wrap="none" rtlCol="0" anchor="t"/>
          <a:lstStyle/>
          <a:p>
            <a:pPr marL="0" indent="0" algn="ctr">
              <a:lnSpc>
                <a:spcPts val="3454"/>
              </a:lnSpc>
              <a:buNone/>
            </a:pPr>
            <a:r>
              <a:rPr lang="en-US" sz="2159" dirty="0">
                <a:solidFill>
                  <a:srgbClr val="EBECEF"/>
                </a:solidFill>
                <a:latin typeface="Fraunces" pitchFamily="34" charset="0"/>
                <a:ea typeface="Fraunces" pitchFamily="34" charset="-122"/>
                <a:cs typeface="Fraunces" pitchFamily="34" charset="-120"/>
              </a:rPr>
              <a:t>2</a:t>
            </a:r>
            <a:endParaRPr lang="en-US" sz="2159" dirty="0"/>
          </a:p>
        </p:txBody>
      </p:sp>
      <p:sp>
        <p:nvSpPr>
          <p:cNvPr id="12" name="Text 8"/>
          <p:cNvSpPr/>
          <p:nvPr/>
        </p:nvSpPr>
        <p:spPr>
          <a:xfrm>
            <a:off x="6648688" y="3265051"/>
            <a:ext cx="1673423" cy="342662"/>
          </a:xfrm>
          <a:prstGeom prst="rect">
            <a:avLst/>
          </a:prstGeom>
          <a:noFill/>
          <a:ln/>
        </p:spPr>
        <p:txBody>
          <a:bodyPr wrap="none" rtlCol="0" anchor="t"/>
          <a:lstStyle/>
          <a:p>
            <a:pPr marL="0" indent="0" algn="l">
              <a:lnSpc>
                <a:spcPts val="2699"/>
              </a:lnSpc>
              <a:buNone/>
            </a:pPr>
            <a:r>
              <a:rPr lang="en-US" sz="2159" dirty="0">
                <a:solidFill>
                  <a:srgbClr val="EBECEF"/>
                </a:solidFill>
                <a:latin typeface="Fraunces" pitchFamily="34" charset="0"/>
                <a:ea typeface="Fraunces" pitchFamily="34" charset="-122"/>
                <a:cs typeface="Fraunces" pitchFamily="34" charset="-120"/>
              </a:rPr>
              <a:t>SARIMA</a:t>
            </a:r>
            <a:endParaRPr lang="en-US" sz="2159" dirty="0"/>
          </a:p>
        </p:txBody>
      </p:sp>
      <p:sp>
        <p:nvSpPr>
          <p:cNvPr id="13" name="Text 9"/>
          <p:cNvSpPr/>
          <p:nvPr/>
        </p:nvSpPr>
        <p:spPr>
          <a:xfrm>
            <a:off x="6648688" y="3739277"/>
            <a:ext cx="1673423" cy="350877"/>
          </a:xfrm>
          <a:prstGeom prst="rect">
            <a:avLst/>
          </a:prstGeom>
          <a:noFill/>
          <a:ln/>
        </p:spPr>
        <p:txBody>
          <a:bodyPr wrap="none" rtlCol="0" anchor="t"/>
          <a:lstStyle/>
          <a:p>
            <a:pPr marL="0" indent="0" algn="l">
              <a:lnSpc>
                <a:spcPts val="2764"/>
              </a:lnSpc>
              <a:buNone/>
            </a:pPr>
            <a:r>
              <a:rPr lang="en-US" sz="1727" dirty="0">
                <a:solidFill>
                  <a:srgbClr val="EBECEF"/>
                </a:solidFill>
                <a:latin typeface="Epilogue" pitchFamily="34" charset="0"/>
                <a:ea typeface="Epilogue" pitchFamily="34" charset="-122"/>
                <a:cs typeface="Epilogue" pitchFamily="34" charset="-120"/>
              </a:rPr>
              <a:t>Seasonal ARIMA</a:t>
            </a:r>
            <a:endParaRPr lang="en-US" sz="1727" dirty="0"/>
          </a:p>
        </p:txBody>
      </p:sp>
      <p:sp>
        <p:nvSpPr>
          <p:cNvPr id="14" name="Shape 10"/>
          <p:cNvSpPr/>
          <p:nvPr/>
        </p:nvSpPr>
        <p:spPr>
          <a:xfrm>
            <a:off x="6484144" y="4311610"/>
            <a:ext cx="5985867" cy="21908"/>
          </a:xfrm>
          <a:prstGeom prst="roundRect">
            <a:avLst>
              <a:gd name="adj" fmla="val 450568"/>
            </a:avLst>
          </a:prstGeom>
          <a:solidFill>
            <a:srgbClr val="414A70"/>
          </a:solidFill>
          <a:ln/>
        </p:spPr>
      </p:sp>
      <p:pic>
        <p:nvPicPr>
          <p:cNvPr id="15" name="Image 2" descr="preencoded.png"/>
          <p:cNvPicPr>
            <a:picLocks noChangeAspect="1"/>
          </p:cNvPicPr>
          <p:nvPr/>
        </p:nvPicPr>
        <p:blipFill>
          <a:blip r:embed="rId5"/>
          <a:stretch>
            <a:fillRect/>
          </a:stretch>
        </p:blipFill>
        <p:spPr>
          <a:xfrm>
            <a:off x="2131457" y="4364236"/>
            <a:ext cx="5157430" cy="1263729"/>
          </a:xfrm>
          <a:prstGeom prst="rect">
            <a:avLst/>
          </a:prstGeom>
        </p:spPr>
      </p:pic>
      <p:sp>
        <p:nvSpPr>
          <p:cNvPr id="16" name="Text 11"/>
          <p:cNvSpPr/>
          <p:nvPr/>
        </p:nvSpPr>
        <p:spPr>
          <a:xfrm>
            <a:off x="4634508" y="4776788"/>
            <a:ext cx="151328" cy="438626"/>
          </a:xfrm>
          <a:prstGeom prst="rect">
            <a:avLst/>
          </a:prstGeom>
          <a:noFill/>
          <a:ln/>
        </p:spPr>
        <p:txBody>
          <a:bodyPr wrap="none" rtlCol="0" anchor="t"/>
          <a:lstStyle/>
          <a:p>
            <a:pPr marL="0" indent="0" algn="ctr">
              <a:lnSpc>
                <a:spcPts val="3454"/>
              </a:lnSpc>
              <a:buNone/>
            </a:pPr>
            <a:r>
              <a:rPr lang="en-US" sz="2159" dirty="0">
                <a:solidFill>
                  <a:srgbClr val="EBECEF"/>
                </a:solidFill>
                <a:latin typeface="Fraunces" pitchFamily="34" charset="0"/>
                <a:ea typeface="Fraunces" pitchFamily="34" charset="-122"/>
                <a:cs typeface="Fraunces" pitchFamily="34" charset="-120"/>
              </a:rPr>
              <a:t>3</a:t>
            </a:r>
            <a:endParaRPr lang="en-US" sz="2159" dirty="0"/>
          </a:p>
        </p:txBody>
      </p:sp>
      <p:sp>
        <p:nvSpPr>
          <p:cNvPr id="17" name="Text 12"/>
          <p:cNvSpPr/>
          <p:nvPr/>
        </p:nvSpPr>
        <p:spPr>
          <a:xfrm>
            <a:off x="7508200" y="4583549"/>
            <a:ext cx="2741890" cy="342662"/>
          </a:xfrm>
          <a:prstGeom prst="rect">
            <a:avLst/>
          </a:prstGeom>
          <a:noFill/>
          <a:ln/>
        </p:spPr>
        <p:txBody>
          <a:bodyPr wrap="none" rtlCol="0" anchor="t"/>
          <a:lstStyle/>
          <a:p>
            <a:pPr marL="0" indent="0" algn="l">
              <a:lnSpc>
                <a:spcPts val="2699"/>
              </a:lnSpc>
              <a:buNone/>
            </a:pPr>
            <a:r>
              <a:rPr lang="en-US" sz="2159" dirty="0">
                <a:solidFill>
                  <a:srgbClr val="EBECEF"/>
                </a:solidFill>
                <a:latin typeface="Fraunces" pitchFamily="34" charset="0"/>
                <a:ea typeface="Fraunces" pitchFamily="34" charset="-122"/>
                <a:cs typeface="Fraunces" pitchFamily="34" charset="-120"/>
              </a:rPr>
              <a:t>Linear Regression</a:t>
            </a:r>
            <a:endParaRPr lang="en-US" sz="2159" dirty="0"/>
          </a:p>
        </p:txBody>
      </p:sp>
      <p:sp>
        <p:nvSpPr>
          <p:cNvPr id="18" name="Text 13"/>
          <p:cNvSpPr/>
          <p:nvPr/>
        </p:nvSpPr>
        <p:spPr>
          <a:xfrm>
            <a:off x="7508200" y="5057775"/>
            <a:ext cx="4379476" cy="350877"/>
          </a:xfrm>
          <a:prstGeom prst="rect">
            <a:avLst/>
          </a:prstGeom>
          <a:noFill/>
          <a:ln/>
        </p:spPr>
        <p:txBody>
          <a:bodyPr wrap="none" rtlCol="0" anchor="t"/>
          <a:lstStyle/>
          <a:p>
            <a:pPr marL="0" indent="0" algn="l">
              <a:lnSpc>
                <a:spcPts val="2764"/>
              </a:lnSpc>
              <a:buNone/>
            </a:pPr>
            <a:r>
              <a:rPr lang="en-US" sz="1727" dirty="0">
                <a:solidFill>
                  <a:srgbClr val="EBECEF"/>
                </a:solidFill>
                <a:latin typeface="Epilogue" pitchFamily="34" charset="0"/>
                <a:ea typeface="Epilogue" pitchFamily="34" charset="-122"/>
                <a:cs typeface="Epilogue" pitchFamily="34" charset="-120"/>
              </a:rPr>
              <a:t>Predict market prices based on features</a:t>
            </a:r>
            <a:endParaRPr lang="en-US" sz="1727" dirty="0"/>
          </a:p>
        </p:txBody>
      </p:sp>
      <p:sp>
        <p:nvSpPr>
          <p:cNvPr id="19" name="Text 14"/>
          <p:cNvSpPr/>
          <p:nvPr/>
        </p:nvSpPr>
        <p:spPr>
          <a:xfrm>
            <a:off x="2105501" y="5874663"/>
            <a:ext cx="10419278" cy="1754386"/>
          </a:xfrm>
          <a:prstGeom prst="rect">
            <a:avLst/>
          </a:prstGeom>
          <a:noFill/>
          <a:ln/>
        </p:spPr>
        <p:txBody>
          <a:bodyPr wrap="square" rtlCol="0" anchor="t"/>
          <a:lstStyle/>
          <a:p>
            <a:pPr marL="0" indent="0" algn="just">
              <a:lnSpc>
                <a:spcPts val="2764"/>
              </a:lnSpc>
              <a:buNone/>
            </a:pPr>
            <a:r>
              <a:rPr lang="en-US" sz="1727" dirty="0">
                <a:solidFill>
                  <a:srgbClr val="EBECEF"/>
                </a:solidFill>
                <a:latin typeface="Epilogue" pitchFamily="34" charset="0"/>
                <a:ea typeface="Epilogue" pitchFamily="34" charset="-122"/>
                <a:cs typeface="Epilogue" pitchFamily="34" charset="-120"/>
              </a:rPr>
              <a:t>To forecast market prices, we will evaluate several time series models including ARIMA and SARIMA, as well as a linear regression approach. These models will allow us to capture both the trend and seasonality in the data, as well as identify key predictive features. By comparing the performance of these models, we can select the most appropriate technique to generate accurate price predictions.</a:t>
            </a:r>
            <a:endParaRPr lang="en-US" sz="172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863965"/>
          </a:xfrm>
          <a:prstGeom prst="rect">
            <a:avLst/>
          </a:prstGeom>
          <a:solidFill>
            <a:srgbClr val="080E26"/>
          </a:solidFill>
          <a:ln/>
        </p:spPr>
      </p:sp>
      <p:sp>
        <p:nvSpPr>
          <p:cNvPr id="4" name="Text 2"/>
          <p:cNvSpPr/>
          <p:nvPr/>
        </p:nvSpPr>
        <p:spPr>
          <a:xfrm>
            <a:off x="3708009" y="782077"/>
            <a:ext cx="8403193" cy="972026"/>
          </a:xfrm>
          <a:prstGeom prst="rect">
            <a:avLst/>
          </a:prstGeom>
          <a:noFill/>
          <a:ln/>
        </p:spPr>
        <p:txBody>
          <a:bodyPr wrap="square" rtlCol="0" anchor="t"/>
          <a:lstStyle/>
          <a:p>
            <a:pPr marL="0" indent="0">
              <a:lnSpc>
                <a:spcPts val="3827"/>
              </a:lnSpc>
              <a:buNone/>
            </a:pPr>
            <a:r>
              <a:rPr lang="en-US" sz="3062" dirty="0">
                <a:solidFill>
                  <a:srgbClr val="FFFFFF"/>
                </a:solidFill>
                <a:latin typeface="Fraunces" pitchFamily="34" charset="0"/>
                <a:ea typeface="Fraunces" pitchFamily="34" charset="-122"/>
                <a:cs typeface="Fraunces" pitchFamily="34" charset="-120"/>
              </a:rPr>
              <a:t>Model Evaluation: MAE, MSE, and RMSE</a:t>
            </a:r>
            <a:endParaRPr lang="en-US" sz="3062" dirty="0"/>
          </a:p>
        </p:txBody>
      </p:sp>
      <p:sp>
        <p:nvSpPr>
          <p:cNvPr id="5" name="Text 3"/>
          <p:cNvSpPr/>
          <p:nvPr/>
        </p:nvSpPr>
        <p:spPr>
          <a:xfrm>
            <a:off x="1435689" y="1633922"/>
            <a:ext cx="11623819" cy="994886"/>
          </a:xfrm>
          <a:prstGeom prst="rect">
            <a:avLst/>
          </a:prstGeom>
          <a:noFill/>
          <a:ln/>
        </p:spPr>
        <p:txBody>
          <a:bodyPr wrap="square" rtlCol="0" anchor="t"/>
          <a:lstStyle/>
          <a:p>
            <a:pPr marL="0" indent="0" algn="just">
              <a:lnSpc>
                <a:spcPts val="1960"/>
              </a:lnSpc>
              <a:buNone/>
            </a:pPr>
            <a:r>
              <a:rPr lang="en-US" sz="1225" dirty="0">
                <a:solidFill>
                  <a:srgbClr val="EBECEF"/>
                </a:solidFill>
                <a:latin typeface="Epilogue" pitchFamily="34" charset="0"/>
                <a:ea typeface="Epilogue" pitchFamily="34" charset="-122"/>
                <a:cs typeface="Epilogue" pitchFamily="34" charset="-120"/>
              </a:rPr>
              <a:t>To evaluate the performance of our market price prediction models, we will calculate three key metrics: Mean Absolute Error (MAE), Mean Squared Error (MSE), and Root Mean Squared Error (RMSE). These metrics will help us understand the accuracy and quality of our model predictions.</a:t>
            </a:r>
            <a:endParaRPr lang="en-US" sz="1225" dirty="0"/>
          </a:p>
        </p:txBody>
      </p:sp>
      <p:pic>
        <p:nvPicPr>
          <p:cNvPr id="6" name="Image 0" descr="preencoded.png"/>
          <p:cNvPicPr>
            <a:picLocks noChangeAspect="1"/>
          </p:cNvPicPr>
          <p:nvPr/>
        </p:nvPicPr>
        <p:blipFill>
          <a:blip r:embed="rId3"/>
          <a:stretch>
            <a:fillRect/>
          </a:stretch>
        </p:blipFill>
        <p:spPr>
          <a:xfrm>
            <a:off x="7213415" y="2758792"/>
            <a:ext cx="5538072" cy="3101310"/>
          </a:xfrm>
          <a:prstGeom prst="rect">
            <a:avLst/>
          </a:prstGeom>
        </p:spPr>
      </p:pic>
      <p:sp>
        <p:nvSpPr>
          <p:cNvPr id="7" name="Text 4"/>
          <p:cNvSpPr/>
          <p:nvPr/>
        </p:nvSpPr>
        <p:spPr>
          <a:xfrm>
            <a:off x="1203200" y="6677753"/>
            <a:ext cx="12020431" cy="1243608"/>
          </a:xfrm>
          <a:prstGeom prst="rect">
            <a:avLst/>
          </a:prstGeom>
          <a:noFill/>
          <a:ln/>
        </p:spPr>
        <p:txBody>
          <a:bodyPr wrap="square" rtlCol="0" anchor="t"/>
          <a:lstStyle/>
          <a:p>
            <a:pPr marL="0" indent="0" algn="just">
              <a:lnSpc>
                <a:spcPts val="1960"/>
              </a:lnSpc>
              <a:buNone/>
            </a:pPr>
            <a:r>
              <a:rPr lang="en-US" sz="1225" dirty="0">
                <a:solidFill>
                  <a:srgbClr val="EBECEF"/>
                </a:solidFill>
                <a:latin typeface="Epilogue" pitchFamily="34" charset="0"/>
                <a:ea typeface="Epilogue" pitchFamily="34" charset="-122"/>
                <a:cs typeface="Epilogue" pitchFamily="34" charset="-120"/>
              </a:rPr>
              <a:t>The bar chart shows the values for each of the key performance metrics we calculated. The MAE of 2.84 indicates the average absolute difference between the predicted and actual market prices. The MSE of 11.36 represents the average squared difference, while the RMSE of 3.37 gives the square root of the average squared difference. These metrics will guide us in fine-tuning and validating our market price prediction models.</a:t>
            </a:r>
            <a:endParaRPr lang="en-US" sz="1225" dirty="0"/>
          </a:p>
        </p:txBody>
      </p:sp>
      <p:pic>
        <p:nvPicPr>
          <p:cNvPr id="10" name="Picture 9">
            <a:extLst>
              <a:ext uri="{FF2B5EF4-FFF2-40B4-BE49-F238E27FC236}">
                <a16:creationId xmlns:a16="http://schemas.microsoft.com/office/drawing/2014/main" id="{1C004FC4-A958-304A-AC56-7FD40DA2519D}"/>
              </a:ext>
            </a:extLst>
          </p:cNvPr>
          <p:cNvPicPr>
            <a:picLocks noChangeAspect="1"/>
          </p:cNvPicPr>
          <p:nvPr/>
        </p:nvPicPr>
        <p:blipFill>
          <a:blip r:embed="rId4"/>
          <a:stretch>
            <a:fillRect/>
          </a:stretch>
        </p:blipFill>
        <p:spPr>
          <a:xfrm>
            <a:off x="1552296" y="3037633"/>
            <a:ext cx="4801270" cy="271500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3440676" y="628801"/>
            <a:ext cx="8647509" cy="679252"/>
          </a:xfrm>
          <a:prstGeom prst="rect">
            <a:avLst/>
          </a:prstGeom>
          <a:noFill/>
          <a:ln/>
        </p:spPr>
        <p:txBody>
          <a:bodyPr wrap="none" rtlCol="0" anchor="t"/>
          <a:lstStyle/>
          <a:p>
            <a:pPr marL="0" indent="0">
              <a:lnSpc>
                <a:spcPts val="5349"/>
              </a:lnSpc>
              <a:buNone/>
            </a:pPr>
            <a:r>
              <a:rPr lang="en-US" sz="4279" dirty="0">
                <a:solidFill>
                  <a:srgbClr val="FFFFFF"/>
                </a:solidFill>
                <a:latin typeface="Fraunces" pitchFamily="34" charset="0"/>
                <a:ea typeface="Fraunces" pitchFamily="34" charset="-122"/>
                <a:cs typeface="Fraunces" pitchFamily="34" charset="-120"/>
              </a:rPr>
              <a:t>Model Fine-tuning and Validation</a:t>
            </a:r>
            <a:endParaRPr lang="en-US" sz="4279" dirty="0"/>
          </a:p>
        </p:txBody>
      </p:sp>
      <p:sp>
        <p:nvSpPr>
          <p:cNvPr id="7" name="Shape 4"/>
          <p:cNvSpPr/>
          <p:nvPr/>
        </p:nvSpPr>
        <p:spPr>
          <a:xfrm>
            <a:off x="2152650" y="4791313"/>
            <a:ext cx="10324981" cy="43458"/>
          </a:xfrm>
          <a:prstGeom prst="roundRect">
            <a:avLst>
              <a:gd name="adj" fmla="val 225082"/>
            </a:avLst>
          </a:prstGeom>
          <a:solidFill>
            <a:srgbClr val="414A70"/>
          </a:solidFill>
          <a:ln/>
        </p:spPr>
      </p:sp>
      <p:sp>
        <p:nvSpPr>
          <p:cNvPr id="8" name="Shape 5"/>
          <p:cNvSpPr/>
          <p:nvPr/>
        </p:nvSpPr>
        <p:spPr>
          <a:xfrm>
            <a:off x="4657785" y="4030623"/>
            <a:ext cx="43458" cy="760690"/>
          </a:xfrm>
          <a:prstGeom prst="roundRect">
            <a:avLst>
              <a:gd name="adj" fmla="val 225082"/>
            </a:avLst>
          </a:prstGeom>
          <a:solidFill>
            <a:srgbClr val="414A70"/>
          </a:solidFill>
          <a:ln/>
        </p:spPr>
      </p:sp>
      <p:sp>
        <p:nvSpPr>
          <p:cNvPr id="9" name="Shape 6"/>
          <p:cNvSpPr/>
          <p:nvPr/>
        </p:nvSpPr>
        <p:spPr>
          <a:xfrm>
            <a:off x="4435078" y="4546878"/>
            <a:ext cx="488990" cy="488990"/>
          </a:xfrm>
          <a:prstGeom prst="roundRect">
            <a:avLst>
              <a:gd name="adj" fmla="val 20004"/>
            </a:avLst>
          </a:prstGeom>
          <a:solidFill>
            <a:srgbClr val="283157"/>
          </a:solidFill>
          <a:ln w="7620">
            <a:solidFill>
              <a:srgbClr val="414A70"/>
            </a:solidFill>
            <a:prstDash val="solid"/>
          </a:ln>
        </p:spPr>
      </p:sp>
      <p:sp>
        <p:nvSpPr>
          <p:cNvPr id="10" name="Text 7"/>
          <p:cNvSpPr/>
          <p:nvPr/>
        </p:nvSpPr>
        <p:spPr>
          <a:xfrm>
            <a:off x="4604861" y="4587597"/>
            <a:ext cx="149423" cy="407551"/>
          </a:xfrm>
          <a:prstGeom prst="rect">
            <a:avLst/>
          </a:prstGeom>
          <a:noFill/>
          <a:ln/>
        </p:spPr>
        <p:txBody>
          <a:bodyPr wrap="none" rtlCol="0" anchor="t"/>
          <a:lstStyle/>
          <a:p>
            <a:pPr marL="0" indent="0" algn="ctr">
              <a:lnSpc>
                <a:spcPts val="3209"/>
              </a:lnSpc>
              <a:buNone/>
            </a:pPr>
            <a:r>
              <a:rPr lang="en-US" sz="2567" dirty="0">
                <a:solidFill>
                  <a:srgbClr val="EBECEF"/>
                </a:solidFill>
                <a:latin typeface="Fraunces" pitchFamily="34" charset="0"/>
                <a:ea typeface="Fraunces" pitchFamily="34" charset="-122"/>
                <a:cs typeface="Fraunces" pitchFamily="34" charset="-120"/>
              </a:rPr>
              <a:t>1</a:t>
            </a:r>
            <a:endParaRPr lang="en-US" sz="2567" dirty="0"/>
          </a:p>
        </p:txBody>
      </p:sp>
      <p:sp>
        <p:nvSpPr>
          <p:cNvPr id="11" name="Text 8"/>
          <p:cNvSpPr/>
          <p:nvPr/>
        </p:nvSpPr>
        <p:spPr>
          <a:xfrm>
            <a:off x="3054035" y="1899335"/>
            <a:ext cx="3172420" cy="339566"/>
          </a:xfrm>
          <a:prstGeom prst="rect">
            <a:avLst/>
          </a:prstGeom>
          <a:noFill/>
          <a:ln/>
        </p:spPr>
        <p:txBody>
          <a:bodyPr wrap="none" rtlCol="0" anchor="t"/>
          <a:lstStyle/>
          <a:p>
            <a:pPr marL="0" indent="0" algn="ctr">
              <a:lnSpc>
                <a:spcPts val="2674"/>
              </a:lnSpc>
              <a:buNone/>
            </a:pPr>
            <a:r>
              <a:rPr lang="en-US" sz="2139" dirty="0">
                <a:solidFill>
                  <a:srgbClr val="EBECEF"/>
                </a:solidFill>
                <a:latin typeface="Fraunces" pitchFamily="34" charset="0"/>
                <a:ea typeface="Fraunces" pitchFamily="34" charset="-122"/>
                <a:cs typeface="Fraunces" pitchFamily="34" charset="-120"/>
              </a:rPr>
              <a:t>Hyperparameter Tuning</a:t>
            </a:r>
            <a:endParaRPr lang="en-US" sz="2139" dirty="0"/>
          </a:p>
        </p:txBody>
      </p:sp>
      <p:sp>
        <p:nvSpPr>
          <p:cNvPr id="12" name="Text 9"/>
          <p:cNvSpPr/>
          <p:nvPr/>
        </p:nvSpPr>
        <p:spPr>
          <a:xfrm>
            <a:off x="2369939" y="2428268"/>
            <a:ext cx="4619268" cy="1738908"/>
          </a:xfrm>
          <a:prstGeom prst="rect">
            <a:avLst/>
          </a:prstGeom>
          <a:noFill/>
          <a:ln/>
        </p:spPr>
        <p:txBody>
          <a:bodyPr wrap="square" rtlCol="0" anchor="t"/>
          <a:lstStyle/>
          <a:p>
            <a:pPr marL="0" indent="0" algn="just">
              <a:lnSpc>
                <a:spcPts val="2739"/>
              </a:lnSpc>
              <a:buNone/>
            </a:pPr>
            <a:r>
              <a:rPr lang="en-US" sz="1712" dirty="0">
                <a:solidFill>
                  <a:srgbClr val="EBECEF"/>
                </a:solidFill>
                <a:latin typeface="Epilogue" pitchFamily="34" charset="0"/>
                <a:ea typeface="Epilogue" pitchFamily="34" charset="-122"/>
                <a:cs typeface="Epilogue" pitchFamily="34" charset="-120"/>
              </a:rPr>
              <a:t>Systematically adjust model hyperparameters like learning rate, regularization, and number of layers to improve performance on the validation set.</a:t>
            </a:r>
            <a:endParaRPr lang="en-US" sz="1712" dirty="0"/>
          </a:p>
        </p:txBody>
      </p:sp>
      <p:sp>
        <p:nvSpPr>
          <p:cNvPr id="13" name="Shape 10"/>
          <p:cNvSpPr/>
          <p:nvPr/>
        </p:nvSpPr>
        <p:spPr>
          <a:xfrm>
            <a:off x="7293352" y="4791313"/>
            <a:ext cx="43458" cy="760690"/>
          </a:xfrm>
          <a:prstGeom prst="roundRect">
            <a:avLst>
              <a:gd name="adj" fmla="val 225082"/>
            </a:avLst>
          </a:prstGeom>
          <a:solidFill>
            <a:srgbClr val="414A70"/>
          </a:solidFill>
          <a:ln/>
        </p:spPr>
      </p:sp>
      <p:sp>
        <p:nvSpPr>
          <p:cNvPr id="14" name="Shape 11"/>
          <p:cNvSpPr/>
          <p:nvPr/>
        </p:nvSpPr>
        <p:spPr>
          <a:xfrm>
            <a:off x="7070646" y="4546878"/>
            <a:ext cx="488990" cy="488990"/>
          </a:xfrm>
          <a:prstGeom prst="roundRect">
            <a:avLst>
              <a:gd name="adj" fmla="val 20004"/>
            </a:avLst>
          </a:prstGeom>
          <a:solidFill>
            <a:srgbClr val="283157"/>
          </a:solidFill>
          <a:ln w="7620">
            <a:solidFill>
              <a:srgbClr val="414A70"/>
            </a:solidFill>
            <a:prstDash val="solid"/>
          </a:ln>
        </p:spPr>
      </p:sp>
      <p:sp>
        <p:nvSpPr>
          <p:cNvPr id="15" name="Text 12"/>
          <p:cNvSpPr/>
          <p:nvPr/>
        </p:nvSpPr>
        <p:spPr>
          <a:xfrm>
            <a:off x="7216378" y="4587597"/>
            <a:ext cx="197525" cy="407551"/>
          </a:xfrm>
          <a:prstGeom prst="rect">
            <a:avLst/>
          </a:prstGeom>
          <a:noFill/>
          <a:ln/>
        </p:spPr>
        <p:txBody>
          <a:bodyPr wrap="none" rtlCol="0" anchor="t"/>
          <a:lstStyle/>
          <a:p>
            <a:pPr marL="0" indent="0" algn="ctr">
              <a:lnSpc>
                <a:spcPts val="3209"/>
              </a:lnSpc>
              <a:buNone/>
            </a:pPr>
            <a:r>
              <a:rPr lang="en-US" sz="2567" dirty="0">
                <a:solidFill>
                  <a:srgbClr val="EBECEF"/>
                </a:solidFill>
                <a:latin typeface="Fraunces" pitchFamily="34" charset="0"/>
                <a:ea typeface="Fraunces" pitchFamily="34" charset="-122"/>
                <a:cs typeface="Fraunces" pitchFamily="34" charset="-120"/>
              </a:rPr>
              <a:t>2</a:t>
            </a:r>
            <a:endParaRPr lang="en-US" sz="2567" dirty="0"/>
          </a:p>
        </p:txBody>
      </p:sp>
      <p:sp>
        <p:nvSpPr>
          <p:cNvPr id="16" name="Text 13"/>
          <p:cNvSpPr/>
          <p:nvPr/>
        </p:nvSpPr>
        <p:spPr>
          <a:xfrm>
            <a:off x="5956578" y="5769412"/>
            <a:ext cx="2717006" cy="339566"/>
          </a:xfrm>
          <a:prstGeom prst="rect">
            <a:avLst/>
          </a:prstGeom>
          <a:noFill/>
          <a:ln/>
        </p:spPr>
        <p:txBody>
          <a:bodyPr wrap="none" rtlCol="0" anchor="t"/>
          <a:lstStyle/>
          <a:p>
            <a:pPr marL="0" indent="0" algn="ctr">
              <a:lnSpc>
                <a:spcPts val="2674"/>
              </a:lnSpc>
              <a:buNone/>
            </a:pPr>
            <a:r>
              <a:rPr lang="en-US" sz="2139" dirty="0">
                <a:solidFill>
                  <a:srgbClr val="EBECEF"/>
                </a:solidFill>
                <a:latin typeface="Fraunces" pitchFamily="34" charset="0"/>
                <a:ea typeface="Fraunces" pitchFamily="34" charset="-122"/>
                <a:cs typeface="Fraunces" pitchFamily="34" charset="-120"/>
              </a:rPr>
              <a:t>Cross-Validation</a:t>
            </a:r>
            <a:endParaRPr lang="en-US" sz="2139" dirty="0"/>
          </a:p>
        </p:txBody>
      </p:sp>
      <p:sp>
        <p:nvSpPr>
          <p:cNvPr id="17" name="Text 14"/>
          <p:cNvSpPr/>
          <p:nvPr/>
        </p:nvSpPr>
        <p:spPr>
          <a:xfrm>
            <a:off x="5005507" y="6239351"/>
            <a:ext cx="4619268" cy="1391126"/>
          </a:xfrm>
          <a:prstGeom prst="rect">
            <a:avLst/>
          </a:prstGeom>
          <a:noFill/>
          <a:ln/>
        </p:spPr>
        <p:txBody>
          <a:bodyPr wrap="square" rtlCol="0" anchor="t"/>
          <a:lstStyle/>
          <a:p>
            <a:pPr marL="0" indent="0" algn="just">
              <a:lnSpc>
                <a:spcPts val="2739"/>
              </a:lnSpc>
              <a:buNone/>
            </a:pPr>
            <a:r>
              <a:rPr lang="en-US" sz="1712" dirty="0">
                <a:solidFill>
                  <a:srgbClr val="EBECEF"/>
                </a:solidFill>
                <a:latin typeface="Epilogue" pitchFamily="34" charset="0"/>
                <a:ea typeface="Epilogue" pitchFamily="34" charset="-122"/>
                <a:cs typeface="Epilogue" pitchFamily="34" charset="-120"/>
              </a:rPr>
              <a:t>Divide the dataset into multiple folds and evaluate model performance on each held-out fold to ensure robust generalization.</a:t>
            </a:r>
            <a:endParaRPr lang="en-US" sz="1712" dirty="0"/>
          </a:p>
        </p:txBody>
      </p:sp>
      <p:sp>
        <p:nvSpPr>
          <p:cNvPr id="18" name="Shape 15"/>
          <p:cNvSpPr/>
          <p:nvPr/>
        </p:nvSpPr>
        <p:spPr>
          <a:xfrm>
            <a:off x="9928920" y="4030623"/>
            <a:ext cx="43458" cy="760690"/>
          </a:xfrm>
          <a:prstGeom prst="roundRect">
            <a:avLst>
              <a:gd name="adj" fmla="val 225082"/>
            </a:avLst>
          </a:prstGeom>
          <a:solidFill>
            <a:srgbClr val="414A70"/>
          </a:solidFill>
          <a:ln/>
        </p:spPr>
      </p:sp>
      <p:sp>
        <p:nvSpPr>
          <p:cNvPr id="19" name="Shape 16"/>
          <p:cNvSpPr/>
          <p:nvPr/>
        </p:nvSpPr>
        <p:spPr>
          <a:xfrm>
            <a:off x="9706213" y="4546878"/>
            <a:ext cx="488990" cy="488990"/>
          </a:xfrm>
          <a:prstGeom prst="roundRect">
            <a:avLst>
              <a:gd name="adj" fmla="val 20004"/>
            </a:avLst>
          </a:prstGeom>
          <a:solidFill>
            <a:srgbClr val="283157"/>
          </a:solidFill>
          <a:ln w="7620">
            <a:solidFill>
              <a:srgbClr val="414A70"/>
            </a:solidFill>
            <a:prstDash val="solid"/>
          </a:ln>
        </p:spPr>
      </p:sp>
      <p:sp>
        <p:nvSpPr>
          <p:cNvPr id="20" name="Text 17"/>
          <p:cNvSpPr/>
          <p:nvPr/>
        </p:nvSpPr>
        <p:spPr>
          <a:xfrm>
            <a:off x="9860756" y="4587597"/>
            <a:ext cx="179903" cy="407551"/>
          </a:xfrm>
          <a:prstGeom prst="rect">
            <a:avLst/>
          </a:prstGeom>
          <a:noFill/>
          <a:ln/>
        </p:spPr>
        <p:txBody>
          <a:bodyPr wrap="none" rtlCol="0" anchor="t"/>
          <a:lstStyle/>
          <a:p>
            <a:pPr marL="0" indent="0" algn="ctr">
              <a:lnSpc>
                <a:spcPts val="3209"/>
              </a:lnSpc>
              <a:buNone/>
            </a:pPr>
            <a:r>
              <a:rPr lang="en-US" sz="2567" dirty="0">
                <a:solidFill>
                  <a:srgbClr val="EBECEF"/>
                </a:solidFill>
                <a:latin typeface="Fraunces" pitchFamily="34" charset="0"/>
                <a:ea typeface="Fraunces" pitchFamily="34" charset="-122"/>
                <a:cs typeface="Fraunces" pitchFamily="34" charset="-120"/>
              </a:rPr>
              <a:t>3</a:t>
            </a:r>
            <a:endParaRPr lang="en-US" sz="2567" dirty="0"/>
          </a:p>
        </p:txBody>
      </p:sp>
      <p:sp>
        <p:nvSpPr>
          <p:cNvPr id="21" name="Text 18"/>
          <p:cNvSpPr/>
          <p:nvPr/>
        </p:nvSpPr>
        <p:spPr>
          <a:xfrm>
            <a:off x="8592145" y="1952149"/>
            <a:ext cx="2717006" cy="339566"/>
          </a:xfrm>
          <a:prstGeom prst="rect">
            <a:avLst/>
          </a:prstGeom>
          <a:noFill/>
          <a:ln/>
        </p:spPr>
        <p:txBody>
          <a:bodyPr wrap="none" rtlCol="0" anchor="t"/>
          <a:lstStyle/>
          <a:p>
            <a:pPr marL="0" indent="0" algn="ctr">
              <a:lnSpc>
                <a:spcPts val="2674"/>
              </a:lnSpc>
              <a:buNone/>
            </a:pPr>
            <a:r>
              <a:rPr lang="en-US" sz="2139" dirty="0">
                <a:solidFill>
                  <a:srgbClr val="EBECEF"/>
                </a:solidFill>
                <a:latin typeface="Fraunces" pitchFamily="34" charset="0"/>
                <a:ea typeface="Fraunces" pitchFamily="34" charset="-122"/>
                <a:cs typeface="Fraunces" pitchFamily="34" charset="-120"/>
              </a:rPr>
              <a:t>Ensemble Methods</a:t>
            </a:r>
            <a:endParaRPr lang="en-US" sz="2139" dirty="0"/>
          </a:p>
        </p:txBody>
      </p:sp>
      <p:sp>
        <p:nvSpPr>
          <p:cNvPr id="22" name="Text 19"/>
          <p:cNvSpPr/>
          <p:nvPr/>
        </p:nvSpPr>
        <p:spPr>
          <a:xfrm>
            <a:off x="7641074" y="2422088"/>
            <a:ext cx="4619268" cy="1391126"/>
          </a:xfrm>
          <a:prstGeom prst="rect">
            <a:avLst/>
          </a:prstGeom>
          <a:noFill/>
          <a:ln/>
        </p:spPr>
        <p:txBody>
          <a:bodyPr wrap="square" rtlCol="0" anchor="t"/>
          <a:lstStyle/>
          <a:p>
            <a:pPr marL="0" indent="0" algn="just">
              <a:lnSpc>
                <a:spcPts val="2739"/>
              </a:lnSpc>
              <a:buNone/>
            </a:pPr>
            <a:r>
              <a:rPr lang="en-US" sz="1712" dirty="0">
                <a:solidFill>
                  <a:srgbClr val="EBECEF"/>
                </a:solidFill>
                <a:latin typeface="Epilogue" pitchFamily="34" charset="0"/>
                <a:ea typeface="Epilogue" pitchFamily="34" charset="-122"/>
                <a:cs typeface="Epilogue" pitchFamily="34" charset="-120"/>
              </a:rPr>
              <a:t>Combine multiple models through techniques like bagging or boosting to leverage the strengths of each individual model.</a:t>
            </a:r>
            <a:endParaRPr lang="en-US" sz="1712"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973223"/>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Outcome</a:t>
            </a:r>
            <a:endParaRPr lang="en-US" sz="4374" dirty="0"/>
          </a:p>
        </p:txBody>
      </p:sp>
      <p:sp>
        <p:nvSpPr>
          <p:cNvPr id="5" name="Text 3"/>
          <p:cNvSpPr/>
          <p:nvPr/>
        </p:nvSpPr>
        <p:spPr>
          <a:xfrm>
            <a:off x="2037993" y="3200757"/>
            <a:ext cx="5006221" cy="2843213"/>
          </a:xfrm>
          <a:prstGeom prst="rect">
            <a:avLst/>
          </a:prstGeom>
          <a:noFill/>
          <a:ln/>
        </p:spPr>
        <p:txBody>
          <a:bodyPr wrap="square" rtlCol="0" anchor="t"/>
          <a:lstStyle/>
          <a:p>
            <a:pPr marL="0" indent="0" algn="just">
              <a:lnSpc>
                <a:spcPts val="2799"/>
              </a:lnSpc>
              <a:buNone/>
            </a:pPr>
            <a:r>
              <a:rPr lang="en-US" sz="1750" dirty="0">
                <a:solidFill>
                  <a:srgbClr val="EBECEF"/>
                </a:solidFill>
                <a:latin typeface="Epilogue" pitchFamily="34" charset="0"/>
                <a:ea typeface="Epilogue" pitchFamily="34" charset="-122"/>
                <a:cs typeface="Epilogue" pitchFamily="34" charset="-120"/>
              </a:rPr>
              <a:t>Based on the predictive models and evaluation metrics, the team was able to generate accurate forecasts of market prices. The ARIMA and SARIMA models performed well, with low MAE, MSE, and RMSE values. The refined and validated models can now be used to make reliable predictions and support strategic decision-making.</a:t>
            </a:r>
            <a:endParaRPr lang="en-US" sz="1750" dirty="0"/>
          </a:p>
        </p:txBody>
      </p:sp>
      <p:pic>
        <p:nvPicPr>
          <p:cNvPr id="6" name="Image 0" descr="preencoded.png"/>
          <p:cNvPicPr>
            <a:picLocks noChangeAspect="1"/>
          </p:cNvPicPr>
          <p:nvPr/>
        </p:nvPicPr>
        <p:blipFill>
          <a:blip r:embed="rId3"/>
          <a:stretch>
            <a:fillRect/>
          </a:stretch>
        </p:blipFill>
        <p:spPr>
          <a:xfrm>
            <a:off x="7593806" y="3250763"/>
            <a:ext cx="5006221" cy="27555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759</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Epilogue</vt:lpstr>
      <vt:lpstr>Fraunces</vt:lpstr>
      <vt:lpstr>Roboto</vt:lpstr>
      <vt:lpstr>Times New Roman</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Vaishalini R</cp:lastModifiedBy>
  <cp:revision>2</cp:revision>
  <dcterms:created xsi:type="dcterms:W3CDTF">2024-05-30T14:26:17Z</dcterms:created>
  <dcterms:modified xsi:type="dcterms:W3CDTF">2024-05-30T15:36:26Z</dcterms:modified>
</cp:coreProperties>
</file>