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51" r:id="rId1"/>
  </p:sldMasterIdLst>
  <p:notesMasterIdLst>
    <p:notesMasterId r:id="rId17"/>
  </p:notesMasterIdLst>
  <p:handoutMasterIdLst>
    <p:handoutMasterId r:id="rId18"/>
  </p:handoutMasterIdLst>
  <p:sldIdLst>
    <p:sldId id="298" r:id="rId2"/>
    <p:sldId id="320" r:id="rId3"/>
    <p:sldId id="321" r:id="rId4"/>
    <p:sldId id="330" r:id="rId5"/>
    <p:sldId id="322" r:id="rId6"/>
    <p:sldId id="324" r:id="rId7"/>
    <p:sldId id="323" r:id="rId8"/>
    <p:sldId id="325" r:id="rId9"/>
    <p:sldId id="326" r:id="rId10"/>
    <p:sldId id="331" r:id="rId11"/>
    <p:sldId id="327" r:id="rId12"/>
    <p:sldId id="328" r:id="rId13"/>
    <p:sldId id="267" r:id="rId14"/>
    <p:sldId id="329" r:id="rId15"/>
    <p:sldId id="29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1916BC-3E1D-47A1-808C-64613D356AEB}" v="21" dt="2025-05-13T07:44:5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369" autoAdjust="0"/>
  </p:normalViewPr>
  <p:slideViewPr>
    <p:cSldViewPr snapToGrid="0" showGuides="1">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mpallysravani940@outlook.com" userId="e8e12494a07f8a6c" providerId="LiveId" clId="{EB1916BC-3E1D-47A1-808C-64613D356AEB}"/>
    <pc:docChg chg="undo custSel modSld">
      <pc:chgData name="alampallysravani940@outlook.com" userId="e8e12494a07f8a6c" providerId="LiveId" clId="{EB1916BC-3E1D-47A1-808C-64613D356AEB}" dt="2025-05-13T07:48:27.068" v="60"/>
      <pc:docMkLst>
        <pc:docMk/>
      </pc:docMkLst>
      <pc:sldChg chg="addSp delSp modSp mod">
        <pc:chgData name="alampallysravani940@outlook.com" userId="e8e12494a07f8a6c" providerId="LiveId" clId="{EB1916BC-3E1D-47A1-808C-64613D356AEB}" dt="2025-05-13T07:45:15.546" v="57" actId="255"/>
        <pc:sldMkLst>
          <pc:docMk/>
          <pc:sldMk cId="1491235497" sldId="321"/>
        </pc:sldMkLst>
        <pc:spChg chg="add del mod">
          <ac:chgData name="alampallysravani940@outlook.com" userId="e8e12494a07f8a6c" providerId="LiveId" clId="{EB1916BC-3E1D-47A1-808C-64613D356AEB}" dt="2025-05-13T07:44:42.776" v="53" actId="478"/>
          <ac:spMkLst>
            <pc:docMk/>
            <pc:sldMk cId="1491235497" sldId="321"/>
            <ac:spMk id="3" creationId="{89AC6084-7520-A122-8E7D-C95CD0F30B17}"/>
          </ac:spMkLst>
        </pc:spChg>
        <pc:spChg chg="add">
          <ac:chgData name="alampallysravani940@outlook.com" userId="e8e12494a07f8a6c" providerId="LiveId" clId="{EB1916BC-3E1D-47A1-808C-64613D356AEB}" dt="2025-05-13T07:41:20.807" v="27"/>
          <ac:spMkLst>
            <pc:docMk/>
            <pc:sldMk cId="1491235497" sldId="321"/>
            <ac:spMk id="4" creationId="{FFD6DBE0-32C1-DCFF-E0B0-113988DD7CD9}"/>
          </ac:spMkLst>
        </pc:spChg>
        <pc:spChg chg="add del">
          <ac:chgData name="alampallysravani940@outlook.com" userId="e8e12494a07f8a6c" providerId="LiveId" clId="{EB1916BC-3E1D-47A1-808C-64613D356AEB}" dt="2025-05-13T07:42:02.793" v="29" actId="478"/>
          <ac:spMkLst>
            <pc:docMk/>
            <pc:sldMk cId="1491235497" sldId="321"/>
            <ac:spMk id="5" creationId="{9783F7A4-73A9-1685-7D32-CE50E9B05951}"/>
          </ac:spMkLst>
        </pc:spChg>
        <pc:spChg chg="add mod">
          <ac:chgData name="alampallysravani940@outlook.com" userId="e8e12494a07f8a6c" providerId="LiveId" clId="{EB1916BC-3E1D-47A1-808C-64613D356AEB}" dt="2025-05-13T07:42:13.963" v="33"/>
          <ac:spMkLst>
            <pc:docMk/>
            <pc:sldMk cId="1491235497" sldId="321"/>
            <ac:spMk id="6" creationId="{FCA1D02F-3C71-CD7A-EC8A-4093F1B89F41}"/>
          </ac:spMkLst>
        </pc:spChg>
        <pc:spChg chg="add mod">
          <ac:chgData name="alampallysravani940@outlook.com" userId="e8e12494a07f8a6c" providerId="LiveId" clId="{EB1916BC-3E1D-47A1-808C-64613D356AEB}" dt="2025-05-13T07:42:36.979" v="37"/>
          <ac:spMkLst>
            <pc:docMk/>
            <pc:sldMk cId="1491235497" sldId="321"/>
            <ac:spMk id="7" creationId="{998D30E1-5560-6E55-64E0-ADDAB8579397}"/>
          </ac:spMkLst>
        </pc:spChg>
        <pc:spChg chg="add mod">
          <ac:chgData name="alampallysravani940@outlook.com" userId="e8e12494a07f8a6c" providerId="LiveId" clId="{EB1916BC-3E1D-47A1-808C-64613D356AEB}" dt="2025-05-13T07:42:51.650" v="39"/>
          <ac:spMkLst>
            <pc:docMk/>
            <pc:sldMk cId="1491235497" sldId="321"/>
            <ac:spMk id="8" creationId="{7D440795-41AE-52D8-C29A-C241523BBAB3}"/>
          </ac:spMkLst>
        </pc:spChg>
        <pc:spChg chg="add mod">
          <ac:chgData name="alampallysravani940@outlook.com" userId="e8e12494a07f8a6c" providerId="LiveId" clId="{EB1916BC-3E1D-47A1-808C-64613D356AEB}" dt="2025-05-13T07:45:15.546" v="57" actId="255"/>
          <ac:spMkLst>
            <pc:docMk/>
            <pc:sldMk cId="1491235497" sldId="321"/>
            <ac:spMk id="9" creationId="{855DBF87-E5EC-9655-F4A0-5A5F283F1466}"/>
          </ac:spMkLst>
        </pc:spChg>
      </pc:sldChg>
      <pc:sldChg chg="modSp mod">
        <pc:chgData name="alampallysravani940@outlook.com" userId="e8e12494a07f8a6c" providerId="LiveId" clId="{EB1916BC-3E1D-47A1-808C-64613D356AEB}" dt="2025-05-13T07:48:27.068" v="60"/>
        <pc:sldMkLst>
          <pc:docMk/>
          <pc:sldMk cId="28302606" sldId="330"/>
        </pc:sldMkLst>
        <pc:spChg chg="mod">
          <ac:chgData name="alampallysravani940@outlook.com" userId="e8e12494a07f8a6c" providerId="LiveId" clId="{EB1916BC-3E1D-47A1-808C-64613D356AEB}" dt="2025-05-13T07:48:27.068" v="60"/>
          <ac:spMkLst>
            <pc:docMk/>
            <pc:sldMk cId="28302606" sldId="330"/>
            <ac:spMk id="3" creationId="{31E048A5-9AC2-6BEE-2C35-26DFEE7A1E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E53989-2205-563E-FBC9-0D51E805A3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B17E003-1302-43E4-6A81-3A64296F0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39EC28-9842-4256-863D-33A48033AE21}" type="datetimeFigureOut">
              <a:rPr lang="en-IN" smtClean="0"/>
              <a:t>13-05-2025</a:t>
            </a:fld>
            <a:endParaRPr lang="en-IN"/>
          </a:p>
        </p:txBody>
      </p:sp>
      <p:sp>
        <p:nvSpPr>
          <p:cNvPr id="4" name="Footer Placeholder 3">
            <a:extLst>
              <a:ext uri="{FF2B5EF4-FFF2-40B4-BE49-F238E27FC236}">
                <a16:creationId xmlns:a16="http://schemas.microsoft.com/office/drawing/2014/main" id="{0945894B-B61C-510A-B395-3BDDF8C225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7AC3F20-7D86-9C22-BE86-2EA8DB9056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7B44A2-77C2-4F8C-88CA-6C096607D4FF}" type="slidenum">
              <a:rPr lang="en-IN" smtClean="0"/>
              <a:t>‹#›</a:t>
            </a:fld>
            <a:endParaRPr lang="en-IN"/>
          </a:p>
        </p:txBody>
      </p:sp>
    </p:spTree>
    <p:extLst>
      <p:ext uri="{BB962C8B-B14F-4D97-AF65-F5344CB8AC3E}">
        <p14:creationId xmlns:p14="http://schemas.microsoft.com/office/powerpoint/2010/main" val="117108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4721488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aa0da9e052ce53a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2aa0da9e052ce53a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2aa0da9e052ce53a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74E1-3340-6F56-BDBC-E56ED7AA1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CC6FA-E627-0AB8-A542-51000B43F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9D39796B-9780-60FE-6745-6F5AEF5B3FE0}"/>
              </a:ext>
            </a:extLst>
          </p:cNvPr>
          <p:cNvSpPr>
            <a:spLocks noGrp="1"/>
          </p:cNvSpPr>
          <p:nvPr>
            <p:ph type="dt" sz="half" idx="10"/>
          </p:nvPr>
        </p:nvSpPr>
        <p:spPr/>
        <p:txBody>
          <a:bodyPr/>
          <a:lstStyle/>
          <a:p>
            <a:fld id="{79E9745E-6313-4562-9C0D-7172F2638497}" type="datetimeFigureOut">
              <a:rPr lang="en-IN" smtClean="0"/>
              <a:t>13-05-2025</a:t>
            </a:fld>
            <a:endParaRPr lang="en-IN"/>
          </a:p>
        </p:txBody>
      </p:sp>
      <p:sp>
        <p:nvSpPr>
          <p:cNvPr id="6" name="Slide Number Placeholder 5">
            <a:extLst>
              <a:ext uri="{FF2B5EF4-FFF2-40B4-BE49-F238E27FC236}">
                <a16:creationId xmlns:a16="http://schemas.microsoft.com/office/drawing/2014/main" id="{CF2F7331-5B67-3250-C586-01EF942320D5}"/>
              </a:ext>
            </a:extLst>
          </p:cNvPr>
          <p:cNvSpPr>
            <a:spLocks noGrp="1"/>
          </p:cNvSpPr>
          <p:nvPr>
            <p:ph type="sldNum" sz="quarter" idx="12"/>
          </p:nvPr>
        </p:nvSpPr>
        <p:spPr/>
        <p:txBody>
          <a:bodyPr/>
          <a:lstStyle/>
          <a:p>
            <a:fld id="{C7350224-DF8F-4096-A979-6A4377B4A9C3}" type="slidenum">
              <a:rPr lang="en-IN" smtClean="0"/>
              <a:t>‹#›</a:t>
            </a:fld>
            <a:endParaRPr lang="en-IN"/>
          </a:p>
        </p:txBody>
      </p:sp>
    </p:spTree>
    <p:extLst>
      <p:ext uri="{BB962C8B-B14F-4D97-AF65-F5344CB8AC3E}">
        <p14:creationId xmlns:p14="http://schemas.microsoft.com/office/powerpoint/2010/main" val="303452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2613-C2B9-5410-7FB9-9913AF469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D94C7-CF79-53A9-875B-8202F76A8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9E52B-4B91-97A0-58C2-9BDDEE9D78F8}"/>
              </a:ext>
            </a:extLst>
          </p:cNvPr>
          <p:cNvSpPr>
            <a:spLocks noGrp="1"/>
          </p:cNvSpPr>
          <p:nvPr>
            <p:ph type="dt" sz="half" idx="10"/>
          </p:nvPr>
        </p:nvSpPr>
        <p:spPr/>
        <p:txBody>
          <a:bodyPr/>
          <a:lstStyle/>
          <a:p>
            <a:fld id="{79E9745E-6313-4562-9C0D-7172F2638497}" type="datetimeFigureOut">
              <a:rPr lang="en-IN" smtClean="0"/>
              <a:t>13-05-2025</a:t>
            </a:fld>
            <a:endParaRPr lang="en-IN"/>
          </a:p>
        </p:txBody>
      </p:sp>
      <p:sp>
        <p:nvSpPr>
          <p:cNvPr id="6" name="Slide Number Placeholder 5">
            <a:extLst>
              <a:ext uri="{FF2B5EF4-FFF2-40B4-BE49-F238E27FC236}">
                <a16:creationId xmlns:a16="http://schemas.microsoft.com/office/drawing/2014/main" id="{55F34BBD-3A42-F599-D081-013FAF72C334}"/>
              </a:ext>
            </a:extLst>
          </p:cNvPr>
          <p:cNvSpPr>
            <a:spLocks noGrp="1"/>
          </p:cNvSpPr>
          <p:nvPr>
            <p:ph type="sldNum" sz="quarter" idx="12"/>
          </p:nvPr>
        </p:nvSpPr>
        <p:spPr/>
        <p:txBody>
          <a:bodyPr/>
          <a:lstStyle/>
          <a:p>
            <a:fld id="{C7350224-DF8F-4096-A979-6A4377B4A9C3}" type="slidenum">
              <a:rPr lang="en-IN" smtClean="0"/>
              <a:t>‹#›</a:t>
            </a:fld>
            <a:endParaRPr lang="en-IN"/>
          </a:p>
        </p:txBody>
      </p:sp>
    </p:spTree>
    <p:extLst>
      <p:ext uri="{BB962C8B-B14F-4D97-AF65-F5344CB8AC3E}">
        <p14:creationId xmlns:p14="http://schemas.microsoft.com/office/powerpoint/2010/main" val="3561593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201D3-E53E-D714-CC11-37D4F1936F8E}"/>
              </a:ext>
            </a:extLst>
          </p:cNvPr>
          <p:cNvSpPr>
            <a:spLocks noGrp="1"/>
          </p:cNvSpPr>
          <p:nvPr>
            <p:ph type="title"/>
          </p:nvPr>
        </p:nvSpPr>
        <p:spPr>
          <a:xfrm>
            <a:off x="1709530" y="365125"/>
            <a:ext cx="964427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F6521201-ACA3-1B51-8905-F8A9C52CC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C36BFF5-F366-30A2-BF2E-95AC47BB0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9745E-6313-4562-9C0D-7172F2638497}" type="datetimeFigureOut">
              <a:rPr lang="en-IN" smtClean="0"/>
              <a:t>13-05-2025</a:t>
            </a:fld>
            <a:endParaRPr lang="en-IN"/>
          </a:p>
        </p:txBody>
      </p:sp>
      <p:sp>
        <p:nvSpPr>
          <p:cNvPr id="6" name="Slide Number Placeholder 5">
            <a:extLst>
              <a:ext uri="{FF2B5EF4-FFF2-40B4-BE49-F238E27FC236}">
                <a16:creationId xmlns:a16="http://schemas.microsoft.com/office/drawing/2014/main" id="{BF1EB165-2588-C66A-F3C4-A96FA336B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0224-DF8F-4096-A979-6A4377B4A9C3}" type="slidenum">
              <a:rPr lang="en-IN" smtClean="0"/>
              <a:t>‹#›</a:t>
            </a:fld>
            <a:endParaRPr lang="en-IN"/>
          </a:p>
        </p:txBody>
      </p:sp>
      <p:pic>
        <p:nvPicPr>
          <p:cNvPr id="8" name="Picture 7">
            <a:extLst>
              <a:ext uri="{FF2B5EF4-FFF2-40B4-BE49-F238E27FC236}">
                <a16:creationId xmlns:a16="http://schemas.microsoft.com/office/drawing/2014/main" id="{C8194245-5C6F-2231-F8D7-E894F3261246}"/>
              </a:ext>
            </a:extLst>
          </p:cNvPr>
          <p:cNvPicPr>
            <a:picLocks noChangeAspect="1"/>
          </p:cNvPicPr>
          <p:nvPr userDrawn="1"/>
        </p:nvPicPr>
        <p:blipFill>
          <a:blip r:embed="rId4"/>
          <a:stretch>
            <a:fillRect/>
          </a:stretch>
        </p:blipFill>
        <p:spPr>
          <a:xfrm>
            <a:off x="3815898" y="6364181"/>
            <a:ext cx="4560203" cy="493819"/>
          </a:xfrm>
          <a:prstGeom prst="rect">
            <a:avLst/>
          </a:prstGeom>
        </p:spPr>
      </p:pic>
      <p:pic>
        <p:nvPicPr>
          <p:cNvPr id="9" name="Google Shape;15;p7">
            <a:extLst>
              <a:ext uri="{FF2B5EF4-FFF2-40B4-BE49-F238E27FC236}">
                <a16:creationId xmlns:a16="http://schemas.microsoft.com/office/drawing/2014/main" id="{51271DAD-A7E5-55BF-3CDB-DD015C5DDF33}"/>
              </a:ext>
            </a:extLst>
          </p:cNvPr>
          <p:cNvPicPr preferRelativeResize="0"/>
          <p:nvPr userDrawn="1"/>
        </p:nvPicPr>
        <p:blipFill rotWithShape="1">
          <a:blip r:embed="rId5"/>
          <a:srcRect/>
          <a:stretch>
            <a:fillRect/>
          </a:stretch>
        </p:blipFill>
        <p:spPr>
          <a:xfrm>
            <a:off x="317151" y="318062"/>
            <a:ext cx="1175746" cy="1270065"/>
          </a:xfrm>
          <a:prstGeom prst="rect">
            <a:avLst/>
          </a:prstGeom>
          <a:noFill/>
          <a:ln>
            <a:noFill/>
          </a:ln>
        </p:spPr>
      </p:pic>
      <p:sp>
        <p:nvSpPr>
          <p:cNvPr id="10" name="Google Shape;16;p7">
            <a:extLst>
              <a:ext uri="{FF2B5EF4-FFF2-40B4-BE49-F238E27FC236}">
                <a16:creationId xmlns:a16="http://schemas.microsoft.com/office/drawing/2014/main" id="{A3A3EE8D-F041-5C3B-3B6A-7994F4A8F51E}"/>
              </a:ext>
            </a:extLst>
          </p:cNvPr>
          <p:cNvSpPr/>
          <p:nvPr userDrawn="1"/>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7;p7">
            <a:extLst>
              <a:ext uri="{FF2B5EF4-FFF2-40B4-BE49-F238E27FC236}">
                <a16:creationId xmlns:a16="http://schemas.microsoft.com/office/drawing/2014/main" id="{8A75AA27-9D89-0C5F-0F0B-6C5831BEF435}"/>
              </a:ext>
            </a:extLst>
          </p:cNvPr>
          <p:cNvSpPr/>
          <p:nvPr userDrawn="1"/>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549633531"/>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484" y="2177768"/>
            <a:ext cx="9822815" cy="1119537"/>
          </a:xfrm>
          <a:prstGeom prst="rect">
            <a:avLst/>
          </a:prstGeom>
        </p:spPr>
        <p:txBody>
          <a:bodyPr vert="horz" wrap="square" lIns="0" tIns="11430" rIns="0" bIns="0" rtlCol="0">
            <a:spAutoFit/>
          </a:bodyPr>
          <a:lstStyle/>
          <a:p>
            <a:pPr marR="55880" algn="ctr">
              <a:spcBef>
                <a:spcPts val="735"/>
              </a:spcBef>
            </a:pPr>
            <a:r>
              <a:rPr lang="en-US" sz="3600" b="1" dirty="0">
                <a:effectLst/>
                <a:latin typeface="Times New Roman" panose="02020603050405020304" pitchFamily="18" charset="0"/>
                <a:ea typeface="Times New Roman" panose="02020603050405020304" pitchFamily="18" charset="0"/>
              </a:rPr>
              <a:t>Sign Language To Text And Speech Conversion Using Hand Landmarks</a:t>
            </a:r>
          </a:p>
        </p:txBody>
      </p:sp>
      <p:sp>
        <p:nvSpPr>
          <p:cNvPr id="3" name="object 3"/>
          <p:cNvSpPr txBox="1"/>
          <p:nvPr/>
        </p:nvSpPr>
        <p:spPr>
          <a:xfrm>
            <a:off x="7315200" y="4557609"/>
            <a:ext cx="2251015" cy="31496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a:cs typeface="Times New Roman" panose="02020603050405020304"/>
              </a:rPr>
              <a:t>By</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900" b="1" spc="-20" dirty="0">
                <a:latin typeface="Times New Roman" panose="02020603050405020304"/>
                <a:cs typeface="Times New Roman" panose="02020603050405020304"/>
              </a:rPr>
              <a:t>Team</a:t>
            </a:r>
            <a:r>
              <a:rPr sz="1900" b="1" spc="-15" dirty="0">
                <a:latin typeface="Times New Roman" panose="02020603050405020304"/>
                <a:cs typeface="Times New Roman" panose="02020603050405020304"/>
              </a:rPr>
              <a:t> </a:t>
            </a:r>
            <a:r>
              <a:rPr lang="en-US" sz="1900" b="1" spc="-25" dirty="0">
                <a:latin typeface="Times New Roman" panose="02020603050405020304"/>
                <a:cs typeface="Times New Roman" panose="02020603050405020304"/>
              </a:rPr>
              <a:t> 23</a:t>
            </a:r>
            <a:endParaRPr sz="1900" dirty="0">
              <a:latin typeface="Times New Roman" panose="02020603050405020304"/>
              <a:cs typeface="Times New Roman" panose="02020603050405020304"/>
            </a:endParaRPr>
          </a:p>
        </p:txBody>
      </p:sp>
      <p:sp>
        <p:nvSpPr>
          <p:cNvPr id="4" name="object 4"/>
          <p:cNvSpPr txBox="1"/>
          <p:nvPr/>
        </p:nvSpPr>
        <p:spPr>
          <a:xfrm>
            <a:off x="7315200" y="4847372"/>
            <a:ext cx="1759525" cy="349519"/>
          </a:xfrm>
          <a:prstGeom prst="rect">
            <a:avLst/>
          </a:prstGeom>
        </p:spPr>
        <p:txBody>
          <a:bodyPr vert="horz" wrap="square" lIns="0" tIns="12700" rIns="0" bIns="0" rtlCol="0">
            <a:spAutoFit/>
          </a:bodyPr>
          <a:lstStyle/>
          <a:p>
            <a:pPr marL="12700" marR="5080">
              <a:lnSpc>
                <a:spcPct val="136000"/>
              </a:lnSpc>
              <a:spcBef>
                <a:spcPts val="100"/>
              </a:spcBef>
            </a:pPr>
            <a:r>
              <a:rPr sz="1800" spc="-1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p:txBody>
      </p:sp>
      <p:sp>
        <p:nvSpPr>
          <p:cNvPr id="6" name="object 6"/>
          <p:cNvSpPr txBox="1">
            <a:spLocks noGrp="1"/>
          </p:cNvSpPr>
          <p:nvPr>
            <p:ph type="title"/>
          </p:nvPr>
        </p:nvSpPr>
        <p:spPr>
          <a:xfrm>
            <a:off x="1492897" y="413932"/>
            <a:ext cx="10364157" cy="1227948"/>
          </a:xfrm>
          <a:prstGeom prst="rect">
            <a:avLst/>
          </a:prstGeom>
        </p:spPr>
        <p:txBody>
          <a:bodyPr vert="horz" wrap="square" lIns="0" tIns="85772" rIns="0" bIns="0" rtlCol="0">
            <a:spAutoFit/>
          </a:bodyPr>
          <a:lstStyle/>
          <a:p>
            <a:pPr marL="292735" algn="ctr">
              <a:lnSpc>
                <a:spcPts val="3935"/>
              </a:lnSpc>
              <a:spcBef>
                <a:spcPts val="100"/>
              </a:spcBef>
            </a:pPr>
            <a:r>
              <a:rPr sz="3500" b="1" spc="-70" dirty="0">
                <a:solidFill>
                  <a:srgbClr val="002060"/>
                </a:solidFill>
                <a:latin typeface="Times New Roman" panose="02020603050405020304"/>
                <a:cs typeface="Times New Roman" panose="02020603050405020304"/>
              </a:rPr>
              <a:t>VIDYA</a:t>
            </a:r>
            <a:r>
              <a:rPr sz="3500" b="1" spc="-19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JYOTHI</a:t>
            </a:r>
            <a:r>
              <a:rPr sz="3500" b="1" spc="-3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INSTITUTE</a:t>
            </a:r>
            <a:r>
              <a:rPr sz="3500" b="1" spc="-20"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OF</a:t>
            </a:r>
            <a:r>
              <a:rPr sz="3500" b="1" spc="-210" dirty="0">
                <a:solidFill>
                  <a:srgbClr val="002060"/>
                </a:solidFill>
                <a:latin typeface="Times New Roman" panose="02020603050405020304"/>
                <a:cs typeface="Times New Roman" panose="02020603050405020304"/>
              </a:rPr>
              <a:t> </a:t>
            </a:r>
            <a:r>
              <a:rPr sz="3500" b="1" spc="-10" dirty="0">
                <a:solidFill>
                  <a:srgbClr val="002060"/>
                </a:solidFill>
                <a:latin typeface="Times New Roman" panose="02020603050405020304"/>
                <a:cs typeface="Times New Roman" panose="02020603050405020304"/>
              </a:rPr>
              <a:t>TECHNOLOGY</a:t>
            </a:r>
            <a:endParaRPr sz="3500" dirty="0">
              <a:latin typeface="Times New Roman" panose="02020603050405020304"/>
              <a:cs typeface="Times New Roman" panose="02020603050405020304"/>
            </a:endParaRPr>
          </a:p>
          <a:p>
            <a:pPr marL="295910" algn="ctr">
              <a:lnSpc>
                <a:spcPts val="4895"/>
              </a:lnSpc>
            </a:pPr>
            <a:r>
              <a:rPr sz="4300" b="1" spc="-10" dirty="0">
                <a:solidFill>
                  <a:srgbClr val="002060"/>
                </a:solidFill>
                <a:latin typeface="Times New Roman" panose="02020603050405020304"/>
                <a:cs typeface="Times New Roman" panose="02020603050405020304"/>
              </a:rPr>
              <a:t>(Autonomous)</a:t>
            </a:r>
            <a:endParaRPr sz="4300" dirty="0">
              <a:latin typeface="Times New Roman" panose="02020603050405020304"/>
              <a:cs typeface="Times New Roman" panose="02020603050405020304"/>
            </a:endParaRPr>
          </a:p>
        </p:txBody>
      </p:sp>
      <p:sp>
        <p:nvSpPr>
          <p:cNvPr id="7" name="object 7"/>
          <p:cNvSpPr txBox="1"/>
          <p:nvPr/>
        </p:nvSpPr>
        <p:spPr>
          <a:xfrm>
            <a:off x="911999" y="4524751"/>
            <a:ext cx="2647629" cy="1581395"/>
          </a:xfrm>
          <a:prstGeom prst="rect">
            <a:avLst/>
          </a:prstGeom>
        </p:spPr>
        <p:txBody>
          <a:bodyPr vert="horz" wrap="square" lIns="0" tIns="4445" rIns="0" bIns="0" rtlCol="0">
            <a:spAutoFit/>
          </a:bodyPr>
          <a:lstStyle/>
          <a:p>
            <a:pPr marL="12700" marR="5080">
              <a:lnSpc>
                <a:spcPct val="141000"/>
              </a:lnSpc>
              <a:spcBef>
                <a:spcPts val="35"/>
              </a:spcBef>
            </a:pPr>
            <a:r>
              <a:rPr sz="1800" dirty="0">
                <a:solidFill>
                  <a:srgbClr val="272525"/>
                </a:solidFill>
                <a:latin typeface="Times New Roman" panose="02020603050405020304"/>
                <a:cs typeface="Times New Roman" panose="02020603050405020304"/>
              </a:rPr>
              <a:t>Under</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the</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guidance</a:t>
            </a:r>
            <a:r>
              <a:rPr sz="1800" spc="-15" dirty="0">
                <a:solidFill>
                  <a:srgbClr val="272525"/>
                </a:solidFill>
                <a:latin typeface="Times New Roman" panose="02020603050405020304"/>
                <a:cs typeface="Times New Roman" panose="02020603050405020304"/>
              </a:rPr>
              <a:t> </a:t>
            </a:r>
            <a:r>
              <a:rPr sz="1800" spc="-25" dirty="0">
                <a:solidFill>
                  <a:srgbClr val="272525"/>
                </a:solidFill>
                <a:latin typeface="Times New Roman" panose="02020603050405020304"/>
                <a:cs typeface="Times New Roman" panose="02020603050405020304"/>
              </a:rPr>
              <a:t>of </a:t>
            </a:r>
            <a:r>
              <a:rPr lang="en-IN" sz="1800" b="1" spc="-40" dirty="0">
                <a:solidFill>
                  <a:srgbClr val="272525"/>
                </a:solidFill>
                <a:latin typeface="Times New Roman" panose="02020603050405020304"/>
                <a:cs typeface="Times New Roman" panose="02020603050405020304"/>
              </a:rPr>
              <a:t> </a:t>
            </a:r>
            <a:endParaRPr lang="en-IN" sz="1800" spc="-40" dirty="0">
              <a:solidFill>
                <a:srgbClr val="272525"/>
              </a:solidFill>
              <a:latin typeface="Times New Roman" panose="02020603050405020304"/>
              <a:cs typeface="Times New Roman" panose="02020603050405020304"/>
            </a:endParaRPr>
          </a:p>
          <a:p>
            <a:pPr marL="12700" marR="5080">
              <a:lnSpc>
                <a:spcPct val="141000"/>
              </a:lnSpc>
              <a:spcBef>
                <a:spcPts val="35"/>
              </a:spcBef>
            </a:pPr>
            <a:r>
              <a:rPr lang="en-IN" sz="1800" spc="-40" dirty="0">
                <a:solidFill>
                  <a:srgbClr val="272525"/>
                </a:solidFill>
                <a:latin typeface="Times New Roman" panose="02020603050405020304"/>
                <a:cs typeface="Times New Roman" panose="02020603050405020304"/>
              </a:rPr>
              <a:t>Mrs. </a:t>
            </a:r>
            <a:r>
              <a:rPr lang="en-IN" sz="1800" spc="-40" dirty="0" err="1">
                <a:solidFill>
                  <a:srgbClr val="272525"/>
                </a:solidFill>
                <a:latin typeface="Times New Roman" panose="02020603050405020304"/>
                <a:cs typeface="Times New Roman" panose="02020603050405020304"/>
              </a:rPr>
              <a:t>G.Indira</a:t>
            </a:r>
            <a:r>
              <a:rPr lang="en-IN" sz="1800" spc="-40" dirty="0">
                <a:solidFill>
                  <a:srgbClr val="272525"/>
                </a:solidFill>
                <a:latin typeface="Times New Roman" panose="02020603050405020304"/>
                <a:cs typeface="Times New Roman" panose="02020603050405020304"/>
              </a:rPr>
              <a:t> Priyadarshini</a:t>
            </a:r>
            <a:endParaRPr lang="en-IN" sz="1800" spc="-40" dirty="0">
              <a:latin typeface="Times New Roman" panose="02020603050405020304"/>
              <a:cs typeface="Times New Roman" panose="02020603050405020304"/>
            </a:endParaRPr>
          </a:p>
          <a:p>
            <a:pPr marL="12700" marR="5080">
              <a:lnSpc>
                <a:spcPct val="141000"/>
              </a:lnSpc>
              <a:spcBef>
                <a:spcPts val="35"/>
              </a:spcBef>
            </a:pPr>
            <a:r>
              <a:rPr lang="en-US" sz="1800" spc="-10" dirty="0">
                <a:latin typeface="Times New Roman" panose="02020603050405020304"/>
                <a:cs typeface="Times New Roman" panose="02020603050405020304"/>
              </a:rPr>
              <a:t>Associate </a:t>
            </a:r>
            <a:r>
              <a:rPr lang="en-US" sz="1800" b="1"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Professor</a:t>
            </a:r>
            <a:endParaRPr sz="1800" dirty="0">
              <a:latin typeface="Times New Roman" panose="02020603050405020304"/>
              <a:cs typeface="Times New Roman" panose="02020603050405020304"/>
            </a:endParaRPr>
          </a:p>
          <a:p>
            <a:pPr marL="12700">
              <a:lnSpc>
                <a:spcPct val="100000"/>
              </a:lnSpc>
              <a:spcBef>
                <a:spcPts val="1000"/>
              </a:spcBef>
            </a:pPr>
            <a:r>
              <a:rPr sz="1800" dirty="0">
                <a:latin typeface="Times New Roman" panose="02020603050405020304"/>
                <a:cs typeface="Times New Roman" panose="02020603050405020304"/>
              </a:rPr>
              <a:t>Department</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10" dirty="0">
                <a:latin typeface="Times New Roman" panose="02020603050405020304"/>
                <a:cs typeface="Times New Roman" panose="02020603050405020304"/>
              </a:rPr>
              <a:t> </a:t>
            </a:r>
            <a:r>
              <a:rPr lang="en-IN" sz="1800" spc="-35" dirty="0">
                <a:latin typeface="Times New Roman" panose="02020603050405020304"/>
                <a:cs typeface="Times New Roman" panose="02020603050405020304"/>
              </a:rPr>
              <a:t>IT</a:t>
            </a:r>
            <a:endParaRPr sz="1800" dirty="0">
              <a:latin typeface="Times New Roman" panose="02020603050405020304"/>
              <a:cs typeface="Times New Roman" panose="02020603050405020304"/>
            </a:endParaRPr>
          </a:p>
        </p:txBody>
      </p:sp>
      <p:sp>
        <p:nvSpPr>
          <p:cNvPr id="9" name="TextBox 8"/>
          <p:cNvSpPr txBox="1"/>
          <p:nvPr/>
        </p:nvSpPr>
        <p:spPr>
          <a:xfrm>
            <a:off x="7231224" y="4872570"/>
            <a:ext cx="4808376" cy="1200329"/>
          </a:xfrm>
          <a:prstGeom prst="rect">
            <a:avLst/>
          </a:prstGeom>
          <a:noFill/>
        </p:spPr>
        <p:txBody>
          <a:bodyPr wrap="square" rtlCol="0">
            <a:spAutoFit/>
          </a:bodyPr>
          <a:lstStyle/>
          <a:p>
            <a:pPr algn="just"/>
            <a:r>
              <a:rPr lang="en-US" sz="1800" dirty="0" err="1">
                <a:latin typeface="+mj-lt"/>
              </a:rPr>
              <a:t>Alampally</a:t>
            </a:r>
            <a:r>
              <a:rPr lang="en-US" sz="1800" dirty="0">
                <a:latin typeface="+mj-lt"/>
              </a:rPr>
              <a:t> Sravani</a:t>
            </a:r>
            <a:r>
              <a:rPr lang="it-IT" sz="1800" dirty="0">
                <a:latin typeface="+mj-lt"/>
              </a:rPr>
              <a:t>          [22911A1269]</a:t>
            </a:r>
          </a:p>
          <a:p>
            <a:pPr algn="just"/>
            <a:r>
              <a:rPr lang="en-US" sz="1800" dirty="0">
                <a:latin typeface="+mj-lt"/>
              </a:rPr>
              <a:t>Perka Vaishali</a:t>
            </a:r>
            <a:r>
              <a:rPr lang="it-IT" sz="1800" dirty="0">
                <a:latin typeface="+mj-lt"/>
              </a:rPr>
              <a:t>                 [</a:t>
            </a:r>
            <a:r>
              <a:rPr lang="en-US" sz="1800" dirty="0">
                <a:latin typeface="+mj-lt"/>
              </a:rPr>
              <a:t>22911A12A3</a:t>
            </a:r>
            <a:r>
              <a:rPr lang="it-IT" sz="1800" dirty="0">
                <a:latin typeface="+mj-lt"/>
              </a:rPr>
              <a:t>] </a:t>
            </a:r>
          </a:p>
          <a:p>
            <a:pPr algn="just"/>
            <a:r>
              <a:rPr lang="en-US" sz="1800" dirty="0" err="1">
                <a:latin typeface="+mj-lt"/>
              </a:rPr>
              <a:t>Tirumalasetti</a:t>
            </a:r>
            <a:r>
              <a:rPr lang="en-US" sz="1800" dirty="0">
                <a:latin typeface="+mj-lt"/>
              </a:rPr>
              <a:t> Jyothirmai </a:t>
            </a:r>
            <a:r>
              <a:rPr lang="it-IT" sz="1800" dirty="0">
                <a:latin typeface="+mj-lt"/>
              </a:rPr>
              <a:t>[</a:t>
            </a:r>
            <a:r>
              <a:rPr lang="en-US" sz="1800" dirty="0">
                <a:latin typeface="+mj-lt"/>
              </a:rPr>
              <a:t>22911A12C0</a:t>
            </a:r>
            <a:r>
              <a:rPr lang="it-IT" sz="1800" dirty="0">
                <a:latin typeface="+mj-lt"/>
              </a:rPr>
              <a:t>]</a:t>
            </a:r>
          </a:p>
          <a:p>
            <a:pPr algn="just"/>
            <a:r>
              <a:rPr lang="en-US" sz="1800" dirty="0" err="1">
                <a:latin typeface="+mj-lt"/>
              </a:rPr>
              <a:t>Uppuleethi</a:t>
            </a:r>
            <a:r>
              <a:rPr lang="en-US" sz="1800" dirty="0">
                <a:latin typeface="+mj-lt"/>
              </a:rPr>
              <a:t> Varshitha      </a:t>
            </a:r>
            <a:r>
              <a:rPr lang="it-IT" sz="1800" dirty="0">
                <a:latin typeface="+mj-lt"/>
              </a:rPr>
              <a:t>[</a:t>
            </a:r>
            <a:r>
              <a:rPr lang="en-US" sz="1800" dirty="0">
                <a:latin typeface="+mj-lt"/>
              </a:rPr>
              <a:t>22911A12C1</a:t>
            </a:r>
            <a:r>
              <a:rPr lang="it-IT" sz="1800" dirty="0"/>
              <a: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A3AF3-BB48-390D-C999-7AB8693D2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B419C-6000-BD67-4FB9-0F92DE25294D}"/>
              </a:ext>
            </a:extLst>
          </p:cNvPr>
          <p:cNvSpPr>
            <a:spLocks noGrp="1"/>
          </p:cNvSpPr>
          <p:nvPr>
            <p:ph type="title"/>
          </p:nvPr>
        </p:nvSpPr>
        <p:spPr/>
        <p:txBody>
          <a:bodyPr/>
          <a:lstStyle/>
          <a:p>
            <a:r>
              <a:rPr lang="en-IN" dirty="0"/>
              <a:t> Implementation</a:t>
            </a:r>
          </a:p>
        </p:txBody>
      </p:sp>
      <p:sp>
        <p:nvSpPr>
          <p:cNvPr id="3" name="Content Placeholder 2">
            <a:extLst>
              <a:ext uri="{FF2B5EF4-FFF2-40B4-BE49-F238E27FC236}">
                <a16:creationId xmlns:a16="http://schemas.microsoft.com/office/drawing/2014/main" id="{A8034F67-A867-7A4A-A179-A62A23DED483}"/>
              </a:ext>
            </a:extLst>
          </p:cNvPr>
          <p:cNvSpPr>
            <a:spLocks noGrp="1"/>
          </p:cNvSpPr>
          <p:nvPr>
            <p:ph idx="1"/>
          </p:nvPr>
        </p:nvSpPr>
        <p:spPr/>
        <p:txBody>
          <a:bodyPr>
            <a:normAutofit/>
          </a:bodyPr>
          <a:lstStyle/>
          <a:p>
            <a:pPr>
              <a:buNone/>
            </a:pPr>
            <a:r>
              <a:rPr lang="en-IN" sz="2000" b="1" dirty="0">
                <a:latin typeface="+mj-lt"/>
              </a:rPr>
              <a:t>Technologies / Tools Used:</a:t>
            </a:r>
            <a:endParaRPr lang="en-IN" sz="2000" dirty="0">
              <a:latin typeface="+mj-lt"/>
            </a:endParaRPr>
          </a:p>
          <a:p>
            <a:pPr>
              <a:buFont typeface="Arial" panose="020B0604020202020204" pitchFamily="34" charset="0"/>
              <a:buChar char="•"/>
            </a:pPr>
            <a:r>
              <a:rPr lang="en-IN" sz="2000" b="1" dirty="0">
                <a:latin typeface="+mj-lt"/>
              </a:rPr>
              <a:t>Language</a:t>
            </a:r>
            <a:r>
              <a:rPr lang="en-IN" sz="2000" dirty="0">
                <a:latin typeface="+mj-lt"/>
              </a:rPr>
              <a:t>: Python 3.7+</a:t>
            </a:r>
          </a:p>
          <a:p>
            <a:pPr>
              <a:buFont typeface="Arial" panose="020B0604020202020204" pitchFamily="34" charset="0"/>
              <a:buChar char="•"/>
            </a:pPr>
            <a:r>
              <a:rPr lang="en-IN" sz="2000" b="1" dirty="0">
                <a:latin typeface="+mj-lt"/>
              </a:rPr>
              <a:t>Libraries</a:t>
            </a:r>
            <a:r>
              <a:rPr lang="en-IN" sz="2000" dirty="0">
                <a:latin typeface="+mj-lt"/>
              </a:rPr>
              <a:t>: OpenCV, </a:t>
            </a:r>
            <a:r>
              <a:rPr lang="en-IN" sz="2000" dirty="0" err="1">
                <a:latin typeface="+mj-lt"/>
              </a:rPr>
              <a:t>MediaPipe</a:t>
            </a:r>
            <a:r>
              <a:rPr lang="en-IN" sz="2000" dirty="0">
                <a:latin typeface="+mj-lt"/>
              </a:rPr>
              <a:t>, pyttsx3</a:t>
            </a:r>
          </a:p>
          <a:p>
            <a:pPr>
              <a:buFont typeface="Arial" panose="020B0604020202020204" pitchFamily="34" charset="0"/>
              <a:buChar char="•"/>
            </a:pPr>
            <a:r>
              <a:rPr lang="en-IN" sz="2000" b="1" dirty="0">
                <a:latin typeface="+mj-lt"/>
              </a:rPr>
              <a:t>IDE</a:t>
            </a:r>
            <a:r>
              <a:rPr lang="en-IN" sz="2000" dirty="0">
                <a:latin typeface="+mj-lt"/>
              </a:rPr>
              <a:t>: VS Code / </a:t>
            </a:r>
            <a:r>
              <a:rPr lang="en-IN" sz="2000" dirty="0" err="1">
                <a:latin typeface="+mj-lt"/>
              </a:rPr>
              <a:t>Jupyter</a:t>
            </a:r>
            <a:r>
              <a:rPr lang="en-IN" sz="2000" dirty="0">
                <a:latin typeface="+mj-lt"/>
              </a:rPr>
              <a:t> Notebook</a:t>
            </a:r>
          </a:p>
          <a:p>
            <a:pPr>
              <a:buFont typeface="Arial" panose="020B0604020202020204" pitchFamily="34" charset="0"/>
              <a:buChar char="•"/>
            </a:pPr>
            <a:r>
              <a:rPr lang="en-IN" sz="2000" b="1" dirty="0">
                <a:latin typeface="+mj-lt"/>
              </a:rPr>
              <a:t>Platform</a:t>
            </a:r>
            <a:r>
              <a:rPr lang="en-IN" sz="2000" dirty="0">
                <a:latin typeface="+mj-lt"/>
              </a:rPr>
              <a:t>: Windows/Linux (Offline Compatible)</a:t>
            </a:r>
          </a:p>
          <a:p>
            <a:pPr>
              <a:buNone/>
            </a:pPr>
            <a:r>
              <a:rPr lang="en-IN" sz="2000" b="1" dirty="0">
                <a:latin typeface="+mj-lt"/>
              </a:rPr>
              <a:t>Challenges Faced:</a:t>
            </a:r>
            <a:endParaRPr lang="en-IN" sz="2000" dirty="0">
              <a:latin typeface="+mj-lt"/>
            </a:endParaRPr>
          </a:p>
          <a:p>
            <a:pPr>
              <a:buFont typeface="Arial" panose="020B0604020202020204" pitchFamily="34" charset="0"/>
              <a:buChar char="•"/>
            </a:pPr>
            <a:r>
              <a:rPr lang="en-IN" sz="2000" dirty="0">
                <a:latin typeface="+mj-lt"/>
              </a:rPr>
              <a:t>Ensuring accurate hand detection under varied lighting conditions.</a:t>
            </a:r>
          </a:p>
          <a:p>
            <a:pPr>
              <a:buFont typeface="Arial" panose="020B0604020202020204" pitchFamily="34" charset="0"/>
              <a:buChar char="•"/>
            </a:pPr>
            <a:r>
              <a:rPr lang="en-IN" sz="2000" dirty="0">
                <a:latin typeface="+mj-lt"/>
              </a:rPr>
              <a:t>Designing robust logic for similar-looking ASL gestures.</a:t>
            </a:r>
          </a:p>
          <a:p>
            <a:pPr>
              <a:buFont typeface="Arial" panose="020B0604020202020204" pitchFamily="34" charset="0"/>
              <a:buChar char="•"/>
            </a:pPr>
            <a:r>
              <a:rPr lang="en-IN" sz="2000" dirty="0">
                <a:latin typeface="+mj-lt"/>
              </a:rPr>
              <a:t>Maintaining real-time performance without using GPUs.</a:t>
            </a:r>
          </a:p>
          <a:p>
            <a:pPr>
              <a:buFont typeface="Arial" panose="020B0604020202020204" pitchFamily="34" charset="0"/>
              <a:buChar char="•"/>
            </a:pPr>
            <a:r>
              <a:rPr lang="en-IN" sz="2000" dirty="0">
                <a:latin typeface="+mj-lt"/>
              </a:rPr>
              <a:t>Creating a user-friendly GUI using OpenCV drawing tools.</a:t>
            </a:r>
          </a:p>
          <a:p>
            <a:pPr marL="0" indent="0">
              <a:buNone/>
            </a:pPr>
            <a:endParaRPr lang="en-US" sz="2000" b="1" dirty="0">
              <a:latin typeface="+mj-lt"/>
            </a:endParaRPr>
          </a:p>
        </p:txBody>
      </p:sp>
    </p:spTree>
    <p:extLst>
      <p:ext uri="{BB962C8B-B14F-4D97-AF65-F5344CB8AC3E}">
        <p14:creationId xmlns:p14="http://schemas.microsoft.com/office/powerpoint/2010/main" val="224227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FA52-E1CF-D26D-CC0B-3B4897495FF1}"/>
              </a:ext>
            </a:extLst>
          </p:cNvPr>
          <p:cNvSpPr>
            <a:spLocks noGrp="1"/>
          </p:cNvSpPr>
          <p:nvPr>
            <p:ph type="title"/>
          </p:nvPr>
        </p:nvSpPr>
        <p:spPr/>
        <p:txBody>
          <a:bodyPr/>
          <a:lstStyle/>
          <a:p>
            <a:r>
              <a:rPr lang="en-IN" dirty="0"/>
              <a:t>Results</a:t>
            </a:r>
          </a:p>
        </p:txBody>
      </p:sp>
      <p:pic>
        <p:nvPicPr>
          <p:cNvPr id="7" name="Picture 6">
            <a:extLst>
              <a:ext uri="{FF2B5EF4-FFF2-40B4-BE49-F238E27FC236}">
                <a16:creationId xmlns:a16="http://schemas.microsoft.com/office/drawing/2014/main" id="{79BB467F-C2D3-CBCC-D347-C2276457F737}"/>
              </a:ext>
            </a:extLst>
          </p:cNvPr>
          <p:cNvPicPr>
            <a:picLocks noChangeAspect="1"/>
          </p:cNvPicPr>
          <p:nvPr/>
        </p:nvPicPr>
        <p:blipFill>
          <a:blip r:embed="rId2"/>
          <a:stretch>
            <a:fillRect/>
          </a:stretch>
        </p:blipFill>
        <p:spPr>
          <a:xfrm>
            <a:off x="6275585" y="2015415"/>
            <a:ext cx="4747623" cy="3564292"/>
          </a:xfrm>
          <a:prstGeom prst="rect">
            <a:avLst/>
          </a:prstGeom>
        </p:spPr>
      </p:pic>
      <p:pic>
        <p:nvPicPr>
          <p:cNvPr id="11" name="Content Placeholder 10">
            <a:extLst>
              <a:ext uri="{FF2B5EF4-FFF2-40B4-BE49-F238E27FC236}">
                <a16:creationId xmlns:a16="http://schemas.microsoft.com/office/drawing/2014/main" id="{89A74146-E773-E9ED-7DF4-4D68C6956E05}"/>
              </a:ext>
            </a:extLst>
          </p:cNvPr>
          <p:cNvPicPr>
            <a:picLocks noGrp="1" noChangeAspect="1"/>
          </p:cNvPicPr>
          <p:nvPr>
            <p:ph idx="1"/>
          </p:nvPr>
        </p:nvPicPr>
        <p:blipFill>
          <a:blip r:embed="rId3"/>
          <a:stretch>
            <a:fillRect/>
          </a:stretch>
        </p:blipFill>
        <p:spPr>
          <a:xfrm>
            <a:off x="1709530" y="2015415"/>
            <a:ext cx="4466503" cy="3564292"/>
          </a:xfrm>
        </p:spPr>
      </p:pic>
    </p:spTree>
    <p:extLst>
      <p:ext uri="{BB962C8B-B14F-4D97-AF65-F5344CB8AC3E}">
        <p14:creationId xmlns:p14="http://schemas.microsoft.com/office/powerpoint/2010/main" val="14155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D1C4-89B9-63EB-F8D0-DAF4281E14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666FB28-528B-6E10-7BC1-78742BEB8132}"/>
              </a:ext>
            </a:extLst>
          </p:cNvPr>
          <p:cNvSpPr>
            <a:spLocks noGrp="1"/>
          </p:cNvSpPr>
          <p:nvPr>
            <p:ph idx="1"/>
          </p:nvPr>
        </p:nvSpPr>
        <p:spPr>
          <a:xfrm>
            <a:off x="1520890" y="1922105"/>
            <a:ext cx="8798767" cy="4254857"/>
          </a:xfrm>
        </p:spPr>
        <p:txBody>
          <a:bodyPr>
            <a:normAutofit/>
          </a:bodyPr>
          <a:lstStyle/>
          <a:p>
            <a:pPr marL="0" indent="0" algn="just">
              <a:buNone/>
            </a:pPr>
            <a:r>
              <a:rPr lang="en-US" sz="2000" dirty="0">
                <a:latin typeface="+mj-lt"/>
              </a:rPr>
              <a:t>The proposed system offers a cost-effective, vision-based solution for real-time sign language interpretation, using only a webcam. By eliminating the need for wearable sensors, it becomes highly accessible. With Media Pipe and CNN, the system ensures high accuracy even in varied environments. This bridges the communication gap between the deaf/mute community and the hearing population, promoting inclusivity. It's particularly useful in educational institutions, workplaces, public services, and homes. The system overcomes key challenges faced by sensor-based systems. It also lays a strong foundation for future improvements and wider adoption</a:t>
            </a:r>
            <a:endParaRPr lang="en-IN" sz="2000" dirty="0">
              <a:latin typeface="+mj-lt"/>
            </a:endParaRPr>
          </a:p>
        </p:txBody>
      </p:sp>
    </p:spTree>
    <p:extLst>
      <p:ext uri="{BB962C8B-B14F-4D97-AF65-F5344CB8AC3E}">
        <p14:creationId xmlns:p14="http://schemas.microsoft.com/office/powerpoint/2010/main" val="153125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
          <p:cNvSpPr txBox="1"/>
          <p:nvPr/>
        </p:nvSpPr>
        <p:spPr>
          <a:xfrm>
            <a:off x="1455174" y="1553497"/>
            <a:ext cx="10051026" cy="47756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228600" lvl="0" indent="-101600" algn="l" rtl="0">
              <a:lnSpc>
                <a:spcPct val="90000"/>
              </a:lnSpc>
              <a:spcBef>
                <a:spcPts val="0"/>
              </a:spcBef>
              <a:spcAft>
                <a:spcPts val="0"/>
              </a:spcAft>
              <a:buNone/>
            </a:pPr>
            <a:endParaRPr sz="2000" b="1" dirty="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000"/>
              <a:buChar char="•"/>
            </a:pPr>
            <a:r>
              <a:rPr lang="en-US" sz="2000" dirty="0">
                <a:solidFill>
                  <a:srgbClr val="000000"/>
                </a:solidFill>
                <a:latin typeface="Times New Roman"/>
                <a:ea typeface="Times New Roman"/>
                <a:cs typeface="Times New Roman"/>
                <a:sym typeface="Times New Roman"/>
              </a:rPr>
              <a:t>Regional Language Support: Include signs from regional and cultural variations in sign language to make the system more inclusive across different communities.</a:t>
            </a:r>
            <a:endParaRPr sz="2800" dirty="0">
              <a:solidFill>
                <a:srgbClr val="000000"/>
              </a:solidFill>
            </a:endParaRPr>
          </a:p>
          <a:p>
            <a:pPr marL="228600" lvl="0" indent="-228600" algn="just" rtl="0">
              <a:lnSpc>
                <a:spcPct val="90000"/>
              </a:lnSpc>
              <a:spcBef>
                <a:spcPts val="1000"/>
              </a:spcBef>
              <a:spcAft>
                <a:spcPts val="0"/>
              </a:spcAft>
              <a:buClr>
                <a:srgbClr val="000000"/>
              </a:buClr>
              <a:buSzPts val="2000"/>
              <a:buChar char="•"/>
            </a:pPr>
            <a:r>
              <a:rPr lang="en-US" sz="2000" dirty="0">
                <a:solidFill>
                  <a:srgbClr val="000000"/>
                </a:solidFill>
                <a:latin typeface="Times New Roman"/>
                <a:ea typeface="Times New Roman"/>
                <a:cs typeface="Times New Roman"/>
                <a:sym typeface="Times New Roman"/>
              </a:rPr>
              <a:t>Mobile Application Development: Create a lightweight, real-time mobile app version that users can carry and use anywhere, making the system more portable and practical.</a:t>
            </a:r>
            <a:endParaRPr sz="2800" dirty="0">
              <a:solidFill>
                <a:srgbClr val="000000"/>
              </a:solidFill>
            </a:endParaRPr>
          </a:p>
          <a:p>
            <a:pPr marL="228600" lvl="0" indent="-228600" algn="just" rtl="0">
              <a:lnSpc>
                <a:spcPct val="90000"/>
              </a:lnSpc>
              <a:spcBef>
                <a:spcPts val="1000"/>
              </a:spcBef>
              <a:spcAft>
                <a:spcPts val="0"/>
              </a:spcAft>
              <a:buClr>
                <a:srgbClr val="000000"/>
              </a:buClr>
              <a:buSzPts val="2000"/>
              <a:buChar char="•"/>
            </a:pPr>
            <a:r>
              <a:rPr lang="en-US" sz="2000" dirty="0">
                <a:solidFill>
                  <a:srgbClr val="000000"/>
                </a:solidFill>
                <a:latin typeface="Times New Roman"/>
                <a:ea typeface="Times New Roman"/>
                <a:cs typeface="Times New Roman"/>
                <a:sym typeface="Times New Roman"/>
              </a:rPr>
              <a:t>Facial Expression &amp; Body Movement Integration: Since sign language also includes facial cues and body posture, integrating these features using computer vision can significantly improve the contextual accuracy of the system.</a:t>
            </a:r>
            <a:endParaRPr sz="2800" dirty="0">
              <a:solidFill>
                <a:srgbClr val="000000"/>
              </a:solidFill>
            </a:endParaRPr>
          </a:p>
          <a:p>
            <a:pPr marL="228600" lvl="0" indent="-50800" algn="l" rtl="0">
              <a:lnSpc>
                <a:spcPct val="90000"/>
              </a:lnSpc>
              <a:spcBef>
                <a:spcPts val="1000"/>
              </a:spcBef>
              <a:spcAft>
                <a:spcPts val="0"/>
              </a:spcAft>
              <a:buNone/>
            </a:pPr>
            <a:endParaRPr sz="2800" dirty="0">
              <a:solidFill>
                <a:srgbClr val="000000"/>
              </a:solidFill>
            </a:endParaRPr>
          </a:p>
        </p:txBody>
      </p:sp>
      <p:sp>
        <p:nvSpPr>
          <p:cNvPr id="74" name="Google Shape;74;p1"/>
          <p:cNvSpPr txBox="1"/>
          <p:nvPr/>
        </p:nvSpPr>
        <p:spPr>
          <a:xfrm>
            <a:off x="1709530" y="452285"/>
            <a:ext cx="6569231" cy="12385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90000"/>
              </a:lnSpc>
              <a:spcBef>
                <a:spcPts val="0"/>
              </a:spcBef>
              <a:spcAft>
                <a:spcPts val="0"/>
              </a:spcAft>
              <a:buNone/>
            </a:pPr>
            <a:r>
              <a:rPr lang="en-US" sz="4400" b="1" dirty="0">
                <a:solidFill>
                  <a:srgbClr val="000000"/>
                </a:solidFill>
                <a:latin typeface="Times New Roman"/>
                <a:ea typeface="Times New Roman"/>
                <a:cs typeface="Times New Roman"/>
                <a:sym typeface="Times New Roman"/>
              </a:rPr>
              <a:t>Future Scope</a:t>
            </a:r>
            <a:endParaRPr sz="44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DDB9-9F05-AAD1-8752-8C69936B8E39}"/>
              </a:ext>
            </a:extLst>
          </p:cNvPr>
          <p:cNvSpPr>
            <a:spLocks noGrp="1"/>
          </p:cNvSpPr>
          <p:nvPr>
            <p:ph type="title"/>
          </p:nvPr>
        </p:nvSpPr>
        <p:spPr/>
        <p:txBody>
          <a:bodyPr/>
          <a:lstStyle/>
          <a:p>
            <a:r>
              <a:rPr lang="en-IN" dirty="0"/>
              <a:t>Acknowledgments</a:t>
            </a:r>
          </a:p>
        </p:txBody>
      </p:sp>
      <p:sp>
        <p:nvSpPr>
          <p:cNvPr id="3" name="Content Placeholder 2">
            <a:extLst>
              <a:ext uri="{FF2B5EF4-FFF2-40B4-BE49-F238E27FC236}">
                <a16:creationId xmlns:a16="http://schemas.microsoft.com/office/drawing/2014/main" id="{38C77918-DFB4-11CE-22DF-BB55AC37C517}"/>
              </a:ext>
            </a:extLst>
          </p:cNvPr>
          <p:cNvSpPr>
            <a:spLocks noGrp="1"/>
          </p:cNvSpPr>
          <p:nvPr>
            <p:ph idx="1"/>
          </p:nvPr>
        </p:nvSpPr>
        <p:spPr/>
        <p:txBody>
          <a:bodyPr>
            <a:normAutofit/>
          </a:bodyPr>
          <a:lstStyle/>
          <a:p>
            <a:pPr algn="just">
              <a:defRPr sz="1800"/>
            </a:pPr>
            <a:r>
              <a:rPr lang="en-US" sz="2000" dirty="0">
                <a:latin typeface="+mj-lt"/>
              </a:rPr>
              <a:t>We sincerely thank our guide </a:t>
            </a:r>
            <a:r>
              <a:rPr lang="en-US" sz="2000" b="1" dirty="0">
                <a:latin typeface="+mj-lt"/>
              </a:rPr>
              <a:t>Mrs. G. Indira Priyadarshini </a:t>
            </a:r>
            <a:r>
              <a:rPr lang="en-US" sz="2000" dirty="0">
                <a:latin typeface="+mj-lt"/>
              </a:rPr>
              <a:t>for her continuous support and mentorship.</a:t>
            </a:r>
          </a:p>
          <a:p>
            <a:pPr algn="just">
              <a:defRPr sz="1800"/>
            </a:pPr>
            <a:r>
              <a:rPr lang="en-US" sz="2000" dirty="0">
                <a:latin typeface="+mj-lt"/>
              </a:rPr>
              <a:t>Gratitude to </a:t>
            </a:r>
            <a:r>
              <a:rPr lang="en-US" sz="2000" b="1" dirty="0">
                <a:latin typeface="+mj-lt"/>
              </a:rPr>
              <a:t>Dr. A. Obulesu</a:t>
            </a:r>
            <a:r>
              <a:rPr lang="en-US" sz="2000" dirty="0">
                <a:latin typeface="+mj-lt"/>
              </a:rPr>
              <a:t>, HOD of  IT   Department for encouragement and facilities.</a:t>
            </a:r>
          </a:p>
          <a:p>
            <a:pPr algn="just">
              <a:defRPr sz="1800"/>
            </a:pPr>
            <a:r>
              <a:rPr lang="en-US" sz="2000" dirty="0">
                <a:latin typeface="+mj-lt"/>
              </a:rPr>
              <a:t>Appreciation to our college management and principal </a:t>
            </a:r>
            <a:r>
              <a:rPr lang="en-US" sz="2000" b="1" dirty="0">
                <a:latin typeface="+mj-lt"/>
              </a:rPr>
              <a:t>Dr. A. Srujana </a:t>
            </a:r>
            <a:r>
              <a:rPr lang="en-US" sz="2000" dirty="0">
                <a:latin typeface="+mj-lt"/>
              </a:rPr>
              <a:t>for infrastructure support.</a:t>
            </a:r>
          </a:p>
          <a:p>
            <a:pPr algn="just">
              <a:defRPr sz="1800"/>
            </a:pPr>
            <a:r>
              <a:rPr lang="en-US" sz="2000" dirty="0">
                <a:latin typeface="+mj-lt"/>
              </a:rPr>
              <a:t>Thanks to our families and peers for their unwavering encouragement</a:t>
            </a:r>
            <a:endParaRPr lang="en-IN" sz="2000" dirty="0">
              <a:latin typeface="+mj-lt"/>
            </a:endParaRPr>
          </a:p>
        </p:txBody>
      </p:sp>
    </p:spTree>
    <p:extLst>
      <p:ext uri="{BB962C8B-B14F-4D97-AF65-F5344CB8AC3E}">
        <p14:creationId xmlns:p14="http://schemas.microsoft.com/office/powerpoint/2010/main" val="168241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p:cNvSpPr txBox="1"/>
          <p:nvPr/>
        </p:nvSpPr>
        <p:spPr>
          <a:xfrm>
            <a:off x="3360331" y="3119694"/>
            <a:ext cx="5114365"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 Thank You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1631328" y="260350"/>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dirty="0"/>
              <a:t>Abstract:</a:t>
            </a:r>
          </a:p>
        </p:txBody>
      </p:sp>
      <p:sp>
        <p:nvSpPr>
          <p:cNvPr id="62" name="Google Shape;62;p5"/>
          <p:cNvSpPr txBox="1">
            <a:spLocks noGrp="1"/>
          </p:cNvSpPr>
          <p:nvPr>
            <p:ph idx="4294967295"/>
          </p:nvPr>
        </p:nvSpPr>
        <p:spPr>
          <a:xfrm>
            <a:off x="1446245" y="1847850"/>
            <a:ext cx="9311951" cy="4351200"/>
          </a:xfrm>
          <a:prstGeom prst="rect">
            <a:avLst/>
          </a:prstGeom>
          <a:noFill/>
          <a:ln>
            <a:noFill/>
          </a:ln>
        </p:spPr>
        <p:txBody>
          <a:bodyPr spcFirstLastPara="1" wrap="square" lIns="91425" tIns="45700" rIns="91425" bIns="45700" anchor="t" anchorCtr="0">
            <a:noAutofit/>
          </a:bodyPr>
          <a:lstStyle/>
          <a:p>
            <a:pPr marL="0" indent="0" algn="just">
              <a:lnSpc>
                <a:spcPct val="100000"/>
              </a:lnSpc>
              <a:buNone/>
            </a:pPr>
            <a:r>
              <a:rPr lang="en-US" sz="2000" dirty="0">
                <a:latin typeface="+mj-lt"/>
              </a:rPr>
              <a:t>This project implements a real-time American Sign Language (ASL) recognition system using a webcam-based interface and custom gesture detection logic. The system captures live video input, detects hand landmarks using a pre-trained hand tracking module, and applies a rule-based classification algorithm to identify alphabetic ASL gestures. To enhance usability, the interface includes interactive on-screen buttons for manual control—allowing users to predict individual letters, insert spaces, delete characters, clear text, and convert the generated sentence to speech output. Unlike deep learning-based models, this approach emphasizes fast and interpretable gesture recognition suitable for lightweight deployment. The system demonstrates practical applicability in translating hand gestures into coherent textual sentences, providing an accessible and user-friendly communication aid for the hearing- and speech-impaired</a:t>
            </a:r>
            <a:r>
              <a:rPr lang="en-US" sz="2400" dirty="0">
                <a:latin typeface="+mj-lt"/>
              </a:rPr>
              <a:t>.</a:t>
            </a:r>
          </a:p>
        </p:txBody>
      </p:sp>
      <p:sp>
        <p:nvSpPr>
          <p:cNvPr id="64" name="Google Shape;64;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dirty="0"/>
          </a:p>
        </p:txBody>
      </p:sp>
    </p:spTree>
    <p:extLst>
      <p:ext uri="{BB962C8B-B14F-4D97-AF65-F5344CB8AC3E}">
        <p14:creationId xmlns:p14="http://schemas.microsoft.com/office/powerpoint/2010/main" val="120628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AB74-B355-075A-010D-7ED0A3C748F4}"/>
              </a:ext>
            </a:extLst>
          </p:cNvPr>
          <p:cNvSpPr>
            <a:spLocks noGrp="1"/>
          </p:cNvSpPr>
          <p:nvPr>
            <p:ph type="title"/>
          </p:nvPr>
        </p:nvSpPr>
        <p:spPr/>
        <p:txBody>
          <a:bodyPr/>
          <a:lstStyle/>
          <a:p>
            <a:r>
              <a:rPr lang="en-IN" dirty="0"/>
              <a:t>Introduction</a:t>
            </a:r>
          </a:p>
        </p:txBody>
      </p:sp>
      <p:sp>
        <p:nvSpPr>
          <p:cNvPr id="9" name="Rectangle 6">
            <a:extLst>
              <a:ext uri="{FF2B5EF4-FFF2-40B4-BE49-F238E27FC236}">
                <a16:creationId xmlns:a16="http://schemas.microsoft.com/office/drawing/2014/main" id="{855DBF87-E5EC-9655-F4A0-5A5F283F1466}"/>
              </a:ext>
            </a:extLst>
          </p:cNvPr>
          <p:cNvSpPr>
            <a:spLocks noChangeArrowheads="1"/>
          </p:cNvSpPr>
          <p:nvPr/>
        </p:nvSpPr>
        <p:spPr bwMode="auto">
          <a:xfrm>
            <a:off x="1398037" y="1894667"/>
            <a:ext cx="939592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The deaf and hard-of-hearing community often faces communication challenges due to limited public understanding of sign language and a shortage of interpreters. This project aims to bridge that gap by developing a real-time ASL translation system using </a:t>
            </a:r>
            <a:r>
              <a:rPr kumimoji="0" lang="en-US" altLang="en-US" sz="2000" b="0" i="0" u="none" strike="noStrike" cap="none" normalizeH="0" baseline="0" dirty="0" err="1">
                <a:ln>
                  <a:noFill/>
                </a:ln>
                <a:solidFill>
                  <a:schemeClr val="tx1"/>
                </a:solidFill>
                <a:effectLst/>
                <a:latin typeface="+mj-lt"/>
              </a:rPr>
              <a:t>MediaPipe</a:t>
            </a:r>
            <a:r>
              <a:rPr kumimoji="0" lang="en-US" altLang="en-US" sz="2000" b="0" i="0" u="none" strike="noStrike" cap="none" normalizeH="0" baseline="0" dirty="0">
                <a:ln>
                  <a:noFill/>
                </a:ln>
                <a:solidFill>
                  <a:schemeClr val="tx1"/>
                </a:solidFill>
                <a:effectLst/>
                <a:latin typeface="+mj-lt"/>
              </a:rPr>
              <a:t> for hand tracking and OpenCV for image processing. The system recognizes ASL letters and converts them into text and speech, offering an intuitive interface for sentence construction. By integrating text-to-speech, it facilitates smoother communication between ASL users and non-signers. This AI-powered tool promotes inclusivity and can be applied in education, workplaces, and public spaces to enhance social participation.</a:t>
            </a:r>
          </a:p>
        </p:txBody>
      </p:sp>
    </p:spTree>
    <p:extLst>
      <p:ext uri="{BB962C8B-B14F-4D97-AF65-F5344CB8AC3E}">
        <p14:creationId xmlns:p14="http://schemas.microsoft.com/office/powerpoint/2010/main" val="14912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F66A0-B4DA-82B3-9F1E-402255216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79E0B-8088-9974-1E39-7685D1316F6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1E048A5-9AC2-6BEE-2C35-26DFEE7A1E4C}"/>
              </a:ext>
            </a:extLst>
          </p:cNvPr>
          <p:cNvSpPr>
            <a:spLocks noGrp="1"/>
          </p:cNvSpPr>
          <p:nvPr>
            <p:ph idx="1"/>
          </p:nvPr>
        </p:nvSpPr>
        <p:spPr>
          <a:xfrm>
            <a:off x="1464906" y="1825625"/>
            <a:ext cx="9535886" cy="4351338"/>
          </a:xfrm>
        </p:spPr>
        <p:txBody>
          <a:bodyPr>
            <a:normAutofit/>
          </a:bodyPr>
          <a:lstStyle/>
          <a:p>
            <a:pPr marL="0" indent="0">
              <a:buNone/>
            </a:pPr>
            <a:r>
              <a:rPr lang="en-IN" sz="2000" b="1" i="0" dirty="0">
                <a:solidFill>
                  <a:srgbClr val="404040"/>
                </a:solidFill>
                <a:effectLst/>
                <a:latin typeface="+mj-lt"/>
              </a:rPr>
              <a:t>Problem Statement</a:t>
            </a:r>
            <a:r>
              <a:rPr lang="en-US" sz="2000" b="1" i="0" dirty="0">
                <a:solidFill>
                  <a:srgbClr val="404040"/>
                </a:solidFill>
                <a:effectLst/>
                <a:latin typeface="+mj-lt"/>
              </a:rPr>
              <a:t> </a:t>
            </a:r>
          </a:p>
          <a:p>
            <a:pPr marL="0" indent="0" algn="just">
              <a:buNone/>
            </a:pPr>
            <a:r>
              <a:rPr lang="en-US" sz="2000" b="0" i="0" dirty="0">
                <a:solidFill>
                  <a:srgbClr val="404040"/>
                </a:solidFill>
                <a:effectLst/>
                <a:latin typeface="+mj-lt"/>
              </a:rPr>
              <a:t>The inability of most people to understand sign language creates a significant communication barrier for the deaf and hard-of-hearing community, especially in everyday interactions. Relying on interpreters or written communication limits spontaneity and accessibility, often leading to social exclusion. Despite the availability of assistive technologies, many existing systems require expensive hardware, internet connectivity, or complex machine learning models, making them impractical for widespread use. There is a need for a low-cost, real-time, and user-friendly solution that can accurately interpret American Sign Language (ASL) and convert it into both text and speech to facilitate inclusive communication without relying on external support.</a:t>
            </a:r>
            <a:endParaRPr lang="en-IN" sz="2000" dirty="0">
              <a:latin typeface="+mj-lt"/>
            </a:endParaRPr>
          </a:p>
        </p:txBody>
      </p:sp>
    </p:spTree>
    <p:extLst>
      <p:ext uri="{BB962C8B-B14F-4D97-AF65-F5344CB8AC3E}">
        <p14:creationId xmlns:p14="http://schemas.microsoft.com/office/powerpoint/2010/main" val="2830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1179-A878-B6CB-1A2F-CE22C1E62B89}"/>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C38EF4B-792F-775C-D602-913BC502F9BB}"/>
              </a:ext>
            </a:extLst>
          </p:cNvPr>
          <p:cNvSpPr>
            <a:spLocks noGrp="1"/>
          </p:cNvSpPr>
          <p:nvPr>
            <p:ph idx="1"/>
          </p:nvPr>
        </p:nvSpPr>
        <p:spPr>
          <a:xfrm>
            <a:off x="1371601" y="1278294"/>
            <a:ext cx="9644270" cy="4898669"/>
          </a:xfrm>
        </p:spPr>
        <p:txBody>
          <a:bodyPr>
            <a:normAutofit/>
          </a:bodyPr>
          <a:lstStyle/>
          <a:p>
            <a:pPr marL="0" indent="0">
              <a:buNone/>
            </a:pPr>
            <a:endParaRPr lang="en-US" dirty="0"/>
          </a:p>
          <a:p>
            <a:pPr algn="just">
              <a:lnSpc>
                <a:spcPts val="2143"/>
              </a:lnSpc>
              <a:spcBef>
                <a:spcPts val="1029"/>
              </a:spcBef>
              <a:buFont typeface="+mj-lt"/>
              <a:buAutoNum type="arabicPeriod"/>
            </a:pPr>
            <a:r>
              <a:rPr lang="en-US" sz="2000" b="0" i="0" dirty="0">
                <a:solidFill>
                  <a:srgbClr val="404040"/>
                </a:solidFill>
                <a:effectLst/>
                <a:latin typeface="+mj-lt"/>
              </a:rPr>
              <a:t>To develop a real-time ASL letter recognition system using </a:t>
            </a:r>
            <a:r>
              <a:rPr lang="en-US" sz="2000" b="0" i="0" dirty="0" err="1">
                <a:solidFill>
                  <a:srgbClr val="404040"/>
                </a:solidFill>
                <a:effectLst/>
                <a:latin typeface="+mj-lt"/>
              </a:rPr>
              <a:t>MediaPipe</a:t>
            </a:r>
            <a:r>
              <a:rPr lang="en-US" sz="2000" b="0" i="0" dirty="0">
                <a:solidFill>
                  <a:srgbClr val="404040"/>
                </a:solidFill>
                <a:effectLst/>
                <a:latin typeface="+mj-lt"/>
              </a:rPr>
              <a:t> hand tracking and OpenCV image processing with at least 90% accuracy for core ASL alphabet gestures.</a:t>
            </a:r>
          </a:p>
          <a:p>
            <a:pPr algn="just">
              <a:lnSpc>
                <a:spcPts val="2143"/>
              </a:lnSpc>
              <a:spcBef>
                <a:spcPts val="300"/>
              </a:spcBef>
              <a:buFont typeface="+mj-lt"/>
              <a:buAutoNum type="arabicPeriod"/>
            </a:pPr>
            <a:r>
              <a:rPr lang="en-US" sz="2000" b="0" i="0" dirty="0">
                <a:solidFill>
                  <a:srgbClr val="404040"/>
                </a:solidFill>
                <a:effectLst/>
                <a:latin typeface="+mj-lt"/>
              </a:rPr>
              <a:t>To create an intuitive user interface with interactive controls for sentence construction, including prediction confirmation, space insertion, and text editing functions.</a:t>
            </a:r>
          </a:p>
          <a:p>
            <a:pPr algn="just">
              <a:lnSpc>
                <a:spcPts val="2143"/>
              </a:lnSpc>
              <a:spcBef>
                <a:spcPts val="300"/>
              </a:spcBef>
              <a:buFont typeface="+mj-lt"/>
              <a:buAutoNum type="arabicPeriod"/>
            </a:pPr>
            <a:r>
              <a:rPr lang="en-US" sz="2000" b="0" i="0" dirty="0">
                <a:solidFill>
                  <a:srgbClr val="404040"/>
                </a:solidFill>
                <a:effectLst/>
                <a:latin typeface="+mj-lt"/>
              </a:rPr>
              <a:t>To implement text-to-speech conversion functionality that vocalizes recognized ASL letters and constructed sentences for audible feedback.</a:t>
            </a:r>
          </a:p>
          <a:p>
            <a:pPr algn="just">
              <a:lnSpc>
                <a:spcPts val="2143"/>
              </a:lnSpc>
              <a:spcBef>
                <a:spcPts val="300"/>
              </a:spcBef>
              <a:buFont typeface="+mj-lt"/>
              <a:buAutoNum type="arabicPeriod"/>
            </a:pPr>
            <a:r>
              <a:rPr lang="en-US" sz="2000" b="0" i="0" dirty="0">
                <a:solidFill>
                  <a:srgbClr val="404040"/>
                </a:solidFill>
                <a:effectLst/>
                <a:latin typeface="+mj-lt"/>
              </a:rPr>
              <a:t>To optimize the system's performance to process at least 15 frames per second on standard hardware for smooth real-time interaction.</a:t>
            </a:r>
          </a:p>
          <a:p>
            <a:pPr algn="just">
              <a:lnSpc>
                <a:spcPts val="2143"/>
              </a:lnSpc>
              <a:spcBef>
                <a:spcPts val="300"/>
              </a:spcBef>
              <a:buFont typeface="+mj-lt"/>
              <a:buAutoNum type="arabicPeriod"/>
            </a:pPr>
            <a:r>
              <a:rPr lang="en-US" sz="2000" b="0" i="0" dirty="0">
                <a:solidFill>
                  <a:srgbClr val="404040"/>
                </a:solidFill>
                <a:effectLst/>
                <a:latin typeface="+mj-lt"/>
              </a:rPr>
              <a:t>To design the application with accessibility features that accommodate both ASL users and non-signers in various lighting and background conditions.</a:t>
            </a:r>
          </a:p>
        </p:txBody>
      </p:sp>
    </p:spTree>
    <p:extLst>
      <p:ext uri="{BB962C8B-B14F-4D97-AF65-F5344CB8AC3E}">
        <p14:creationId xmlns:p14="http://schemas.microsoft.com/office/powerpoint/2010/main" val="276162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72E2-889E-8F5B-4A27-135FA4BC6330}"/>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767F50B-562B-4CFC-B3DD-3FAF972F5790}"/>
              </a:ext>
            </a:extLst>
          </p:cNvPr>
          <p:cNvSpPr>
            <a:spLocks noGrp="1"/>
          </p:cNvSpPr>
          <p:nvPr>
            <p:ph idx="1"/>
          </p:nvPr>
        </p:nvSpPr>
        <p:spPr>
          <a:xfrm>
            <a:off x="1079292" y="1825625"/>
            <a:ext cx="10553074" cy="4351338"/>
          </a:xfrm>
        </p:spPr>
        <p:txBody>
          <a:bodyPr>
            <a:noAutofit/>
          </a:bodyPr>
          <a:lstStyle/>
          <a:p>
            <a:pPr>
              <a:defRPr sz="2000" b="1"/>
            </a:pPr>
            <a:r>
              <a:rPr lang="en-US" sz="2000" dirty="0">
                <a:latin typeface="+mj-lt"/>
              </a:rPr>
              <a:t>Key Findings from Previous Research</a:t>
            </a:r>
          </a:p>
          <a:p>
            <a:pPr lvl="1" algn="just">
              <a:defRPr sz="1600"/>
            </a:pPr>
            <a:r>
              <a:rPr lang="en-US" sz="2000" dirty="0">
                <a:latin typeface="+mj-lt"/>
              </a:rPr>
              <a:t>Image processing techniques achieved up to 96% accuracy (e.g., grayscale, thresholding, BLOB).</a:t>
            </a:r>
          </a:p>
          <a:p>
            <a:pPr lvl="1" algn="just">
              <a:defRPr sz="1600"/>
            </a:pPr>
            <a:r>
              <a:rPr lang="en-US" sz="2000" dirty="0">
                <a:latin typeface="+mj-lt"/>
              </a:rPr>
              <a:t>CNN-based models delivered ~95% accuracy using only webcams.</a:t>
            </a:r>
          </a:p>
          <a:p>
            <a:pPr lvl="1" algn="just">
              <a:defRPr sz="1600"/>
            </a:pPr>
            <a:r>
              <a:rPr lang="en-US" sz="2000" dirty="0">
                <a:latin typeface="+mj-lt"/>
              </a:rPr>
              <a:t>Real-time performance is achievable with lightweight tools like </a:t>
            </a:r>
            <a:r>
              <a:rPr lang="en-US" sz="2000" dirty="0" err="1">
                <a:latin typeface="+mj-lt"/>
              </a:rPr>
              <a:t>MediaPipe</a:t>
            </a:r>
            <a:r>
              <a:rPr lang="en-US" sz="2000" dirty="0">
                <a:latin typeface="+mj-lt"/>
              </a:rPr>
              <a:t> &amp; OpenCV.</a:t>
            </a:r>
          </a:p>
          <a:p>
            <a:pPr lvl="1" algn="just">
              <a:defRPr sz="1600"/>
            </a:pPr>
            <a:r>
              <a:rPr lang="en-US" sz="2000" dirty="0">
                <a:latin typeface="+mj-lt"/>
              </a:rPr>
              <a:t>Adaptive systems improve over time, accommodating user variations.</a:t>
            </a:r>
          </a:p>
          <a:p>
            <a:pPr lvl="1" algn="just">
              <a:defRPr sz="1600"/>
            </a:pPr>
            <a:r>
              <a:rPr lang="en-US" sz="2000" dirty="0">
                <a:latin typeface="+mj-lt"/>
              </a:rPr>
              <a:t>Webcam-based solutions are viable, cost-effective, and scalable.</a:t>
            </a:r>
          </a:p>
          <a:p>
            <a:pPr algn="just">
              <a:defRPr sz="2000" b="1"/>
            </a:pPr>
            <a:r>
              <a:rPr lang="en-US" sz="2000" dirty="0">
                <a:latin typeface="+mj-lt"/>
              </a:rPr>
              <a:t>Gaps in Existing Solutions</a:t>
            </a:r>
          </a:p>
          <a:p>
            <a:pPr lvl="1" algn="just">
              <a:defRPr sz="1600"/>
            </a:pPr>
            <a:r>
              <a:rPr lang="en-US" sz="2000" dirty="0">
                <a:latin typeface="+mj-lt"/>
              </a:rPr>
              <a:t>Dependence on costly hardware (e.g., gloves, depth sensors).</a:t>
            </a:r>
          </a:p>
          <a:p>
            <a:pPr lvl="1" algn="just">
              <a:defRPr sz="1600"/>
            </a:pPr>
            <a:r>
              <a:rPr lang="en-US" sz="2000" dirty="0">
                <a:latin typeface="+mj-lt"/>
              </a:rPr>
              <a:t>High sensitivity to environment: lighting, backgrounds, and occlusion.</a:t>
            </a:r>
          </a:p>
          <a:p>
            <a:pPr lvl="1" algn="just">
              <a:defRPr sz="1600"/>
            </a:pPr>
            <a:r>
              <a:rPr lang="en-US" sz="2000" dirty="0">
                <a:latin typeface="+mj-lt"/>
              </a:rPr>
              <a:t>Complex models require large data, long training, and high compute power.</a:t>
            </a:r>
          </a:p>
          <a:p>
            <a:pPr lvl="1" algn="just">
              <a:defRPr sz="1600"/>
            </a:pPr>
            <a:r>
              <a:rPr lang="en-US" sz="2000" dirty="0">
                <a:latin typeface="+mj-lt"/>
              </a:rPr>
              <a:t>Incomplete systems – many lack text-to-speech or full sentence support.</a:t>
            </a:r>
          </a:p>
          <a:p>
            <a:pPr lvl="1" algn="just">
              <a:defRPr sz="1600"/>
            </a:pPr>
            <a:r>
              <a:rPr lang="en-US" sz="2000" dirty="0">
                <a:latin typeface="+mj-lt"/>
              </a:rPr>
              <a:t>Need for internet/cloud access in some systems limits rural usability.</a:t>
            </a:r>
          </a:p>
        </p:txBody>
      </p:sp>
    </p:spTree>
    <p:extLst>
      <p:ext uri="{BB962C8B-B14F-4D97-AF65-F5344CB8AC3E}">
        <p14:creationId xmlns:p14="http://schemas.microsoft.com/office/powerpoint/2010/main" val="157688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D699-CCBF-F319-2A99-B1BE48CB7EA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31788D8-30E2-4BEB-92A6-1C883216ABD1}"/>
              </a:ext>
            </a:extLst>
          </p:cNvPr>
          <p:cNvSpPr>
            <a:spLocks noGrp="1"/>
          </p:cNvSpPr>
          <p:nvPr>
            <p:ph idx="1"/>
          </p:nvPr>
        </p:nvSpPr>
        <p:spPr/>
        <p:txBody>
          <a:bodyPr>
            <a:normAutofit lnSpcReduction="10000"/>
          </a:bodyPr>
          <a:lstStyle/>
          <a:p>
            <a:pPr>
              <a:buNone/>
            </a:pPr>
            <a:r>
              <a:rPr lang="en-IN" sz="2000" b="1" dirty="0">
                <a:latin typeface="+mj-lt"/>
              </a:rPr>
              <a:t>Overview of Approach:</a:t>
            </a:r>
            <a:endParaRPr lang="en-IN" sz="2000" dirty="0">
              <a:latin typeface="+mj-lt"/>
            </a:endParaRPr>
          </a:p>
          <a:p>
            <a:pPr>
              <a:buFont typeface="Arial" panose="020B0604020202020204" pitchFamily="34" charset="0"/>
              <a:buChar char="•"/>
            </a:pPr>
            <a:r>
              <a:rPr lang="en-IN" sz="2000" dirty="0">
                <a:latin typeface="+mj-lt"/>
              </a:rPr>
              <a:t>Capture real-time video using webcam (OpenCV).</a:t>
            </a:r>
          </a:p>
          <a:p>
            <a:pPr>
              <a:buFont typeface="Arial" panose="020B0604020202020204" pitchFamily="34" charset="0"/>
              <a:buChar char="•"/>
            </a:pPr>
            <a:r>
              <a:rPr lang="en-IN" sz="2000" dirty="0">
                <a:latin typeface="+mj-lt"/>
              </a:rPr>
              <a:t>Detect 21 hand landmarks using </a:t>
            </a:r>
            <a:r>
              <a:rPr lang="en-IN" sz="2000" dirty="0" err="1">
                <a:latin typeface="+mj-lt"/>
              </a:rPr>
              <a:t>MediaPipe</a:t>
            </a:r>
            <a:r>
              <a:rPr lang="en-IN" sz="2000" dirty="0">
                <a:latin typeface="+mj-lt"/>
              </a:rPr>
              <a:t> Hands module.</a:t>
            </a:r>
          </a:p>
          <a:p>
            <a:pPr>
              <a:buFont typeface="Arial" panose="020B0604020202020204" pitchFamily="34" charset="0"/>
              <a:buChar char="•"/>
            </a:pPr>
            <a:r>
              <a:rPr lang="en-IN" sz="2000" dirty="0">
                <a:latin typeface="+mj-lt"/>
              </a:rPr>
              <a:t>Apply rule-based logic to identify ASL alphabets from hand geometry.</a:t>
            </a:r>
          </a:p>
          <a:p>
            <a:pPr>
              <a:buFont typeface="Arial" panose="020B0604020202020204" pitchFamily="34" charset="0"/>
              <a:buChar char="•"/>
            </a:pPr>
            <a:r>
              <a:rPr lang="en-IN" sz="2000" dirty="0">
                <a:latin typeface="+mj-lt"/>
              </a:rPr>
              <a:t>Append recognized letters to form sentences.</a:t>
            </a:r>
          </a:p>
          <a:p>
            <a:pPr>
              <a:buFont typeface="Arial" panose="020B0604020202020204" pitchFamily="34" charset="0"/>
              <a:buChar char="•"/>
            </a:pPr>
            <a:r>
              <a:rPr lang="en-IN" sz="2000" dirty="0">
                <a:latin typeface="+mj-lt"/>
              </a:rPr>
              <a:t>Convert sentences to speech using pyttsx3.</a:t>
            </a:r>
          </a:p>
          <a:p>
            <a:pPr>
              <a:buFont typeface="Arial" panose="020B0604020202020204" pitchFamily="34" charset="0"/>
              <a:buChar char="•"/>
            </a:pPr>
            <a:r>
              <a:rPr lang="en-IN" sz="2000" dirty="0">
                <a:latin typeface="+mj-lt"/>
              </a:rPr>
              <a:t>Enable interaction through GUI buttons: Predict, Space, Clear, Delete, Speak</a:t>
            </a:r>
          </a:p>
          <a:p>
            <a:pPr>
              <a:buNone/>
            </a:pPr>
            <a:r>
              <a:rPr lang="en-IN" sz="2000" b="1" dirty="0">
                <a:latin typeface="+mj-lt"/>
              </a:rPr>
              <a:t>Key Techniques / Tools Used:</a:t>
            </a:r>
            <a:endParaRPr lang="en-IN" sz="2000" dirty="0">
              <a:latin typeface="+mj-lt"/>
            </a:endParaRPr>
          </a:p>
          <a:p>
            <a:pPr>
              <a:buFont typeface="Arial" panose="020B0604020202020204" pitchFamily="34" charset="0"/>
              <a:buChar char="•"/>
            </a:pPr>
            <a:r>
              <a:rPr lang="en-IN" sz="2000" b="1" dirty="0">
                <a:latin typeface="+mj-lt"/>
              </a:rPr>
              <a:t>Software</a:t>
            </a:r>
            <a:r>
              <a:rPr lang="en-IN" sz="2000" dirty="0">
                <a:latin typeface="+mj-lt"/>
              </a:rPr>
              <a:t>: Python 3.7+, OpenCV, </a:t>
            </a:r>
            <a:r>
              <a:rPr lang="en-IN" sz="2000" dirty="0" err="1">
                <a:latin typeface="+mj-lt"/>
              </a:rPr>
              <a:t>MediaPipe</a:t>
            </a:r>
            <a:r>
              <a:rPr lang="en-IN" sz="2000" dirty="0">
                <a:latin typeface="+mj-lt"/>
              </a:rPr>
              <a:t>, pyttsx3</a:t>
            </a:r>
          </a:p>
          <a:p>
            <a:pPr>
              <a:buFont typeface="Arial" panose="020B0604020202020204" pitchFamily="34" charset="0"/>
              <a:buChar char="•"/>
            </a:pPr>
            <a:r>
              <a:rPr lang="en-IN" sz="2000" b="1" dirty="0">
                <a:latin typeface="+mj-lt"/>
              </a:rPr>
              <a:t>Models</a:t>
            </a:r>
            <a:r>
              <a:rPr lang="en-IN" sz="2000" dirty="0">
                <a:latin typeface="+mj-lt"/>
              </a:rPr>
              <a:t>: Rule-based recognition (no training needed)</a:t>
            </a:r>
          </a:p>
          <a:p>
            <a:pPr>
              <a:buFont typeface="Arial" panose="020B0604020202020204" pitchFamily="34" charset="0"/>
              <a:buChar char="•"/>
            </a:pPr>
            <a:r>
              <a:rPr lang="en-IN" sz="2000" b="1" dirty="0">
                <a:latin typeface="+mj-lt"/>
              </a:rPr>
              <a:t>Hardware</a:t>
            </a:r>
            <a:r>
              <a:rPr lang="en-IN" sz="2200" dirty="0">
                <a:latin typeface="+mj-lt"/>
              </a:rPr>
              <a:t>: Standard webcam, basic laptop/PC (Intel i3 or above)</a:t>
            </a:r>
          </a:p>
          <a:p>
            <a:endParaRPr lang="en-IN" dirty="0"/>
          </a:p>
        </p:txBody>
      </p:sp>
    </p:spTree>
    <p:extLst>
      <p:ext uri="{BB962C8B-B14F-4D97-AF65-F5344CB8AC3E}">
        <p14:creationId xmlns:p14="http://schemas.microsoft.com/office/powerpoint/2010/main" val="38577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F236-85C9-5C61-4527-4A0B1A2FD8D6}"/>
              </a:ext>
            </a:extLst>
          </p:cNvPr>
          <p:cNvSpPr>
            <a:spLocks noGrp="1"/>
          </p:cNvSpPr>
          <p:nvPr>
            <p:ph type="title"/>
          </p:nvPr>
        </p:nvSpPr>
        <p:spPr/>
        <p:txBody>
          <a:bodyPr/>
          <a:lstStyle/>
          <a:p>
            <a:r>
              <a:rPr lang="en-IN" dirty="0"/>
              <a:t>System Design </a:t>
            </a:r>
          </a:p>
        </p:txBody>
      </p:sp>
      <p:sp>
        <p:nvSpPr>
          <p:cNvPr id="3" name="Content Placeholder 2">
            <a:extLst>
              <a:ext uri="{FF2B5EF4-FFF2-40B4-BE49-F238E27FC236}">
                <a16:creationId xmlns:a16="http://schemas.microsoft.com/office/drawing/2014/main" id="{2DEA742D-F6AE-77F0-64F2-81A394C0BB9B}"/>
              </a:ext>
            </a:extLst>
          </p:cNvPr>
          <p:cNvSpPr>
            <a:spLocks noGrp="1"/>
          </p:cNvSpPr>
          <p:nvPr>
            <p:ph idx="1"/>
          </p:nvPr>
        </p:nvSpPr>
        <p:spPr/>
        <p:txBody>
          <a:bodyPr/>
          <a:lstStyle/>
          <a:p>
            <a:pPr marL="0" indent="0">
              <a:buNone/>
            </a:pPr>
            <a:r>
              <a:rPr lang="en-US" dirty="0"/>
              <a:t>.</a:t>
            </a:r>
            <a:endParaRPr lang="en-IN" dirty="0"/>
          </a:p>
        </p:txBody>
      </p:sp>
      <p:pic>
        <p:nvPicPr>
          <p:cNvPr id="6" name="Picture 5">
            <a:extLst>
              <a:ext uri="{FF2B5EF4-FFF2-40B4-BE49-F238E27FC236}">
                <a16:creationId xmlns:a16="http://schemas.microsoft.com/office/drawing/2014/main" id="{6E083872-2875-4907-001A-3E72E8D1C464}"/>
              </a:ext>
            </a:extLst>
          </p:cNvPr>
          <p:cNvPicPr>
            <a:picLocks noChangeAspect="1"/>
          </p:cNvPicPr>
          <p:nvPr/>
        </p:nvPicPr>
        <p:blipFill>
          <a:blip r:embed="rId2"/>
          <a:stretch>
            <a:fillRect/>
          </a:stretch>
        </p:blipFill>
        <p:spPr>
          <a:xfrm>
            <a:off x="1791476" y="2034073"/>
            <a:ext cx="8117633" cy="3523794"/>
          </a:xfrm>
          <a:prstGeom prst="rect">
            <a:avLst/>
          </a:prstGeom>
        </p:spPr>
      </p:pic>
    </p:spTree>
    <p:extLst>
      <p:ext uri="{BB962C8B-B14F-4D97-AF65-F5344CB8AC3E}">
        <p14:creationId xmlns:p14="http://schemas.microsoft.com/office/powerpoint/2010/main" val="277913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5A9-EDEC-B798-18F4-F9AA1367001D}"/>
              </a:ext>
            </a:extLst>
          </p:cNvPr>
          <p:cNvSpPr>
            <a:spLocks noGrp="1"/>
          </p:cNvSpPr>
          <p:nvPr>
            <p:ph type="title"/>
          </p:nvPr>
        </p:nvSpPr>
        <p:spPr/>
        <p:txBody>
          <a:bodyPr/>
          <a:lstStyle/>
          <a:p>
            <a:r>
              <a:rPr lang="en-IN" dirty="0"/>
              <a:t> Implementation</a:t>
            </a:r>
          </a:p>
        </p:txBody>
      </p:sp>
      <p:sp>
        <p:nvSpPr>
          <p:cNvPr id="3" name="Content Placeholder 2">
            <a:extLst>
              <a:ext uri="{FF2B5EF4-FFF2-40B4-BE49-F238E27FC236}">
                <a16:creationId xmlns:a16="http://schemas.microsoft.com/office/drawing/2014/main" id="{668FCE1F-B559-2EE0-AD39-89E45AC48790}"/>
              </a:ext>
            </a:extLst>
          </p:cNvPr>
          <p:cNvSpPr>
            <a:spLocks noGrp="1"/>
          </p:cNvSpPr>
          <p:nvPr>
            <p:ph idx="1"/>
          </p:nvPr>
        </p:nvSpPr>
        <p:spPr/>
        <p:txBody>
          <a:bodyPr>
            <a:normAutofit/>
          </a:bodyPr>
          <a:lstStyle/>
          <a:p>
            <a:pPr marL="0" indent="0">
              <a:buNone/>
            </a:pPr>
            <a:r>
              <a:rPr lang="en-US" sz="2000" b="1" dirty="0">
                <a:latin typeface="+mj-lt"/>
              </a:rPr>
              <a:t>Key Steps</a:t>
            </a:r>
          </a:p>
        </p:txBody>
      </p:sp>
      <p:sp>
        <p:nvSpPr>
          <p:cNvPr id="5" name="Rectangle 2">
            <a:extLst>
              <a:ext uri="{FF2B5EF4-FFF2-40B4-BE49-F238E27FC236}">
                <a16:creationId xmlns:a16="http://schemas.microsoft.com/office/drawing/2014/main" id="{7AA0F0E5-28DA-4BE1-A7E1-853F5184CBA6}"/>
              </a:ext>
            </a:extLst>
          </p:cNvPr>
          <p:cNvSpPr>
            <a:spLocks noChangeArrowheads="1"/>
          </p:cNvSpPr>
          <p:nvPr/>
        </p:nvSpPr>
        <p:spPr bwMode="auto">
          <a:xfrm rot="10800000" flipV="1">
            <a:off x="838200" y="2176899"/>
            <a:ext cx="93701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000" dirty="0">
                <a:solidFill>
                  <a:schemeClr val="tx1"/>
                </a:solidFill>
                <a:latin typeface="+mj-lt"/>
              </a:rPr>
              <a:t>C</a:t>
            </a:r>
            <a:r>
              <a:rPr kumimoji="0" lang="en-US" altLang="en-US" sz="2000" b="0" i="0" u="none" strike="noStrike" cap="none" normalizeH="0" baseline="0" dirty="0">
                <a:ln>
                  <a:noFill/>
                </a:ln>
                <a:solidFill>
                  <a:schemeClr val="tx1"/>
                </a:solidFill>
                <a:effectLst/>
                <a:latin typeface="+mj-lt"/>
              </a:rPr>
              <a:t>aptured webcam feed using OpenCV and preprocessed each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Detected 21 hand landmarks in real time using </a:t>
            </a:r>
            <a:r>
              <a:rPr kumimoji="0" lang="en-US" altLang="en-US" sz="2000" b="0" i="0" u="none" strike="noStrike" cap="none" normalizeH="0" baseline="0" dirty="0" err="1">
                <a:ln>
                  <a:noFill/>
                </a:ln>
                <a:solidFill>
                  <a:schemeClr val="tx1"/>
                </a:solidFill>
                <a:effectLst/>
                <a:latin typeface="+mj-lt"/>
              </a:rPr>
              <a:t>MediaPipe</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Developed rule-based logic to classify static ASL letters.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Built sentence construction logic to append recognized letters.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Enabled mouse-based GUI interaction for Predict, Clear, Space, Delete, Speak.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Integrated pyttsx3 for offline text-to-speech output</a:t>
            </a:r>
          </a:p>
        </p:txBody>
      </p:sp>
    </p:spTree>
    <p:extLst>
      <p:ext uri="{BB962C8B-B14F-4D97-AF65-F5344CB8AC3E}">
        <p14:creationId xmlns:p14="http://schemas.microsoft.com/office/powerpoint/2010/main" val="373566645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1173</Words>
  <Application>Microsoft Office PowerPoint</Application>
  <PresentationFormat>Widescreen</PresentationFormat>
  <Paragraphs>90</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Custom Design</vt:lpstr>
      <vt:lpstr>VIDYA JYOTHI INSTITUTE OF TECHNOLOGY (Autonomous)</vt:lpstr>
      <vt:lpstr>Abstract:</vt:lpstr>
      <vt:lpstr>Introduction</vt:lpstr>
      <vt:lpstr>Introduction</vt:lpstr>
      <vt:lpstr>Objectives</vt:lpstr>
      <vt:lpstr>Literature Review</vt:lpstr>
      <vt:lpstr>Methodology</vt:lpstr>
      <vt:lpstr>System Design </vt:lpstr>
      <vt:lpstr> Implementation</vt:lpstr>
      <vt:lpstr> Implementation</vt:lpstr>
      <vt:lpstr>Results</vt:lpstr>
      <vt:lpstr>Conclusion</vt:lpstr>
      <vt:lpstr>PowerPoint Presentation</vt:lpstr>
      <vt:lpstr>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OpenLearn Hub</dc:title>
  <dc:creator>asus</dc:creator>
  <cp:lastModifiedBy>alampallysravani940@outlook.com</cp:lastModifiedBy>
  <cp:revision>98</cp:revision>
  <dcterms:created xsi:type="dcterms:W3CDTF">2023-06-24T07:40:00Z</dcterms:created>
  <dcterms:modified xsi:type="dcterms:W3CDTF">2025-05-13T07:48:38Z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81513E968CA74C21AE3841C271B7963C_13</vt:lpwstr>
  </property>
  <property fmtid="{D5CDD505-2E9C-101B-9397-08002B2CF9AE}" pid="3" name="KSOProductBuildVer">
    <vt:lpwstr>1033-12.2.0.13431</vt:lpwstr>
  </property>
</Properties>
</file>