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20"/>
  </p:notesMasterIdLst>
  <p:handoutMasterIdLst>
    <p:handoutMasterId r:id="rId21"/>
  </p:handoutMasterIdLst>
  <p:sldIdLst>
    <p:sldId id="261" r:id="rId2"/>
    <p:sldId id="257" r:id="rId3"/>
    <p:sldId id="300" r:id="rId4"/>
    <p:sldId id="301" r:id="rId5"/>
    <p:sldId id="302" r:id="rId6"/>
    <p:sldId id="303" r:id="rId7"/>
    <p:sldId id="304" r:id="rId8"/>
    <p:sldId id="305" r:id="rId9"/>
    <p:sldId id="274" r:id="rId10"/>
    <p:sldId id="285" r:id="rId11"/>
    <p:sldId id="275" r:id="rId12"/>
    <p:sldId id="298" r:id="rId13"/>
    <p:sldId id="288" r:id="rId14"/>
    <p:sldId id="306" r:id="rId15"/>
    <p:sldId id="307" r:id="rId16"/>
    <p:sldId id="299" r:id="rId17"/>
    <p:sldId id="308" r:id="rId18"/>
    <p:sldId id="3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ranjan3@gmail.com" initials="v" lastIdx="1" clrIdx="0">
    <p:extLst>
      <p:ext uri="{19B8F6BF-5375-455C-9EA6-DF929625EA0E}">
        <p15:presenceInfo xmlns:p15="http://schemas.microsoft.com/office/powerpoint/2012/main" userId="vaishaliranjan3@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70" d="100"/>
          <a:sy n="70" d="100"/>
        </p:scale>
        <p:origin x="536" y="8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06T22:26:44.540"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84915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63374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82786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84986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136072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grpSp>
        <p:nvGrpSpPr>
          <p:cNvPr id="67" name="Group 66"/>
          <p:cNvGrpSpPr/>
          <p:nvPr userDrawn="1"/>
        </p:nvGrpSpPr>
        <p:grpSpPr bwMode="hidden">
          <a:xfrm>
            <a:off x="-1" y="0"/>
            <a:ext cx="12192002" cy="6858000"/>
            <a:chOff x="-1" y="0"/>
            <a:chExt cx="12192002" cy="6858000"/>
          </a:xfrm>
        </p:grpSpPr>
        <p:cxnSp>
          <p:nvCxnSpPr>
            <p:cNvPr id="68" name="Straight Connector 67"/>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84" name="Group 83"/>
            <p:cNvGrpSpPr/>
            <p:nvPr userDrawn="1"/>
          </p:nvGrpSpPr>
          <p:grpSpPr bwMode="hidden">
            <a:xfrm>
              <a:off x="-1" y="0"/>
              <a:ext cx="12192001" cy="6858000"/>
              <a:chOff x="-1" y="0"/>
              <a:chExt cx="12192001" cy="6858000"/>
            </a:xfrm>
          </p:grpSpPr>
          <p:cxnSp>
            <p:nvCxnSpPr>
              <p:cNvPr id="102" name="Straight Connector 101"/>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bwMode="hidden">
              <a:xfrm>
                <a:off x="6327885" y="0"/>
                <a:ext cx="5864115" cy="5898673"/>
                <a:chOff x="6327885" y="0"/>
                <a:chExt cx="5864115" cy="5898673"/>
              </a:xfrm>
            </p:grpSpPr>
            <p:cxnSp>
              <p:nvCxnSpPr>
                <p:cNvPr id="113" name="Straight Connector 112"/>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userDrawn="1"/>
          </p:nvGrpSpPr>
          <p:grpSpPr bwMode="hidden">
            <a:xfrm flipH="1">
              <a:off x="0" y="0"/>
              <a:ext cx="12192001" cy="6858000"/>
              <a:chOff x="-1" y="0"/>
              <a:chExt cx="12192001" cy="6858000"/>
            </a:xfrm>
          </p:grpSpPr>
          <p:cxnSp>
            <p:nvCxnSpPr>
              <p:cNvPr id="86" name="Straight Connector 85"/>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bwMode="hidden">
              <a:xfrm>
                <a:off x="6327885" y="0"/>
                <a:ext cx="5864115" cy="5898673"/>
                <a:chOff x="6327885" y="0"/>
                <a:chExt cx="5864115" cy="5898673"/>
              </a:xfrm>
            </p:grpSpPr>
            <p:cxnSp>
              <p:nvCxnSpPr>
                <p:cNvPr id="97" name="Straight Connector 96"/>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18" name="Straight Connector 11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67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1/26/2023</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1114463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1/26/2023</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809113185"/>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1/26/2023</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6226646"/>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B2453-8663-4C69-AF73-9FD7B1DEC5D0}" type="datetime1">
              <a:rPr lang="en-US" smtClean="0"/>
              <a:pPr/>
              <a:t>1/26/2023</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164145136"/>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1/26/2023</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61930175"/>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1B2453-8663-4C69-AF73-9FD7B1DEC5D0}" type="datetime1">
              <a:rPr lang="en-US" smtClean="0"/>
              <a:pPr/>
              <a:t>1/26/2023</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54295808"/>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A29A4-78C8-47AB-BA06-22CB45938951}"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008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78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1/26/2023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6752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13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B5CF7C-B333-48E1-A4A6-83A3C8B73AC0}" type="datetime1">
              <a:rPr lang="en-US" smtClean="0"/>
              <a:t>1/26/2023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03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320762-5CBF-4210-AB54-376B091119F8}" type="datetime1">
              <a:rPr lang="en-US" smtClean="0"/>
              <a:t>1/26/2023</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4915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0DB371-BF5F-4058-A212-1A908E4D2674}" type="datetime1">
              <a:rPr lang="en-US" smtClean="0"/>
              <a:t>1/26/2023</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0170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4083B-90AA-48CF-BAD5-00AA24D7F288}" type="datetime1">
              <a:rPr lang="en-US" smtClean="0"/>
              <a:t>1/26/2023</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userDrawn="1"/>
          </p:nvGrpSpPr>
          <p:grpSpPr bwMode="hidden">
            <a:xfrm>
              <a:off x="-1" y="0"/>
              <a:ext cx="12192001" cy="6858000"/>
              <a:chOff x="-1" y="0"/>
              <a:chExt cx="12192001" cy="6858000"/>
            </a:xfrm>
          </p:grpSpPr>
          <p:cxnSp>
            <p:nvCxnSpPr>
              <p:cNvPr id="40" name="Straight Connector 3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bwMode="hidden">
              <a:xfrm>
                <a:off x="6327885" y="0"/>
                <a:ext cx="5864115" cy="5898673"/>
                <a:chOff x="6327885" y="0"/>
                <a:chExt cx="5864115" cy="5898673"/>
              </a:xfrm>
            </p:grpSpPr>
            <p:cxnSp>
              <p:nvCxnSpPr>
                <p:cNvPr id="51" name="Straight Connector 5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bwMode="hidden">
            <a:xfrm flipH="1">
              <a:off x="0" y="0"/>
              <a:ext cx="12192001" cy="6858000"/>
              <a:chOff x="-1" y="0"/>
              <a:chExt cx="12192001" cy="6858000"/>
            </a:xfrm>
          </p:grpSpPr>
          <p:cxnSp>
            <p:nvCxnSpPr>
              <p:cNvPr id="24" name="Straight Connector 23"/>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hidden">
              <a:xfrm>
                <a:off x="6327885" y="0"/>
                <a:ext cx="5864115" cy="5898673"/>
                <a:chOff x="6327885" y="0"/>
                <a:chExt cx="5864115" cy="5898673"/>
              </a:xfrm>
            </p:grpSpPr>
            <p:cxnSp>
              <p:nvCxnSpPr>
                <p:cNvPr id="35" name="Straight Connector 34"/>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1591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AF629-ECA2-4CF3-B790-9D9BDED98269}" type="datetime1">
              <a:rPr lang="en-US" smtClean="0"/>
              <a:pPr/>
              <a:t>1/26/2023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grpSp>
        <p:nvGrpSpPr>
          <p:cNvPr id="8" name="Group 7"/>
          <p:cNvGrpSpPr/>
          <p:nvPr userDrawn="1"/>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58"/>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3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1618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1B2453-8663-4C69-AF73-9FD7B1DEC5D0}" type="datetime1">
              <a:rPr lang="en-US" smtClean="0"/>
              <a:pPr/>
              <a:t>1/26/2023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grpSp>
        <p:nvGrpSpPr>
          <p:cNvPr id="48" name="Group 47"/>
          <p:cNvGrpSpPr/>
          <p:nvPr userDrawn="1"/>
        </p:nvGrpSpPr>
        <p:grpSpPr bwMode="hidden">
          <a:xfrm>
            <a:off x="-1" y="-195943"/>
            <a:ext cx="12192002" cy="6858000"/>
            <a:chOff x="-1" y="0"/>
            <a:chExt cx="12192002" cy="6858000"/>
          </a:xfrm>
        </p:grpSpPr>
        <p:cxnSp>
          <p:nvCxnSpPr>
            <p:cNvPr id="49" name="Straight Connector 48"/>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userDrawn="1"/>
          </p:nvGrpSpPr>
          <p:grpSpPr bwMode="hidden">
            <a:xfrm>
              <a:off x="-1" y="0"/>
              <a:ext cx="12192001" cy="6858000"/>
              <a:chOff x="-1" y="0"/>
              <a:chExt cx="12192001" cy="6858000"/>
            </a:xfrm>
          </p:grpSpPr>
          <p:cxnSp>
            <p:nvCxnSpPr>
              <p:cNvPr id="83" name="Straight Connector 82"/>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bwMode="hidden">
              <a:xfrm>
                <a:off x="6327885" y="0"/>
                <a:ext cx="5864115" cy="5898673"/>
                <a:chOff x="6327885" y="0"/>
                <a:chExt cx="5864115" cy="5898673"/>
              </a:xfrm>
            </p:grpSpPr>
            <p:cxnSp>
              <p:nvCxnSpPr>
                <p:cNvPr id="94" name="Straight Connector 93"/>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bwMode="hidden">
            <a:xfrm flipH="1">
              <a:off x="0" y="0"/>
              <a:ext cx="12192001" cy="6858000"/>
              <a:chOff x="-1" y="0"/>
              <a:chExt cx="12192001" cy="6858000"/>
            </a:xfrm>
          </p:grpSpPr>
          <p:cxnSp>
            <p:nvCxnSpPr>
              <p:cNvPr id="67" name="Straight Connector 66"/>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bwMode="hidden">
              <a:xfrm>
                <a:off x="6327885" y="0"/>
                <a:ext cx="5864115" cy="5898673"/>
                <a:chOff x="6327885" y="0"/>
                <a:chExt cx="5864115" cy="5898673"/>
              </a:xfrm>
            </p:grpSpPr>
            <p:cxnSp>
              <p:nvCxnSpPr>
                <p:cNvPr id="78" name="Straight Connector 77"/>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9" name="Straight Connector 98"/>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70489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 TargetMode="External"/><Relationship Id="rId2" Type="http://schemas.openxmlformats.org/officeDocument/2006/relationships/hyperlink" Target="https://www.iosrjournals.org/" TargetMode="External"/><Relationship Id="rId1" Type="http://schemas.openxmlformats.org/officeDocument/2006/relationships/slideLayout" Target="../slideLayouts/slideLayout2.xml"/><Relationship Id="rId5" Type="http://schemas.openxmlformats.org/officeDocument/2006/relationships/hyperlink" Target="https://www.ijser.org/" TargetMode="External"/><Relationship Id="rId4" Type="http://schemas.openxmlformats.org/officeDocument/2006/relationships/hyperlink" Target="https://www.citeseerx.ist.psu.ed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0035" y="-157797"/>
            <a:ext cx="8791575" cy="2387600"/>
          </a:xfrm>
        </p:spPr>
        <p:txBody>
          <a:bodyPr>
            <a:normAutofit/>
          </a:bodyPr>
          <a:lstStyle/>
          <a:p>
            <a:r>
              <a:rPr lang="en-US" sz="4000" dirty="0" smtClean="0"/>
              <a:t>Image encryption and decryption</a:t>
            </a:r>
            <a:endParaRPr lang="en-US" sz="4000" dirty="0"/>
          </a:p>
        </p:txBody>
      </p:sp>
      <p:sp>
        <p:nvSpPr>
          <p:cNvPr id="3" name="Subtitle 2"/>
          <p:cNvSpPr>
            <a:spLocks noGrp="1"/>
          </p:cNvSpPr>
          <p:nvPr>
            <p:ph type="subTitle" idx="1"/>
          </p:nvPr>
        </p:nvSpPr>
        <p:spPr>
          <a:xfrm>
            <a:off x="1860035" y="2157985"/>
            <a:ext cx="9216003" cy="2660903"/>
          </a:xfrm>
        </p:spPr>
        <p:txBody>
          <a:bodyPr>
            <a:noAutofit/>
          </a:bodyPr>
          <a:lstStyle/>
          <a:p>
            <a:r>
              <a:rPr lang="en-US" sz="1600" b="1" dirty="0" smtClean="0">
                <a:effectLst>
                  <a:outerShdw blurRad="38100" dist="38100" dir="2700000" algn="tl">
                    <a:srgbClr val="000000">
                      <a:alpha val="43137"/>
                    </a:srgbClr>
                  </a:outerShdw>
                </a:effectLst>
                <a:latin typeface="+mj-lt"/>
              </a:rPr>
              <a:t>Information security lab </a:t>
            </a:r>
          </a:p>
          <a:p>
            <a:endParaRPr lang="en-US" sz="1600" b="1" dirty="0">
              <a:effectLst>
                <a:outerShdw blurRad="38100" dist="38100" dir="2700000" algn="tl">
                  <a:srgbClr val="000000">
                    <a:alpha val="43137"/>
                  </a:srgbClr>
                </a:outerShdw>
              </a:effectLst>
              <a:latin typeface="+mj-lt"/>
            </a:endParaRPr>
          </a:p>
          <a:p>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Submitted by:                                                                                    under the guidance of</a:t>
            </a:r>
          </a:p>
          <a:p>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Anya </a:t>
            </a:r>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rathi</a:t>
            </a:r>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 </a:t>
            </a:r>
            <a:r>
              <a:rPr lang="en-US" sz="1600" dirty="0">
                <a:solidFill>
                  <a:schemeClr val="tx1">
                    <a:lumMod val="85000"/>
                    <a:lumOff val="15000"/>
                  </a:schemeClr>
                </a:solidFill>
                <a:effectLst>
                  <a:outerShdw blurRad="38100" dist="38100" dir="2700000" algn="tl">
                    <a:srgbClr val="000000">
                      <a:alpha val="43137"/>
                    </a:srgbClr>
                  </a:outerShdw>
                </a:effectLst>
                <a:latin typeface="+mj-lt"/>
              </a:rPr>
              <a:t> </a:t>
            </a:r>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                                                                                         </a:t>
            </a:r>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Shariq</a:t>
            </a:r>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 </a:t>
            </a:r>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murtuza</a:t>
            </a:r>
            <a:endParaRPr lang="en-US" sz="1600" dirty="0" smtClean="0">
              <a:solidFill>
                <a:schemeClr val="tx1">
                  <a:lumMod val="85000"/>
                  <a:lumOff val="15000"/>
                </a:schemeClr>
              </a:solidFill>
              <a:effectLst>
                <a:outerShdw blurRad="38100" dist="38100" dir="2700000" algn="tl">
                  <a:srgbClr val="000000">
                    <a:alpha val="43137"/>
                  </a:srgbClr>
                </a:outerShdw>
              </a:effectLst>
              <a:latin typeface="+mj-lt"/>
            </a:endParaRPr>
          </a:p>
          <a:p>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Vaishali</a:t>
            </a:r>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 </a:t>
            </a:r>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Ranjan</a:t>
            </a:r>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 </a:t>
            </a:r>
            <a:endParaRPr lang="en-US" sz="1600" dirty="0" smtClean="0">
              <a:solidFill>
                <a:schemeClr val="tx1">
                  <a:lumMod val="85000"/>
                  <a:lumOff val="15000"/>
                </a:schemeClr>
              </a:solidFill>
              <a:effectLst>
                <a:outerShdw blurRad="38100" dist="38100" dir="2700000" algn="tl">
                  <a:srgbClr val="000000">
                    <a:alpha val="43137"/>
                  </a:srgbClr>
                </a:outerShdw>
              </a:effectLst>
              <a:latin typeface="+mj-lt"/>
            </a:endParaRPr>
          </a:p>
          <a:p>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Dhruv</a:t>
            </a:r>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 Gupta</a:t>
            </a:r>
          </a:p>
          <a:p>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Siddhant</a:t>
            </a:r>
            <a:r>
              <a:rPr lang="en-US" sz="1600" dirty="0" smtClean="0">
                <a:solidFill>
                  <a:schemeClr val="tx1">
                    <a:lumMod val="85000"/>
                    <a:lumOff val="15000"/>
                  </a:schemeClr>
                </a:solidFill>
                <a:effectLst>
                  <a:outerShdw blurRad="38100" dist="38100" dir="2700000" algn="tl">
                    <a:srgbClr val="000000">
                      <a:alpha val="43137"/>
                    </a:srgbClr>
                  </a:outerShdw>
                </a:effectLst>
                <a:latin typeface="+mj-lt"/>
              </a:rPr>
              <a:t> </a:t>
            </a:r>
            <a:r>
              <a:rPr lang="en-US" sz="1600" dirty="0" err="1" smtClean="0">
                <a:solidFill>
                  <a:schemeClr val="tx1">
                    <a:lumMod val="85000"/>
                    <a:lumOff val="15000"/>
                  </a:schemeClr>
                </a:solidFill>
                <a:effectLst>
                  <a:outerShdw blurRad="38100" dist="38100" dir="2700000" algn="tl">
                    <a:srgbClr val="000000">
                      <a:alpha val="43137"/>
                    </a:srgbClr>
                  </a:outerShdw>
                </a:effectLst>
                <a:latin typeface="+mj-lt"/>
              </a:rPr>
              <a:t>singh</a:t>
            </a:r>
            <a:r>
              <a:rPr lang="en-US" sz="1600" dirty="0">
                <a:effectLst>
                  <a:outerShdw blurRad="38100" dist="38100" dir="2700000" algn="tl">
                    <a:srgbClr val="000000">
                      <a:alpha val="43137"/>
                    </a:srgbClr>
                  </a:outerShdw>
                </a:effectLst>
              </a:rPr>
              <a:t/>
            </a:r>
            <a:br>
              <a:rPr lang="en-US" sz="1600" dirty="0">
                <a:effectLst>
                  <a:outerShdw blurRad="38100" dist="38100" dir="2700000" algn="tl">
                    <a:srgbClr val="000000">
                      <a:alpha val="43137"/>
                    </a:srgbClr>
                  </a:outerShdw>
                </a:effectLst>
              </a:rPr>
            </a:b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917" y="2402637"/>
            <a:ext cx="9906000" cy="2852737"/>
          </a:xfrm>
        </p:spPr>
        <p:txBody>
          <a:bodyPr/>
          <a:lstStyle/>
          <a:p>
            <a:r>
              <a:rPr lang="en-US" dirty="0" smtClean="0"/>
              <a:t>TOOLS AND TECHNOLOGIES </a:t>
            </a:r>
            <a:endParaRPr lang="en-IN" dirty="0"/>
          </a:p>
        </p:txBody>
      </p:sp>
      <p:sp>
        <p:nvSpPr>
          <p:cNvPr id="3" name="Text Placeholder 2"/>
          <p:cNvSpPr>
            <a:spLocks noGrp="1"/>
          </p:cNvSpPr>
          <p:nvPr>
            <p:ph type="body" idx="1"/>
          </p:nvPr>
        </p:nvSpPr>
        <p:spPr>
          <a:xfrm>
            <a:off x="943002" y="1637731"/>
            <a:ext cx="9906000" cy="1374776"/>
          </a:xfrm>
        </p:spPr>
        <p:txBody>
          <a:bodyPr/>
          <a:lstStyle/>
          <a:p>
            <a:endParaRPr lang="en-IN" dirty="0"/>
          </a:p>
        </p:txBody>
      </p:sp>
    </p:spTree>
    <p:extLst>
      <p:ext uri="{BB962C8B-B14F-4D97-AF65-F5344CB8AC3E}">
        <p14:creationId xmlns:p14="http://schemas.microsoft.com/office/powerpoint/2010/main" val="253737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84012"/>
            <a:ext cx="9905998" cy="1478570"/>
          </a:xfrm>
        </p:spPr>
        <p:txBody>
          <a:bodyPr/>
          <a:lstStyle/>
          <a:p>
            <a:r>
              <a:rPr lang="en-US" dirty="0" smtClean="0"/>
              <a:t>Tools and technologies used</a:t>
            </a:r>
            <a:endParaRPr lang="en-IN" dirty="0"/>
          </a:p>
        </p:txBody>
      </p:sp>
      <p:sp>
        <p:nvSpPr>
          <p:cNvPr id="3" name="Content Placeholder 2"/>
          <p:cNvSpPr>
            <a:spLocks noGrp="1"/>
          </p:cNvSpPr>
          <p:nvPr>
            <p:ph idx="1"/>
          </p:nvPr>
        </p:nvSpPr>
        <p:spPr>
          <a:xfrm>
            <a:off x="1141412" y="2062582"/>
            <a:ext cx="9905999" cy="3541714"/>
          </a:xfrm>
        </p:spPr>
        <p:txBody>
          <a:bodyPr>
            <a:noAutofit/>
          </a:bodyPr>
          <a:lstStyle/>
          <a:p>
            <a:pPr lvl="0"/>
            <a:r>
              <a:rPr lang="en-IN" sz="1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t>
            </a:r>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a:t>
            </a:r>
            <a:endPar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Operating System – Windows 10/11</a:t>
            </a:r>
          </a:p>
          <a:p>
            <a:pPr lvl="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Language and frameworks - Java </a:t>
            </a:r>
          </a:p>
          <a:p>
            <a:pPr lvl="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IDE – </a:t>
            </a:r>
            <a:r>
              <a:rPr lang="en-IN" sz="1600" dirty="0" smtClean="0">
                <a:latin typeface="Times New Roman" panose="02020603050405020304" pitchFamily="18" charset="0"/>
                <a:cs typeface="Times New Roman" panose="02020603050405020304" pitchFamily="18" charset="0"/>
              </a:rPr>
              <a:t>Eclipse</a:t>
            </a:r>
            <a:endParaRPr lang="en-IN" sz="1600" dirty="0">
              <a:latin typeface="Times New Roman" panose="02020603050405020304" pitchFamily="18" charset="0"/>
              <a:cs typeface="Times New Roman" panose="02020603050405020304" pitchFamily="18" charset="0"/>
            </a:endParaRPr>
          </a:p>
          <a:p>
            <a:pPr lvl="0"/>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endPar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Processor – 11th Gen Intel(R) Core ™ i5-1135G7 @2.40GHz 2.42 GHz</a:t>
            </a:r>
          </a:p>
          <a:p>
            <a:pPr lvl="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Installed RAM – 16GB </a:t>
            </a:r>
          </a:p>
          <a:p>
            <a:pPr lvl="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System Type – 64 Bit Operating System, x64 based processor</a:t>
            </a:r>
          </a:p>
          <a:p>
            <a:pPr marL="0" indent="0" fontAlgn="base">
              <a:buNone/>
            </a:pPr>
            <a:endPar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14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OF PROJECT</a:t>
            </a:r>
            <a:endParaRPr lang="en-IN" dirty="0"/>
          </a:p>
        </p:txBody>
      </p:sp>
      <p:pic>
        <p:nvPicPr>
          <p:cNvPr id="2050" name="Picture 2" descr="https://www.mcafee.com/enterprise/skyhigh/sample-encryption-decryption-process.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354"/>
          <a:stretch/>
        </p:blipFill>
        <p:spPr bwMode="auto">
          <a:xfrm>
            <a:off x="1937565" y="2221992"/>
            <a:ext cx="8313694" cy="3533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5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AND EXPLANATION</a:t>
            </a:r>
            <a:endParaRPr lang="en-IN" dirty="0"/>
          </a:p>
        </p:txBody>
      </p:sp>
      <p:sp>
        <p:nvSpPr>
          <p:cNvPr id="12" name="TextBox 11"/>
          <p:cNvSpPr txBox="1"/>
          <p:nvPr/>
        </p:nvSpPr>
        <p:spPr>
          <a:xfrm>
            <a:off x="6219646" y="2442146"/>
            <a:ext cx="3364302" cy="1061829"/>
          </a:xfrm>
          <a:prstGeom prst="rect">
            <a:avLst/>
          </a:prstGeom>
          <a:noFill/>
        </p:spPr>
        <p:txBody>
          <a:bodyPr wrap="square" rtlCol="0">
            <a:spAutoFit/>
          </a:bodyPr>
          <a:lstStyle/>
          <a:p>
            <a:r>
              <a:rPr lang="en-US" sz="2100" dirty="0" smtClean="0">
                <a:effectLst>
                  <a:outerShdw blurRad="38100" dist="38100" dir="2700000" algn="tl">
                    <a:srgbClr val="000000">
                      <a:alpha val="43137"/>
                    </a:srgbClr>
                  </a:outerShdw>
                </a:effectLst>
                <a:latin typeface="+mj-lt"/>
              </a:rPr>
              <a:t>Here the user </a:t>
            </a:r>
            <a:r>
              <a:rPr lang="en-US" sz="2100" dirty="0">
                <a:effectLst>
                  <a:outerShdw blurRad="38100" dist="38100" dir="2700000" algn="tl">
                    <a:srgbClr val="000000">
                      <a:alpha val="43137"/>
                    </a:srgbClr>
                  </a:outerShdw>
                </a:effectLst>
                <a:latin typeface="+mj-lt"/>
              </a:rPr>
              <a:t>c</a:t>
            </a:r>
            <a:r>
              <a:rPr lang="en-US" sz="2100" dirty="0" smtClean="0">
                <a:effectLst>
                  <a:outerShdw blurRad="38100" dist="38100" dir="2700000" algn="tl">
                    <a:srgbClr val="000000">
                      <a:alpha val="43137"/>
                    </a:srgbClr>
                  </a:outerShdw>
                </a:effectLst>
                <a:latin typeface="+mj-lt"/>
              </a:rPr>
              <a:t>hooses an image to encrypt and decrypt.</a:t>
            </a:r>
            <a:endParaRPr lang="en-IN" sz="2100" dirty="0">
              <a:effectLst>
                <a:outerShdw blurRad="38100" dist="38100" dir="2700000" algn="tl">
                  <a:srgbClr val="000000">
                    <a:alpha val="43137"/>
                  </a:srgbClr>
                </a:outerShdw>
              </a:effectLst>
              <a:latin typeface="+mj-lt"/>
            </a:endParaRPr>
          </a:p>
        </p:txBody>
      </p:sp>
      <p:pic>
        <p:nvPicPr>
          <p:cNvPr id="5" name="Picture 4" descr="Graphical user interface, application, Word&#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1856232" y="2086106"/>
            <a:ext cx="3447288" cy="3599624"/>
          </a:xfrm>
          <a:prstGeom prst="rect">
            <a:avLst/>
          </a:prstGeom>
          <a:noFill/>
          <a:ln>
            <a:noFill/>
          </a:ln>
        </p:spPr>
      </p:pic>
      <p:sp>
        <p:nvSpPr>
          <p:cNvPr id="3" name="Content Placeholder 2"/>
          <p:cNvSpPr>
            <a:spLocks noGrp="1"/>
          </p:cNvSpPr>
          <p:nvPr>
            <p:ph idx="1"/>
          </p:nvPr>
        </p:nvSpPr>
        <p:spPr>
          <a:xfrm>
            <a:off x="9299448" y="5961888"/>
            <a:ext cx="2744659" cy="204216"/>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244122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AND EXPLANATION</a:t>
            </a:r>
            <a:endParaRPr lang="en-IN" dirty="0"/>
          </a:p>
        </p:txBody>
      </p:sp>
      <p:sp>
        <p:nvSpPr>
          <p:cNvPr id="12" name="TextBox 11"/>
          <p:cNvSpPr txBox="1"/>
          <p:nvPr/>
        </p:nvSpPr>
        <p:spPr>
          <a:xfrm>
            <a:off x="6219646" y="2442146"/>
            <a:ext cx="3364302" cy="1708160"/>
          </a:xfrm>
          <a:prstGeom prst="rect">
            <a:avLst/>
          </a:prstGeom>
          <a:noFill/>
        </p:spPr>
        <p:txBody>
          <a:bodyPr wrap="square" rtlCol="0">
            <a:spAutoFit/>
          </a:bodyPr>
          <a:lstStyle/>
          <a:p>
            <a:endParaRPr lang="en-US" sz="2100" dirty="0">
              <a:effectLst>
                <a:outerShdw blurRad="38100" dist="38100" dir="2700000" algn="tl">
                  <a:srgbClr val="000000">
                    <a:alpha val="43137"/>
                  </a:srgbClr>
                </a:outerShdw>
              </a:effectLst>
              <a:latin typeface="+mj-lt"/>
            </a:endParaRPr>
          </a:p>
          <a:p>
            <a:r>
              <a:rPr lang="en-US" sz="2100" dirty="0" smtClean="0">
                <a:effectLst>
                  <a:outerShdw blurRad="38100" dist="38100" dir="2700000" algn="tl">
                    <a:srgbClr val="000000">
                      <a:alpha val="43137"/>
                    </a:srgbClr>
                  </a:outerShdw>
                </a:effectLst>
                <a:latin typeface="+mj-lt"/>
              </a:rPr>
              <a:t>User inputs the key which is both used at the time for encryption as well as decryption.</a:t>
            </a:r>
            <a:endParaRPr lang="en-IN" sz="2100" dirty="0">
              <a:effectLst>
                <a:outerShdw blurRad="38100" dist="38100" dir="2700000" algn="tl">
                  <a:srgbClr val="000000">
                    <a:alpha val="43137"/>
                  </a:srgbClr>
                </a:outerShdw>
              </a:effectLst>
              <a:latin typeface="+mj-lt"/>
            </a:endParaRPr>
          </a:p>
        </p:txBody>
      </p:sp>
      <p:pic>
        <p:nvPicPr>
          <p:cNvPr id="5" name="Picture 4" descr="Graphical user interface, application, Word&#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1856232" y="2086106"/>
            <a:ext cx="3447288" cy="3599624"/>
          </a:xfrm>
          <a:prstGeom prst="rect">
            <a:avLst/>
          </a:prstGeom>
          <a:noFill/>
          <a:ln>
            <a:noFill/>
          </a:ln>
        </p:spPr>
      </p:pic>
      <p:sp>
        <p:nvSpPr>
          <p:cNvPr id="3" name="Content Placeholder 2"/>
          <p:cNvSpPr>
            <a:spLocks noGrp="1"/>
          </p:cNvSpPr>
          <p:nvPr>
            <p:ph idx="1"/>
          </p:nvPr>
        </p:nvSpPr>
        <p:spPr>
          <a:xfrm>
            <a:off x="9299448" y="5961888"/>
            <a:ext cx="2744659" cy="204216"/>
          </a:xfrm>
        </p:spPr>
        <p:txBody>
          <a:bodyPr>
            <a:normAutofit fontScale="25000" lnSpcReduction="20000"/>
          </a:bodyPr>
          <a:lstStyle/>
          <a:p>
            <a:pPr marL="0" indent="0">
              <a:buNone/>
            </a:pPr>
            <a:endParaRPr lang="en-IN" dirty="0"/>
          </a:p>
        </p:txBody>
      </p:sp>
      <p:pic>
        <p:nvPicPr>
          <p:cNvPr id="6" name="Picture 5" descr="Graphical user interface, application, Word&#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1856232" y="2097088"/>
            <a:ext cx="3447288" cy="3588642"/>
          </a:xfrm>
          <a:prstGeom prst="rect">
            <a:avLst/>
          </a:prstGeom>
          <a:noFill/>
          <a:ln>
            <a:noFill/>
          </a:ln>
        </p:spPr>
      </p:pic>
    </p:spTree>
    <p:extLst>
      <p:ext uri="{BB962C8B-B14F-4D97-AF65-F5344CB8AC3E}">
        <p14:creationId xmlns:p14="http://schemas.microsoft.com/office/powerpoint/2010/main" val="181295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AND EXPLANATION</a:t>
            </a:r>
            <a:endParaRPr lang="en-IN" dirty="0"/>
          </a:p>
        </p:txBody>
      </p:sp>
      <p:sp>
        <p:nvSpPr>
          <p:cNvPr id="12" name="TextBox 11"/>
          <p:cNvSpPr txBox="1"/>
          <p:nvPr/>
        </p:nvSpPr>
        <p:spPr>
          <a:xfrm>
            <a:off x="6219646" y="2442146"/>
            <a:ext cx="3364302" cy="738664"/>
          </a:xfrm>
          <a:prstGeom prst="rect">
            <a:avLst/>
          </a:prstGeom>
          <a:noFill/>
        </p:spPr>
        <p:txBody>
          <a:bodyPr wrap="square" rtlCol="0">
            <a:spAutoFit/>
          </a:bodyPr>
          <a:lstStyle/>
          <a:p>
            <a:r>
              <a:rPr lang="en-US" sz="2100" dirty="0" smtClean="0">
                <a:effectLst>
                  <a:outerShdw blurRad="38100" dist="38100" dir="2700000" algn="tl">
                    <a:srgbClr val="000000">
                      <a:alpha val="43137"/>
                    </a:srgbClr>
                  </a:outerShdw>
                </a:effectLst>
                <a:latin typeface="+mj-lt"/>
              </a:rPr>
              <a:t>Here the picture has been decrypted using the key.</a:t>
            </a:r>
            <a:endParaRPr lang="en-IN" sz="2100" dirty="0">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a:xfrm>
            <a:off x="9299448" y="5961888"/>
            <a:ext cx="2744659" cy="204216"/>
          </a:xfrm>
        </p:spPr>
        <p:txBody>
          <a:bodyPr>
            <a:normAutofit fontScale="25000" lnSpcReduction="20000"/>
          </a:bodyPr>
          <a:lstStyle/>
          <a:p>
            <a:pPr marL="0" indent="0">
              <a:buNone/>
            </a:pPr>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2" y="2309342"/>
            <a:ext cx="4793043" cy="3021610"/>
          </a:xfrm>
          <a:prstGeom prst="rect">
            <a:avLst/>
          </a:prstGeom>
          <a:noFill/>
          <a:ln>
            <a:noFill/>
          </a:ln>
        </p:spPr>
      </p:pic>
    </p:spTree>
    <p:extLst>
      <p:ext uri="{BB962C8B-B14F-4D97-AF65-F5344CB8AC3E}">
        <p14:creationId xmlns:p14="http://schemas.microsoft.com/office/powerpoint/2010/main" val="100862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Autofit/>
          </a:bodyPr>
          <a:lstStyle/>
          <a:p>
            <a:pPr marL="0" indent="0" fontAlgn="base">
              <a:buNone/>
            </a:pPr>
            <a:r>
              <a:rPr lang="en-IN" sz="2600" dirty="0">
                <a:latin typeface="Times New Roman" panose="02020603050405020304" pitchFamily="18" charset="0"/>
                <a:cs typeface="Times New Roman" panose="02020603050405020304" pitchFamily="18" charset="0"/>
              </a:rPr>
              <a:t>The image encryption and decryption algorithm is designed and implemented to provide confidentiality and security in transmission of the image.</a:t>
            </a:r>
          </a:p>
          <a:p>
            <a:pPr marL="0" indent="0" fontAlgn="base">
              <a:buNone/>
            </a:pPr>
            <a:endPar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39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IN" dirty="0"/>
          </a:p>
        </p:txBody>
      </p:sp>
      <p:sp>
        <p:nvSpPr>
          <p:cNvPr id="3" name="Content Placeholder 2"/>
          <p:cNvSpPr>
            <a:spLocks noGrp="1"/>
          </p:cNvSpPr>
          <p:nvPr>
            <p:ph idx="1"/>
          </p:nvPr>
        </p:nvSpPr>
        <p:spPr/>
        <p:txBody>
          <a:bodyPr>
            <a:noAutofit/>
          </a:bodyPr>
          <a:lstStyle/>
          <a:p>
            <a:pPr marL="0" indent="0">
              <a:buNone/>
            </a:pPr>
            <a:r>
              <a:rPr lang="en-IN" sz="2600" dirty="0" smtClean="0">
                <a:latin typeface="Times New Roman" panose="02020603050405020304" pitchFamily="18" charset="0"/>
                <a:cs typeface="Times New Roman" panose="02020603050405020304" pitchFamily="18" charset="0"/>
              </a:rPr>
              <a:t>[</a:t>
            </a:r>
            <a:r>
              <a:rPr lang="en-IN" sz="2600" dirty="0">
                <a:latin typeface="Times New Roman" panose="02020603050405020304" pitchFamily="18" charset="0"/>
                <a:cs typeface="Times New Roman" panose="02020603050405020304" pitchFamily="18" charset="0"/>
              </a:rPr>
              <a:t>1] </a:t>
            </a:r>
            <a:r>
              <a:rPr lang="en-IN" sz="2600" u="sng" dirty="0">
                <a:latin typeface="Times New Roman" panose="02020603050405020304" pitchFamily="18" charset="0"/>
                <a:cs typeface="Times New Roman" panose="02020603050405020304" pitchFamily="18" charset="0"/>
                <a:hlinkClick r:id="rId2"/>
              </a:rPr>
              <a:t>https://www.iosrjournals.org/</a:t>
            </a:r>
            <a:endParaRPr lang="en-IN"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[2] </a:t>
            </a:r>
            <a:r>
              <a:rPr lang="en-IN" sz="2600" u="sng" dirty="0">
                <a:latin typeface="Times New Roman" panose="02020603050405020304" pitchFamily="18" charset="0"/>
                <a:cs typeface="Times New Roman" panose="02020603050405020304" pitchFamily="18" charset="0"/>
                <a:hlinkClick r:id="rId3"/>
              </a:rPr>
              <a:t>https://www.researchgate.net/</a:t>
            </a:r>
            <a:endParaRPr lang="en-IN"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[3] </a:t>
            </a:r>
            <a:r>
              <a:rPr lang="en-IN" sz="2600" u="sng" dirty="0">
                <a:latin typeface="Times New Roman" panose="02020603050405020304" pitchFamily="18" charset="0"/>
                <a:cs typeface="Times New Roman" panose="02020603050405020304" pitchFamily="18" charset="0"/>
                <a:hlinkClick r:id="rId4"/>
              </a:rPr>
              <a:t>https://www.citeseerx.ist.psu.edu/</a:t>
            </a:r>
            <a:endParaRPr lang="en-IN"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[4] </a:t>
            </a:r>
            <a:r>
              <a:rPr lang="en-IN" sz="2600" u="sng" dirty="0">
                <a:latin typeface="Times New Roman" panose="02020603050405020304" pitchFamily="18" charset="0"/>
                <a:cs typeface="Times New Roman" panose="02020603050405020304" pitchFamily="18" charset="0"/>
                <a:hlinkClick r:id="rId5"/>
              </a:rPr>
              <a:t>https://www.ijser.org/</a:t>
            </a:r>
            <a:endParaRPr lang="en-IN" sz="2600" dirty="0">
              <a:latin typeface="Times New Roman" panose="02020603050405020304" pitchFamily="18" charset="0"/>
              <a:cs typeface="Times New Roman" panose="02020603050405020304" pitchFamily="18" charset="0"/>
            </a:endParaRPr>
          </a:p>
          <a:p>
            <a:pPr marL="0" indent="0">
              <a:buNone/>
            </a:pPr>
            <a:r>
              <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65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1505486"/>
            <a:ext cx="10398187" cy="3270730"/>
          </a:xfrm>
        </p:spPr>
        <p:txBody>
          <a:bodyPr/>
          <a:lstStyle/>
          <a:p>
            <a:pPr algn="ctr"/>
            <a:r>
              <a:rPr lang="en-IN" dirty="0" smtClean="0"/>
              <a:t>Thank you</a:t>
            </a:r>
            <a:endParaRPr lang="en-IN" dirty="0"/>
          </a:p>
        </p:txBody>
      </p:sp>
      <p:sp>
        <p:nvSpPr>
          <p:cNvPr id="3" name="Content Placeholder 2"/>
          <p:cNvSpPr>
            <a:spLocks noGrp="1"/>
          </p:cNvSpPr>
          <p:nvPr>
            <p:ph idx="1"/>
          </p:nvPr>
        </p:nvSpPr>
        <p:spPr>
          <a:xfrm flipH="1">
            <a:off x="11047411" y="5745481"/>
            <a:ext cx="10826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37760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smtClean="0"/>
              <a:t>ABSTRACT</a:t>
            </a:r>
            <a:endParaRPr lang="en-US" dirty="0"/>
          </a:p>
        </p:txBody>
      </p:sp>
      <p:sp>
        <p:nvSpPr>
          <p:cNvPr id="3" name="Content Placeholder 2"/>
          <p:cNvSpPr>
            <a:spLocks noGrp="1"/>
          </p:cNvSpPr>
          <p:nvPr>
            <p:ph idx="1"/>
          </p:nvPr>
        </p:nvSpPr>
        <p:spPr>
          <a:xfrm>
            <a:off x="1141411" y="2010824"/>
            <a:ext cx="9905999" cy="3812006"/>
          </a:xfrm>
        </p:spPr>
        <p:txBody>
          <a:bodyPr>
            <a:noAutofit/>
          </a:bodyPr>
          <a:lstStyle/>
          <a:p>
            <a:r>
              <a:rPr lang="en-US" sz="2200" dirty="0">
                <a:latin typeface="Times New Roman" panose="02020603050405020304" pitchFamily="18" charset="0"/>
                <a:cs typeface="Times New Roman" panose="02020603050405020304" pitchFamily="18" charset="0"/>
              </a:rPr>
              <a:t>This project on Encryption and </a:t>
            </a:r>
            <a:r>
              <a:rPr lang="en-US" sz="2200" dirty="0" smtClean="0">
                <a:latin typeface="Times New Roman" panose="02020603050405020304" pitchFamily="18" charset="0"/>
                <a:cs typeface="Times New Roman" panose="02020603050405020304" pitchFamily="18" charset="0"/>
              </a:rPr>
              <a:t>Decryption of Image </a:t>
            </a:r>
            <a:r>
              <a:rPr lang="en-US" sz="2200" dirty="0">
                <a:latin typeface="Times New Roman" panose="02020603050405020304" pitchFamily="18" charset="0"/>
                <a:cs typeface="Times New Roman" panose="02020603050405020304" pitchFamily="18" charset="0"/>
              </a:rPr>
              <a:t>is based on Java platform.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project </a:t>
            </a:r>
            <a:r>
              <a:rPr lang="en-US" sz="2200" dirty="0">
                <a:latin typeface="Times New Roman" panose="02020603050405020304" pitchFamily="18" charset="0"/>
                <a:cs typeface="Times New Roman" panose="02020603050405020304" pitchFamily="18" charset="0"/>
              </a:rPr>
              <a:t>consists of two concepts namely Encryption and Decryption</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ENCRYPTION: In </a:t>
            </a:r>
            <a:r>
              <a:rPr lang="en-US" sz="2200" dirty="0">
                <a:latin typeface="Times New Roman" panose="02020603050405020304" pitchFamily="18" charset="0"/>
                <a:cs typeface="Times New Roman" panose="02020603050405020304" pitchFamily="18" charset="0"/>
              </a:rPr>
              <a:t>this part of project, the </a:t>
            </a:r>
            <a:r>
              <a:rPr lang="en-US" sz="2200" dirty="0" smtClean="0">
                <a:latin typeface="Times New Roman" panose="02020603050405020304" pitchFamily="18" charset="0"/>
                <a:cs typeface="Times New Roman" panose="02020603050405020304" pitchFamily="18" charset="0"/>
              </a:rPr>
              <a:t>image </a:t>
            </a:r>
            <a:r>
              <a:rPr lang="en-US" sz="2200" dirty="0">
                <a:latin typeface="Times New Roman" panose="02020603050405020304" pitchFamily="18" charset="0"/>
                <a:cs typeface="Times New Roman" panose="02020603050405020304" pitchFamily="18" charset="0"/>
              </a:rPr>
              <a:t>to be secured is entered by the user </a:t>
            </a:r>
            <a:r>
              <a:rPr lang="en-US" sz="2200" dirty="0" smtClean="0">
                <a:latin typeface="Times New Roman" panose="02020603050405020304" pitchFamily="18" charset="0"/>
                <a:cs typeface="Times New Roman" panose="02020603050405020304" pitchFamily="18" charset="0"/>
              </a:rPr>
              <a:t>and converted </a:t>
            </a:r>
            <a:r>
              <a:rPr lang="en-US" sz="2200" dirty="0">
                <a:latin typeface="Times New Roman" panose="02020603050405020304" pitchFamily="18" charset="0"/>
                <a:cs typeface="Times New Roman" panose="02020603050405020304" pitchFamily="18" charset="0"/>
              </a:rPr>
              <a:t>into </a:t>
            </a:r>
            <a:r>
              <a:rPr lang="en-US" sz="2200" dirty="0" smtClean="0">
                <a:latin typeface="Times New Roman" panose="02020603050405020304" pitchFamily="18" charset="0"/>
                <a:cs typeface="Times New Roman" panose="02020603050405020304" pitchFamily="18" charset="0"/>
              </a:rPr>
              <a:t>another form which is difficult to understand so </a:t>
            </a:r>
            <a:r>
              <a:rPr lang="en-US" sz="2200" dirty="0">
                <a:latin typeface="Times New Roman" panose="02020603050405020304" pitchFamily="18" charset="0"/>
                <a:cs typeface="Times New Roman" panose="02020603050405020304" pitchFamily="18" charset="0"/>
              </a:rPr>
              <a:t>as to </a:t>
            </a:r>
            <a:r>
              <a:rPr lang="en-US" sz="2200" dirty="0" smtClean="0">
                <a:latin typeface="Times New Roman" panose="02020603050405020304" pitchFamily="18" charset="0"/>
                <a:cs typeface="Times New Roman" panose="02020603050405020304" pitchFamily="18" charset="0"/>
              </a:rPr>
              <a:t>felicitate data </a:t>
            </a:r>
            <a:r>
              <a:rPr lang="en-US" sz="2200" dirty="0">
                <a:latin typeface="Times New Roman" panose="02020603050405020304" pitchFamily="18" charset="0"/>
                <a:cs typeface="Times New Roman" panose="02020603050405020304" pitchFamily="18" charset="0"/>
              </a:rPr>
              <a:t>security. </a:t>
            </a:r>
            <a:endParaRPr lang="en-US" sz="2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DECRYPTION: In </a:t>
            </a:r>
            <a:r>
              <a:rPr lang="en-US" sz="2200" dirty="0">
                <a:latin typeface="Times New Roman" panose="02020603050405020304" pitchFamily="18" charset="0"/>
                <a:cs typeface="Times New Roman" panose="02020603050405020304" pitchFamily="18" charset="0"/>
              </a:rPr>
              <a:t>this part of project, the encrypted </a:t>
            </a:r>
            <a:r>
              <a:rPr lang="en-US" sz="2200" dirty="0" smtClean="0">
                <a:latin typeface="Times New Roman" panose="02020603050405020304" pitchFamily="18" charset="0"/>
                <a:cs typeface="Times New Roman" panose="02020603050405020304" pitchFamily="18" charset="0"/>
              </a:rPr>
              <a:t>data needs </a:t>
            </a:r>
            <a:r>
              <a:rPr lang="en-US" sz="2200" dirty="0">
                <a:latin typeface="Times New Roman" panose="02020603050405020304" pitchFamily="18" charset="0"/>
                <a:cs typeface="Times New Roman" panose="02020603050405020304" pitchFamily="18" charset="0"/>
              </a:rPr>
              <a:t>to be decrypted i.e. </a:t>
            </a:r>
            <a:r>
              <a:rPr lang="en-US" sz="2200" dirty="0" smtClean="0">
                <a:latin typeface="Times New Roman" panose="02020603050405020304" pitchFamily="18" charset="0"/>
                <a:cs typeface="Times New Roman" panose="02020603050405020304" pitchFamily="18" charset="0"/>
              </a:rPr>
              <a:t>broken down </a:t>
            </a:r>
            <a:r>
              <a:rPr lang="en-US" sz="2200" dirty="0">
                <a:latin typeface="Times New Roman" panose="02020603050405020304" pitchFamily="18" charset="0"/>
                <a:cs typeface="Times New Roman" panose="02020603050405020304" pitchFamily="18" charset="0"/>
              </a:rPr>
              <a:t>into original form so as to enable data usage. </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smtClean="0"/>
              <a:t>Introduction</a:t>
            </a:r>
            <a:endParaRPr lang="en-US" dirty="0"/>
          </a:p>
        </p:txBody>
      </p:sp>
      <p:sp>
        <p:nvSpPr>
          <p:cNvPr id="3" name="Content Placeholder 2"/>
          <p:cNvSpPr>
            <a:spLocks noGrp="1"/>
          </p:cNvSpPr>
          <p:nvPr>
            <p:ph idx="1"/>
          </p:nvPr>
        </p:nvSpPr>
        <p:spPr>
          <a:xfrm>
            <a:off x="1141411" y="2010824"/>
            <a:ext cx="9905999" cy="3812006"/>
          </a:xfrm>
        </p:spPr>
        <p:txBody>
          <a:bodyPr>
            <a:noAutofit/>
          </a:bodyPr>
          <a:lstStyle/>
          <a:p>
            <a:pPr marL="0" indent="0">
              <a:buNone/>
            </a:pPr>
            <a:r>
              <a:rPr lang="en-IN" sz="2600" dirty="0">
                <a:latin typeface="Times New Roman" panose="02020603050405020304" pitchFamily="18" charset="0"/>
                <a:cs typeface="Times New Roman" panose="02020603050405020304" pitchFamily="18" charset="0"/>
              </a:rPr>
              <a:t>In the current trends, the technologies have been advanced. Most of the individuals prefer using the internet as the primary medium to transfer data from one end to another across the internet. There are many possible ways to transmit data using the internet like: via e-mails, sending text and images, etc. In the present communication world, images are widely in use.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36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smtClean="0"/>
              <a:t>Problem statement</a:t>
            </a:r>
            <a:endParaRPr lang="en-US" dirty="0"/>
          </a:p>
        </p:txBody>
      </p:sp>
      <p:sp>
        <p:nvSpPr>
          <p:cNvPr id="3" name="Content Placeholder 2"/>
          <p:cNvSpPr>
            <a:spLocks noGrp="1"/>
          </p:cNvSpPr>
          <p:nvPr>
            <p:ph idx="1"/>
          </p:nvPr>
        </p:nvSpPr>
        <p:spPr>
          <a:xfrm>
            <a:off x="1141411" y="2010824"/>
            <a:ext cx="9905999" cy="3812006"/>
          </a:xfrm>
        </p:spPr>
        <p:txBody>
          <a:bodyPr>
            <a:noAutofit/>
          </a:bodyPr>
          <a:lstStyle/>
          <a:p>
            <a:pPr marL="0" indent="0">
              <a:buNone/>
            </a:pPr>
            <a:r>
              <a:rPr lang="en-IN" sz="2600" dirty="0">
                <a:latin typeface="Times New Roman" panose="02020603050405020304" pitchFamily="18" charset="0"/>
                <a:cs typeface="Times New Roman" panose="02020603050405020304" pitchFamily="18" charset="0"/>
              </a:rPr>
              <a:t>The purpose of this project is to provide effective image data encryption with the aim of resisting statistical attacks and data breaches. This will enable the communicating parties to exchange sensitive data without leaking the data</a:t>
            </a:r>
            <a:r>
              <a:rPr lang="en-IN" sz="2600" dirty="0" smtClean="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96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err="1" smtClean="0"/>
              <a:t>MOtivation</a:t>
            </a:r>
            <a:endParaRPr lang="en-US" dirty="0"/>
          </a:p>
        </p:txBody>
      </p:sp>
      <p:sp>
        <p:nvSpPr>
          <p:cNvPr id="3" name="Content Placeholder 2"/>
          <p:cNvSpPr>
            <a:spLocks noGrp="1"/>
          </p:cNvSpPr>
          <p:nvPr>
            <p:ph idx="1"/>
          </p:nvPr>
        </p:nvSpPr>
        <p:spPr>
          <a:xfrm>
            <a:off x="1141411" y="2010824"/>
            <a:ext cx="9905999" cy="3812006"/>
          </a:xfrm>
        </p:spPr>
        <p:txBody>
          <a:bodyPr>
            <a:noAutofit/>
          </a:bodyPr>
          <a:lstStyle/>
          <a:p>
            <a:pPr marL="0" indent="0">
              <a:buNone/>
            </a:pPr>
            <a:r>
              <a:rPr lang="en-IN" sz="2600" dirty="0">
                <a:latin typeface="Times New Roman" panose="02020603050405020304" pitchFamily="18" charset="0"/>
                <a:cs typeface="Times New Roman" panose="02020603050405020304" pitchFamily="18" charset="0"/>
              </a:rPr>
              <a:t>As digital images play an important role in multimedia technology, it becomes more important for the user’s to maintain privacy. And to provide such security and privacy to the user, image encryption and decryption is very important to protect from any unauthorised user access. Providing security to the users so that no one can access the image which is in the open </a:t>
            </a:r>
            <a:r>
              <a:rPr lang="en-IN" sz="2600" dirty="0" smtClean="0">
                <a:latin typeface="Times New Roman" panose="02020603050405020304" pitchFamily="18" charset="0"/>
                <a:cs typeface="Times New Roman" panose="02020603050405020304" pitchFamily="18" charset="0"/>
              </a:rPr>
              <a:t>network.</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64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1139825" y="2170240"/>
            <a:ext cx="9905999" cy="3541714"/>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The model for encryption and decryption of an image is designed with the following objectives:</a:t>
            </a:r>
          </a:p>
          <a:p>
            <a:pPr lvl="0"/>
            <a:r>
              <a:rPr lang="en-IN" dirty="0">
                <a:latin typeface="Times New Roman" panose="02020603050405020304" pitchFamily="18" charset="0"/>
                <a:cs typeface="Times New Roman" panose="02020603050405020304" pitchFamily="18" charset="0"/>
              </a:rPr>
              <a:t>For transmission of the image based on data as well as storage it should have confidentiality and security by using a suitable key.</a:t>
            </a:r>
          </a:p>
          <a:p>
            <a:pPr lvl="0"/>
            <a:r>
              <a:rPr lang="en-IN" dirty="0">
                <a:latin typeface="Times New Roman" panose="02020603050405020304" pitchFamily="18" charset="0"/>
                <a:cs typeface="Times New Roman" panose="02020603050405020304" pitchFamily="18" charset="0"/>
              </a:rPr>
              <a:t>To study the architecture of the image file.</a:t>
            </a:r>
          </a:p>
          <a:p>
            <a:pPr lvl="0"/>
            <a:r>
              <a:rPr lang="en-IN" dirty="0">
                <a:latin typeface="Times New Roman" panose="02020603050405020304" pitchFamily="18" charset="0"/>
                <a:cs typeface="Times New Roman" panose="02020603050405020304" pitchFamily="18" charset="0"/>
              </a:rPr>
              <a:t>The main objective of this image encryption method is to obtain a top quality hidden image in order to keep information secret.</a:t>
            </a:r>
          </a:p>
          <a:p>
            <a:r>
              <a:rPr lang="en-IN" dirty="0">
                <a:latin typeface="Times New Roman" panose="02020603050405020304" pitchFamily="18" charset="0"/>
                <a:cs typeface="Times New Roman" panose="02020603050405020304" pitchFamily="18" charset="0"/>
              </a:rPr>
              <a:t>Many factors have to be considered in order to develop the application such as processing speed of image, the strength of encryption result and ease of use to end </a:t>
            </a:r>
            <a:r>
              <a:rPr lang="en-IN" dirty="0" smtClean="0">
                <a:latin typeface="Times New Roman" panose="02020603050405020304" pitchFamily="18" charset="0"/>
                <a:cs typeface="Times New Roman" panose="02020603050405020304" pitchFamily="18" charset="0"/>
              </a:rPr>
              <a:t>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11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smtClean="0"/>
              <a:t>methodology</a:t>
            </a:r>
            <a:endParaRPr lang="en-US" dirty="0"/>
          </a:p>
        </p:txBody>
      </p:sp>
      <p:sp>
        <p:nvSpPr>
          <p:cNvPr id="3" name="Content Placeholder 2"/>
          <p:cNvSpPr>
            <a:spLocks noGrp="1"/>
          </p:cNvSpPr>
          <p:nvPr>
            <p:ph idx="1"/>
          </p:nvPr>
        </p:nvSpPr>
        <p:spPr>
          <a:xfrm>
            <a:off x="1141411" y="2010824"/>
            <a:ext cx="9905999" cy="3812006"/>
          </a:xfrm>
        </p:spPr>
        <p:txBody>
          <a:bodyPr>
            <a:noAutofit/>
          </a:bodyPr>
          <a:lstStyle/>
          <a:p>
            <a:pPr lvl="0"/>
            <a:r>
              <a:rPr lang="en-IN" sz="2000" dirty="0">
                <a:latin typeface="Times New Roman" panose="02020603050405020304" pitchFamily="18" charset="0"/>
                <a:cs typeface="Times New Roman" panose="02020603050405020304" pitchFamily="18" charset="0"/>
              </a:rPr>
              <a:t>Get the image to be encrypted from the user by displaying a GUI for the user to select an image from its system , Processing a deciphered image for the receiver on key.</a:t>
            </a:r>
          </a:p>
          <a:p>
            <a:r>
              <a:rPr lang="en-US" sz="2000" dirty="0" smtClean="0">
                <a:latin typeface="Times New Roman" panose="02020603050405020304" pitchFamily="18" charset="0"/>
                <a:cs typeface="Times New Roman" panose="02020603050405020304" pitchFamily="18" charset="0"/>
              </a:rPr>
              <a:t>The image is basically encrypted and decrypted using a private key that the user has to provide.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decrypting an image, We input the key from the receiver and generate the original image only in case the key matches.</a:t>
            </a:r>
          </a:p>
          <a:p>
            <a:pPr lvl="0"/>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6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2254"/>
            <a:ext cx="9905998" cy="1478570"/>
          </a:xfrm>
        </p:spPr>
        <p:txBody>
          <a:bodyPr/>
          <a:lstStyle/>
          <a:p>
            <a:r>
              <a:rPr lang="en-US" dirty="0" smtClean="0"/>
              <a:t>Applications/features </a:t>
            </a:r>
            <a:endParaRPr lang="en-US" dirty="0"/>
          </a:p>
        </p:txBody>
      </p:sp>
      <p:sp>
        <p:nvSpPr>
          <p:cNvPr id="3" name="Content Placeholder 2"/>
          <p:cNvSpPr>
            <a:spLocks noGrp="1"/>
          </p:cNvSpPr>
          <p:nvPr>
            <p:ph idx="1"/>
          </p:nvPr>
        </p:nvSpPr>
        <p:spPr>
          <a:xfrm>
            <a:off x="1141411" y="2010824"/>
            <a:ext cx="9905999" cy="3812006"/>
          </a:xfrm>
        </p:spPr>
        <p:txBody>
          <a:bodyPr>
            <a:noAutofit/>
          </a:bodyPr>
          <a:lstStyle/>
          <a:p>
            <a:pPr lvl="0"/>
            <a:r>
              <a:rPr lang="en-IN" sz="2000" dirty="0">
                <a:latin typeface="Times New Roman" panose="02020603050405020304" pitchFamily="18" charset="0"/>
                <a:cs typeface="Times New Roman" panose="02020603050405020304" pitchFamily="18" charset="0"/>
              </a:rPr>
              <a:t>Creating a Strong Encrypting image so that it cannot be hacked easily.</a:t>
            </a:r>
          </a:p>
          <a:p>
            <a:pPr lvl="0"/>
            <a:r>
              <a:rPr lang="en-IN" sz="2000" dirty="0">
                <a:latin typeface="Times New Roman" panose="02020603050405020304" pitchFamily="18" charset="0"/>
                <a:cs typeface="Times New Roman" panose="02020603050405020304" pitchFamily="18" charset="0"/>
              </a:rPr>
              <a:t>Perfection in the original image obtained after decrypting the original image.</a:t>
            </a:r>
          </a:p>
          <a:p>
            <a:pPr lvl="0"/>
            <a:r>
              <a:rPr lang="en-IN" sz="2000" dirty="0">
                <a:latin typeface="Times New Roman" panose="02020603050405020304" pitchFamily="18" charset="0"/>
                <a:cs typeface="Times New Roman" panose="02020603050405020304" pitchFamily="18" charset="0"/>
              </a:rPr>
              <a:t>Maintaining an individual’s privacy, especially on social media platforms</a:t>
            </a:r>
          </a:p>
          <a:p>
            <a:r>
              <a:rPr lang="en-IN" sz="2000" dirty="0">
                <a:latin typeface="Times New Roman" panose="02020603050405020304" pitchFamily="18" charset="0"/>
                <a:cs typeface="Times New Roman" panose="02020603050405020304" pitchFamily="18" charset="0"/>
              </a:rPr>
              <a:t>Image encryption has applications in the corporate world, health care, medical images, military operations, and multimedia systems.</a:t>
            </a:r>
          </a:p>
        </p:txBody>
      </p:sp>
    </p:spTree>
    <p:extLst>
      <p:ext uri="{BB962C8B-B14F-4D97-AF65-F5344CB8AC3E}">
        <p14:creationId xmlns:p14="http://schemas.microsoft.com/office/powerpoint/2010/main" val="336247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IN" dirty="0"/>
          </a:p>
        </p:txBody>
      </p:sp>
      <p:sp>
        <p:nvSpPr>
          <p:cNvPr id="3" name="Content Placeholder 2"/>
          <p:cNvSpPr>
            <a:spLocks noGrp="1"/>
          </p:cNvSpPr>
          <p:nvPr>
            <p:ph idx="1"/>
          </p:nvPr>
        </p:nvSpPr>
        <p:spPr>
          <a:xfrm>
            <a:off x="1084962" y="1081553"/>
            <a:ext cx="9506712" cy="3468624"/>
          </a:xfrm>
        </p:spPr>
        <p:txBody>
          <a:bodyPr anchor="ctr">
            <a:noAutofit/>
          </a:bodyPr>
          <a:lstStyle/>
          <a:p>
            <a:pPr marL="0" indent="0">
              <a:buNone/>
            </a:pPr>
            <a:r>
              <a:rPr lang="en-IN" sz="2100" dirty="0" smtClean="0">
                <a:effectLst>
                  <a:outerShdw blurRad="38100" dist="38100" dir="2700000" algn="tl">
                    <a:srgbClr val="000000">
                      <a:alpha val="43137"/>
                    </a:srgbClr>
                  </a:outerShdw>
                </a:effectLst>
                <a:latin typeface="+mj-lt"/>
              </a:rPr>
              <a:t>The scope of our project is presently specific. All the users who want to interact electronically, whether it is through emails, e-commerce, etc. through internet in order to keep their private information confidential. </a:t>
            </a:r>
            <a:endParaRPr lang="en-IN" sz="21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24970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187</TotalTime>
  <Words>740</Words>
  <Application>Microsoft Office PowerPoint</Application>
  <PresentationFormat>Widescreen</PresentationFormat>
  <Paragraphs>69</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vt:lpstr>
      <vt:lpstr>Times New Roman</vt:lpstr>
      <vt:lpstr>Trebuchet MS</vt:lpstr>
      <vt:lpstr>Wingdings</vt:lpstr>
      <vt:lpstr>Circuit</vt:lpstr>
      <vt:lpstr>Image encryption and decryption</vt:lpstr>
      <vt:lpstr>ABSTRACT</vt:lpstr>
      <vt:lpstr>Introduction</vt:lpstr>
      <vt:lpstr>Problem statement</vt:lpstr>
      <vt:lpstr>MOtivation</vt:lpstr>
      <vt:lpstr>objective</vt:lpstr>
      <vt:lpstr>methodology</vt:lpstr>
      <vt:lpstr>Applications/features </vt:lpstr>
      <vt:lpstr>SCOPE OF THE PROJECT</vt:lpstr>
      <vt:lpstr>TOOLS AND TECHNOLOGIES </vt:lpstr>
      <vt:lpstr>Tools and technologies used</vt:lpstr>
      <vt:lpstr>DESIGN OF PROJECT</vt:lpstr>
      <vt:lpstr>SCREENSHOT AND EXPLANATION</vt:lpstr>
      <vt:lpstr>SCREENSHOT AND EXPLANATION</vt:lpstr>
      <vt:lpstr>SCREENSHOT AND EXPLANATION</vt:lpstr>
      <vt:lpstr>Conclusion</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PICBOOK</dc:title>
  <dc:creator>vaishaliranjan3@gmail.com</dc:creator>
  <cp:lastModifiedBy>vaishaliranjan3@gmail.com</cp:lastModifiedBy>
  <cp:revision>17</cp:revision>
  <dcterms:created xsi:type="dcterms:W3CDTF">2021-12-06T16:47:08Z</dcterms:created>
  <dcterms:modified xsi:type="dcterms:W3CDTF">2023-01-26T18:04:22Z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