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57" r:id="rId3"/>
    <p:sldId id="271" r:id="rId4"/>
    <p:sldId id="258" r:id="rId5"/>
    <p:sldId id="272" r:id="rId6"/>
    <p:sldId id="260" r:id="rId7"/>
    <p:sldId id="273" r:id="rId8"/>
    <p:sldId id="274" r:id="rId9"/>
    <p:sldId id="261" r:id="rId10"/>
    <p:sldId id="275" r:id="rId11"/>
    <p:sldId id="269" r:id="rId12"/>
    <p:sldId id="262" r:id="rId13"/>
    <p:sldId id="263" r:id="rId14"/>
    <p:sldId id="276" r:id="rId15"/>
    <p:sldId id="277" r:id="rId16"/>
    <p:sldId id="278" r:id="rId17"/>
    <p:sldId id="279" r:id="rId18"/>
    <p:sldId id="280" r:id="rId19"/>
    <p:sldId id="282" r:id="rId20"/>
    <p:sldId id="281" r:id="rId21"/>
    <p:sldId id="283" r:id="rId22"/>
    <p:sldId id="270" r:id="rId23"/>
    <p:sldId id="264" r:id="rId24"/>
    <p:sldId id="265" r:id="rId25"/>
    <p:sldId id="26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>
      <p:cViewPr varScale="1">
        <p:scale>
          <a:sx n="78" d="100"/>
          <a:sy n="78" d="100"/>
        </p:scale>
        <p:origin x="1603" y="2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D071-9E11-402B-BF5E-135B91511F07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39CD8-B1FB-471B-8F1B-DA819A07F4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6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39CD8-B1FB-471B-8F1B-DA819A07F4D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61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5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5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81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19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41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69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16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29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60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67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9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82AD-034D-4C75-91A6-209E453912EE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9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r>
              <a:rPr lang="en-IN" b="1" dirty="0"/>
              <a:t>SMART PATIENT DATASECURITY SYSTEM</a:t>
            </a:r>
            <a:br>
              <a:rPr lang="en-IN" dirty="0"/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Team member1:Vaishali S</a:t>
            </a:r>
          </a:p>
          <a:p>
            <a:r>
              <a:rPr lang="en-IN" dirty="0"/>
              <a:t> Roll no: 2023PECCS433</a:t>
            </a:r>
          </a:p>
          <a:p>
            <a:r>
              <a:rPr lang="en-IN" dirty="0"/>
              <a:t> Team member1:Uvashree S </a:t>
            </a:r>
          </a:p>
          <a:p>
            <a:r>
              <a:rPr lang="en-IN" dirty="0"/>
              <a:t>Roll no: 2023PECCS432</a:t>
            </a:r>
          </a:p>
          <a:p>
            <a:r>
              <a:rPr lang="en-IN" dirty="0"/>
              <a:t> Department : CSE </a:t>
            </a:r>
          </a:p>
          <a:p>
            <a:r>
              <a:rPr lang="en-IN" dirty="0"/>
              <a:t>Guide name : </a:t>
            </a:r>
            <a:r>
              <a:rPr lang="en-IN" dirty="0" err="1"/>
              <a:t>Mrs.Sharmila</a:t>
            </a:r>
            <a:r>
              <a:rPr lang="en-IN" dirty="0"/>
              <a:t> </a:t>
            </a:r>
          </a:p>
          <a:p>
            <a:r>
              <a:rPr lang="en-IN" dirty="0"/>
              <a:t>Domin: Healthcare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2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3724-AB91-5F64-EB36-E46F0F205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140968" y="0"/>
            <a:ext cx="12827768" cy="1417638"/>
          </a:xfrm>
        </p:spPr>
        <p:txBody>
          <a:bodyPr>
            <a:normAutofit/>
          </a:bodyPr>
          <a:lstStyle/>
          <a:p>
            <a:r>
              <a:rPr lang="en-US" sz="3200" dirty="0"/>
              <a:t>DEPLOYMENT DIAGRAM</a:t>
            </a:r>
            <a:endParaRPr lang="en-IN" sz="3200" dirty="0"/>
          </a:p>
        </p:txBody>
      </p:sp>
      <p:pic>
        <p:nvPicPr>
          <p:cNvPr id="4" name="Image 6">
            <a:extLst>
              <a:ext uri="{FF2B5EF4-FFF2-40B4-BE49-F238E27FC236}">
                <a16:creationId xmlns:a16="http://schemas.microsoft.com/office/drawing/2014/main" id="{01B97C82-7D97-6A00-1BBA-A3E032FFD7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125538"/>
            <a:ext cx="6336704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1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B061-A905-915E-F64F-BB18EEC39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-819472"/>
            <a:ext cx="8579296" cy="2237110"/>
          </a:xfrm>
        </p:spPr>
        <p:txBody>
          <a:bodyPr/>
          <a:lstStyle/>
          <a:p>
            <a:r>
              <a:rPr lang="en-US" dirty="0"/>
              <a:t>MODULE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867495-637A-3F85-4E89-984BC5648C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926053"/>
            <a:ext cx="844562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Page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System overview &amp; navigation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Hospital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Info about hospital &amp;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Details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Support and communication info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 Page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New user registration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Page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user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Record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Add/update patient details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Diagnosis Info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Patient diagnosis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History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Tracks user login activity</a:t>
            </a:r>
          </a:p>
        </p:txBody>
      </p:sp>
    </p:spTree>
    <p:extLst>
      <p:ext uri="{BB962C8B-B14F-4D97-AF65-F5344CB8AC3E}">
        <p14:creationId xmlns:p14="http://schemas.microsoft.com/office/powerpoint/2010/main" val="146979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" y="-387424"/>
            <a:ext cx="8229600" cy="1373014"/>
          </a:xfrm>
        </p:spPr>
        <p:txBody>
          <a:bodyPr/>
          <a:lstStyle/>
          <a:p>
            <a:r>
              <a:rPr lang="en-US" dirty="0"/>
              <a:t>TECHNOLOGIES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8C035A-2132-9733-1EDD-395195A72B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3224" y="1421814"/>
            <a:ext cx="807524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HTML, CSS,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MySQL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Role-Based Access 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Code, Git, Browser Dev Tools</a:t>
            </a:r>
          </a:p>
        </p:txBody>
      </p:sp>
    </p:spTree>
    <p:extLst>
      <p:ext uri="{BB962C8B-B14F-4D97-AF65-F5344CB8AC3E}">
        <p14:creationId xmlns:p14="http://schemas.microsoft.com/office/powerpoint/2010/main" val="354135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-315416"/>
            <a:ext cx="8280920" cy="1287016"/>
          </a:xfrm>
        </p:spPr>
        <p:txBody>
          <a:bodyPr/>
          <a:lstStyle/>
          <a:p>
            <a:r>
              <a:rPr lang="en-IN" dirty="0"/>
              <a:t>TESTING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B74830-3C16-C0BC-3DC3-16FF5E6C31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520" y="699493"/>
            <a:ext cx="90010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Testing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Verify all modules work as intended (login, add records, diagnosis info).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Testing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 only authorized users can access the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 Testing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Check encryption and access control mechanisms.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Usability Testing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 easy navigation and user-friendly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History Testing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Verify accurate logging of user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Testing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Assess system speed and stability under multiple users.</a:t>
            </a:r>
          </a:p>
        </p:txBody>
      </p:sp>
    </p:spTree>
    <p:extLst>
      <p:ext uri="{BB962C8B-B14F-4D97-AF65-F5344CB8AC3E}">
        <p14:creationId xmlns:p14="http://schemas.microsoft.com/office/powerpoint/2010/main" val="667328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6CA7-02D9-CD83-3D3D-1F33E1AE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819472"/>
            <a:ext cx="8363272" cy="2237110"/>
          </a:xfrm>
        </p:spPr>
        <p:txBody>
          <a:bodyPr/>
          <a:lstStyle/>
          <a:p>
            <a:r>
              <a:rPr lang="en-US" dirty="0"/>
              <a:t>SCREENSHOTS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599D8-804E-9DF5-517D-8D6580422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HOME PAGE</a:t>
            </a:r>
          </a:p>
          <a:p>
            <a:endParaRPr lang="en-IN" dirty="0"/>
          </a:p>
        </p:txBody>
      </p:sp>
      <p:pic>
        <p:nvPicPr>
          <p:cNvPr id="4" name="Image 13">
            <a:extLst>
              <a:ext uri="{FF2B5EF4-FFF2-40B4-BE49-F238E27FC236}">
                <a16:creationId xmlns:a16="http://schemas.microsoft.com/office/drawing/2014/main" id="{BC508C48-4CA8-13CC-FAE4-6338B5F0B323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3" y="1844824"/>
            <a:ext cx="6147960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3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1CA4-F14A-8B3D-1939-BB0199E3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69160" y="274638"/>
            <a:ext cx="1455596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ABOUT PAGE</a:t>
            </a:r>
            <a:endParaRPr lang="en-IN" sz="3200" dirty="0"/>
          </a:p>
        </p:txBody>
      </p:sp>
      <p:pic>
        <p:nvPicPr>
          <p:cNvPr id="4" name="Image 14">
            <a:extLst>
              <a:ext uri="{FF2B5EF4-FFF2-40B4-BE49-F238E27FC236}">
                <a16:creationId xmlns:a16="http://schemas.microsoft.com/office/drawing/2014/main" id="{200B4A27-E3AC-B70D-8E9B-E5967813996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85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2558D-B11B-4BC0-088D-1C60AA67A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49080" y="274638"/>
            <a:ext cx="1383588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CONTACT DETAILS</a:t>
            </a:r>
            <a:endParaRPr lang="en-IN" sz="3200" dirty="0"/>
          </a:p>
        </p:txBody>
      </p:sp>
      <p:pic>
        <p:nvPicPr>
          <p:cNvPr id="5" name="Image 15">
            <a:extLst>
              <a:ext uri="{FF2B5EF4-FFF2-40B4-BE49-F238E27FC236}">
                <a16:creationId xmlns:a16="http://schemas.microsoft.com/office/drawing/2014/main" id="{7FB9A454-0DCE-9A06-CDA2-8D99C68F47A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34" y="1600200"/>
            <a:ext cx="805013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45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AAB1-8E7C-4A9C-2DB0-2883495A6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53136" y="274638"/>
            <a:ext cx="14339936" cy="1143000"/>
          </a:xfrm>
        </p:spPr>
        <p:txBody>
          <a:bodyPr>
            <a:normAutofit/>
          </a:bodyPr>
          <a:lstStyle/>
          <a:p>
            <a:r>
              <a:rPr lang="en-US" sz="3200" dirty="0"/>
              <a:t>REGISTER PAGE</a:t>
            </a:r>
            <a:endParaRPr lang="en-IN" sz="3200" dirty="0"/>
          </a:p>
        </p:txBody>
      </p:sp>
      <p:pic>
        <p:nvPicPr>
          <p:cNvPr id="4" name="Image 16">
            <a:extLst>
              <a:ext uri="{FF2B5EF4-FFF2-40B4-BE49-F238E27FC236}">
                <a16:creationId xmlns:a16="http://schemas.microsoft.com/office/drawing/2014/main" id="{66626B84-AE69-B611-B601-E8AAB5D6517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9801" y="1600200"/>
            <a:ext cx="804439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95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EA18-FF82-DB2E-6E34-0372357A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85184" y="274638"/>
            <a:ext cx="1477198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LOGIN PAGE</a:t>
            </a:r>
            <a:endParaRPr lang="en-IN" sz="3200" dirty="0"/>
          </a:p>
        </p:txBody>
      </p:sp>
      <p:pic>
        <p:nvPicPr>
          <p:cNvPr id="4" name="Image 17">
            <a:extLst>
              <a:ext uri="{FF2B5EF4-FFF2-40B4-BE49-F238E27FC236}">
                <a16:creationId xmlns:a16="http://schemas.microsoft.com/office/drawing/2014/main" id="{0A8336EE-8C4D-01E1-D579-98D7FF7520C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9487" y="1600200"/>
            <a:ext cx="804502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63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EA2A-00EF-A9F4-F01F-467CA9B0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365104" y="274638"/>
            <a:ext cx="14509104" cy="1143000"/>
          </a:xfrm>
        </p:spPr>
        <p:txBody>
          <a:bodyPr>
            <a:normAutofit/>
          </a:bodyPr>
          <a:lstStyle/>
          <a:p>
            <a:r>
              <a:rPr lang="en-US" sz="3200" dirty="0"/>
              <a:t>ADD RECORD PAGE</a:t>
            </a:r>
            <a:br>
              <a:rPr lang="en-US" sz="3200" dirty="0"/>
            </a:br>
            <a:endParaRPr lang="en-IN" sz="3200" dirty="0"/>
          </a:p>
        </p:txBody>
      </p:sp>
      <p:pic>
        <p:nvPicPr>
          <p:cNvPr id="4" name="Image 18">
            <a:extLst>
              <a:ext uri="{FF2B5EF4-FFF2-40B4-BE49-F238E27FC236}">
                <a16:creationId xmlns:a16="http://schemas.microsoft.com/office/drawing/2014/main" id="{5EFF33AB-887E-9FB1-F8B5-5A5B95A0664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9487" y="1600200"/>
            <a:ext cx="804502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4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-171400"/>
            <a:ext cx="8507288" cy="864096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6712"/>
            <a:ext cx="8229600" cy="4525963"/>
          </a:xfrm>
        </p:spPr>
        <p:txBody>
          <a:bodyPr>
            <a:normAutofit/>
          </a:bodyPr>
          <a:lstStyle/>
          <a:p>
            <a:pPr marL="12700" marR="237490" indent="-3175">
              <a:lnSpc>
                <a:spcPct val="109800"/>
              </a:lnSpc>
              <a:spcBef>
                <a:spcPts val="100"/>
              </a:spcBef>
              <a:buSzPct val="95833"/>
              <a:buAutoNum type="arabicPeriod"/>
              <a:tabLst>
                <a:tab pos="247650" algn="l"/>
              </a:tabLst>
            </a:pPr>
            <a:endParaRPr lang="en-US" sz="12800" dirty="0">
              <a:cs typeface="Calibri"/>
            </a:endParaRPr>
          </a:p>
          <a:p>
            <a:endParaRPr lang="en-IN" dirty="0">
              <a:latin typeface="+mj-lt"/>
              <a:cs typeface="Times New Roman" pitchFamily="18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8E36D62-636F-6FCA-0725-C4D90D34044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9512" y="929932"/>
            <a:ext cx="8507288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records contain highly sensitive personal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secure system to prevent unauthorized access and data breaches.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Patient Data Security System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confidentiality and integrity of medical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monitoring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controlled access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authorized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trust, privacy, and efficiency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healthcare data management.</a:t>
            </a:r>
          </a:p>
        </p:txBody>
      </p:sp>
    </p:spTree>
    <p:extLst>
      <p:ext uri="{BB962C8B-B14F-4D97-AF65-F5344CB8AC3E}">
        <p14:creationId xmlns:p14="http://schemas.microsoft.com/office/powerpoint/2010/main" val="2800416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A01A-2A60-A7BE-0799-A8375CE4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09120" y="274638"/>
            <a:ext cx="1419592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DIAGNOSIS INFO</a:t>
            </a:r>
            <a:endParaRPr lang="en-IN" sz="3200" dirty="0"/>
          </a:p>
        </p:txBody>
      </p:sp>
      <p:pic>
        <p:nvPicPr>
          <p:cNvPr id="4" name="Image 19">
            <a:extLst>
              <a:ext uri="{FF2B5EF4-FFF2-40B4-BE49-F238E27FC236}">
                <a16:creationId xmlns:a16="http://schemas.microsoft.com/office/drawing/2014/main" id="{A755BC6B-78B2-1867-6B49-E5185DEA7B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4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00A3-9C13-37EC-1395-73DB84FB4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81128" y="274638"/>
            <a:ext cx="14267928" cy="1143000"/>
          </a:xfrm>
        </p:spPr>
        <p:txBody>
          <a:bodyPr>
            <a:normAutofit/>
          </a:bodyPr>
          <a:lstStyle/>
          <a:p>
            <a:r>
              <a:rPr lang="en-US" sz="3200" dirty="0"/>
              <a:t>LOGIN HISTORY</a:t>
            </a:r>
            <a:endParaRPr lang="en-IN" sz="3200" dirty="0"/>
          </a:p>
        </p:txBody>
      </p:sp>
      <p:pic>
        <p:nvPicPr>
          <p:cNvPr id="5" name="Image 20">
            <a:extLst>
              <a:ext uri="{FF2B5EF4-FFF2-40B4-BE49-F238E27FC236}">
                <a16:creationId xmlns:a16="http://schemas.microsoft.com/office/drawing/2014/main" id="{2100DBC9-CB93-23EE-5245-1F50A5D869C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0982" y="1417638"/>
            <a:ext cx="804074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68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581F-A607-3D3A-9C3F-9E41B388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-819472"/>
            <a:ext cx="8507288" cy="223711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6BE0-6C79-3C69-F655-C6FD2CB8E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64" y="980728"/>
            <a:ext cx="8507288" cy="47525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system ensures </a:t>
            </a:r>
            <a:r>
              <a:rPr lang="en-US" b="1" dirty="0"/>
              <a:t>secure handling of patient data</a:t>
            </a:r>
            <a:r>
              <a:rPr lang="en-US" dirty="0"/>
              <a:t> in digital healthcare.</a:t>
            </a:r>
          </a:p>
          <a:p>
            <a:r>
              <a:rPr lang="en-US" dirty="0"/>
              <a:t>Protects information through </a:t>
            </a:r>
            <a:r>
              <a:rPr lang="en-US" b="1" dirty="0"/>
              <a:t>encryption, authentication, and access control</a:t>
            </a:r>
            <a:r>
              <a:rPr lang="en-US" dirty="0"/>
              <a:t>.</a:t>
            </a:r>
          </a:p>
          <a:p>
            <a:r>
              <a:rPr lang="en-US" dirty="0"/>
              <a:t>Reduces risks of </a:t>
            </a:r>
            <a:r>
              <a:rPr lang="en-US" b="1" dirty="0"/>
              <a:t>data breaches and unauthorized access</a:t>
            </a:r>
            <a:r>
              <a:rPr lang="en-US" dirty="0"/>
              <a:t>.</a:t>
            </a:r>
          </a:p>
          <a:p>
            <a:r>
              <a:rPr lang="en-US" dirty="0"/>
              <a:t>Promotes </a:t>
            </a:r>
            <a:r>
              <a:rPr lang="en-US" b="1" dirty="0"/>
              <a:t>trust, efficiency, and privacy</a:t>
            </a:r>
            <a:r>
              <a:rPr lang="en-US" dirty="0"/>
              <a:t> in hospital data management.</a:t>
            </a:r>
          </a:p>
          <a:p>
            <a:r>
              <a:rPr lang="en-US" dirty="0"/>
              <a:t>Lays a strong foundation for </a:t>
            </a:r>
            <a:r>
              <a:rPr lang="en-US" b="1" dirty="0"/>
              <a:t>future smart and secure healthcare systems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636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96" y="-243408"/>
            <a:ext cx="8229600" cy="1143000"/>
          </a:xfrm>
        </p:spPr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96" y="980728"/>
            <a:ext cx="8229600" cy="4525963"/>
          </a:xfrm>
        </p:spPr>
        <p:txBody>
          <a:bodyPr>
            <a:normAutofit fontScale="32500" lnSpcReduction="20000"/>
          </a:bodyPr>
          <a:lstStyle/>
          <a:p>
            <a:r>
              <a:rPr lang="en-IN" sz="9600" dirty="0"/>
              <a:t>Integrate </a:t>
            </a:r>
            <a:r>
              <a:rPr lang="en-IN" sz="9600" b="1" dirty="0"/>
              <a:t>AI-based threat detection</a:t>
            </a:r>
            <a:r>
              <a:rPr lang="en-IN" sz="9600" dirty="0"/>
              <a:t> for proactive security.</a:t>
            </a:r>
          </a:p>
          <a:p>
            <a:r>
              <a:rPr lang="en-IN" sz="9600" dirty="0"/>
              <a:t>Implement </a:t>
            </a:r>
            <a:r>
              <a:rPr lang="en-IN" sz="9600" b="1" dirty="0"/>
              <a:t>blockchain</a:t>
            </a:r>
            <a:r>
              <a:rPr lang="en-IN" sz="9600" dirty="0"/>
              <a:t> for tamper-proof data storage.</a:t>
            </a:r>
          </a:p>
          <a:p>
            <a:r>
              <a:rPr lang="en-IN" sz="9600" dirty="0"/>
              <a:t>Add </a:t>
            </a:r>
            <a:r>
              <a:rPr lang="en-IN" sz="9600" b="1" dirty="0"/>
              <a:t>biometric authentication</a:t>
            </a:r>
            <a:r>
              <a:rPr lang="en-IN" sz="9600" dirty="0"/>
              <a:t> for stronger user verification.</a:t>
            </a:r>
          </a:p>
          <a:p>
            <a:r>
              <a:rPr lang="en-IN" sz="9600" dirty="0"/>
              <a:t>Develop a </a:t>
            </a:r>
            <a:r>
              <a:rPr lang="en-IN" sz="9600" b="1" dirty="0"/>
              <a:t>mobile app</a:t>
            </a:r>
            <a:r>
              <a:rPr lang="en-IN" sz="9600" dirty="0"/>
              <a:t> for easy and secure access.</a:t>
            </a:r>
          </a:p>
          <a:p>
            <a:r>
              <a:rPr lang="en-IN" sz="9600" dirty="0"/>
              <a:t>Enable </a:t>
            </a:r>
            <a:r>
              <a:rPr lang="en-IN" sz="9600" b="1" dirty="0"/>
              <a:t>data analytics</a:t>
            </a:r>
            <a:r>
              <a:rPr lang="en-IN" sz="9600" dirty="0"/>
              <a:t> for medical insights and predictions.</a:t>
            </a:r>
          </a:p>
        </p:txBody>
      </p:sp>
    </p:spTree>
    <p:extLst>
      <p:ext uri="{BB962C8B-B14F-4D97-AF65-F5344CB8AC3E}">
        <p14:creationId xmlns:p14="http://schemas.microsoft.com/office/powerpoint/2010/main" val="1614780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4" y="-315416"/>
            <a:ext cx="8229600" cy="1143000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/>
              <a:t> Journal Paper:</a:t>
            </a:r>
            <a:endParaRPr lang="en-IN" dirty="0"/>
          </a:p>
          <a:p>
            <a:r>
              <a:rPr lang="en-IN" i="1" dirty="0"/>
              <a:t>EHR Access Auditing with Blockchain</a:t>
            </a:r>
            <a:r>
              <a:rPr lang="en-IN" dirty="0"/>
              <a:t>, Elsevier, 2024</a:t>
            </a:r>
          </a:p>
          <a:p>
            <a:pPr marL="0" indent="0">
              <a:buNone/>
            </a:pPr>
            <a:r>
              <a:rPr lang="en-IN" b="1" dirty="0"/>
              <a:t>Projects &amp; Code:</a:t>
            </a:r>
            <a:endParaRPr lang="en-IN" dirty="0"/>
          </a:p>
          <a:p>
            <a:r>
              <a:rPr lang="en-IN" i="1" dirty="0"/>
              <a:t>HIE of One</a:t>
            </a:r>
            <a:r>
              <a:rPr lang="en-IN" dirty="0"/>
              <a:t> – Patient-controlled EHR (Open-source)</a:t>
            </a:r>
          </a:p>
          <a:p>
            <a:pPr marL="0" indent="0">
              <a:buNone/>
            </a:pPr>
            <a:r>
              <a:rPr lang="en-IN" b="1" dirty="0"/>
              <a:t>Resources:</a:t>
            </a:r>
            <a:endParaRPr lang="en-IN" dirty="0"/>
          </a:p>
          <a:p>
            <a:r>
              <a:rPr lang="en-IN" dirty="0"/>
              <a:t>IEEE, Springer, ScienceDirect papers</a:t>
            </a:r>
          </a:p>
          <a:p>
            <a:r>
              <a:rPr lang="en-IN" dirty="0"/>
              <a:t>Textbook: </a:t>
            </a:r>
            <a:r>
              <a:rPr lang="en-IN" i="1" dirty="0"/>
              <a:t>Intro to Modern Cryptography</a:t>
            </a:r>
            <a:r>
              <a:rPr lang="en-IN" dirty="0"/>
              <a:t> – Katz &amp; Lindell</a:t>
            </a:r>
          </a:p>
          <a:p>
            <a:r>
              <a:rPr lang="en-IN" dirty="0"/>
              <a:t>Survey: </a:t>
            </a:r>
            <a:r>
              <a:rPr lang="en-IN" i="1" dirty="0"/>
              <a:t>Blockchain in EHRs</a:t>
            </a:r>
            <a:r>
              <a:rPr lang="en-IN" dirty="0"/>
              <a:t> (JETIR, 2024)</a:t>
            </a:r>
          </a:p>
        </p:txBody>
      </p:sp>
    </p:spTree>
    <p:extLst>
      <p:ext uri="{BB962C8B-B14F-4D97-AF65-F5344CB8AC3E}">
        <p14:creationId xmlns:p14="http://schemas.microsoft.com/office/powerpoint/2010/main" val="1979047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24744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636912"/>
            <a:ext cx="8229600" cy="4525963"/>
          </a:xfrm>
        </p:spPr>
        <p:txBody>
          <a:bodyPr/>
          <a:lstStyle/>
          <a:p>
            <a:pPr algn="ctr"/>
            <a:r>
              <a:rPr lang="en-US" dirty="0"/>
              <a:t>Question &amp; Answers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1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9BFF-EFAC-67ED-F597-93EEA074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-819472"/>
            <a:ext cx="8363272" cy="2237110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929C1-E2B1-0B09-C289-316E4CF7B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7" y="836712"/>
            <a:ext cx="8085584" cy="2869779"/>
          </a:xfrm>
        </p:spPr>
        <p:txBody>
          <a:bodyPr>
            <a:noAutofit/>
          </a:bodyPr>
          <a:lstStyle/>
          <a:p>
            <a:r>
              <a:rPr lang="en-US" dirty="0"/>
              <a:t>To ensure </a:t>
            </a:r>
            <a:r>
              <a:rPr lang="en-US" b="1" dirty="0"/>
              <a:t>secure storage and transmission</a:t>
            </a:r>
            <a:r>
              <a:rPr lang="en-US" dirty="0"/>
              <a:t> of patient health data.</a:t>
            </a:r>
          </a:p>
          <a:p>
            <a:r>
              <a:rPr lang="en-US" dirty="0"/>
              <a:t>To </a:t>
            </a:r>
            <a:r>
              <a:rPr lang="en-US" b="1" dirty="0"/>
              <a:t>prevent unauthorized access</a:t>
            </a:r>
            <a:r>
              <a:rPr lang="en-US" dirty="0"/>
              <a:t> and protect patient privacy.</a:t>
            </a:r>
          </a:p>
          <a:p>
            <a:r>
              <a:rPr lang="en-US" dirty="0"/>
              <a:t>To implement </a:t>
            </a:r>
            <a:r>
              <a:rPr lang="en-US" b="1" dirty="0"/>
              <a:t>encryption and authentication</a:t>
            </a:r>
            <a:r>
              <a:rPr lang="en-US" dirty="0"/>
              <a:t> for data integrity.</a:t>
            </a:r>
          </a:p>
          <a:p>
            <a:r>
              <a:rPr lang="en-US" dirty="0"/>
              <a:t>To enable </a:t>
            </a:r>
            <a:r>
              <a:rPr lang="en-US" b="1" dirty="0"/>
              <a:t>real-time monitoring</a:t>
            </a:r>
            <a:r>
              <a:rPr lang="en-US" dirty="0"/>
              <a:t> of data access and system activities.</a:t>
            </a:r>
          </a:p>
          <a:p>
            <a:r>
              <a:rPr lang="en-US" dirty="0"/>
              <a:t>To build a </a:t>
            </a:r>
            <a:r>
              <a:rPr lang="en-US" b="1" dirty="0"/>
              <a:t>trustworthy digital healthcare environment</a:t>
            </a:r>
            <a:r>
              <a:rPr lang="en-US" dirty="0"/>
              <a:t> through smart security mechanisms.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16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43408"/>
            <a:ext cx="8229600" cy="114300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1C6E2-2CB6-BDC7-CA34-17ED8B8C5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113" y="977106"/>
            <a:ext cx="7391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2C71-04F0-2F84-38D7-31835A33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22CE24-D060-23D2-EA93-E9C40790F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7" y="629444"/>
            <a:ext cx="71723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8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882326-ABB1-D691-472E-3252FF150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042987"/>
            <a:ext cx="73723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7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E64-A5CF-0B0D-1C4B-3D949C899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-315416"/>
            <a:ext cx="8435280" cy="1733054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D2E3-2502-DEA1-41E6-2E54FF70C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36712"/>
            <a:ext cx="8435280" cy="54726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Healthcare systems store large amounts of </a:t>
            </a:r>
            <a:r>
              <a:rPr lang="en-US" b="1" dirty="0"/>
              <a:t>sensitive patient data</a:t>
            </a:r>
            <a:r>
              <a:rPr lang="en-US" dirty="0"/>
              <a:t> digitally.</a:t>
            </a:r>
          </a:p>
          <a:p>
            <a:r>
              <a:rPr lang="en-US" b="1" dirty="0"/>
              <a:t>Unauthorized access</a:t>
            </a:r>
            <a:r>
              <a:rPr lang="en-US" dirty="0"/>
              <a:t>, </a:t>
            </a:r>
            <a:r>
              <a:rPr lang="en-US" b="1" dirty="0"/>
              <a:t>data breaches</a:t>
            </a:r>
            <a:r>
              <a:rPr lang="en-US" dirty="0"/>
              <a:t>, and </a:t>
            </a:r>
            <a:r>
              <a:rPr lang="en-US" b="1" dirty="0"/>
              <a:t>cyberattacks</a:t>
            </a:r>
            <a:r>
              <a:rPr lang="en-US" dirty="0"/>
              <a:t> are increasing rapidly.</a:t>
            </a:r>
          </a:p>
          <a:p>
            <a:r>
              <a:rPr lang="en-US" dirty="0"/>
              <a:t>Many hospitals lack </a:t>
            </a:r>
            <a:r>
              <a:rPr lang="en-US" b="1" dirty="0"/>
              <a:t>robust security mechanisms</a:t>
            </a:r>
            <a:r>
              <a:rPr lang="en-US" dirty="0"/>
              <a:t> to protect medical information.</a:t>
            </a:r>
          </a:p>
          <a:p>
            <a:r>
              <a:rPr lang="en-US" b="1" dirty="0"/>
              <a:t>Manual data handling</a:t>
            </a:r>
            <a:r>
              <a:rPr lang="en-US" dirty="0"/>
              <a:t> leads to privacy risks and human errors.</a:t>
            </a:r>
          </a:p>
          <a:p>
            <a:r>
              <a:rPr lang="en-US" dirty="0"/>
              <a:t>There is a need for an </a:t>
            </a:r>
            <a:r>
              <a:rPr lang="en-US" b="1" dirty="0"/>
              <a:t>intelligent, automated system</a:t>
            </a:r>
            <a:r>
              <a:rPr lang="en-US" dirty="0"/>
              <a:t> to ensure data security and patient confidentiality.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73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A7A6-DBFB-58D0-00B6-284770F3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-459432"/>
            <a:ext cx="8424936" cy="1368152"/>
          </a:xfrm>
        </p:spPr>
        <p:txBody>
          <a:bodyPr/>
          <a:lstStyle/>
          <a:p>
            <a:r>
              <a:rPr lang="en-US" dirty="0"/>
              <a:t>ARCHITECTURE DIAGRAM</a:t>
            </a:r>
            <a:endParaRPr lang="en-IN" dirty="0"/>
          </a:p>
        </p:txBody>
      </p:sp>
      <p:pic>
        <p:nvPicPr>
          <p:cNvPr id="4" name="Image 7">
            <a:extLst>
              <a:ext uri="{FF2B5EF4-FFF2-40B4-BE49-F238E27FC236}">
                <a16:creationId xmlns:a16="http://schemas.microsoft.com/office/drawing/2014/main" id="{7FFF97A7-2AC3-E645-1134-F7A2DB2F04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620688"/>
            <a:ext cx="7468787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2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-459432"/>
            <a:ext cx="8318682" cy="1359024"/>
          </a:xfrm>
        </p:spPr>
        <p:txBody>
          <a:bodyPr/>
          <a:lstStyle/>
          <a:p>
            <a:r>
              <a:rPr lang="en-US" dirty="0"/>
              <a:t>UML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46" y="692696"/>
            <a:ext cx="8318682" cy="51020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ACTIVITY DIAGRAM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 5">
            <a:extLst>
              <a:ext uri="{FF2B5EF4-FFF2-40B4-BE49-F238E27FC236}">
                <a16:creationId xmlns:a16="http://schemas.microsoft.com/office/drawing/2014/main" id="{47D61D0B-C54D-29C5-B16D-4D5D4EB0090C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1628799"/>
            <a:ext cx="7128792" cy="46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1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569</Words>
  <Application>Microsoft Office PowerPoint</Application>
  <PresentationFormat>On-screen Show (4:3)</PresentationFormat>
  <Paragraphs>86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 SMART PATIENT DATASECURITY SYSTEM </vt:lpstr>
      <vt:lpstr>INTRODUCTION</vt:lpstr>
      <vt:lpstr>OBJECTIVE</vt:lpstr>
      <vt:lpstr>LITERATURE SURVEY</vt:lpstr>
      <vt:lpstr>PowerPoint Presentation</vt:lpstr>
      <vt:lpstr>PowerPoint Presentation</vt:lpstr>
      <vt:lpstr>PROBLEM STATEMENT </vt:lpstr>
      <vt:lpstr>ARCHITECTURE DIAGRAM</vt:lpstr>
      <vt:lpstr>UML DIAGRAM</vt:lpstr>
      <vt:lpstr>DEPLOYMENT DIAGRAM</vt:lpstr>
      <vt:lpstr>MODULE</vt:lpstr>
      <vt:lpstr>TECHNOLOGIES</vt:lpstr>
      <vt:lpstr>TESTING</vt:lpstr>
      <vt:lpstr>SCREENSHOTS </vt:lpstr>
      <vt:lpstr>ABOUT PAGE</vt:lpstr>
      <vt:lpstr>CONTACT DETAILS</vt:lpstr>
      <vt:lpstr>REGISTER PAGE</vt:lpstr>
      <vt:lpstr>LOGIN PAGE</vt:lpstr>
      <vt:lpstr>ADD RECORD PAGE </vt:lpstr>
      <vt:lpstr>DIAGNOSIS INFO</vt:lpstr>
      <vt:lpstr>LOGIN HISTORY</vt:lpstr>
      <vt:lpstr>CONCLUSION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Zeroth Review</dc:title>
  <dc:creator>erajalakshmi.cse</dc:creator>
  <cp:lastModifiedBy>Uvashree S</cp:lastModifiedBy>
  <cp:revision>11</cp:revision>
  <dcterms:created xsi:type="dcterms:W3CDTF">2025-06-27T05:27:55Z</dcterms:created>
  <dcterms:modified xsi:type="dcterms:W3CDTF">2025-10-26T11:04:57Z</dcterms:modified>
</cp:coreProperties>
</file>