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6"/>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29" r:id="rId15"/>
    <p:sldId id="539" r:id="rId16"/>
    <p:sldId id="551" r:id="rId17"/>
    <p:sldId id="540" r:id="rId18"/>
    <p:sldId id="541" r:id="rId19"/>
    <p:sldId id="542" r:id="rId20"/>
    <p:sldId id="543" r:id="rId21"/>
    <p:sldId id="544" r:id="rId22"/>
    <p:sldId id="545" r:id="rId23"/>
    <p:sldId id="546" r:id="rId24"/>
    <p:sldId id="528" r:id="rId25"/>
    <p:sldId id="547" r:id="rId26"/>
    <p:sldId id="527" r:id="rId27"/>
    <p:sldId id="549" r:id="rId28"/>
    <p:sldId id="550" r:id="rId29"/>
    <p:sldId id="494" r:id="rId30"/>
    <p:sldId id="496" r:id="rId31"/>
    <p:sldId id="495" r:id="rId32"/>
    <p:sldId id="563" r:id="rId33"/>
    <p:sldId id="555" r:id="rId34"/>
    <p:sldId id="556" r:id="rId35"/>
    <p:sldId id="564" r:id="rId36"/>
    <p:sldId id="565" r:id="rId37"/>
    <p:sldId id="566" r:id="rId38"/>
    <p:sldId id="552" r:id="rId39"/>
    <p:sldId id="557" r:id="rId40"/>
    <p:sldId id="558" r:id="rId41"/>
    <p:sldId id="559" r:id="rId42"/>
    <p:sldId id="560" r:id="rId43"/>
    <p:sldId id="561" r:id="rId44"/>
    <p:sldId id="562" r:id="rId45"/>
  </p:sldIdLst>
  <p:sldSz cx="12192000" cy="6858000"/>
  <p:notesSz cx="9144000" cy="6858000"/>
  <p:embeddedFontLst>
    <p:embeddedFont>
      <p:font typeface="Calibri" panose="020F0502020204030204" pitchFamily="34" charset="0"/>
      <p:regular r:id="rId47"/>
      <p:bold r:id="rId48"/>
      <p:italic r:id="rId49"/>
      <p:boldItalic r:id="rId50"/>
    </p:embeddedFont>
    <p:embeddedFont>
      <p:font typeface="Calibri Light" panose="020F0302020204030204" pitchFamily="34" charset="0"/>
      <p:regular r:id="rId51"/>
      <p:italic r:id="rId52"/>
    </p:embeddedFont>
    <p:embeddedFont>
      <p:font typeface="Ink Free" panose="03080402000500000000" pitchFamily="66" charset="0"/>
      <p:regular r:id="rId53"/>
    </p:embeddedFont>
    <p:embeddedFont>
      <p:font typeface="Verdana" panose="020B0604030504040204" pitchFamily="34" charset="0"/>
      <p:regular r:id="rId54"/>
      <p:bold r:id="rId55"/>
      <p:italic r:id="rId56"/>
      <p:bold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29"/>
            <p14:sldId id="539"/>
            <p14:sldId id="551"/>
            <p14:sldId id="540"/>
            <p14:sldId id="541"/>
            <p14:sldId id="542"/>
            <p14:sldId id="543"/>
            <p14:sldId id="544"/>
            <p14:sldId id="545"/>
            <p14:sldId id="546"/>
            <p14:sldId id="528"/>
            <p14:sldId id="547"/>
            <p14:sldId id="527"/>
            <p14:sldId id="549"/>
            <p14:sldId id="550"/>
            <p14:sldId id="494"/>
            <p14:sldId id="496"/>
            <p14:sldId id="495"/>
            <p14:sldId id="563"/>
            <p14:sldId id="555"/>
            <p14:sldId id="556"/>
            <p14:sldId id="564"/>
            <p14:sldId id="565"/>
            <p14:sldId id="566"/>
            <p14:sldId id="552"/>
            <p14:sldId id="557"/>
            <p14:sldId id="558"/>
            <p14:sldId id="559"/>
            <p14:sldId id="560"/>
            <p14:sldId id="561"/>
            <p14:sldId id="5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74" autoAdjust="0"/>
    <p:restoredTop sz="72449" autoAdjust="0"/>
  </p:normalViewPr>
  <p:slideViewPr>
    <p:cSldViewPr snapToGrid="0">
      <p:cViewPr varScale="1">
        <p:scale>
          <a:sx n="91" d="100"/>
          <a:sy n="91" d="100"/>
        </p:scale>
        <p:origin x="1776" y="176"/>
      </p:cViewPr>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dirty="0"/>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dirty="0"/>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dirty="0"/>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dirty="0"/>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dirty="0"/>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dirty="0"/>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dirty="0"/>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16B49D51-0857-4A44-AD1A-0C1006418460}" srcId="{7851135E-E593-49EB-9C66-FB8F80DCC8EB}" destId="{0F25331F-8FB8-4E3A-87F2-3F285D74EB32}" srcOrd="2" destOrd="0" parTransId="{324E124D-8500-4C04-A0BA-6F6C2D553D81}" sibTransId="{4716CEE8-C882-4DFA-8AAE-CB3797F9F69F}"/>
    <dgm:cxn modelId="{BBA2886E-1FC2-4FFE-BF42-BABB70DB9D54}" srcId="{ABB0E679-4682-422A-B4B3-34D44CC4C90C}" destId="{79B77230-D940-49CC-AF47-BF1D40797D89}" srcOrd="0" destOrd="0" parTransId="{C50558CC-69DA-4C28-8CB9-2982E9088524}" sibTransId="{01A261DD-4242-4987-8459-53BA826F65E4}"/>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Do users know what they want?</a:t>
          </a:r>
        </a:p>
        <a:p>
          <a:pPr marL="0" lvl="0" indent="0" algn="l" defTabSz="577850">
            <a:lnSpc>
              <a:spcPct val="100000"/>
            </a:lnSpc>
            <a:spcBef>
              <a:spcPct val="0"/>
            </a:spcBef>
            <a:spcAft>
              <a:spcPct val="35000"/>
            </a:spcAft>
            <a:buNone/>
          </a:pPr>
          <a:r>
            <a:rPr lang="en-US" sz="1300" kern="1200" dirty="0"/>
            <a:t>Do users know what we don’t know?</a:t>
          </a:r>
        </a:p>
        <a:p>
          <a:pPr marL="0" lvl="0" indent="0" algn="l" defTabSz="577850">
            <a:lnSpc>
              <a:spcPct val="100000"/>
            </a:lnSpc>
            <a:spcBef>
              <a:spcPct val="0"/>
            </a:spcBef>
            <a:spcAft>
              <a:spcPct val="35000"/>
            </a:spcAft>
            <a:buNone/>
          </a:pPr>
          <a:r>
            <a:rPr lang="en-US" sz="1300" kern="1200" dirty="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What are we building?</a:t>
          </a:r>
        </a:p>
        <a:p>
          <a:pPr marL="0" lvl="0" indent="0" algn="l" defTabSz="577850">
            <a:lnSpc>
              <a:spcPct val="100000"/>
            </a:lnSpc>
            <a:spcBef>
              <a:spcPct val="0"/>
            </a:spcBef>
            <a:spcAft>
              <a:spcPct val="35000"/>
            </a:spcAft>
            <a:buNone/>
          </a:pPr>
          <a:r>
            <a:rPr lang="en-US" sz="1300" kern="1200" dirty="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C7E5181-6CF5-45F7-A87A-E0E0B1FD7549}" type="datetimeFigureOut">
              <a:rPr lang="en-US" smtClean="0"/>
              <a:t>8/22/25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more details about what that means in the context of your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46725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916900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254446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desirable, maybe it's essential.</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160450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305253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of these COSs?  Are they all essential?  Can you think of any satisfaction conditions that might be desirable, but not essential?  What conditions might you want "in the next version" (those would be extensions).</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dirty="0"/>
          </a:p>
        </p:txBody>
      </p:sp>
    </p:spTree>
    <p:extLst>
      <p:ext uri="{BB962C8B-B14F-4D97-AF65-F5344CB8AC3E}">
        <p14:creationId xmlns:p14="http://schemas.microsoft.com/office/powerpoint/2010/main" val="2313477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dirty="0"/>
          </a:p>
        </p:txBody>
      </p:sp>
    </p:spTree>
    <p:extLst>
      <p:ext uri="{BB962C8B-B14F-4D97-AF65-F5344CB8AC3E}">
        <p14:creationId xmlns:p14="http://schemas.microsoft.com/office/powerpoint/2010/main" val="134526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dirty="0"/>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dirty="0"/>
          </a:p>
        </p:txBody>
      </p:sp>
    </p:spTree>
    <p:extLst>
      <p:ext uri="{BB962C8B-B14F-4D97-AF65-F5344CB8AC3E}">
        <p14:creationId xmlns:p14="http://schemas.microsoft.com/office/powerpoint/2010/main" val="1209461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dirty="0"/>
          </a:p>
        </p:txBody>
      </p:sp>
    </p:spTree>
    <p:extLst>
      <p:ext uri="{BB962C8B-B14F-4D97-AF65-F5344CB8AC3E}">
        <p14:creationId xmlns:p14="http://schemas.microsoft.com/office/powerpoint/2010/main" val="1539519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dirty="0"/>
          </a:p>
        </p:txBody>
      </p:sp>
    </p:spTree>
    <p:extLst>
      <p:ext uri="{BB962C8B-B14F-4D97-AF65-F5344CB8AC3E}">
        <p14:creationId xmlns:p14="http://schemas.microsoft.com/office/powerpoint/2010/main" val="3523526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a:t>Estimable (that is, </a:t>
            </a:r>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In  the real world, a rule of thumb is to average 3-4 days of work per story for a full-time developer.  For our projects, it might be something a single student might be able to accomplish in a week, along with their other obligations as a student.</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829497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VSD is a framework to help reason about value-based choices. It is not a prescription of ethics.</a:t>
            </a:r>
          </a:p>
          <a:p>
            <a:endParaRPr lang="en-US" dirty="0"/>
          </a:p>
          <a:p>
            <a:r>
              <a:rPr lang="en-US" dirty="0"/>
              <a:t>The process of VSD includes three kinds of investigations:</a:t>
            </a:r>
          </a:p>
          <a:p>
            <a:pPr marL="171450" indent="-171450">
              <a:buFontTx/>
              <a:buChar char="-"/>
            </a:pPr>
            <a:r>
              <a:rPr lang="en-US" dirty="0"/>
              <a:t>Empirical: This is about understanding how the value works in real life based on observations made in the field or from life experiences.</a:t>
            </a:r>
          </a:p>
          <a:p>
            <a:pPr marL="171450" indent="-171450">
              <a:buFontTx/>
              <a:buChar char="-"/>
            </a:pPr>
            <a:r>
              <a:rPr lang="en-US" dirty="0"/>
              <a:t>Value: Involves identifying stakeholders, thinking about their goals and values and then finally resolving the value tensions arising from conflicting interests of stakeholders.</a:t>
            </a:r>
          </a:p>
          <a:p>
            <a:pPr marL="171450" indent="-171450">
              <a:buFontTx/>
              <a:buChar char="-"/>
            </a:pPr>
            <a:r>
              <a:rPr lang="en-US" dirty="0"/>
              <a:t>Technical: The technical feasibility of implementing the solutions.</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10009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illustrates how to use VSD to think about a value like informed consent:</a:t>
            </a:r>
          </a:p>
          <a:p>
            <a:endParaRPr lang="en-US" dirty="0"/>
          </a:p>
          <a:p>
            <a:pPr marL="228600" indent="-228600">
              <a:buAutoNum type="arabicPeriod"/>
            </a:pPr>
            <a:r>
              <a:rPr lang="en-US" dirty="0"/>
              <a:t>Do an empirical investigation which involves understanding the meaning of the value. In this case understanding informed consent hinges on four concepts as outlined. Often to understand a value one will have to collaborate with experts in a field such as sociologists, philosophers, domain experts. </a:t>
            </a:r>
          </a:p>
          <a:p>
            <a:pPr marL="228600" indent="-228600">
              <a:buAutoNum type="arabicPeriod"/>
            </a:pPr>
            <a:r>
              <a:rPr lang="en-US" dirty="0"/>
              <a:t>Identify the stakeholders and value tensions. For e.g., the stakeholders here could be site users and site owners. Their interests may align or conflict. For e.g., site users may want to be anonymous, but site owners might want to monetize site usage by sharing personal usage data with advertisers. On the other hand they may align if the site owners want to make accountability and transparently a core value of their operations.</a:t>
            </a:r>
          </a:p>
          <a:p>
            <a:pPr marL="228600" indent="-228600">
              <a:buAutoNum type="arabicPeriod"/>
            </a:pPr>
            <a:r>
              <a:rPr lang="en-US" dirty="0"/>
              <a:t>Cookies in browsers are one way to collect personal information after taking permission from the users.</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589351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1638367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2160731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dirty="0"/>
          </a:p>
        </p:txBody>
      </p:sp>
    </p:spTree>
    <p:extLst>
      <p:ext uri="{BB962C8B-B14F-4D97-AF65-F5344CB8AC3E}">
        <p14:creationId xmlns:p14="http://schemas.microsoft.com/office/powerpoint/2010/main" val="460942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dirty="0"/>
          </a:p>
        </p:txBody>
      </p:sp>
    </p:spTree>
    <p:extLst>
      <p:ext uri="{BB962C8B-B14F-4D97-AF65-F5344CB8AC3E}">
        <p14:creationId xmlns:p14="http://schemas.microsoft.com/office/powerpoint/2010/main" val="4169133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essential to consider ethics and values when building technology. Ethics is a branch in Philosophy that explores the moral principles and values that guide human behavior and decision making. There is a growing consensus in CS disciplines such as HCI and software engineering to borrow concepts from ethics to help drive design and implementation of software systems.</a:t>
            </a:r>
          </a:p>
          <a:p>
            <a:endParaRPr lang="en-US" dirty="0"/>
          </a:p>
          <a:p>
            <a:r>
              <a:rPr lang="en-US" dirty="0"/>
              <a:t>Identifying and grappling with value tensions during the requirements and design phase leads to “better” apps, websites, software systems, artificial intelligence, etc. </a:t>
            </a:r>
            <a:br>
              <a:rPr lang="en-US" dirty="0"/>
            </a:br>
            <a:endParaRPr lang="en-US" dirty="0"/>
          </a:p>
          <a:p>
            <a:r>
              <a:rPr lang="en-US" dirty="0"/>
              <a:t>Let’s consider a common example: informed consent</a:t>
            </a:r>
          </a:p>
          <a:p>
            <a:r>
              <a:rPr lang="en-US" dirty="0"/>
              <a:t>{Optional} Ask students What is Informed consent and how can it be designed in an online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Cookies and security solutions such as HTTPS are an outcome of an analysis that considers ethical aspects and values such as informed consent</a:t>
            </a:r>
          </a:p>
          <a:p>
            <a:endParaRPr lang="en-US" dirty="0"/>
          </a:p>
          <a:p>
            <a:r>
              <a:rPr lang="en-US" dirty="0"/>
              <a:t>The design hinges on the following constructs:</a:t>
            </a:r>
          </a:p>
          <a:p>
            <a:pPr marL="171450" indent="-171450">
              <a:buFontTx/>
              <a:buChar char="-"/>
            </a:pPr>
            <a:r>
              <a:rPr lang="en-US" dirty="0"/>
              <a:t>Disclosure refers to providing accurate information on the pros and cons of the action</a:t>
            </a:r>
          </a:p>
          <a:p>
            <a:pPr marL="171450" indent="-171450">
              <a:buFontTx/>
              <a:buChar char="-"/>
            </a:pPr>
            <a:r>
              <a:rPr lang="en-US" dirty="0"/>
              <a:t>comprehension refers to a user’s accurate interpretation of what is being disclosed</a:t>
            </a:r>
          </a:p>
          <a:p>
            <a:pPr marL="171450" indent="-171450">
              <a:buFontTx/>
              <a:buChar char="-"/>
            </a:pPr>
            <a:r>
              <a:rPr lang="en-US" dirty="0"/>
              <a:t>Voluntariness refers to ensuring no coercion or control</a:t>
            </a:r>
          </a:p>
          <a:p>
            <a:pPr marL="171450" indent="-171450">
              <a:buFontTx/>
              <a:buChar char="-"/>
            </a:pPr>
            <a:r>
              <a:rPr lang="en-US" dirty="0"/>
              <a:t>competence refers to an individual’s mental and physical capability to give consent</a:t>
            </a:r>
          </a:p>
          <a:p>
            <a:pPr marL="171450" indent="-171450">
              <a:buFontTx/>
              <a:buChar char="-"/>
            </a:pPr>
            <a:r>
              <a:rPr lang="en-US" dirty="0"/>
              <a:t>Agreement refers to a clear opportunity to accept or decline</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20052105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Reddit case study will be used to illustrate the different types of investigations involved in the VSD framework.</a:t>
            </a:r>
          </a:p>
          <a:p>
            <a:endParaRPr lang="en-US" dirty="0"/>
          </a:p>
          <a:p>
            <a:r>
              <a:rPr lang="en-US" dirty="0"/>
              <a:t>Like Stack Overflow, Reddit is a platform for discussion. Our hope is that using VSD here will help students align VSD with their final project on Stack Overflow.</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9447646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must first discuss these questions in groups. Below is a sample answer not necessarily the only answer.</a:t>
            </a:r>
          </a:p>
          <a:p>
            <a:endParaRPr lang="en-US" dirty="0"/>
          </a:p>
          <a:p>
            <a:r>
              <a:rPr lang="en-US" dirty="0"/>
              <a:t>Dataset may not be representative as it may not capture all nuances of language (even in English) used in different communities such as slangs, dialects, or culturally specific phrases.</a:t>
            </a:r>
          </a:p>
          <a:p>
            <a:endParaRPr lang="en-US" dirty="0"/>
          </a:p>
          <a:p>
            <a:r>
              <a:rPr lang="en-US" dirty="0"/>
              <a:t>Dataset maybe biased as it may be based on historical posts that were flagged by human moderators. E.g., posts from specific communities were flagged more.</a:t>
            </a:r>
          </a:p>
          <a:p>
            <a:endParaRPr lang="en-US" dirty="0"/>
          </a:p>
          <a:p>
            <a:r>
              <a:rPr lang="en-US" dirty="0"/>
              <a:t>Complications: what constitutes hate speech isn’t clear. For e.g., some words may have been reclaimed by specific communities or posts may use satire to make a point.</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18312370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Stakeholder analysis is part of value investigations</a:t>
            </a:r>
          </a:p>
          <a:p>
            <a:endParaRPr lang="en-US" dirty="0"/>
          </a:p>
          <a:p>
            <a:r>
              <a:rPr lang="en-US" dirty="0"/>
              <a:t>Students should reflect about these questions in groups.</a:t>
            </a:r>
          </a:p>
          <a:p>
            <a:endParaRPr lang="en-US" dirty="0"/>
          </a:p>
          <a:p>
            <a:r>
              <a:rPr lang="en-US" dirty="0"/>
              <a:t>Here is a sample answer.</a:t>
            </a:r>
          </a:p>
          <a:p>
            <a:endParaRPr lang="en-US" dirty="0"/>
          </a:p>
          <a:p>
            <a:r>
              <a:rPr lang="en-US" dirty="0"/>
              <a:t>1. Reddit users, moderators, reddit company, advertisers</a:t>
            </a:r>
          </a:p>
          <a:p>
            <a:r>
              <a:rPr lang="en-US" dirty="0"/>
              <a:t>2. Interests/Values</a:t>
            </a:r>
          </a:p>
          <a:p>
            <a:r>
              <a:rPr lang="en-US" dirty="0"/>
              <a:t>  Users: free expression, accurate information, entertainment, anonymity, privacy</a:t>
            </a:r>
          </a:p>
          <a:p>
            <a:r>
              <a:rPr lang="en-US" dirty="0"/>
              <a:t>  Moderators: consistent enforcement of rules, reduced workload, ability to correct mistakes, maintain subreddit culture, transparency</a:t>
            </a:r>
          </a:p>
          <a:p>
            <a:r>
              <a:rPr lang="en-US" dirty="0"/>
              <a:t>  company: user engagement, revenue, accountability,  building brand image, legal compliance</a:t>
            </a:r>
          </a:p>
          <a:p>
            <a:r>
              <a:rPr lang="en-US" dirty="0"/>
              <a:t>  advertisers: user reach, low cost, profit, seamless integration with content</a:t>
            </a:r>
          </a:p>
          <a:p>
            <a:r>
              <a:rPr lang="en-US" dirty="0"/>
              <a:t>3. Conflicts</a:t>
            </a:r>
            <a:br>
              <a:rPr lang="en-US" dirty="0"/>
            </a:br>
            <a:r>
              <a:rPr lang="en-US" dirty="0"/>
              <a:t>    free expression vs. content moderation or legal compliance, accurate info vs. entertainment, user autonomy vs. advertiser revenue, anonymity vs. transparence</a:t>
            </a:r>
          </a:p>
          <a:p>
            <a:r>
              <a:rPr lang="en-US" dirty="0"/>
              <a:t>4. Prioritization depends on personal goals and values. They key thing to realize is that this process does not recommend values, it provides a framework to reason about them based on the identified tensions.</a:t>
            </a:r>
            <a:br>
              <a:rPr lang="en-US" dirty="0"/>
            </a:br>
            <a:r>
              <a:rPr lang="en-US" dirty="0"/>
              <a:t>    </a:t>
            </a:r>
          </a:p>
          <a:p>
            <a:r>
              <a:rPr lang="en-US" dirty="0"/>
              <a:t>	</a:t>
            </a:r>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3164459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discuss these questions in groups but here is a sample answer. The primary purpose is to realize the tensions when designing features. </a:t>
            </a:r>
          </a:p>
          <a:p>
            <a:endParaRPr lang="en-US" dirty="0"/>
          </a:p>
          <a:p>
            <a:pPr marL="228600" indent="-228600">
              <a:buAutoNum type="arabicPeriod"/>
            </a:pPr>
            <a:r>
              <a:rPr lang="en-US" dirty="0"/>
              <a:t>Reddit removing user’s post might impinge on users’ right to freely express themselves. On the other hand, removing posts with known misinformation might encourage free speech by protecting the channels through which discussions happen. If posts with known hate speech is removed, then it protects the victims from being sidelined from the discourse.</a:t>
            </a:r>
          </a:p>
          <a:p>
            <a:pPr marL="228600" indent="-228600">
              <a:buAutoNum type="arabicPeriod"/>
            </a:pPr>
            <a:r>
              <a:rPr lang="en-US" dirty="0"/>
              <a:t>Impinges on users’ right to freely express and also prevents other users from being exposed to </a:t>
            </a:r>
            <a:r>
              <a:rPr lang="en-US"/>
              <a:t>different perspectives.</a:t>
            </a:r>
            <a:endParaRPr lang="en-US" dirty="0"/>
          </a:p>
          <a:p>
            <a:pPr marL="228600" indent="-228600">
              <a:buAutoNum type="arabicPeriod"/>
            </a:pPr>
            <a:r>
              <a:rPr lang="en-US" dirty="0"/>
              <a:t>Excludes views of certain groups from the discourse.</a:t>
            </a:r>
          </a:p>
          <a:p>
            <a:pPr marL="228600" indent="-228600">
              <a:buAutoNum type="arabicPeriod"/>
            </a:pPr>
            <a:r>
              <a:rPr lang="en-US" dirty="0"/>
              <a:t>The proposed requirement will foster free speech as free speech in not just about an individual’s right to free expression but it is also about protecting the channels through which everyone’s voices can be heard. It is also about creating an environment where individuals will learn and grow their thinking from the discussions. Hence, the moderation is only good if it is transparent and minimizes bias.</a:t>
            </a:r>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13120311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students should pick a requirement based on their analysis. There is no correct answer as long as students are able to defend their choice.</a:t>
            </a:r>
          </a:p>
          <a:p>
            <a:endParaRPr lang="en-US" dirty="0"/>
          </a:p>
          <a:p>
            <a:endParaRPr lang="en-US" i="1" dirty="0"/>
          </a:p>
        </p:txBody>
      </p:sp>
      <p:sp>
        <p:nvSpPr>
          <p:cNvPr id="4" name="Slide Number Placeholder 3"/>
          <p:cNvSpPr>
            <a:spLocks noGrp="1"/>
          </p:cNvSpPr>
          <p:nvPr>
            <p:ph type="sldNum" sz="quarter" idx="5"/>
          </p:nvPr>
        </p:nvSpPr>
        <p:spPr/>
        <p:txBody>
          <a:bodyPr/>
          <a:lstStyle/>
          <a:p>
            <a:fld id="{07937F07-1250-4CCE-B198-1B2887014F41}" type="slidenum">
              <a:rPr lang="en-US" smtClean="0"/>
              <a:t>43</a:t>
            </a:fld>
            <a:endParaRPr lang="en-US"/>
          </a:p>
        </p:txBody>
      </p:sp>
    </p:spTree>
    <p:extLst>
      <p:ext uri="{BB962C8B-B14F-4D97-AF65-F5344CB8AC3E}">
        <p14:creationId xmlns:p14="http://schemas.microsoft.com/office/powerpoint/2010/main" val="21116074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after-class activity.</a:t>
            </a:r>
          </a:p>
          <a:p>
            <a:endParaRPr lang="en-US" dirty="0"/>
          </a:p>
          <a:p>
            <a:r>
              <a:rPr lang="en-US" dirty="0"/>
              <a:t>A sample user story based on the first requirement in the previous slide:</a:t>
            </a:r>
          </a:p>
          <a:p>
            <a:endParaRPr lang="en-US" dirty="0"/>
          </a:p>
          <a:p>
            <a:r>
              <a:rPr lang="en-US" i="1" dirty="0"/>
              <a:t>As a </a:t>
            </a:r>
            <a:r>
              <a:rPr lang="en-US" b="1" i="1" dirty="0"/>
              <a:t>content creator </a:t>
            </a:r>
            <a:r>
              <a:rPr lang="en-US" i="1" dirty="0"/>
              <a:t>I want to express my opinions without offending any person so that I can contribute to a discussion in a constructive way</a:t>
            </a:r>
          </a:p>
          <a:p>
            <a:endParaRPr lang="en-US" i="1" dirty="0"/>
          </a:p>
          <a:p>
            <a:r>
              <a:rPr lang="en-US" i="1" dirty="0"/>
              <a:t>Conditions of satisfaction:</a:t>
            </a:r>
          </a:p>
          <a:p>
            <a:endParaRPr lang="en-US" i="1" dirty="0"/>
          </a:p>
          <a:p>
            <a:r>
              <a:rPr lang="en-US" i="1" dirty="0"/>
              <a:t>(E) I should be able to view my post in the forum if the post was not flagged</a:t>
            </a:r>
          </a:p>
          <a:p>
            <a:r>
              <a:rPr lang="en-US" i="1" dirty="0"/>
              <a:t>(E) I should be able to see a content warning with a reason for the warning if my post was flagged</a:t>
            </a:r>
          </a:p>
          <a:p>
            <a:r>
              <a:rPr lang="en-US" i="1" dirty="0"/>
              <a:t>(E) I should not be able to post if it was flagged</a:t>
            </a:r>
          </a:p>
          <a:p>
            <a:r>
              <a:rPr lang="en-US" i="1" dirty="0"/>
              <a:t>(E) I should be able to raise an appeal if my post was flagged</a:t>
            </a:r>
          </a:p>
          <a:p>
            <a:r>
              <a:rPr lang="en-US" i="1" dirty="0"/>
              <a:t>(D) I should receive a notification if my post was posted after review of flagged post</a:t>
            </a:r>
          </a:p>
          <a:p>
            <a:r>
              <a:rPr lang="en-US" i="1" dirty="0"/>
              <a:t>(E) I should be able to see a history of my flagged posts to help me better understand the forum’s policy on improper speech</a:t>
            </a:r>
          </a:p>
          <a:p>
            <a:r>
              <a:rPr lang="en-US" i="1" dirty="0"/>
              <a:t>(Ex) I should be able to see which official policy rule was violated if my post is flagged</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1902003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8/22/25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8/22/25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8/22/25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8/22/25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8/22/25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8/22/25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8/22/25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8/22/25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8/22/25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8/22/25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8/22/25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8/22/25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8/22/25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a:t>
            </a:r>
            <a:r>
              <a:rPr lang="en-US" sz="2400"/>
              <a:t>, Joydeep Mitra </a:t>
            </a:r>
            <a:r>
              <a:rPr lang="en-US" sz="2400" dirty="0"/>
              <a:t>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may not be achievable within the scope of the project.  These might be things you'd want "in the next version".</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5333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The set of essential user stories constitutes the minimum viable product (MVP)</a:t>
            </a:r>
          </a:p>
          <a:p>
            <a:r>
              <a:rPr lang="en-US" dirty="0"/>
              <a:t>A user story is "implemented " when all its essential COSs are implemented.</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46718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4501-E998-B404-A794-D58E1744897A}"/>
              </a:ext>
            </a:extLst>
          </p:cNvPr>
          <p:cNvSpPr>
            <a:spLocks noGrp="1"/>
          </p:cNvSpPr>
          <p:nvPr>
            <p:ph type="title"/>
          </p:nvPr>
        </p:nvSpPr>
        <p:spPr/>
        <p:txBody>
          <a:bodyPr/>
          <a:lstStyle/>
          <a:p>
            <a:r>
              <a:rPr lang="en-US" dirty="0"/>
              <a:t>The MVP and Your Project Grade</a:t>
            </a:r>
          </a:p>
        </p:txBody>
      </p:sp>
      <p:sp>
        <p:nvSpPr>
          <p:cNvPr id="3" name="Content Placeholder 2">
            <a:extLst>
              <a:ext uri="{FF2B5EF4-FFF2-40B4-BE49-F238E27FC236}">
                <a16:creationId xmlns:a16="http://schemas.microsoft.com/office/drawing/2014/main" id="{584100D8-2FF6-6C62-D094-917FA47BDE00}"/>
              </a:ext>
            </a:extLst>
          </p:cNvPr>
          <p:cNvSpPr>
            <a:spLocks noGrp="1"/>
          </p:cNvSpPr>
          <p:nvPr>
            <p:ph idx="1"/>
          </p:nvPr>
        </p:nvSpPr>
        <p:spPr/>
        <p:txBody>
          <a:bodyPr/>
          <a:lstStyle/>
          <a:p>
            <a:r>
              <a:rPr lang="en-US" dirty="0"/>
              <a:t>On your project, you will get 200 points (out of a total of 400) for code submission:</a:t>
            </a:r>
          </a:p>
          <a:p>
            <a:pPr lvl="1"/>
            <a:r>
              <a:rPr lang="en-US" dirty="0"/>
              <a:t>MVP (all essential user stories and their essential COSs delivered): 100 points</a:t>
            </a:r>
          </a:p>
          <a:p>
            <a:pPr lvl="1"/>
            <a:r>
              <a:rPr lang="en-US" dirty="0"/>
              <a:t>Extra features (desirable and/or optional features): 50 points</a:t>
            </a:r>
          </a:p>
          <a:p>
            <a:pPr lvl="1"/>
            <a:r>
              <a:rPr lang="en-US" dirty="0"/>
              <a:t>Testing: 50 points</a:t>
            </a:r>
          </a:p>
          <a:p>
            <a:r>
              <a:rPr lang="en-US" dirty="0"/>
              <a:t>SO: be realistic about what you call "essential"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8B02FC29-7EE8-33D0-E834-599AE8F4DE9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88512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ouses in a subdivision">
            <a:extLst>
              <a:ext uri="{FF2B5EF4-FFF2-40B4-BE49-F238E27FC236}">
                <a16:creationId xmlns:a16="http://schemas.microsoft.com/office/drawing/2014/main" id="{FB7D5BAD-4DF8-F751-107B-2C480EECCD4F}"/>
              </a:ext>
            </a:extLst>
          </p:cNvPr>
          <p:cNvPicPr>
            <a:picLocks noChangeAspect="1"/>
          </p:cNvPicPr>
          <p:nvPr/>
        </p:nvPicPr>
        <p:blipFill>
          <a:blip r:embed="rId3"/>
          <a:srcRect l="5884" r="-1" b="-1"/>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F2981F-0759-E0FA-980C-5FF8B69ADD43}"/>
              </a:ext>
            </a:extLst>
          </p:cNvPr>
          <p:cNvSpPr>
            <a:spLocks noGrp="1"/>
          </p:cNvSpPr>
          <p:nvPr>
            <p:ph type="title"/>
          </p:nvPr>
        </p:nvSpPr>
        <p:spPr>
          <a:xfrm>
            <a:off x="838200" y="365125"/>
            <a:ext cx="3822189" cy="1899912"/>
          </a:xfrm>
        </p:spPr>
        <p:txBody>
          <a:bodyPr>
            <a:normAutofit/>
          </a:bodyPr>
          <a:lstStyle/>
          <a:p>
            <a:r>
              <a:rPr lang="en-US" sz="3100"/>
              <a:t>Another Example: a Pothole reporting system</a:t>
            </a:r>
          </a:p>
        </p:txBody>
      </p:sp>
      <p:sp>
        <p:nvSpPr>
          <p:cNvPr id="3" name="Content Placeholder 2">
            <a:extLst>
              <a:ext uri="{FF2B5EF4-FFF2-40B4-BE49-F238E27FC236}">
                <a16:creationId xmlns:a16="http://schemas.microsoft.com/office/drawing/2014/main" id="{FEA918B7-4C5F-8518-63E1-5C4C6B7BC359}"/>
              </a:ext>
            </a:extLst>
          </p:cNvPr>
          <p:cNvSpPr>
            <a:spLocks noGrp="1"/>
          </p:cNvSpPr>
          <p:nvPr>
            <p:ph idx="1"/>
          </p:nvPr>
        </p:nvSpPr>
        <p:spPr>
          <a:xfrm>
            <a:off x="838200" y="2434201"/>
            <a:ext cx="3822189" cy="3742762"/>
          </a:xfrm>
        </p:spPr>
        <p:txBody>
          <a:bodyPr>
            <a:normAutofit/>
          </a:bodyPr>
          <a:lstStyle/>
          <a:p>
            <a:r>
              <a:rPr lang="en-US" sz="2000" dirty="0"/>
              <a:t> A town wants a system where citizens can a report potholes and the town can monitor progress on repairing them.</a:t>
            </a:r>
          </a:p>
        </p:txBody>
      </p:sp>
      <p:sp>
        <p:nvSpPr>
          <p:cNvPr id="4" name="Slide Number Placeholder 3">
            <a:extLst>
              <a:ext uri="{FF2B5EF4-FFF2-40B4-BE49-F238E27FC236}">
                <a16:creationId xmlns:a16="http://schemas.microsoft.com/office/drawing/2014/main" id="{994734E4-DCA6-ED3A-103F-1FBB293073F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solidFill>
                  <a:srgbClr val="FFFFFF"/>
                </a:solidFill>
              </a:rPr>
              <a:pPr>
                <a:spcAft>
                  <a:spcPts val="600"/>
                </a:spcAft>
              </a:pPr>
              <a:t>17</a:t>
            </a:fld>
            <a:endParaRPr lang="en-US">
              <a:solidFill>
                <a:srgbClr val="FFFFFF"/>
              </a:solidFill>
            </a:endParaRPr>
          </a:p>
        </p:txBody>
      </p:sp>
    </p:spTree>
    <p:extLst>
      <p:ext uri="{BB962C8B-B14F-4D97-AF65-F5344CB8AC3E}">
        <p14:creationId xmlns:p14="http://schemas.microsoft.com/office/powerpoint/2010/main" val="145038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5A-ED45-14F0-82EC-BA0ECB44742B}"/>
              </a:ext>
            </a:extLst>
          </p:cNvPr>
          <p:cNvSpPr>
            <a:spLocks noGrp="1"/>
          </p:cNvSpPr>
          <p:nvPr>
            <p:ph type="title"/>
          </p:nvPr>
        </p:nvSpPr>
        <p:spPr/>
        <p:txBody>
          <a:bodyPr/>
          <a:lstStyle/>
          <a:p>
            <a:r>
              <a:rPr lang="en-US" dirty="0"/>
              <a:t>User Story #1</a:t>
            </a:r>
          </a:p>
        </p:txBody>
      </p:sp>
      <p:sp>
        <p:nvSpPr>
          <p:cNvPr id="3" name="Content Placeholder 2">
            <a:extLst>
              <a:ext uri="{FF2B5EF4-FFF2-40B4-BE49-F238E27FC236}">
                <a16:creationId xmlns:a16="http://schemas.microsoft.com/office/drawing/2014/main" id="{5C2B198A-4BD9-8A94-A124-7B3F56D2955C}"/>
              </a:ext>
            </a:extLst>
          </p:cNvPr>
          <p:cNvSpPr>
            <a:spLocks noGrp="1"/>
          </p:cNvSpPr>
          <p:nvPr>
            <p:ph idx="1"/>
          </p:nvPr>
        </p:nvSpPr>
        <p:spPr/>
        <p:txBody>
          <a:bodyPr/>
          <a:lstStyle/>
          <a:p>
            <a:r>
              <a:rPr lang="en-US" dirty="0"/>
              <a:t>As a citizen, I want to be able to report potholes so that the town can do something about them. (E)</a:t>
            </a:r>
          </a:p>
        </p:txBody>
      </p:sp>
      <p:sp>
        <p:nvSpPr>
          <p:cNvPr id="4" name="Slide Number Placeholder 3">
            <a:extLst>
              <a:ext uri="{FF2B5EF4-FFF2-40B4-BE49-F238E27FC236}">
                <a16:creationId xmlns:a16="http://schemas.microsoft.com/office/drawing/2014/main" id="{723C6E9F-E6BE-1DB1-1A2A-ECBC77E5494A}"/>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2839345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D98E-5472-E530-DD2E-6E1802BCFCA4}"/>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86E00573-79BC-FAF6-9C28-90EB8A345C05}"/>
              </a:ext>
            </a:extLst>
          </p:cNvPr>
          <p:cNvSpPr>
            <a:spLocks noGrp="1"/>
          </p:cNvSpPr>
          <p:nvPr>
            <p:ph idx="1"/>
          </p:nvPr>
        </p:nvSpPr>
        <p:spPr>
          <a:xfrm>
            <a:off x="838200" y="1500160"/>
            <a:ext cx="10049540" cy="4351338"/>
          </a:xfrm>
        </p:spPr>
        <p:txBody>
          <a:bodyPr>
            <a:normAutofit/>
          </a:bodyPr>
          <a:lstStyle/>
          <a:p>
            <a:r>
              <a:rPr lang="en-US" dirty="0"/>
              <a:t>1.1 I should be able to report a pothole to the system (E)</a:t>
            </a:r>
          </a:p>
          <a:p>
            <a:r>
              <a:rPr lang="en-US" dirty="0"/>
              <a:t>1.2 I should be able to see whether the pothole I report has been repaired (E)</a:t>
            </a:r>
          </a:p>
          <a:p>
            <a:r>
              <a:rPr lang="en-US" dirty="0"/>
              <a:t>1.3 I should be able to see whether someone else has already reported a given pothole (D)</a:t>
            </a:r>
          </a:p>
          <a:p>
            <a:r>
              <a:rPr lang="en-US" dirty="0"/>
              <a:t>1.4 I should be able to see an estimated time when the pothole should be repaired (D)</a:t>
            </a:r>
          </a:p>
          <a:p>
            <a:endParaRPr lang="en-US" dirty="0"/>
          </a:p>
        </p:txBody>
      </p:sp>
      <p:sp>
        <p:nvSpPr>
          <p:cNvPr id="4" name="Slide Number Placeholder 3">
            <a:extLst>
              <a:ext uri="{FF2B5EF4-FFF2-40B4-BE49-F238E27FC236}">
                <a16:creationId xmlns:a16="http://schemas.microsoft.com/office/drawing/2014/main" id="{8F54511B-A92F-CD3A-1825-CA2491CCD033}"/>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29366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normAutofit lnSpcReduction="10000"/>
          </a:bodyPr>
          <a:lstStyle/>
          <a:p>
            <a:r>
              <a:rPr lang="en-US" dirty="0"/>
              <a:t>At the end of this lesson, you should be able to</a:t>
            </a:r>
          </a:p>
          <a:p>
            <a:pPr lvl="1"/>
            <a:r>
              <a:rPr lang="en-US" dirty="0"/>
              <a:t>Appreciate the requirements analysis process. This includes being able to:</a:t>
            </a:r>
          </a:p>
          <a:p>
            <a:pPr lvl="2"/>
            <a:r>
              <a:rPr lang="en-US" dirty="0"/>
              <a:t>explain the overall purposes of requirements analysis.</a:t>
            </a:r>
          </a:p>
          <a:p>
            <a:pPr lvl="2"/>
            <a:r>
              <a:rPr lang="en-US" dirty="0"/>
              <a:t>enumerate and explain 3 major dimensions of risk in Requirements Analysis.</a:t>
            </a:r>
          </a:p>
          <a:p>
            <a:pPr lvl="1"/>
            <a:r>
              <a:rPr lang="en-US" dirty="0"/>
              <a:t>Learn requirements specification tools. This includes being able to:</a:t>
            </a:r>
          </a:p>
          <a:p>
            <a:pPr lvl="2"/>
            <a:r>
              <a:rPr lang="en-US" dirty="0"/>
              <a:t>document requirements user stories.</a:t>
            </a:r>
          </a:p>
          <a:p>
            <a:pPr lvl="2"/>
            <a:r>
              <a:rPr lang="en-US" dirty="0"/>
              <a:t>track the completion of requirements using conditions of satisfaction.</a:t>
            </a:r>
          </a:p>
          <a:p>
            <a:pPr lvl="2"/>
            <a:r>
              <a:rPr lang="en-US" dirty="0"/>
              <a:t>explain the difference between functional and non-functional requirements.</a:t>
            </a:r>
          </a:p>
          <a:p>
            <a:pPr lvl="1"/>
            <a:r>
              <a:rPr lang="en-US" dirty="0"/>
              <a:t>Understand requirements gathering methods. This includes being able to:</a:t>
            </a:r>
          </a:p>
          <a:p>
            <a:pPr lvl="2"/>
            <a:r>
              <a:rPr lang="en-US" dirty="0"/>
              <a:t>describe Value Sensitive Design (VSD).</a:t>
            </a:r>
          </a:p>
          <a:p>
            <a:pPr lvl="2"/>
            <a:r>
              <a:rPr lang="en-US" dirty="0"/>
              <a:t>understand how VSD is applied to reason about requirements.</a:t>
            </a:r>
          </a:p>
          <a:p>
            <a:pPr lvl="2"/>
            <a:r>
              <a:rPr lang="en-US" dirty="0"/>
              <a:t>integrate VSD with user stories.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dirty="0"/>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FECE-982A-68AD-33C0-FADB0ECEAC70}"/>
              </a:ext>
            </a:extLst>
          </p:cNvPr>
          <p:cNvSpPr>
            <a:spLocks noGrp="1"/>
          </p:cNvSpPr>
          <p:nvPr>
            <p:ph type="title"/>
          </p:nvPr>
        </p:nvSpPr>
        <p:spPr/>
        <p:txBody>
          <a:bodyPr/>
          <a:lstStyle/>
          <a:p>
            <a:r>
              <a:rPr lang="en-US" dirty="0"/>
              <a:t>User Story #2</a:t>
            </a:r>
          </a:p>
        </p:txBody>
      </p:sp>
      <p:sp>
        <p:nvSpPr>
          <p:cNvPr id="3" name="Content Placeholder 2">
            <a:extLst>
              <a:ext uri="{FF2B5EF4-FFF2-40B4-BE49-F238E27FC236}">
                <a16:creationId xmlns:a16="http://schemas.microsoft.com/office/drawing/2014/main" id="{92F5E93F-826B-173F-2672-D74656C0CE5D}"/>
              </a:ext>
            </a:extLst>
          </p:cNvPr>
          <p:cNvSpPr>
            <a:spLocks noGrp="1"/>
          </p:cNvSpPr>
          <p:nvPr>
            <p:ph idx="1"/>
          </p:nvPr>
        </p:nvSpPr>
        <p:spPr/>
        <p:txBody>
          <a:bodyPr/>
          <a:lstStyle/>
          <a:p>
            <a:r>
              <a:rPr lang="en-US" dirty="0"/>
              <a:t>As a repair-truck driver, I want the system to display the potholes I should be working on today. (E)</a:t>
            </a:r>
          </a:p>
        </p:txBody>
      </p:sp>
      <p:sp>
        <p:nvSpPr>
          <p:cNvPr id="4" name="Slide Number Placeholder 3">
            <a:extLst>
              <a:ext uri="{FF2B5EF4-FFF2-40B4-BE49-F238E27FC236}">
                <a16:creationId xmlns:a16="http://schemas.microsoft.com/office/drawing/2014/main" id="{70076510-69D4-AC98-4890-8F145337C072}"/>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211824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509-325C-2E10-8B51-0A2D68AEAA9A}"/>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CBB1E84F-2F63-BC6C-A225-EF6FC6AF5970}"/>
              </a:ext>
            </a:extLst>
          </p:cNvPr>
          <p:cNvSpPr>
            <a:spLocks noGrp="1"/>
          </p:cNvSpPr>
          <p:nvPr>
            <p:ph idx="1"/>
          </p:nvPr>
        </p:nvSpPr>
        <p:spPr>
          <a:xfrm>
            <a:off x="838199" y="1500160"/>
            <a:ext cx="9815623" cy="4351338"/>
          </a:xfrm>
        </p:spPr>
        <p:txBody>
          <a:bodyPr>
            <a:normAutofit/>
          </a:bodyPr>
          <a:lstStyle/>
          <a:p>
            <a:r>
              <a:rPr lang="en-US" dirty="0"/>
              <a:t>2.1 I should be able to see my list of potholes for today (E)</a:t>
            </a:r>
          </a:p>
          <a:p>
            <a:r>
              <a:rPr lang="en-US" dirty="0"/>
              <a:t>2.2 I should be able to report that I repaired a given pothole (E)</a:t>
            </a:r>
          </a:p>
          <a:p>
            <a:r>
              <a:rPr lang="en-US" dirty="0"/>
              <a:t>2.3 I should be able to report that I was unable to repair a given pothole, and to supply a reason (E)</a:t>
            </a:r>
          </a:p>
          <a:p>
            <a:r>
              <a:rPr lang="en-US" dirty="0"/>
              <a:t>2.4 My daily list of potholes should be listed in an order that cuts down the time I spend driving from job to job (D)</a:t>
            </a:r>
          </a:p>
          <a:p>
            <a:endParaRPr lang="en-US" dirty="0"/>
          </a:p>
        </p:txBody>
      </p:sp>
      <p:sp>
        <p:nvSpPr>
          <p:cNvPr id="4" name="Slide Number Placeholder 3">
            <a:extLst>
              <a:ext uri="{FF2B5EF4-FFF2-40B4-BE49-F238E27FC236}">
                <a16:creationId xmlns:a16="http://schemas.microsoft.com/office/drawing/2014/main" id="{42E1B159-DFF9-5C1E-761D-6E4AC20749E7}"/>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216743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5226-A378-2076-F502-857ABB7AF3AE}"/>
              </a:ext>
            </a:extLst>
          </p:cNvPr>
          <p:cNvSpPr>
            <a:spLocks noGrp="1"/>
          </p:cNvSpPr>
          <p:nvPr>
            <p:ph type="title"/>
          </p:nvPr>
        </p:nvSpPr>
        <p:spPr/>
        <p:txBody>
          <a:bodyPr/>
          <a:lstStyle/>
          <a:p>
            <a:r>
              <a:rPr lang="en-US" dirty="0"/>
              <a:t>User Story #3</a:t>
            </a:r>
          </a:p>
        </p:txBody>
      </p:sp>
      <p:sp>
        <p:nvSpPr>
          <p:cNvPr id="3" name="Content Placeholder 2">
            <a:extLst>
              <a:ext uri="{FF2B5EF4-FFF2-40B4-BE49-F238E27FC236}">
                <a16:creationId xmlns:a16="http://schemas.microsoft.com/office/drawing/2014/main" id="{276D5AE4-968D-3E05-4E3E-4D06828F5C68}"/>
              </a:ext>
            </a:extLst>
          </p:cNvPr>
          <p:cNvSpPr>
            <a:spLocks noGrp="1"/>
          </p:cNvSpPr>
          <p:nvPr>
            <p:ph idx="1"/>
          </p:nvPr>
        </p:nvSpPr>
        <p:spPr/>
        <p:txBody>
          <a:bodyPr/>
          <a:lstStyle/>
          <a:p>
            <a:r>
              <a:rPr lang="en-US" dirty="0"/>
              <a:t>As a maintenance supervisor, I want to be able to control the order in which potholes are repaired (D?)</a:t>
            </a:r>
          </a:p>
          <a:p>
            <a:endParaRPr lang="en-US" dirty="0"/>
          </a:p>
          <a:p>
            <a:endParaRPr lang="en-US" dirty="0"/>
          </a:p>
        </p:txBody>
      </p:sp>
      <p:sp>
        <p:nvSpPr>
          <p:cNvPr id="4" name="Slide Number Placeholder 3">
            <a:extLst>
              <a:ext uri="{FF2B5EF4-FFF2-40B4-BE49-F238E27FC236}">
                <a16:creationId xmlns:a16="http://schemas.microsoft.com/office/drawing/2014/main" id="{2B519DCE-6F48-BA3E-A368-668137E1BB7F}"/>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3609669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553-21A9-4B1E-36A1-6A886676B256}"/>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2063F589-532D-2CFD-9162-6BFD9F3ABF62}"/>
              </a:ext>
            </a:extLst>
          </p:cNvPr>
          <p:cNvSpPr>
            <a:spLocks noGrp="1"/>
          </p:cNvSpPr>
          <p:nvPr>
            <p:ph idx="1"/>
          </p:nvPr>
        </p:nvSpPr>
        <p:spPr>
          <a:xfrm>
            <a:off x="838200" y="1500160"/>
            <a:ext cx="9943214" cy="4351338"/>
          </a:xfrm>
        </p:spPr>
        <p:txBody>
          <a:bodyPr>
            <a:normAutofit/>
          </a:bodyPr>
          <a:lstStyle/>
          <a:p>
            <a:r>
              <a:rPr lang="en-US" dirty="0"/>
              <a:t>3.1 I should be able to give a higher priority to potholes on a particular street (E)</a:t>
            </a:r>
          </a:p>
          <a:p>
            <a:r>
              <a:rPr lang="en-US" dirty="0"/>
              <a:t>3.2 I should be able to give a higher priority potholes in a particular neighborhood (E)</a:t>
            </a:r>
          </a:p>
          <a:p>
            <a:r>
              <a:rPr lang="en-US" dirty="0"/>
              <a:t>3.3 I should be able to see on a map where there are a lot of potholes (D)</a:t>
            </a:r>
          </a:p>
          <a:p>
            <a:r>
              <a:rPr lang="en-US" dirty="0"/>
              <a:t>3.4 I should be able to see on a map which potholes that have been reported multiple times (D)</a:t>
            </a:r>
          </a:p>
        </p:txBody>
      </p:sp>
      <p:sp>
        <p:nvSpPr>
          <p:cNvPr id="4" name="Slide Number Placeholder 3">
            <a:extLst>
              <a:ext uri="{FF2B5EF4-FFF2-40B4-BE49-F238E27FC236}">
                <a16:creationId xmlns:a16="http://schemas.microsoft.com/office/drawing/2014/main" id="{46BB35EA-567C-0303-B9BA-B38D71F23EE4}"/>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3254608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5297762" y="329184"/>
            <a:ext cx="6251110" cy="1783080"/>
          </a:xfrm>
        </p:spPr>
        <p:txBody>
          <a:bodyPr anchor="b">
            <a:normAutofit/>
          </a:bodyPr>
          <a:lstStyle/>
          <a:p>
            <a:r>
              <a:rPr lang="en-US" dirty="0"/>
              <a:t>Yet another example: a University Transcript database</a:t>
            </a:r>
          </a:p>
        </p:txBody>
      </p:sp>
      <p:pic>
        <p:nvPicPr>
          <p:cNvPr id="15" name="Picture 14" descr="Stack of books">
            <a:extLst>
              <a:ext uri="{FF2B5EF4-FFF2-40B4-BE49-F238E27FC236}">
                <a16:creationId xmlns:a16="http://schemas.microsoft.com/office/drawing/2014/main" id="{26553A73-90D4-0755-D0BD-BBF9B94EF23B}"/>
              </a:ext>
            </a:extLst>
          </p:cNvPr>
          <p:cNvPicPr>
            <a:picLocks noChangeAspect="1"/>
          </p:cNvPicPr>
          <p:nvPr/>
        </p:nvPicPr>
        <p:blipFill>
          <a:blip r:embed="rId3"/>
          <a:srcRect l="44051" r="106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5297762" y="2706624"/>
            <a:ext cx="6251110" cy="3483864"/>
          </a:xfrm>
        </p:spPr>
        <p:txBody>
          <a:bodyPr>
            <a:normAutofit/>
          </a:bodyPr>
          <a:lstStyle/>
          <a:p>
            <a:endParaRPr lang="en-US" sz="2200"/>
          </a:p>
          <a:p>
            <a:pPr marL="0" indent="0">
              <a:buNone/>
            </a:pPr>
            <a:endParaRPr lang="en-US" sz="2200"/>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052978" y="6356350"/>
            <a:ext cx="1300821" cy="365125"/>
          </a:xfrm>
        </p:spPr>
        <p:txBody>
          <a:bodyPr>
            <a:normAutofit/>
          </a:bodyPr>
          <a:lstStyle/>
          <a:p>
            <a:pPr>
              <a:spcAft>
                <a:spcPts val="600"/>
              </a:spcAft>
            </a:pPr>
            <a:fld id="{20F37917-FD3A-4669-9018-DA04BCDD3D75}" type="slidenum">
              <a:rPr lang="en-US" smtClean="0"/>
              <a:pPr>
                <a:spcAft>
                  <a:spcPts val="600"/>
                </a:spcAft>
              </a:pPr>
              <a:t>24</a:t>
            </a:fld>
            <a:endParaRPr lang="en-US"/>
          </a:p>
        </p:txBody>
      </p:sp>
    </p:spTree>
    <p:extLst>
      <p:ext uri="{BB962C8B-B14F-4D97-AF65-F5344CB8AC3E}">
        <p14:creationId xmlns:p14="http://schemas.microsoft.com/office/powerpoint/2010/main" val="1303431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dirty="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25</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71550" lvl="1" indent="-51435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26</a:t>
            </a:fld>
            <a:endParaRPr lang="en-US" dirty="0"/>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capture the </a:t>
            </a:r>
            <a:r>
              <a:rPr lang="en-US" i="1" dirty="0">
                <a:solidFill>
                  <a:srgbClr val="FF0000"/>
                </a:solidFill>
              </a:rPr>
              <a:t>quality goals </a:t>
            </a:r>
            <a:r>
              <a:rPr lang="en-US" dirty="0"/>
              <a:t>of the system:</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27</a:t>
            </a:fld>
            <a:endParaRPr lang="en-US" dirty="0"/>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normAutofit lnSpcReduction="10000"/>
          </a:bodyPr>
          <a:lstStyle/>
          <a:p>
            <a:r>
              <a:rPr lang="en-US" dirty="0"/>
              <a:t>As developers, we often spend most of our time and effort on features (i.e., functional requirements).</a:t>
            </a:r>
          </a:p>
          <a:p>
            <a:r>
              <a:rPr lang="en-US" dirty="0"/>
              <a:t>But there is more ….</a:t>
            </a:r>
          </a:p>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8C0E-1574-BBF6-88B1-AB9FF3A0FFA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09A0602-C0AF-1851-FCAF-0C6C5D5BAE34}"/>
              </a:ext>
            </a:extLst>
          </p:cNvPr>
          <p:cNvSpPr>
            <a:spLocks noGrp="1"/>
          </p:cNvSpPr>
          <p:nvPr>
            <p:ph idx="1"/>
          </p:nvPr>
        </p:nvSpPr>
        <p:spPr/>
        <p:txBody>
          <a:bodyPr/>
          <a:lstStyle/>
          <a:p>
            <a:r>
              <a:rPr lang="en-US" dirty="0"/>
              <a:t>“With a 4-core server and 16 GB RAM, the system should be able to service at least 200 simultaneous clients with less than 300ms latency”</a:t>
            </a:r>
          </a:p>
          <a:p>
            <a:endParaRPr lang="en-US" dirty="0"/>
          </a:p>
        </p:txBody>
      </p:sp>
      <p:sp>
        <p:nvSpPr>
          <p:cNvPr id="4" name="Slide Number Placeholder 3">
            <a:extLst>
              <a:ext uri="{FF2B5EF4-FFF2-40B4-BE49-F238E27FC236}">
                <a16:creationId xmlns:a16="http://schemas.microsoft.com/office/drawing/2014/main" id="{8A3071A0-45E5-16FD-D5DF-6FC0E1B1672F}"/>
              </a:ext>
            </a:extLst>
          </p:cNvPr>
          <p:cNvSpPr>
            <a:spLocks noGrp="1"/>
          </p:cNvSpPr>
          <p:nvPr>
            <p:ph type="sldNum" sz="quarter" idx="12"/>
          </p:nvPr>
        </p:nvSpPr>
        <p:spPr/>
        <p:txBody>
          <a:bodyPr/>
          <a:lstStyle/>
          <a:p>
            <a:fld id="{20F37917-FD3A-4669-9018-DA04BCDD3D75}" type="slidenum">
              <a:rPr lang="en-US" smtClean="0"/>
              <a:t>28</a:t>
            </a:fld>
            <a:endParaRPr lang="en-US" dirty="0"/>
          </a:p>
        </p:txBody>
      </p:sp>
    </p:spTree>
    <p:extLst>
      <p:ext uri="{BB962C8B-B14F-4D97-AF65-F5344CB8AC3E}">
        <p14:creationId xmlns:p14="http://schemas.microsoft.com/office/powerpoint/2010/main" val="1645572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normAutofit/>
          </a:bodyPr>
          <a:lstStyle/>
          <a:p>
            <a:r>
              <a:rPr lang="en-US" sz="3600"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a:xfrm>
            <a:off x="838200" y="1825625"/>
            <a:ext cx="3149009" cy="4351338"/>
          </a:xfrm>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29</a:t>
            </a:fld>
            <a:endParaRPr lang="en-US" dirty="0"/>
          </a:p>
        </p:txBody>
      </p:sp>
    </p:spTree>
    <p:extLst>
      <p:ext uri="{BB962C8B-B14F-4D97-AF65-F5344CB8AC3E}">
        <p14:creationId xmlns:p14="http://schemas.microsoft.com/office/powerpoint/2010/main" val="270928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Still more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30</a:t>
            </a:fld>
            <a:endParaRPr lang="en-US" dirty="0"/>
          </a:p>
        </p:txBody>
      </p:sp>
    </p:spTree>
    <p:extLst>
      <p:ext uri="{BB962C8B-B14F-4D97-AF65-F5344CB8AC3E}">
        <p14:creationId xmlns:p14="http://schemas.microsoft.com/office/powerpoint/2010/main" val="667178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31</a:t>
            </a:fld>
            <a:endParaRPr lang="en-US" dirty="0"/>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normAutofit/>
          </a:bodyPr>
          <a:lstStyle/>
          <a:p>
            <a:r>
              <a:rPr lang="en-US" dirty="0"/>
              <a:t>Value Sensitive Design (VSD) is an ethical Framework to gather requirements</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856190"/>
          </a:xfrm>
        </p:spPr>
        <p:txBody>
          <a:bodyPr>
            <a:normAutofit/>
          </a:bodyPr>
          <a:lstStyle/>
          <a:p>
            <a:r>
              <a:rPr lang="en-US" dirty="0"/>
              <a:t>Until now we have learned about the methods to document requirements – user stories and conditions of satisfaction.</a:t>
            </a:r>
          </a:p>
          <a:p>
            <a:r>
              <a:rPr lang="en-US" dirty="0"/>
              <a:t>But how do we come up with requirements in the first place?</a:t>
            </a:r>
          </a:p>
          <a:p>
            <a:pPr lvl="1"/>
            <a:r>
              <a:rPr lang="en-US" dirty="0"/>
              <a:t>One approach is to use an ethical framework called Value Sensitive Design (VSD) to systematically help us reason about the several design choices that go into coming up with requirements.</a:t>
            </a:r>
          </a:p>
          <a:p>
            <a:r>
              <a:rPr lang="en-US" dirty="0"/>
              <a:t>But, why VSD?</a:t>
            </a:r>
          </a:p>
          <a:p>
            <a:pPr lvl="1"/>
            <a:r>
              <a:rPr lang="en-US" dirty="0"/>
              <a:t>Design choices made during developing software (or any technology) often implicate human values!</a:t>
            </a:r>
          </a:p>
          <a:p>
            <a:pPr lvl="1"/>
            <a:r>
              <a:rPr lang="en-US" dirty="0"/>
              <a:t>Ignoring values in the requirements and design process is </a:t>
            </a:r>
            <a:r>
              <a:rPr lang="en-US" b="1" dirty="0"/>
              <a:t>irresponsible</a:t>
            </a:r>
            <a:r>
              <a:rPr lang="en-US" dirty="0"/>
              <a:t>.</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2949272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45B7-C3B3-528F-B1BB-79C1B4293EE0}"/>
              </a:ext>
            </a:extLst>
          </p:cNvPr>
          <p:cNvSpPr>
            <a:spLocks noGrp="1"/>
          </p:cNvSpPr>
          <p:nvPr>
            <p:ph type="title"/>
          </p:nvPr>
        </p:nvSpPr>
        <p:spPr/>
        <p:txBody>
          <a:bodyPr/>
          <a:lstStyle/>
          <a:p>
            <a:r>
              <a:rPr lang="en-US" dirty="0"/>
              <a:t>Value Sensitive Design (VSD) in Brief</a:t>
            </a:r>
          </a:p>
        </p:txBody>
      </p:sp>
      <p:sp>
        <p:nvSpPr>
          <p:cNvPr id="3" name="Content Placeholder 2">
            <a:extLst>
              <a:ext uri="{FF2B5EF4-FFF2-40B4-BE49-F238E27FC236}">
                <a16:creationId xmlns:a16="http://schemas.microsoft.com/office/drawing/2014/main" id="{45CBFF48-4524-5C3E-6779-236CBCD0B337}"/>
              </a:ext>
            </a:extLst>
          </p:cNvPr>
          <p:cNvSpPr>
            <a:spLocks noGrp="1"/>
          </p:cNvSpPr>
          <p:nvPr>
            <p:ph idx="1"/>
          </p:nvPr>
        </p:nvSpPr>
        <p:spPr>
          <a:xfrm>
            <a:off x="838200" y="1500160"/>
            <a:ext cx="4701363" cy="4351338"/>
          </a:xfrm>
        </p:spPr>
        <p:txBody>
          <a:bodyPr>
            <a:normAutofit fontScale="85000" lnSpcReduction="20000"/>
          </a:bodyPr>
          <a:lstStyle/>
          <a:p>
            <a:pPr marL="0" indent="0">
              <a:buNone/>
            </a:pPr>
            <a:r>
              <a:rPr lang="en-US" dirty="0"/>
              <a:t>VSD is a(n) . . . </a:t>
            </a:r>
          </a:p>
          <a:p>
            <a:pPr marL="0" indent="0">
              <a:buNone/>
            </a:pPr>
            <a:endParaRPr lang="en-US" dirty="0"/>
          </a:p>
          <a:p>
            <a:pPr marL="0" indent="0">
              <a:buNone/>
            </a:pPr>
            <a:r>
              <a:rPr lang="en-US" b="1" dirty="0"/>
              <a:t>Outlook</a:t>
            </a:r>
            <a:r>
              <a:rPr lang="en-US" dirty="0"/>
              <a:t> for seeing the values in technology design</a:t>
            </a:r>
          </a:p>
          <a:p>
            <a:pPr marL="0" indent="0">
              <a:buNone/>
            </a:pPr>
            <a:endParaRPr lang="en-US" dirty="0"/>
          </a:p>
          <a:p>
            <a:pPr marL="0" indent="0">
              <a:buNone/>
            </a:pPr>
            <a:r>
              <a:rPr lang="en-US" b="1" dirty="0"/>
              <a:t>Process</a:t>
            </a:r>
            <a:r>
              <a:rPr lang="en-US" dirty="0"/>
              <a:t> for making value-based choices within design</a:t>
            </a:r>
          </a:p>
          <a:p>
            <a:r>
              <a:rPr lang="en-US" dirty="0"/>
              <a:t>Combines </a:t>
            </a:r>
            <a:r>
              <a:rPr lang="en-US" b="1" dirty="0">
                <a:solidFill>
                  <a:srgbClr val="FF0000"/>
                </a:solidFill>
              </a:rPr>
              <a:t>empirical</a:t>
            </a:r>
            <a:r>
              <a:rPr lang="en-US" dirty="0"/>
              <a:t>, </a:t>
            </a:r>
            <a:r>
              <a:rPr lang="en-US" b="1" dirty="0">
                <a:solidFill>
                  <a:srgbClr val="FF0000"/>
                </a:solidFill>
              </a:rPr>
              <a:t>value</a:t>
            </a:r>
            <a:r>
              <a:rPr lang="en-US" dirty="0"/>
              <a:t>, and </a:t>
            </a:r>
            <a:r>
              <a:rPr lang="en-US" b="1" dirty="0">
                <a:solidFill>
                  <a:srgbClr val="FF0000"/>
                </a:solidFill>
              </a:rPr>
              <a:t>technical</a:t>
            </a:r>
            <a:r>
              <a:rPr lang="en-US" dirty="0"/>
              <a:t> investigations</a:t>
            </a:r>
          </a:p>
          <a:p>
            <a:r>
              <a:rPr lang="en-US" dirty="0"/>
              <a:t>Design solutions that incorporate the values held by </a:t>
            </a:r>
            <a:r>
              <a:rPr lang="en-US" b="1" dirty="0"/>
              <a:t>stakeholders</a:t>
            </a:r>
          </a:p>
          <a:p>
            <a:r>
              <a:rPr lang="en-US" dirty="0"/>
              <a:t>Considers problems and solutions from </a:t>
            </a:r>
            <a:r>
              <a:rPr lang="en-US" b="1" dirty="0"/>
              <a:t>diverse perspectives</a:t>
            </a:r>
          </a:p>
        </p:txBody>
      </p:sp>
      <p:sp>
        <p:nvSpPr>
          <p:cNvPr id="4" name="Slide Number Placeholder 3">
            <a:extLst>
              <a:ext uri="{FF2B5EF4-FFF2-40B4-BE49-F238E27FC236}">
                <a16:creationId xmlns:a16="http://schemas.microsoft.com/office/drawing/2014/main" id="{52F51AE8-7E6C-E80A-9C51-1DDE96887DEC}"/>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5" name="Content Placeholder 2">
            <a:extLst>
              <a:ext uri="{FF2B5EF4-FFF2-40B4-BE49-F238E27FC236}">
                <a16:creationId xmlns:a16="http://schemas.microsoft.com/office/drawing/2014/main" id="{FAA45642-A29F-F5B7-7D27-AC7467651222}"/>
              </a:ext>
            </a:extLst>
          </p:cNvPr>
          <p:cNvSpPr txBox="1">
            <a:spLocks/>
          </p:cNvSpPr>
          <p:nvPr/>
        </p:nvSpPr>
        <p:spPr>
          <a:xfrm>
            <a:off x="6498265" y="1500160"/>
            <a:ext cx="470136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VSD is not . . .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moral framework or system of ethics</a:t>
            </a:r>
          </a:p>
          <a:p>
            <a:r>
              <a:rPr lang="en-US" dirty="0"/>
              <a:t>It does not prescribe decisions to make</a:t>
            </a:r>
          </a:p>
          <a:p>
            <a:r>
              <a:rPr lang="en-US" dirty="0"/>
              <a:t>It incorporates values reflections in the choosing process</a:t>
            </a:r>
          </a:p>
          <a:p>
            <a:pPr marL="0" indent="0">
              <a:buNone/>
            </a:pPr>
            <a:r>
              <a:rPr lang="en-US" dirty="0"/>
              <a:t>It is not an algorithm for making decisions</a:t>
            </a:r>
          </a:p>
          <a:p>
            <a:r>
              <a:rPr lang="en-US" dirty="0"/>
              <a:t>Often, there are no easy answers</a:t>
            </a:r>
          </a:p>
          <a:p>
            <a:r>
              <a:rPr lang="en-US" dirty="0"/>
              <a:t>Takes sustained commitment</a:t>
            </a:r>
          </a:p>
        </p:txBody>
      </p:sp>
    </p:spTree>
    <p:extLst>
      <p:ext uri="{BB962C8B-B14F-4D97-AF65-F5344CB8AC3E}">
        <p14:creationId xmlns:p14="http://schemas.microsoft.com/office/powerpoint/2010/main" val="1894503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E31F-9432-D273-E657-9160918E2DFC}"/>
              </a:ext>
            </a:extLst>
          </p:cNvPr>
          <p:cNvSpPr>
            <a:spLocks noGrp="1"/>
          </p:cNvSpPr>
          <p:nvPr>
            <p:ph type="title"/>
          </p:nvPr>
        </p:nvSpPr>
        <p:spPr/>
        <p:txBody>
          <a:bodyPr/>
          <a:lstStyle/>
          <a:p>
            <a:r>
              <a:rPr lang="en-US" dirty="0"/>
              <a:t>Motivating Example – Informed Consent</a:t>
            </a:r>
          </a:p>
        </p:txBody>
      </p:sp>
      <p:sp>
        <p:nvSpPr>
          <p:cNvPr id="3" name="Content Placeholder 2">
            <a:extLst>
              <a:ext uri="{FF2B5EF4-FFF2-40B4-BE49-F238E27FC236}">
                <a16:creationId xmlns:a16="http://schemas.microsoft.com/office/drawing/2014/main" id="{A47FEDD6-9257-06C3-64D2-A03956520DFA}"/>
              </a:ext>
            </a:extLst>
          </p:cNvPr>
          <p:cNvSpPr>
            <a:spLocks noGrp="1"/>
          </p:cNvSpPr>
          <p:nvPr>
            <p:ph idx="1"/>
          </p:nvPr>
        </p:nvSpPr>
        <p:spPr>
          <a:xfrm>
            <a:off x="838200" y="1542364"/>
            <a:ext cx="3563678" cy="4856190"/>
          </a:xfrm>
        </p:spPr>
        <p:txBody>
          <a:bodyPr>
            <a:normAutofit fontScale="85000" lnSpcReduction="20000"/>
          </a:bodyPr>
          <a:lstStyle/>
          <a:p>
            <a:pPr marL="0" indent="0">
              <a:buNone/>
            </a:pPr>
            <a:r>
              <a:rPr lang="en-US" sz="3300" dirty="0">
                <a:solidFill>
                  <a:srgbClr val="FF0000"/>
                </a:solidFill>
              </a:rPr>
              <a:t>Empirical Investigation:</a:t>
            </a:r>
          </a:p>
          <a:p>
            <a:pPr>
              <a:buFont typeface="Wingdings" pitchFamily="2" charset="2"/>
              <a:buChar char="v"/>
            </a:pPr>
            <a:r>
              <a:rPr lang="en-US" dirty="0"/>
              <a:t> </a:t>
            </a:r>
            <a:r>
              <a:rPr lang="en-US" sz="3100" dirty="0"/>
              <a:t>Understand what we mean by informed consent, encompasses:</a:t>
            </a:r>
          </a:p>
          <a:p>
            <a:pPr lvl="1">
              <a:buFont typeface="Wingdings" pitchFamily="2" charset="2"/>
              <a:buChar char="Ø"/>
            </a:pPr>
            <a:r>
              <a:rPr lang="en-US" dirty="0"/>
              <a:t> Disclosure. Do we know the pros and cons of taking an action?</a:t>
            </a:r>
          </a:p>
          <a:p>
            <a:pPr lvl="1">
              <a:buFont typeface="Wingdings" pitchFamily="2" charset="2"/>
              <a:buChar char="Ø"/>
            </a:pPr>
            <a:r>
              <a:rPr lang="en-US" dirty="0"/>
              <a:t>Comprehension. Do we understand the disclosures?</a:t>
            </a:r>
          </a:p>
          <a:p>
            <a:pPr lvl="1">
              <a:buFont typeface="Wingdings" pitchFamily="2" charset="2"/>
              <a:buChar char="Ø"/>
            </a:pPr>
            <a:r>
              <a:rPr lang="en-US" dirty="0"/>
              <a:t>Voluntariness. Is there coercion or manipulation?</a:t>
            </a:r>
          </a:p>
          <a:p>
            <a:pPr lvl="1">
              <a:buFont typeface="Wingdings" pitchFamily="2" charset="2"/>
              <a:buChar char="Ø"/>
            </a:pPr>
            <a:r>
              <a:rPr lang="en-US" dirty="0"/>
              <a:t>Agreement. Is there a clear opportunity to consent or not?</a:t>
            </a:r>
          </a:p>
          <a:p>
            <a:pPr lvl="1">
              <a:buFont typeface="Wingdings" pitchFamily="2" charset="2"/>
              <a:buChar char="Ø"/>
            </a:pPr>
            <a:r>
              <a:rPr lang="en-US" dirty="0"/>
              <a:t>Competence. Are we capable to give consent?</a:t>
            </a:r>
          </a:p>
          <a:p>
            <a:pPr>
              <a:buFont typeface="Wingdings" pitchFamily="2" charset="2"/>
              <a:buChar char="v"/>
            </a:pPr>
            <a:endParaRPr lang="en-US" dirty="0"/>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1A309984-5F97-FD9B-DE57-02FEB834038B}"/>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5" name="Content Placeholder 2">
            <a:extLst>
              <a:ext uri="{FF2B5EF4-FFF2-40B4-BE49-F238E27FC236}">
                <a16:creationId xmlns:a16="http://schemas.microsoft.com/office/drawing/2014/main" id="{7C8C59BE-2B9E-3A09-FADE-C47010207B67}"/>
              </a:ext>
            </a:extLst>
          </p:cNvPr>
          <p:cNvSpPr txBox="1">
            <a:spLocks/>
          </p:cNvSpPr>
          <p:nvPr/>
        </p:nvSpPr>
        <p:spPr>
          <a:xfrm>
            <a:off x="4531242" y="1500160"/>
            <a:ext cx="38046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Values Investigation:</a:t>
            </a:r>
          </a:p>
          <a:p>
            <a:pPr>
              <a:buFont typeface="Wingdings" pitchFamily="2" charset="2"/>
              <a:buChar char="v"/>
            </a:pPr>
            <a:r>
              <a:rPr lang="en-US" dirty="0"/>
              <a:t> Who are the direct and indirect stakeholders?</a:t>
            </a:r>
          </a:p>
          <a:p>
            <a:pPr>
              <a:buFont typeface="Wingdings" pitchFamily="2" charset="2"/>
              <a:buChar char="v"/>
            </a:pPr>
            <a:r>
              <a:rPr lang="en-US" dirty="0"/>
              <a:t>Do the stakeholders have conflicting values?</a:t>
            </a:r>
          </a:p>
          <a:p>
            <a:pPr>
              <a:buFont typeface="Wingdings" pitchFamily="2" charset="2"/>
              <a:buChar char="v"/>
            </a:pPr>
            <a:r>
              <a:rPr lang="en-US" dirty="0"/>
              <a:t>How can we resolve them?</a:t>
            </a:r>
          </a:p>
          <a:p>
            <a:pPr>
              <a:buFont typeface="Wingdings" pitchFamily="2" charset="2"/>
              <a:buChar char="v"/>
            </a:pPr>
            <a:endParaRPr lang="en-US" dirty="0"/>
          </a:p>
          <a:p>
            <a:pPr lvl="1"/>
            <a:endParaRPr lang="en-US" dirty="0"/>
          </a:p>
        </p:txBody>
      </p:sp>
      <p:sp>
        <p:nvSpPr>
          <p:cNvPr id="6" name="Content Placeholder 2">
            <a:extLst>
              <a:ext uri="{FF2B5EF4-FFF2-40B4-BE49-F238E27FC236}">
                <a16:creationId xmlns:a16="http://schemas.microsoft.com/office/drawing/2014/main" id="{5CBCCECD-1E8C-0DA4-098C-A5837F9D9535}"/>
              </a:ext>
            </a:extLst>
          </p:cNvPr>
          <p:cNvSpPr txBox="1">
            <a:spLocks/>
          </p:cNvSpPr>
          <p:nvPr/>
        </p:nvSpPr>
        <p:spPr>
          <a:xfrm>
            <a:off x="8265042" y="1500160"/>
            <a:ext cx="3804684"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Technical Investigation:</a:t>
            </a:r>
          </a:p>
          <a:p>
            <a:pPr>
              <a:buFont typeface="Wingdings" pitchFamily="2" charset="2"/>
              <a:buChar char="v"/>
            </a:pPr>
            <a:r>
              <a:rPr lang="en-US" dirty="0"/>
              <a:t> What are the technical mechanisms for implementing informed consent.</a:t>
            </a:r>
          </a:p>
          <a:p>
            <a:pPr lvl="1">
              <a:buFont typeface="Wingdings" pitchFamily="2" charset="2"/>
              <a:buChar char="Ø"/>
            </a:pPr>
            <a:r>
              <a:rPr lang="en-US" dirty="0"/>
              <a:t> One way =&gt; cookie consent management system.</a:t>
            </a:r>
          </a:p>
          <a:p>
            <a:pPr lvl="1">
              <a:buFont typeface="Wingdings" pitchFamily="2" charset="2"/>
              <a:buChar char="Ø"/>
            </a:pPr>
            <a:r>
              <a:rPr lang="en-US" dirty="0"/>
              <a:t>Websites use them to obtain and manage user permission for using cookies.</a:t>
            </a:r>
          </a:p>
        </p:txBody>
      </p:sp>
    </p:spTree>
    <p:extLst>
      <p:ext uri="{BB962C8B-B14F-4D97-AF65-F5344CB8AC3E}">
        <p14:creationId xmlns:p14="http://schemas.microsoft.com/office/powerpoint/2010/main" val="2148081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EB1D-7B60-024C-A6C8-43D75E8FF262}"/>
              </a:ext>
            </a:extLst>
          </p:cNvPr>
          <p:cNvSpPr>
            <a:spLocks noGrp="1"/>
          </p:cNvSpPr>
          <p:nvPr>
            <p:ph type="title"/>
          </p:nvPr>
        </p:nvSpPr>
        <p:spPr/>
        <p:txBody>
          <a:bodyPr/>
          <a:lstStyle/>
          <a:p>
            <a:r>
              <a:rPr lang="en-US" dirty="0"/>
              <a:t>Integrating User Stories With VSD</a:t>
            </a:r>
          </a:p>
        </p:txBody>
      </p:sp>
      <p:sp>
        <p:nvSpPr>
          <p:cNvPr id="4" name="Slide Number Placeholder 3">
            <a:extLst>
              <a:ext uri="{FF2B5EF4-FFF2-40B4-BE49-F238E27FC236}">
                <a16:creationId xmlns:a16="http://schemas.microsoft.com/office/drawing/2014/main" id="{F4740D6A-7024-FC41-B07F-905F4160D10F}"/>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5" name="Content Placeholder 2">
            <a:extLst>
              <a:ext uri="{FF2B5EF4-FFF2-40B4-BE49-F238E27FC236}">
                <a16:creationId xmlns:a16="http://schemas.microsoft.com/office/drawing/2014/main" id="{1A938783-C44B-0342-9AFD-E20D6008FE4B}"/>
              </a:ext>
            </a:extLst>
          </p:cNvPr>
          <p:cNvSpPr txBox="1">
            <a:spLocks/>
          </p:cNvSpPr>
          <p:nvPr/>
        </p:nvSpPr>
        <p:spPr>
          <a:xfrm>
            <a:off x="943981" y="1781514"/>
            <a:ext cx="45142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Stakeholders identified:</a:t>
            </a:r>
          </a:p>
          <a:p>
            <a:r>
              <a:rPr lang="en-US" dirty="0"/>
              <a:t> Site users</a:t>
            </a:r>
          </a:p>
          <a:p>
            <a:r>
              <a:rPr lang="en-US" dirty="0"/>
              <a:t> Site owners</a:t>
            </a:r>
          </a:p>
          <a:p>
            <a:pPr>
              <a:buFont typeface="Wingdings" pitchFamily="2" charset="2"/>
              <a:buChar char="v"/>
            </a:pPr>
            <a:endParaRPr lang="en-US" dirty="0"/>
          </a:p>
          <a:p>
            <a:pPr marL="0" indent="0">
              <a:buFont typeface="Arial" panose="020B0604020202020204" pitchFamily="34" charset="0"/>
              <a:buNone/>
            </a:pPr>
            <a:r>
              <a:rPr lang="en-US" dirty="0">
                <a:solidFill>
                  <a:srgbClr val="FF0000"/>
                </a:solidFill>
              </a:rPr>
              <a:t>Values identified:</a:t>
            </a:r>
          </a:p>
          <a:p>
            <a:r>
              <a:rPr lang="en-US" dirty="0"/>
              <a:t> Privacy</a:t>
            </a:r>
          </a:p>
          <a:p>
            <a:r>
              <a:rPr lang="en-US" dirty="0"/>
              <a:t> Accountability</a:t>
            </a:r>
          </a:p>
          <a:p>
            <a:r>
              <a:rPr lang="en-US" dirty="0"/>
              <a:t>Transparency</a:t>
            </a:r>
          </a:p>
          <a:p>
            <a:pPr lvl="1"/>
            <a:endParaRPr lang="en-US" dirty="0"/>
          </a:p>
        </p:txBody>
      </p:sp>
      <p:sp>
        <p:nvSpPr>
          <p:cNvPr id="6" name="Content Placeholder 2">
            <a:extLst>
              <a:ext uri="{FF2B5EF4-FFF2-40B4-BE49-F238E27FC236}">
                <a16:creationId xmlns:a16="http://schemas.microsoft.com/office/drawing/2014/main" id="{57C60BE1-3304-3543-B6D2-78C34F1CA26B}"/>
              </a:ext>
            </a:extLst>
          </p:cNvPr>
          <p:cNvSpPr txBox="1">
            <a:spLocks/>
          </p:cNvSpPr>
          <p:nvPr/>
        </p:nvSpPr>
        <p:spPr>
          <a:xfrm>
            <a:off x="5676042" y="2005012"/>
            <a:ext cx="607841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Examples:</a:t>
            </a:r>
          </a:p>
          <a:p>
            <a:pPr>
              <a:buFont typeface="Wingdings" pitchFamily="2" charset="2"/>
              <a:buChar char="v"/>
            </a:pPr>
            <a:r>
              <a:rPr lang="en-US" dirty="0"/>
              <a:t> As a Stack Overflow user, I want to clearly understand what personal data Stack Overflow collects through cookies and control which cookies are set so that I can make an informed choice about my privacy while still accessing the programming help I need. (Essential)</a:t>
            </a:r>
          </a:p>
          <a:p>
            <a:pPr>
              <a:buFont typeface="Wingdings" pitchFamily="2" charset="2"/>
              <a:buChar char="v"/>
            </a:pPr>
            <a:r>
              <a:rPr lang="en-US"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p>
          <a:p>
            <a:pPr>
              <a:buFont typeface="Wingdings" pitchFamily="2" charset="2"/>
              <a:buChar char="v"/>
            </a:pPr>
            <a:endParaRPr lang="en-US" dirty="0"/>
          </a:p>
          <a:p>
            <a:pPr lvl="1"/>
            <a:endParaRPr lang="en-US" dirty="0"/>
          </a:p>
        </p:txBody>
      </p:sp>
    </p:spTree>
    <p:extLst>
      <p:ext uri="{BB962C8B-B14F-4D97-AF65-F5344CB8AC3E}">
        <p14:creationId xmlns:p14="http://schemas.microsoft.com/office/powerpoint/2010/main" val="2309442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E1ED-9F63-134F-BD9D-0973C4E045EE}"/>
              </a:ext>
            </a:extLst>
          </p:cNvPr>
          <p:cNvSpPr>
            <a:spLocks noGrp="1"/>
          </p:cNvSpPr>
          <p:nvPr>
            <p:ph type="title"/>
          </p:nvPr>
        </p:nvSpPr>
        <p:spPr/>
        <p:txBody>
          <a:bodyPr/>
          <a:lstStyle/>
          <a:p>
            <a:r>
              <a:rPr lang="en-US" dirty="0"/>
              <a:t>Conditions of Satisfaction (Informed Consent)</a:t>
            </a:r>
          </a:p>
        </p:txBody>
      </p:sp>
      <p:sp>
        <p:nvSpPr>
          <p:cNvPr id="4" name="Slide Number Placeholder 3">
            <a:extLst>
              <a:ext uri="{FF2B5EF4-FFF2-40B4-BE49-F238E27FC236}">
                <a16:creationId xmlns:a16="http://schemas.microsoft.com/office/drawing/2014/main" id="{FE9C9A8A-3080-3242-B8BE-F2528AA17480}"/>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7" name="Content Placeholder 2">
            <a:extLst>
              <a:ext uri="{FF2B5EF4-FFF2-40B4-BE49-F238E27FC236}">
                <a16:creationId xmlns:a16="http://schemas.microsoft.com/office/drawing/2014/main" id="{03A99269-DD79-DD4B-BAE6-6C59835A79A6}"/>
              </a:ext>
            </a:extLst>
          </p:cNvPr>
          <p:cNvSpPr txBox="1">
            <a:spLocks/>
          </p:cNvSpPr>
          <p:nvPr/>
        </p:nvSpPr>
        <p:spPr>
          <a:xfrm>
            <a:off x="639808" y="1674415"/>
            <a:ext cx="5662518" cy="559858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6">
                    <a:lumMod val="50000"/>
                  </a:schemeClr>
                </a:solidFill>
              </a:rPr>
              <a:t>User Story and COS:</a:t>
            </a:r>
          </a:p>
          <a:p>
            <a:pPr>
              <a:buFont typeface="Wingdings" pitchFamily="2" charset="2"/>
              <a:buChar char="v"/>
            </a:pPr>
            <a:r>
              <a:rPr lang="en-US" sz="2400" dirty="0"/>
              <a:t> </a:t>
            </a:r>
            <a:r>
              <a:rPr lang="en-US" sz="2200" dirty="0"/>
              <a:t>As a Stack Overflow user, I want to clearly understand what personal data Stack Overflow collects through cookies and control which cookies are set so that I can make an informed choice about my privacy while still accessing the programming help I need. (Essential)</a:t>
            </a:r>
            <a:endParaRPr lang="en-US" sz="2400" dirty="0"/>
          </a:p>
          <a:p>
            <a:pPr lvl="1">
              <a:buFont typeface="Wingdings" pitchFamily="2" charset="2"/>
              <a:buChar char="Ø"/>
            </a:pPr>
            <a:r>
              <a:rPr lang="en-US" sz="2100" dirty="0"/>
              <a:t>The system should display a clear cookie banner explaining what personal data is collected before any cookies are set (Essential)</a:t>
            </a:r>
          </a:p>
          <a:p>
            <a:pPr lvl="1">
              <a:buFont typeface="Wingdings" pitchFamily="2" charset="2"/>
              <a:buChar char="Ø"/>
            </a:pPr>
            <a:r>
              <a:rPr lang="en-US" sz="2100" dirty="0"/>
              <a:t>Users should be able to access granular cookie controls to accept/reject specific categories (functional, analytics, advertising, personalization) (Desirable)</a:t>
            </a:r>
          </a:p>
          <a:p>
            <a:pPr lvl="1">
              <a:buFont typeface="Wingdings" pitchFamily="2" charset="2"/>
              <a:buChar char="Ø"/>
            </a:pPr>
            <a:r>
              <a:rPr lang="en-US" sz="2100" dirty="0"/>
              <a:t>The system should provide a “privacy dashboard” showing what data has been collected about the user over time (Extension)</a:t>
            </a:r>
            <a:br>
              <a:rPr lang="en-US" sz="1800" dirty="0"/>
            </a:br>
            <a:endParaRPr lang="en-US" sz="1800" dirty="0"/>
          </a:p>
          <a:p>
            <a:pPr>
              <a:buFont typeface="Wingdings" pitchFamily="2" charset="2"/>
              <a:buChar char="v"/>
            </a:pPr>
            <a:endParaRPr lang="en-US" sz="2400" dirty="0"/>
          </a:p>
          <a:p>
            <a:pPr lvl="1"/>
            <a:endParaRPr lang="en-US" sz="1800" dirty="0"/>
          </a:p>
        </p:txBody>
      </p:sp>
      <p:sp>
        <p:nvSpPr>
          <p:cNvPr id="8" name="Content Placeholder 2">
            <a:extLst>
              <a:ext uri="{FF2B5EF4-FFF2-40B4-BE49-F238E27FC236}">
                <a16:creationId xmlns:a16="http://schemas.microsoft.com/office/drawing/2014/main" id="{28EA7D20-1FD7-364F-8F92-C197CA376105}"/>
              </a:ext>
            </a:extLst>
          </p:cNvPr>
          <p:cNvSpPr txBox="1">
            <a:spLocks/>
          </p:cNvSpPr>
          <p:nvPr/>
        </p:nvSpPr>
        <p:spPr>
          <a:xfrm>
            <a:off x="6302326" y="1689380"/>
            <a:ext cx="5960012" cy="51686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and COS:</a:t>
            </a:r>
          </a:p>
          <a:p>
            <a:pPr>
              <a:buFont typeface="Wingdings" pitchFamily="2" charset="2"/>
              <a:buChar char="v"/>
            </a:pPr>
            <a:r>
              <a:rPr lang="en-US" sz="2400"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endParaRPr lang="en-US" sz="2600" dirty="0"/>
          </a:p>
          <a:p>
            <a:pPr lvl="1">
              <a:buFont typeface="Wingdings" pitchFamily="2" charset="2"/>
              <a:buChar char="Ø"/>
            </a:pPr>
            <a:r>
              <a:rPr lang="en-US" sz="2100" dirty="0"/>
              <a:t>Cookie data containing personal information should be encrypted both in transit and at rest to prevent unauthorized access. (Essential)</a:t>
            </a:r>
          </a:p>
          <a:p>
            <a:pPr lvl="1">
              <a:buFont typeface="Wingdings" pitchFamily="2" charset="2"/>
              <a:buChar char="Ø"/>
            </a:pPr>
            <a:r>
              <a:rPr lang="en-US" sz="2100" dirty="0"/>
              <a:t>The system should automatically expire cookies based on predefined retention periods. (Essential)</a:t>
            </a:r>
          </a:p>
          <a:p>
            <a:pPr lvl="1">
              <a:buFont typeface="Wingdings" pitchFamily="2" charset="2"/>
              <a:buChar char="Ø"/>
            </a:pPr>
            <a:r>
              <a:rPr lang="en-US" sz="2100" dirty="0"/>
              <a:t>The system should allow users to read and search posts even if they reject data collection on cookies. (Desirable)</a:t>
            </a:r>
          </a:p>
          <a:p>
            <a:pPr lvl="1">
              <a:buFont typeface="Wingdings" pitchFamily="2" charset="2"/>
              <a:buChar char="Ø"/>
            </a:pPr>
            <a:r>
              <a:rPr lang="en-US" sz="2100" dirty="0"/>
              <a:t>The platform should implement automated data retention policies that permanently delete expired cookie data. (Extension)</a:t>
            </a:r>
            <a:br>
              <a:rPr lang="en-US" sz="2600" dirty="0"/>
            </a:br>
            <a:endParaRPr lang="en-US" sz="2600" dirty="0"/>
          </a:p>
          <a:p>
            <a:pPr>
              <a:buFont typeface="Wingdings" pitchFamily="2" charset="2"/>
              <a:buChar char="v"/>
            </a:pPr>
            <a:endParaRPr lang="en-US" sz="2400" dirty="0"/>
          </a:p>
          <a:p>
            <a:pPr lvl="1"/>
            <a:endParaRPr lang="en-US" sz="1800" dirty="0"/>
          </a:p>
        </p:txBody>
      </p:sp>
    </p:spTree>
    <p:extLst>
      <p:ext uri="{BB962C8B-B14F-4D97-AF65-F5344CB8AC3E}">
        <p14:creationId xmlns:p14="http://schemas.microsoft.com/office/powerpoint/2010/main" val="21403474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normAutofit lnSpcReduction="10000"/>
          </a:bodyPr>
          <a:lstStyle/>
          <a:p>
            <a:r>
              <a:rPr lang="en-US" dirty="0"/>
              <a:t>At the end of this lesson, you should be able to</a:t>
            </a:r>
          </a:p>
          <a:p>
            <a:pPr lvl="1"/>
            <a:r>
              <a:rPr lang="en-US" dirty="0"/>
              <a:t>Appreciate the requirements analysis process. This includes being able to:</a:t>
            </a:r>
          </a:p>
          <a:p>
            <a:pPr lvl="2"/>
            <a:r>
              <a:rPr lang="en-US" dirty="0"/>
              <a:t>explain the overall purposes of requirements analysis.</a:t>
            </a:r>
          </a:p>
          <a:p>
            <a:pPr lvl="2"/>
            <a:r>
              <a:rPr lang="en-US" dirty="0"/>
              <a:t>enumerate and explain 3 major dimensions of risk in Requirements Analysis.</a:t>
            </a:r>
          </a:p>
          <a:p>
            <a:pPr lvl="1"/>
            <a:r>
              <a:rPr lang="en-US" dirty="0"/>
              <a:t>Learn requirements specification tools. This includes being able to:</a:t>
            </a:r>
          </a:p>
          <a:p>
            <a:pPr lvl="2"/>
            <a:r>
              <a:rPr lang="en-US" dirty="0"/>
              <a:t>document requirements user stories.</a:t>
            </a:r>
          </a:p>
          <a:p>
            <a:pPr lvl="2"/>
            <a:r>
              <a:rPr lang="en-US" dirty="0"/>
              <a:t>track the completion of requirements using conditions of satisfaction.</a:t>
            </a:r>
          </a:p>
          <a:p>
            <a:pPr lvl="2"/>
            <a:r>
              <a:rPr lang="en-US" dirty="0"/>
              <a:t>explain the difference between functional and non-functional requirements.</a:t>
            </a:r>
          </a:p>
          <a:p>
            <a:pPr lvl="1"/>
            <a:r>
              <a:rPr lang="en-US" dirty="0"/>
              <a:t>Understand requirements gathering methods. This includes being able to:</a:t>
            </a:r>
          </a:p>
          <a:p>
            <a:pPr lvl="2"/>
            <a:r>
              <a:rPr lang="en-US" dirty="0"/>
              <a:t>describe Value Sensitive Design (VSD).</a:t>
            </a:r>
          </a:p>
          <a:p>
            <a:pPr lvl="2"/>
            <a:r>
              <a:rPr lang="en-US" dirty="0"/>
              <a:t>understand how VSD is applied to reason about requirements.</a:t>
            </a:r>
          </a:p>
          <a:p>
            <a:pPr lvl="2"/>
            <a:r>
              <a:rPr lang="en-US" dirty="0"/>
              <a:t>integrate VSD with user stories.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37</a:t>
            </a:fld>
            <a:endParaRPr lang="en-US" dirty="0"/>
          </a:p>
        </p:txBody>
      </p:sp>
    </p:spTree>
    <p:extLst>
      <p:ext uri="{BB962C8B-B14F-4D97-AF65-F5344CB8AC3E}">
        <p14:creationId xmlns:p14="http://schemas.microsoft.com/office/powerpoint/2010/main" val="1527510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normAutofit/>
          </a:bodyPr>
          <a:lstStyle/>
          <a:p>
            <a:r>
              <a:rPr lang="en-US" dirty="0"/>
              <a:t>Motivating Example – Informed Consent</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856190"/>
          </a:xfrm>
        </p:spPr>
        <p:txBody>
          <a:bodyPr>
            <a:normAutofit lnSpcReduction="10000"/>
          </a:bodyPr>
          <a:lstStyle/>
          <a:p>
            <a:r>
              <a:rPr lang="en-US" dirty="0"/>
              <a:t>Design choices made during developing software (or any technology) often implicate human values!</a:t>
            </a:r>
          </a:p>
          <a:p>
            <a:r>
              <a:rPr lang="en-US" dirty="0"/>
              <a:t>Ignoring values in the requirements and design process is </a:t>
            </a:r>
            <a:r>
              <a:rPr lang="en-US" b="1" dirty="0"/>
              <a:t>irresponsible</a:t>
            </a:r>
            <a:r>
              <a:rPr lang="en-US" dirty="0"/>
              <a:t>.</a:t>
            </a:r>
          </a:p>
          <a:p>
            <a:r>
              <a:rPr lang="en-US" dirty="0"/>
              <a:t>A Human Value Example: </a:t>
            </a:r>
            <a:r>
              <a:rPr lang="en-US" b="1" dirty="0"/>
              <a:t>Informed Consent</a:t>
            </a:r>
          </a:p>
          <a:p>
            <a:pPr lvl="1"/>
            <a:r>
              <a:rPr lang="en-US" dirty="0"/>
              <a:t>Most websites collect vast amounts of information about users, who have no control over: what information is collected/accessed/used/sold/etc.</a:t>
            </a:r>
          </a:p>
          <a:p>
            <a:pPr lvl="1"/>
            <a:r>
              <a:rPr lang="en-US" dirty="0"/>
              <a:t>A VSD approach to informed consent would emphasizes </a:t>
            </a:r>
            <a:r>
              <a:rPr lang="en-US" b="1" dirty="0"/>
              <a:t>transparency, user control and understanding</a:t>
            </a:r>
            <a:r>
              <a:rPr lang="en-US" dirty="0"/>
              <a:t>.</a:t>
            </a:r>
          </a:p>
          <a:p>
            <a:pPr lvl="1"/>
            <a:r>
              <a:rPr lang="en-US" dirty="0"/>
              <a:t>Web </a:t>
            </a:r>
            <a:r>
              <a:rPr lang="en-US" i="1" dirty="0"/>
              <a:t>cookies</a:t>
            </a:r>
            <a:r>
              <a:rPr lang="en-US" dirty="0"/>
              <a:t> and </a:t>
            </a:r>
            <a:r>
              <a:rPr lang="en-US" i="1" dirty="0"/>
              <a:t>browser security</a:t>
            </a:r>
            <a:r>
              <a:rPr lang="en-US" dirty="0"/>
              <a:t> mechanisms represent solutions to implement the principle of informed consent.  </a:t>
            </a:r>
          </a:p>
          <a:p>
            <a:r>
              <a:rPr lang="en-US" dirty="0"/>
              <a:t>To consider human values during design, we need to understand </a:t>
            </a:r>
            <a:r>
              <a:rPr lang="en-US" b="1" i="1" dirty="0"/>
              <a:t>what</a:t>
            </a:r>
            <a:r>
              <a:rPr lang="en-US" dirty="0"/>
              <a:t> they means generally and in the specific </a:t>
            </a:r>
            <a:r>
              <a:rPr lang="en-US" b="1" i="1" dirty="0"/>
              <a:t>context </a:t>
            </a:r>
            <a:r>
              <a:rPr lang="en-US" dirty="0"/>
              <a:t>of technology</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38</a:t>
            </a:fld>
            <a:endParaRPr lang="en-US"/>
          </a:p>
        </p:txBody>
      </p:sp>
    </p:spTree>
    <p:extLst>
      <p:ext uri="{BB962C8B-B14F-4D97-AF65-F5344CB8AC3E}">
        <p14:creationId xmlns:p14="http://schemas.microsoft.com/office/powerpoint/2010/main" val="1106144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092E-8BB8-B48B-3BAB-ABDF1BE728C6}"/>
              </a:ext>
            </a:extLst>
          </p:cNvPr>
          <p:cNvSpPr>
            <a:spLocks noGrp="1"/>
          </p:cNvSpPr>
          <p:nvPr>
            <p:ph type="title"/>
          </p:nvPr>
        </p:nvSpPr>
        <p:spPr/>
        <p:txBody>
          <a:bodyPr/>
          <a:lstStyle/>
          <a:p>
            <a:r>
              <a:rPr lang="en-US" dirty="0"/>
              <a:t>Example: The Reddit Case Study</a:t>
            </a:r>
          </a:p>
        </p:txBody>
      </p:sp>
      <p:sp>
        <p:nvSpPr>
          <p:cNvPr id="3" name="Content Placeholder 2">
            <a:extLst>
              <a:ext uri="{FF2B5EF4-FFF2-40B4-BE49-F238E27FC236}">
                <a16:creationId xmlns:a16="http://schemas.microsoft.com/office/drawing/2014/main" id="{A1628D1E-4883-1046-9135-0DBD842CD0FD}"/>
              </a:ext>
            </a:extLst>
          </p:cNvPr>
          <p:cNvSpPr>
            <a:spLocks noGrp="1"/>
          </p:cNvSpPr>
          <p:nvPr>
            <p:ph idx="1"/>
          </p:nvPr>
        </p:nvSpPr>
        <p:spPr>
          <a:xfrm>
            <a:off x="838200" y="1500160"/>
            <a:ext cx="8848060" cy="4351338"/>
          </a:xfrm>
        </p:spPr>
        <p:txBody>
          <a:bodyPr/>
          <a:lstStyle/>
          <a:p>
            <a:pPr marL="0" indent="0">
              <a:buNone/>
            </a:pPr>
            <a:r>
              <a:rPr lang="en-US" dirty="0">
                <a:solidFill>
                  <a:srgbClr val="C00000"/>
                </a:solidFill>
              </a:rPr>
              <a:t>A classifier model that will replace the role of humans in the moderating process. This algorithm will classify new posts, determining whether or not they’re appropriate for Reddit. Those that are flagged inappropriate will be removed.</a:t>
            </a:r>
          </a:p>
          <a:p>
            <a:pPr marL="0" indent="0">
              <a:buNone/>
            </a:pPr>
            <a:endParaRPr lang="en-US" dirty="0">
              <a:solidFill>
                <a:srgbClr val="C00000"/>
              </a:solidFill>
            </a:endParaRPr>
          </a:p>
        </p:txBody>
      </p:sp>
      <p:sp>
        <p:nvSpPr>
          <p:cNvPr id="4" name="Slide Number Placeholder 3">
            <a:extLst>
              <a:ext uri="{FF2B5EF4-FFF2-40B4-BE49-F238E27FC236}">
                <a16:creationId xmlns:a16="http://schemas.microsoft.com/office/drawing/2014/main" id="{F30CE011-3094-1F2E-34AE-303DC6DE91BB}"/>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3016487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125C-16A4-CB12-F2D2-F6A6C60B5A3A}"/>
              </a:ext>
            </a:extLst>
          </p:cNvPr>
          <p:cNvSpPr>
            <a:spLocks noGrp="1"/>
          </p:cNvSpPr>
          <p:nvPr>
            <p:ph type="title"/>
          </p:nvPr>
        </p:nvSpPr>
        <p:spPr/>
        <p:txBody>
          <a:bodyPr/>
          <a:lstStyle/>
          <a:p>
            <a:r>
              <a:rPr lang="en-US" dirty="0"/>
              <a:t>Empirical Investigation - Development of the Model </a:t>
            </a:r>
          </a:p>
        </p:txBody>
      </p:sp>
      <p:sp>
        <p:nvSpPr>
          <p:cNvPr id="3" name="Content Placeholder 2">
            <a:extLst>
              <a:ext uri="{FF2B5EF4-FFF2-40B4-BE49-F238E27FC236}">
                <a16:creationId xmlns:a16="http://schemas.microsoft.com/office/drawing/2014/main" id="{983505CF-2F76-CA7F-09FB-C9B0AC9EE1FC}"/>
              </a:ext>
            </a:extLst>
          </p:cNvPr>
          <p:cNvSpPr>
            <a:spLocks noGrp="1"/>
          </p:cNvSpPr>
          <p:nvPr>
            <p:ph idx="1"/>
          </p:nvPr>
        </p:nvSpPr>
        <p:spPr>
          <a:xfrm>
            <a:off x="838200" y="1500160"/>
            <a:ext cx="4924647" cy="4351338"/>
          </a:xfrm>
        </p:spPr>
        <p:txBody>
          <a:bodyPr/>
          <a:lstStyle/>
          <a:p>
            <a:pPr marL="0" indent="0">
              <a:buNone/>
            </a:pPr>
            <a:r>
              <a:rPr lang="en-US" dirty="0"/>
              <a:t>Training data has two primary elements:</a:t>
            </a:r>
          </a:p>
          <a:p>
            <a:pPr>
              <a:buFont typeface="Wingdings" pitchFamily="2" charset="2"/>
              <a:buChar char="Ø"/>
            </a:pPr>
            <a:r>
              <a:rPr lang="en-US" dirty="0"/>
              <a:t>Posts that Reddit users have flagged previously</a:t>
            </a:r>
          </a:p>
          <a:p>
            <a:pPr>
              <a:buFont typeface="Wingdings" pitchFamily="2" charset="2"/>
              <a:buChar char="Ø"/>
            </a:pPr>
            <a:r>
              <a:rPr lang="en-US" dirty="0"/>
              <a:t> A dataset of English words that would be flagged as inappropriate</a:t>
            </a:r>
          </a:p>
          <a:p>
            <a:endParaRPr lang="en-US" dirty="0"/>
          </a:p>
        </p:txBody>
      </p:sp>
      <p:sp>
        <p:nvSpPr>
          <p:cNvPr id="4" name="Slide Number Placeholder 3">
            <a:extLst>
              <a:ext uri="{FF2B5EF4-FFF2-40B4-BE49-F238E27FC236}">
                <a16:creationId xmlns:a16="http://schemas.microsoft.com/office/drawing/2014/main" id="{9E80E0ED-3B19-C055-F6F6-43DAB38A2E76}"/>
              </a:ext>
            </a:extLst>
          </p:cNvPr>
          <p:cNvSpPr>
            <a:spLocks noGrp="1"/>
          </p:cNvSpPr>
          <p:nvPr>
            <p:ph type="sldNum" sz="quarter" idx="12"/>
          </p:nvPr>
        </p:nvSpPr>
        <p:spPr/>
        <p:txBody>
          <a:bodyPr/>
          <a:lstStyle/>
          <a:p>
            <a:fld id="{20F37917-FD3A-4669-9018-DA04BCDD3D75}" type="slidenum">
              <a:rPr lang="en-US" smtClean="0"/>
              <a:t>40</a:t>
            </a:fld>
            <a:endParaRPr lang="en-US"/>
          </a:p>
        </p:txBody>
      </p:sp>
      <p:sp>
        <p:nvSpPr>
          <p:cNvPr id="5" name="Content Placeholder 2">
            <a:extLst>
              <a:ext uri="{FF2B5EF4-FFF2-40B4-BE49-F238E27FC236}">
                <a16:creationId xmlns:a16="http://schemas.microsoft.com/office/drawing/2014/main" id="{9D0CCBC7-C6F7-4689-D15B-80D3D02953BF}"/>
              </a:ext>
            </a:extLst>
          </p:cNvPr>
          <p:cNvSpPr txBox="1">
            <a:spLocks/>
          </p:cNvSpPr>
          <p:nvPr/>
        </p:nvSpPr>
        <p:spPr>
          <a:xfrm>
            <a:off x="6148276" y="1500160"/>
            <a:ext cx="49246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Reflect on the sources of data</a:t>
            </a:r>
          </a:p>
          <a:p>
            <a:pPr lvl="1"/>
            <a:r>
              <a:rPr lang="en-US" dirty="0"/>
              <a:t>Is the dataset representative of the language we want removed?</a:t>
            </a:r>
          </a:p>
          <a:p>
            <a:pPr lvl="1"/>
            <a:r>
              <a:rPr lang="en-US" dirty="0"/>
              <a:t>Are there any sources of biases or disparities that in this data that we should be considering?</a:t>
            </a:r>
          </a:p>
          <a:p>
            <a:r>
              <a:rPr lang="en-US" dirty="0"/>
              <a:t>Complications</a:t>
            </a:r>
          </a:p>
          <a:p>
            <a:pPr lvl="1"/>
            <a:r>
              <a:rPr lang="en-US" dirty="0"/>
              <a:t>Given the contextual nature of offensive speech, what complications or problems can arise from this model?</a:t>
            </a:r>
          </a:p>
        </p:txBody>
      </p:sp>
    </p:spTree>
    <p:extLst>
      <p:ext uri="{BB962C8B-B14F-4D97-AF65-F5344CB8AC3E}">
        <p14:creationId xmlns:p14="http://schemas.microsoft.com/office/powerpoint/2010/main" val="872009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00D1-4FCF-7632-A87A-D563CA9E2118}"/>
              </a:ext>
            </a:extLst>
          </p:cNvPr>
          <p:cNvSpPr>
            <a:spLocks noGrp="1"/>
          </p:cNvSpPr>
          <p:nvPr>
            <p:ph type="title"/>
          </p:nvPr>
        </p:nvSpPr>
        <p:spPr/>
        <p:txBody>
          <a:bodyPr/>
          <a:lstStyle/>
          <a:p>
            <a:r>
              <a:rPr lang="en-US" dirty="0"/>
              <a:t>Value Investigation – Who are the Stakeholders? </a:t>
            </a:r>
          </a:p>
        </p:txBody>
      </p:sp>
      <p:sp>
        <p:nvSpPr>
          <p:cNvPr id="3" name="Content Placeholder 2">
            <a:extLst>
              <a:ext uri="{FF2B5EF4-FFF2-40B4-BE49-F238E27FC236}">
                <a16:creationId xmlns:a16="http://schemas.microsoft.com/office/drawing/2014/main" id="{9A961C99-2CC8-98AA-07DB-8A17C0B9AEF1}"/>
              </a:ext>
            </a:extLst>
          </p:cNvPr>
          <p:cNvSpPr>
            <a:spLocks noGrp="1"/>
          </p:cNvSpPr>
          <p:nvPr>
            <p:ph idx="1"/>
          </p:nvPr>
        </p:nvSpPr>
        <p:spPr>
          <a:xfrm>
            <a:off x="838199" y="1500160"/>
            <a:ext cx="10868247" cy="4351338"/>
          </a:xfrm>
        </p:spPr>
        <p:txBody>
          <a:bodyPr>
            <a:normAutofit/>
          </a:bodyPr>
          <a:lstStyle/>
          <a:p>
            <a:pPr marL="514350" indent="-514350">
              <a:buFont typeface="+mj-lt"/>
              <a:buAutoNum type="arabicPeriod"/>
            </a:pPr>
            <a:r>
              <a:rPr lang="en-US" dirty="0"/>
              <a:t>Relative to the issue of content moderation, who or what are the stakeholders? (i.e. individuals or groups whose interests stand to be impacted by this algorithm?)</a:t>
            </a:r>
          </a:p>
          <a:p>
            <a:pPr marL="514350" indent="-514350">
              <a:buFont typeface="+mj-lt"/>
              <a:buAutoNum type="arabicPeriod"/>
            </a:pPr>
            <a:r>
              <a:rPr lang="en-US" dirty="0"/>
              <a:t>Relative to the issue of content moderation, what are the interests or values of the different stakeholders?</a:t>
            </a:r>
          </a:p>
          <a:p>
            <a:pPr marL="514350" indent="-514350">
              <a:buFont typeface="+mj-lt"/>
              <a:buAutoNum type="arabicPeriod"/>
            </a:pPr>
            <a:r>
              <a:rPr lang="en-US" dirty="0"/>
              <a:t>Are there any conflicts of interests or values?</a:t>
            </a:r>
          </a:p>
          <a:p>
            <a:pPr marL="514350" indent="-514350">
              <a:buFont typeface="+mj-lt"/>
              <a:buAutoNum type="arabicPeriod"/>
            </a:pPr>
            <a:r>
              <a:rPr lang="en-US" dirty="0"/>
              <a:t>Overall, given the different stakeholders, interests and values, do any of them stand out to you as ones we should prioritize? Why?</a:t>
            </a:r>
          </a:p>
        </p:txBody>
      </p:sp>
      <p:sp>
        <p:nvSpPr>
          <p:cNvPr id="4" name="Slide Number Placeholder 3">
            <a:extLst>
              <a:ext uri="{FF2B5EF4-FFF2-40B4-BE49-F238E27FC236}">
                <a16:creationId xmlns:a16="http://schemas.microsoft.com/office/drawing/2014/main" id="{B1846DD2-C733-7BF5-1A88-1DE2E1003009}"/>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39363171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756B-A2A8-E49D-275B-242F19E39A6F}"/>
              </a:ext>
            </a:extLst>
          </p:cNvPr>
          <p:cNvSpPr>
            <a:spLocks noGrp="1"/>
          </p:cNvSpPr>
          <p:nvPr>
            <p:ph type="title"/>
          </p:nvPr>
        </p:nvSpPr>
        <p:spPr/>
        <p:txBody>
          <a:bodyPr/>
          <a:lstStyle/>
          <a:p>
            <a:r>
              <a:rPr lang="en-US" dirty="0"/>
              <a:t>Value Investigation – What are the value tensions?</a:t>
            </a:r>
          </a:p>
        </p:txBody>
      </p:sp>
      <p:sp>
        <p:nvSpPr>
          <p:cNvPr id="3" name="Content Placeholder 2">
            <a:extLst>
              <a:ext uri="{FF2B5EF4-FFF2-40B4-BE49-F238E27FC236}">
                <a16:creationId xmlns:a16="http://schemas.microsoft.com/office/drawing/2014/main" id="{2BBDF1D1-AD42-D3B3-32F6-3100087AE8EC}"/>
              </a:ext>
            </a:extLst>
          </p:cNvPr>
          <p:cNvSpPr>
            <a:spLocks noGrp="1"/>
          </p:cNvSpPr>
          <p:nvPr>
            <p:ph idx="1"/>
          </p:nvPr>
        </p:nvSpPr>
        <p:spPr/>
        <p:txBody>
          <a:bodyPr>
            <a:normAutofit lnSpcReduction="10000"/>
          </a:bodyPr>
          <a:lstStyle/>
          <a:p>
            <a:pPr marL="514350" indent="-514350">
              <a:buFont typeface="+mj-lt"/>
              <a:buAutoNum type="arabicPeriod"/>
            </a:pPr>
            <a:r>
              <a:rPr lang="en-US" dirty="0"/>
              <a:t>Why do you think some people might be concerned with Reddit removing user’s posts? What if the posts have misinformation or hate speech?</a:t>
            </a:r>
          </a:p>
          <a:p>
            <a:pPr marL="514350" indent="-514350">
              <a:buFont typeface="+mj-lt"/>
              <a:buAutoNum type="arabicPeriod"/>
            </a:pPr>
            <a:r>
              <a:rPr lang="en-US" dirty="0"/>
              <a:t>How are users harmed if posts are mistakenly removed by Reddit?</a:t>
            </a:r>
          </a:p>
          <a:p>
            <a:pPr marL="514350" indent="-514350">
              <a:buFont typeface="+mj-lt"/>
              <a:buAutoNum type="arabicPeriod"/>
            </a:pPr>
            <a:r>
              <a:rPr lang="en-US" dirty="0"/>
              <a:t>How can bias in the moderation algorithms potentially harm users?</a:t>
            </a:r>
          </a:p>
          <a:p>
            <a:pPr marL="514350" indent="-514350">
              <a:buFont typeface="+mj-lt"/>
              <a:buAutoNum type="arabicPeriod"/>
            </a:pPr>
            <a:r>
              <a:rPr lang="en-US" dirty="0"/>
              <a:t>Given the debate on free speech vs. content moderation what do you think are the strengths and weaknesses of the proposed requirement?</a:t>
            </a:r>
          </a:p>
        </p:txBody>
      </p:sp>
      <p:sp>
        <p:nvSpPr>
          <p:cNvPr id="4" name="Slide Number Placeholder 3">
            <a:extLst>
              <a:ext uri="{FF2B5EF4-FFF2-40B4-BE49-F238E27FC236}">
                <a16:creationId xmlns:a16="http://schemas.microsoft.com/office/drawing/2014/main" id="{D4A73DC0-62D3-455A-A1DF-7F2AFE5098A9}"/>
              </a:ext>
            </a:extLst>
          </p:cNvPr>
          <p:cNvSpPr>
            <a:spLocks noGrp="1"/>
          </p:cNvSpPr>
          <p:nvPr>
            <p:ph type="sldNum" sz="quarter" idx="12"/>
          </p:nvPr>
        </p:nvSpPr>
        <p:spPr/>
        <p:txBody>
          <a:bodyPr/>
          <a:lstStyle/>
          <a:p>
            <a:fld id="{20F37917-FD3A-4669-9018-DA04BCDD3D75}" type="slidenum">
              <a:rPr lang="en-US" smtClean="0"/>
              <a:t>42</a:t>
            </a:fld>
            <a:endParaRPr lang="en-US"/>
          </a:p>
        </p:txBody>
      </p:sp>
    </p:spTree>
    <p:extLst>
      <p:ext uri="{BB962C8B-B14F-4D97-AF65-F5344CB8AC3E}">
        <p14:creationId xmlns:p14="http://schemas.microsoft.com/office/powerpoint/2010/main" val="3687600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7602-B4CF-BDC8-DDE2-14B6FB2174BF}"/>
              </a:ext>
            </a:extLst>
          </p:cNvPr>
          <p:cNvSpPr>
            <a:spLocks noGrp="1"/>
          </p:cNvSpPr>
          <p:nvPr>
            <p:ph type="title"/>
          </p:nvPr>
        </p:nvSpPr>
        <p:spPr/>
        <p:txBody>
          <a:bodyPr/>
          <a:lstStyle/>
          <a:p>
            <a:r>
              <a:rPr lang="en-US" dirty="0"/>
              <a:t>Technical Investigations</a:t>
            </a:r>
          </a:p>
        </p:txBody>
      </p:sp>
      <p:sp>
        <p:nvSpPr>
          <p:cNvPr id="3" name="Content Placeholder 2">
            <a:extLst>
              <a:ext uri="{FF2B5EF4-FFF2-40B4-BE49-F238E27FC236}">
                <a16:creationId xmlns:a16="http://schemas.microsoft.com/office/drawing/2014/main" id="{C36CF53C-4066-4127-A0C2-13EAEDBD150D}"/>
              </a:ext>
            </a:extLst>
          </p:cNvPr>
          <p:cNvSpPr>
            <a:spLocks noGrp="1"/>
          </p:cNvSpPr>
          <p:nvPr>
            <p:ph idx="1"/>
          </p:nvPr>
        </p:nvSpPr>
        <p:spPr/>
        <p:txBody>
          <a:bodyPr>
            <a:normAutofit fontScale="92500"/>
          </a:bodyPr>
          <a:lstStyle/>
          <a:p>
            <a:r>
              <a:rPr lang="en-US" dirty="0"/>
              <a:t>Suppose as a result of the value investigations we came up with two high-level requirements:</a:t>
            </a:r>
          </a:p>
          <a:p>
            <a:pPr marL="914400" lvl="1" indent="-457200">
              <a:buFont typeface="+mj-lt"/>
              <a:buAutoNum type="arabicPeriod"/>
            </a:pPr>
            <a:r>
              <a:rPr lang="en-US" dirty="0"/>
              <a:t>The flagging feature gives an explanation to the user as to why the system flagged and removed their content. If, after reading the explanation, the user thought the flagging was in error, they can submit the flag for further review. </a:t>
            </a:r>
          </a:p>
          <a:p>
            <a:pPr marL="914400" lvl="1" indent="-457200">
              <a:buFont typeface="+mj-lt"/>
              <a:buAutoNum type="arabicPeriod"/>
            </a:pPr>
            <a:r>
              <a:rPr lang="en-US" dirty="0"/>
              <a:t>The system prompts the user to reconsider if their post is potentially offensive, but does not prevent it from being posted.</a:t>
            </a:r>
          </a:p>
          <a:p>
            <a:r>
              <a:rPr lang="en-US" dirty="0"/>
              <a:t>Which requirement would you prefer based on the </a:t>
            </a:r>
            <a:r>
              <a:rPr lang="en-US" i="1" dirty="0"/>
              <a:t>technical feasibility and the values</a:t>
            </a:r>
            <a:r>
              <a:rPr lang="en-US" dirty="0"/>
              <a:t> that you think are important?</a:t>
            </a:r>
          </a:p>
        </p:txBody>
      </p:sp>
      <p:sp>
        <p:nvSpPr>
          <p:cNvPr id="4" name="Slide Number Placeholder 3">
            <a:extLst>
              <a:ext uri="{FF2B5EF4-FFF2-40B4-BE49-F238E27FC236}">
                <a16:creationId xmlns:a16="http://schemas.microsoft.com/office/drawing/2014/main" id="{32FCEC0B-BB53-CE83-F74E-D021035F50E0}"/>
              </a:ext>
            </a:extLst>
          </p:cNvPr>
          <p:cNvSpPr>
            <a:spLocks noGrp="1"/>
          </p:cNvSpPr>
          <p:nvPr>
            <p:ph type="sldNum" sz="quarter" idx="12"/>
          </p:nvPr>
        </p:nvSpPr>
        <p:spPr/>
        <p:txBody>
          <a:bodyPr/>
          <a:lstStyle/>
          <a:p>
            <a:fld id="{20F37917-FD3A-4669-9018-DA04BCDD3D75}" type="slidenum">
              <a:rPr lang="en-US" smtClean="0"/>
              <a:t>43</a:t>
            </a:fld>
            <a:endParaRPr lang="en-US"/>
          </a:p>
        </p:txBody>
      </p:sp>
    </p:spTree>
    <p:extLst>
      <p:ext uri="{BB962C8B-B14F-4D97-AF65-F5344CB8AC3E}">
        <p14:creationId xmlns:p14="http://schemas.microsoft.com/office/powerpoint/2010/main" val="21816561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271A-4170-C5F2-C69E-66357770CC1B}"/>
              </a:ext>
            </a:extLst>
          </p:cNvPr>
          <p:cNvSpPr>
            <a:spLocks noGrp="1"/>
          </p:cNvSpPr>
          <p:nvPr>
            <p:ph type="title"/>
          </p:nvPr>
        </p:nvSpPr>
        <p:spPr/>
        <p:txBody>
          <a:bodyPr/>
          <a:lstStyle/>
          <a:p>
            <a:r>
              <a:rPr lang="en-US" dirty="0"/>
              <a:t>Using VSD to Define User Stories</a:t>
            </a:r>
          </a:p>
        </p:txBody>
      </p:sp>
      <p:sp>
        <p:nvSpPr>
          <p:cNvPr id="3" name="Content Placeholder 2">
            <a:extLst>
              <a:ext uri="{FF2B5EF4-FFF2-40B4-BE49-F238E27FC236}">
                <a16:creationId xmlns:a16="http://schemas.microsoft.com/office/drawing/2014/main" id="{07D4A9E1-54C4-62AE-1AB7-CC939291C0B9}"/>
              </a:ext>
            </a:extLst>
          </p:cNvPr>
          <p:cNvSpPr>
            <a:spLocks noGrp="1"/>
          </p:cNvSpPr>
          <p:nvPr>
            <p:ph idx="1"/>
          </p:nvPr>
        </p:nvSpPr>
        <p:spPr/>
        <p:txBody>
          <a:bodyPr/>
          <a:lstStyle/>
          <a:p>
            <a:r>
              <a:rPr lang="en-US" dirty="0"/>
              <a:t>Formally specify the chosen requirement as user stories.</a:t>
            </a:r>
          </a:p>
          <a:p>
            <a:r>
              <a:rPr lang="en-US" dirty="0"/>
              <a:t>Your user stories must capture the following:</a:t>
            </a:r>
          </a:p>
          <a:p>
            <a:pPr lvl="1"/>
            <a:r>
              <a:rPr lang="en-US" dirty="0"/>
              <a:t>Who are the stakeholders?</a:t>
            </a:r>
          </a:p>
          <a:p>
            <a:pPr lvl="1"/>
            <a:r>
              <a:rPr lang="en-US" dirty="0"/>
              <a:t>What are the values?</a:t>
            </a:r>
          </a:p>
          <a:p>
            <a:pPr lvl="1"/>
            <a:r>
              <a:rPr lang="en-US" dirty="0"/>
              <a:t>What value tensions were resolved?</a:t>
            </a:r>
          </a:p>
          <a:p>
            <a:pPr lvl="1"/>
            <a:r>
              <a:rPr lang="en-US" dirty="0"/>
              <a:t>What are the conditions of satisfaction?</a:t>
            </a:r>
          </a:p>
          <a:p>
            <a:r>
              <a:rPr lang="en-US" dirty="0"/>
              <a:t>Download the detailed instructions of the activity from the course website (add link).</a:t>
            </a:r>
          </a:p>
        </p:txBody>
      </p:sp>
      <p:sp>
        <p:nvSpPr>
          <p:cNvPr id="4" name="Slide Number Placeholder 3">
            <a:extLst>
              <a:ext uri="{FF2B5EF4-FFF2-40B4-BE49-F238E27FC236}">
                <a16:creationId xmlns:a16="http://schemas.microsoft.com/office/drawing/2014/main" id="{37E7A858-98E7-6833-17AC-6377EA96A2A3}"/>
              </a:ext>
            </a:extLst>
          </p:cNvPr>
          <p:cNvSpPr>
            <a:spLocks noGrp="1"/>
          </p:cNvSpPr>
          <p:nvPr>
            <p:ph type="sldNum" sz="quarter" idx="12"/>
          </p:nvPr>
        </p:nvSpPr>
        <p:spPr/>
        <p:txBody>
          <a:bodyPr/>
          <a:lstStyle/>
          <a:p>
            <a:fld id="{20F37917-FD3A-4669-9018-DA04BCDD3D75}" type="slidenum">
              <a:rPr lang="en-US" smtClean="0"/>
              <a:t>44</a:t>
            </a:fld>
            <a:endParaRPr lang="en-US"/>
          </a:p>
        </p:txBody>
      </p:sp>
    </p:spTree>
    <p:extLst>
      <p:ext uri="{BB962C8B-B14F-4D97-AF65-F5344CB8AC3E}">
        <p14:creationId xmlns:p14="http://schemas.microsoft.com/office/powerpoint/2010/main" val="396410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a:solidFill>
                  <a:schemeClr val="bg1"/>
                </a:solidFill>
                <a:latin typeface="+mj-lt"/>
                <a:ea typeface="+mj-ea"/>
              </a:rPr>
              <a:t>We'll use a least-common-denominator approach: user stories</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21236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a:t>
            </a:r>
          </a:p>
          <a:p>
            <a:r>
              <a:rPr lang="en-US" sz="4400" b="1" i="1" dirty="0">
                <a:solidFill>
                  <a:srgbClr val="FF0000"/>
                </a:solidFill>
                <a:latin typeface="Ink Free" panose="03080402000500000000" pitchFamily="66" charset="0"/>
              </a:rPr>
              <a:t>&lt;some capability&gt; </a:t>
            </a:r>
          </a:p>
          <a:p>
            <a:r>
              <a:rPr lang="en-US" sz="4400" b="1" i="1" dirty="0">
                <a:solidFill>
                  <a:srgbClr val="FF0000"/>
                </a:solidFill>
                <a:latin typeface="Ink Free" panose="03080402000500000000" pitchFamily="66" charset="0"/>
              </a:rPr>
              <a:t>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4046497"/>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4243162"/>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13709</TotalTime>
  <Words>5888</Words>
  <Application>Microsoft Macintosh PowerPoint</Application>
  <PresentationFormat>Widescreen</PresentationFormat>
  <Paragraphs>515</Paragraphs>
  <Slides>44</Slides>
  <Notes>36</Notes>
  <HiddenSlides>14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Times New Roman</vt:lpstr>
      <vt:lpstr>Calibri</vt:lpstr>
      <vt:lpstr>Arial</vt:lpstr>
      <vt:lpstr>Wingdings</vt:lpstr>
      <vt:lpstr>Verdana</vt:lpstr>
      <vt:lpstr>Ink Free</vt:lpstr>
      <vt:lpstr>Calibri Light</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user stories</vt:lpstr>
      <vt:lpstr>User Stories document requirements from a user’s point of view</vt:lpstr>
      <vt:lpstr>Properties of a user story</vt:lpstr>
      <vt:lpstr>Examples:</vt:lpstr>
      <vt:lpstr>Conditions of Satisfaction fill in details of the desired behavior</vt:lpstr>
      <vt:lpstr>Examples</vt:lpstr>
      <vt:lpstr>Priorities</vt:lpstr>
      <vt:lpstr>Minimum Viable Product</vt:lpstr>
      <vt:lpstr>The MVP and Your Project Grade</vt:lpstr>
      <vt:lpstr>Another Example: a Pothole reporting system</vt:lpstr>
      <vt:lpstr>User Story #1</vt:lpstr>
      <vt:lpstr>Conditions of Satisfaction</vt:lpstr>
      <vt:lpstr>User Story #2</vt:lpstr>
      <vt:lpstr>Conditions of Satisfaction</vt:lpstr>
      <vt:lpstr>User Story #3</vt:lpstr>
      <vt:lpstr>Conditions of Satisfaction</vt:lpstr>
      <vt:lpstr>Yet another example: a University Transcript database</vt:lpstr>
      <vt:lpstr>User Story</vt:lpstr>
      <vt:lpstr>Satisfaction Conditions</vt:lpstr>
      <vt:lpstr>Non-Functional Requirements capture the quality goals of the system:</vt:lpstr>
      <vt:lpstr>Example:</vt:lpstr>
      <vt:lpstr>Other non-functional requirements</vt:lpstr>
      <vt:lpstr>Still more non-functional requirements</vt:lpstr>
      <vt:lpstr>Writing User Stories: INVEST</vt:lpstr>
      <vt:lpstr>Value Sensitive Design (VSD) is an ethical Framework to gather requirements</vt:lpstr>
      <vt:lpstr>Value Sensitive Design (VSD) in Brief</vt:lpstr>
      <vt:lpstr>Motivating Example – Informed Consent</vt:lpstr>
      <vt:lpstr>Integrating User Stories With VSD</vt:lpstr>
      <vt:lpstr>Conditions of Satisfaction (Informed Consent)</vt:lpstr>
      <vt:lpstr>Learning Goals for this Lesson</vt:lpstr>
      <vt:lpstr>Motivating Example – Informed Consent</vt:lpstr>
      <vt:lpstr>Example: The Reddit Case Study</vt:lpstr>
      <vt:lpstr>Empirical Investigation - Development of the Model </vt:lpstr>
      <vt:lpstr>Value Investigation – Who are the Stakeholders? </vt:lpstr>
      <vt:lpstr>Value Investigation – What are the value tensions?</vt:lpstr>
      <vt:lpstr>Technical Investigations</vt:lpstr>
      <vt:lpstr>Using VSD to Define User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Mitra, Joydeep</cp:lastModifiedBy>
  <cp:revision>465</cp:revision>
  <dcterms:created xsi:type="dcterms:W3CDTF">2021-01-07T15:19:22Z</dcterms:created>
  <dcterms:modified xsi:type="dcterms:W3CDTF">2025-08-22T21:22:11Z</dcterms:modified>
</cp:coreProperties>
</file>