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40" r:id="rId18"/>
    <p:sldId id="541" r:id="rId19"/>
    <p:sldId id="542" r:id="rId20"/>
    <p:sldId id="543" r:id="rId21"/>
    <p:sldId id="544" r:id="rId22"/>
    <p:sldId id="545" r:id="rId23"/>
    <p:sldId id="546" r:id="rId24"/>
    <p:sldId id="528" r:id="rId25"/>
    <p:sldId id="547" r:id="rId26"/>
    <p:sldId id="527" r:id="rId27"/>
    <p:sldId id="549" r:id="rId28"/>
    <p:sldId id="550" r:id="rId29"/>
    <p:sldId id="494" r:id="rId30"/>
    <p:sldId id="496" r:id="rId31"/>
    <p:sldId id="495" r:id="rId32"/>
    <p:sldId id="552" r:id="rId33"/>
    <p:sldId id="553" r:id="rId34"/>
    <p:sldId id="555" r:id="rId35"/>
    <p:sldId id="556" r:id="rId36"/>
    <p:sldId id="557" r:id="rId37"/>
    <p:sldId id="558" r:id="rId38"/>
    <p:sldId id="559" r:id="rId39"/>
    <p:sldId id="560" r:id="rId40"/>
    <p:sldId id="561" r:id="rId41"/>
    <p:sldId id="562" r:id="rId42"/>
    <p:sldId id="498" r:id="rId43"/>
  </p:sldIdLst>
  <p:sldSz cx="12192000" cy="6858000"/>
  <p:notesSz cx="9144000" cy="6858000"/>
  <p:embeddedFontLst>
    <p:embeddedFont>
      <p:font typeface="Ink Free" panose="03080402000500000000" pitchFamily="66" charset="0"/>
      <p:regular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40"/>
            <p14:sldId id="541"/>
            <p14:sldId id="542"/>
            <p14:sldId id="543"/>
            <p14:sldId id="544"/>
            <p14:sldId id="545"/>
            <p14:sldId id="546"/>
            <p14:sldId id="528"/>
            <p14:sldId id="547"/>
            <p14:sldId id="527"/>
            <p14:sldId id="549"/>
            <p14:sldId id="550"/>
            <p14:sldId id="494"/>
            <p14:sldId id="496"/>
            <p14:sldId id="495"/>
            <p14:sldId id="552"/>
            <p14:sldId id="553"/>
            <p14:sldId id="555"/>
            <p14:sldId id="556"/>
            <p14:sldId id="557"/>
            <p14:sldId id="558"/>
            <p14:sldId id="559"/>
            <p14:sldId id="560"/>
            <p14:sldId id="561"/>
            <p14:sldId id="562"/>
            <p14:sldId id="4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466" autoAdjust="0"/>
  </p:normalViewPr>
  <p:slideViewPr>
    <p:cSldViewPr snapToGrid="0">
      <p:cViewPr varScale="1">
        <p:scale>
          <a:sx n="47" d="100"/>
          <a:sy n="47" d="100"/>
        </p:scale>
        <p:origin x="1380" y="52"/>
      </p:cViewPr>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7/2/2025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essential to consider ethics and values when building technology. </a:t>
            </a:r>
          </a:p>
          <a:p>
            <a:endParaRPr lang="en-US" dirty="0"/>
          </a:p>
          <a:p>
            <a:r>
              <a:rPr lang="en-US" dirty="0"/>
              <a:t>Identifying and grappling with value tensions during the requirements and design phase leads to “better” apps, websites, software systems, artificial intelligence, etc. </a:t>
            </a:r>
          </a:p>
          <a:p>
            <a:endParaRPr lang="en-US" dirty="0"/>
          </a:p>
          <a:p>
            <a:r>
              <a:rPr lang="en-US" dirty="0"/>
              <a:t>In the next few slides we will focus on the process of applying ethics to the software engineering process.</a:t>
            </a:r>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126080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Cookies and security solutions such as HTTPS are an outcome of an analysis that considers ethical aspects and values such as informed consent</a:t>
            </a:r>
          </a:p>
          <a:p>
            <a:endParaRPr lang="en-US" dirty="0"/>
          </a:p>
          <a:p>
            <a:r>
              <a:rPr lang="en-US" dirty="0"/>
              <a:t>Ask students What is Informed consent and how can it be designed in an online environment? </a:t>
            </a:r>
          </a:p>
          <a:p>
            <a:endParaRPr lang="en-US" dirty="0"/>
          </a:p>
          <a:p>
            <a:r>
              <a:rPr lang="en-US" dirty="0"/>
              <a:t>The design hinges on the following constructs:</a:t>
            </a:r>
          </a:p>
          <a:p>
            <a:pPr marL="171450" indent="-171450">
              <a:buFontTx/>
              <a:buChar char="-"/>
            </a:pPr>
            <a:r>
              <a:rPr lang="en-US" dirty="0"/>
              <a:t>Disclosure refers to providing accurate information on the pros and cons of the action</a:t>
            </a:r>
          </a:p>
          <a:p>
            <a:pPr marL="171450" indent="-171450">
              <a:buFontTx/>
              <a:buChar char="-"/>
            </a:pPr>
            <a:r>
              <a:rPr lang="en-US" dirty="0"/>
              <a:t>comprehension refers to a user’s accurate interpretation of what is being disclosed</a:t>
            </a:r>
          </a:p>
          <a:p>
            <a:pPr marL="171450" indent="-171450">
              <a:buFontTx/>
              <a:buChar char="-"/>
            </a:pPr>
            <a:r>
              <a:rPr lang="en-US" dirty="0"/>
              <a:t>Voluntariness refers to ensuring no coercion or control</a:t>
            </a:r>
          </a:p>
          <a:p>
            <a:pPr marL="171450" indent="-171450">
              <a:buFontTx/>
              <a:buChar char="-"/>
            </a:pPr>
            <a:r>
              <a:rPr lang="en-US" dirty="0"/>
              <a:t>competence refers to an individual’s mental and physical capability to give consent</a:t>
            </a:r>
          </a:p>
          <a:p>
            <a:pPr marL="171450" indent="-171450">
              <a:buFontTx/>
              <a:buChar char="-"/>
            </a:pPr>
            <a:r>
              <a:rPr lang="en-US" dirty="0"/>
              <a:t>Agreement refers to a clear opportunity to accept or decline</a:t>
            </a:r>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a:p>
        </p:txBody>
      </p:sp>
    </p:spTree>
    <p:extLst>
      <p:ext uri="{BB962C8B-B14F-4D97-AF65-F5344CB8AC3E}">
        <p14:creationId xmlns:p14="http://schemas.microsoft.com/office/powerpoint/2010/main" val="5075759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case study aligns with the final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a:p>
        </p:txBody>
      </p:sp>
    </p:spTree>
    <p:extLst>
      <p:ext uri="{BB962C8B-B14F-4D97-AF65-F5344CB8AC3E}">
        <p14:creationId xmlns:p14="http://schemas.microsoft.com/office/powerpoint/2010/main" val="9638019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must first discuss these questions in groups. Below is a sample answer not necessarily the only answer.</a:t>
            </a:r>
          </a:p>
          <a:p>
            <a:endParaRPr lang="en-US" dirty="0"/>
          </a:p>
          <a:p>
            <a:r>
              <a:rPr lang="en-US" dirty="0"/>
              <a:t>Dataset may not be representative as it may not capture all nuances of language (even in English) used in different communities such as slangs, dialects, or culturally specific phrases.</a:t>
            </a:r>
          </a:p>
          <a:p>
            <a:endParaRPr lang="en-US" dirty="0"/>
          </a:p>
          <a:p>
            <a:r>
              <a:rPr lang="en-US" dirty="0"/>
              <a:t>Dataset maybe biased as it may be based on historical posts that were flagged by human moderators. E.g., posts from specific communities were flagged more.</a:t>
            </a:r>
          </a:p>
          <a:p>
            <a:endParaRPr lang="en-US" dirty="0"/>
          </a:p>
          <a:p>
            <a:r>
              <a:rPr lang="en-US" dirty="0"/>
              <a:t>Complications: what constitutes hate speech isn’t clear. For e.g., some words may have been reclaimed by specific communities or posts may use satire to make a point.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286296092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reflect about these questions in groups.</a:t>
            </a:r>
          </a:p>
          <a:p>
            <a:endParaRPr lang="en-US" dirty="0"/>
          </a:p>
          <a:p>
            <a:r>
              <a:rPr lang="en-US" dirty="0"/>
              <a:t>Here is a sample answer.</a:t>
            </a:r>
          </a:p>
          <a:p>
            <a:endParaRPr lang="en-US" dirty="0"/>
          </a:p>
          <a:p>
            <a:r>
              <a:rPr lang="en-US" dirty="0"/>
              <a:t>1. Reddit users, moderators, reddit company, advertisers</a:t>
            </a:r>
          </a:p>
          <a:p>
            <a:r>
              <a:rPr lang="en-US" dirty="0"/>
              <a:t>2. Interests/Values</a:t>
            </a:r>
          </a:p>
          <a:p>
            <a:r>
              <a:rPr lang="en-US" dirty="0"/>
              <a:t>  Users: free expression, accurate information, entertainment, anonymity, privacy</a:t>
            </a:r>
          </a:p>
          <a:p>
            <a:r>
              <a:rPr lang="en-US" dirty="0"/>
              <a:t>  Moderators: consistent enforcement of rules, reduced workload, ability to correct mistakes, maintain subreddit culture, transparency</a:t>
            </a:r>
          </a:p>
          <a:p>
            <a:r>
              <a:rPr lang="en-US" dirty="0"/>
              <a:t>  company: user engagement, revenue, accountability,  building brand image, legal compliance</a:t>
            </a:r>
          </a:p>
          <a:p>
            <a:r>
              <a:rPr lang="en-US" dirty="0"/>
              <a:t>  advertisers: user reach, low cost, profit, seamless integration with content</a:t>
            </a:r>
          </a:p>
          <a:p>
            <a:r>
              <a:rPr lang="en-US" dirty="0"/>
              <a:t>3. Conflicts</a:t>
            </a:r>
            <a:br>
              <a:rPr lang="en-US" dirty="0"/>
            </a:br>
            <a:r>
              <a:rPr lang="en-US" dirty="0"/>
              <a:t>    free expression vs. content moderation or legal compliance, accurate info vs. entertainment, user autonomy vs. advertiser revenue, anonymity vs. transparence</a:t>
            </a:r>
          </a:p>
          <a:p>
            <a:r>
              <a:rPr lang="en-US" dirty="0"/>
              <a:t>4. Prioritization depends on personal goals and values. They key thing to realize is that this process does not recommend values, it provides a framework to reason about them based on the identified tensions.</a:t>
            </a:r>
            <a:br>
              <a:rPr lang="en-US" dirty="0"/>
            </a:br>
            <a:r>
              <a:rPr lang="en-US" dirty="0"/>
              <a:t>    </a:t>
            </a:r>
          </a:p>
          <a:p>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585566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discuss these questions in groups but here is a sample answer. The primary purpose is to realize the tensions when designing features. </a:t>
            </a:r>
          </a:p>
          <a:p>
            <a:endParaRPr lang="en-US" dirty="0"/>
          </a:p>
          <a:p>
            <a:pPr marL="228600" indent="-228600">
              <a:buAutoNum type="arabicPeriod"/>
            </a:pPr>
            <a:r>
              <a:rPr lang="en-US" dirty="0"/>
              <a:t>Reddit removing user’s post might impinge on users’ right to freely express themselves. On the other hand, removing posts with known misinformation might encourage free speech by protecting the channels through which discussions happen. If posts with known hate speech is removed, then it protects the victims from being sidelined from the discourse.</a:t>
            </a:r>
          </a:p>
          <a:p>
            <a:pPr marL="228600" indent="-228600">
              <a:buAutoNum type="arabicPeriod"/>
            </a:pPr>
            <a:r>
              <a:rPr lang="en-US" dirty="0"/>
              <a:t>Impinges on users’ right to freely express and also prevents other users from being exposed to different </a:t>
            </a:r>
            <a:r>
              <a:rPr lang="en-US" dirty="0" err="1"/>
              <a:t>prespectives</a:t>
            </a:r>
            <a:r>
              <a:rPr lang="en-US" dirty="0"/>
              <a:t>.</a:t>
            </a:r>
          </a:p>
          <a:p>
            <a:pPr marL="228600" indent="-228600">
              <a:buAutoNum type="arabicPeriod"/>
            </a:pPr>
            <a:r>
              <a:rPr lang="en-US" dirty="0"/>
              <a:t>Excludes views of certain groups from the discourse.</a:t>
            </a:r>
          </a:p>
          <a:p>
            <a:pPr marL="228600" indent="-228600">
              <a:buAutoNum type="arabicPeriod"/>
            </a:pPr>
            <a:r>
              <a:rPr lang="en-US" dirty="0"/>
              <a:t>The proposed requirement will foster free speech as free speech in not just about an individual’s right to free expression but it is also about protecting the channels through which everyone’s voices can be heard. It is also about creating an environment where individuals will learn and grow their thinking from the discussions. Hence, the moderation is only good if it is transparent and minimizes bias.</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2156997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should pick a requirement based on their analysis. There is no correct answer as long as students are able to defend their choice.</a:t>
            </a:r>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3505825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after-class activity.</a:t>
            </a:r>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13756741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7/2/2025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7/2/2025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7/2/2025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7/2/2025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7/2/2025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7/2/2025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7/2/2025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7/2/2025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7/2/2025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7/2/2025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7/2/2025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7/2/2025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7/2/2025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and/or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83934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2936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11824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21674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60966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25460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24</a:t>
            </a:fld>
            <a:endParaRPr lang="en-US"/>
          </a:p>
        </p:txBody>
      </p:sp>
    </p:spTree>
    <p:extLst>
      <p:ext uri="{BB962C8B-B14F-4D97-AF65-F5344CB8AC3E}">
        <p14:creationId xmlns:p14="http://schemas.microsoft.com/office/powerpoint/2010/main" val="130343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26</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27</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normAutofit lnSpcReduction="10000"/>
          </a:bodyPr>
          <a:lstStyle/>
          <a:p>
            <a:r>
              <a:rPr lang="en-US" dirty="0"/>
              <a:t>As developers, we often spend most of our time and effort on features (i.e., functional requirements).</a:t>
            </a:r>
          </a:p>
          <a:p>
            <a:r>
              <a:rPr lang="en-US" dirty="0"/>
              <a:t>But there is more ….</a:t>
            </a:r>
          </a:p>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28</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30</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31</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Requirements Analysis works best when human values are considered</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351338"/>
          </a:xfrm>
        </p:spPr>
        <p:txBody>
          <a:bodyPr/>
          <a:lstStyle/>
          <a:p>
            <a:r>
              <a:rPr lang="en-US" dirty="0"/>
              <a:t>Technology is the result of human imagination</a:t>
            </a:r>
          </a:p>
          <a:p>
            <a:r>
              <a:rPr lang="en-US" b="1" dirty="0"/>
              <a:t>All</a:t>
            </a:r>
            <a:r>
              <a:rPr lang="en-US" dirty="0"/>
              <a:t> technology involves design all design involves choices among possible options</a:t>
            </a:r>
          </a:p>
          <a:p>
            <a:r>
              <a:rPr lang="en-US" dirty="0"/>
              <a:t>All design reflects </a:t>
            </a:r>
            <a:r>
              <a:rPr lang="en-US" b="1" dirty="0"/>
              <a:t>values</a:t>
            </a:r>
          </a:p>
          <a:p>
            <a:r>
              <a:rPr lang="en-US" dirty="0"/>
              <a:t>Therefore, </a:t>
            </a:r>
            <a:r>
              <a:rPr lang="en-US" b="1" dirty="0"/>
              <a:t>technologies </a:t>
            </a:r>
            <a:r>
              <a:rPr lang="en-US" dirty="0"/>
              <a:t>reflect and affect human values</a:t>
            </a:r>
          </a:p>
          <a:p>
            <a:r>
              <a:rPr lang="en-US" dirty="0"/>
              <a:t>Ignoring values in the requirements and design process is </a:t>
            </a:r>
            <a:r>
              <a:rPr lang="en-US" b="1" dirty="0"/>
              <a:t>irresponsible</a:t>
            </a:r>
            <a:r>
              <a:rPr lang="en-US" dirty="0"/>
              <a:t>.</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4059357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4C0D-B7BA-2B69-235B-3C7F599C7C4D}"/>
              </a:ext>
            </a:extLst>
          </p:cNvPr>
          <p:cNvSpPr>
            <a:spLocks noGrp="1"/>
          </p:cNvSpPr>
          <p:nvPr>
            <p:ph type="title"/>
          </p:nvPr>
        </p:nvSpPr>
        <p:spPr/>
        <p:txBody>
          <a:bodyPr/>
          <a:lstStyle/>
          <a:p>
            <a:r>
              <a:rPr lang="en-US" dirty="0"/>
              <a:t>Informed Consent Online</a:t>
            </a:r>
          </a:p>
        </p:txBody>
      </p:sp>
      <p:sp>
        <p:nvSpPr>
          <p:cNvPr id="3" name="Content Placeholder 2">
            <a:extLst>
              <a:ext uri="{FF2B5EF4-FFF2-40B4-BE49-F238E27FC236}">
                <a16:creationId xmlns:a16="http://schemas.microsoft.com/office/drawing/2014/main" id="{76701B85-522F-923C-BFFD-0769C582733A}"/>
              </a:ext>
            </a:extLst>
          </p:cNvPr>
          <p:cNvSpPr>
            <a:spLocks noGrp="1"/>
          </p:cNvSpPr>
          <p:nvPr>
            <p:ph idx="1"/>
          </p:nvPr>
        </p:nvSpPr>
        <p:spPr>
          <a:xfrm>
            <a:off x="838200" y="1500159"/>
            <a:ext cx="9465860" cy="4856191"/>
          </a:xfrm>
        </p:spPr>
        <p:txBody>
          <a:bodyPr>
            <a:normAutofit lnSpcReduction="10000"/>
          </a:bodyPr>
          <a:lstStyle/>
          <a:p>
            <a:r>
              <a:rPr lang="en-US" dirty="0"/>
              <a:t>Information technologies collect vast amounts of information about users and their interactions.</a:t>
            </a:r>
          </a:p>
          <a:p>
            <a:r>
              <a:rPr lang="en-US" dirty="0"/>
              <a:t>Often users have no control over</a:t>
            </a:r>
          </a:p>
          <a:p>
            <a:pPr lvl="1"/>
            <a:r>
              <a:rPr lang="en-US" dirty="0"/>
              <a:t>What information is collected</a:t>
            </a:r>
          </a:p>
          <a:p>
            <a:pPr lvl="1"/>
            <a:r>
              <a:rPr lang="en-US" dirty="0"/>
              <a:t>Who will have access</a:t>
            </a:r>
          </a:p>
          <a:p>
            <a:pPr lvl="1"/>
            <a:r>
              <a:rPr lang="en-US" dirty="0"/>
              <a:t>How long will it be archived</a:t>
            </a:r>
          </a:p>
          <a:p>
            <a:pPr lvl="1"/>
            <a:r>
              <a:rPr lang="en-US" dirty="0"/>
              <a:t>What will it be used for</a:t>
            </a:r>
          </a:p>
          <a:p>
            <a:pPr lvl="1"/>
            <a:r>
              <a:rPr lang="en-US" dirty="0"/>
              <a:t>Will the identity be protected</a:t>
            </a:r>
          </a:p>
          <a:p>
            <a:r>
              <a:rPr lang="en-US" b="1" dirty="0"/>
              <a:t>Informed consent</a:t>
            </a:r>
            <a:r>
              <a:rPr lang="en-US" dirty="0"/>
              <a:t> is one way to modulate the impact of this data collection.</a:t>
            </a:r>
          </a:p>
          <a:p>
            <a:r>
              <a:rPr lang="en-US" dirty="0"/>
              <a:t>Web </a:t>
            </a:r>
            <a:r>
              <a:rPr lang="en-US" i="1" dirty="0"/>
              <a:t>cookies</a:t>
            </a:r>
            <a:r>
              <a:rPr lang="en-US" dirty="0"/>
              <a:t> and </a:t>
            </a:r>
            <a:r>
              <a:rPr lang="en-US" i="1" dirty="0"/>
              <a:t>browser security</a:t>
            </a:r>
            <a:r>
              <a:rPr lang="en-US" dirty="0"/>
              <a:t> mechanisms represent solutions to implement the principle of informed consent.  </a:t>
            </a:r>
          </a:p>
        </p:txBody>
      </p:sp>
      <p:sp>
        <p:nvSpPr>
          <p:cNvPr id="4" name="Slide Number Placeholder 3">
            <a:extLst>
              <a:ext uri="{FF2B5EF4-FFF2-40B4-BE49-F238E27FC236}">
                <a16:creationId xmlns:a16="http://schemas.microsoft.com/office/drawing/2014/main" id="{334DFB7C-50AD-725A-7432-FC7C11ED7DA7}"/>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32802255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t>empirical</a:t>
            </a:r>
            <a:r>
              <a:rPr lang="en-US" dirty="0"/>
              <a:t>, </a:t>
            </a:r>
            <a:r>
              <a:rPr lang="en-US" b="1" dirty="0"/>
              <a:t>value</a:t>
            </a:r>
            <a:r>
              <a:rPr lang="en-US" dirty="0"/>
              <a:t>, and </a:t>
            </a:r>
            <a:r>
              <a:rPr lang="en-US" b="1" dirty="0"/>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2150954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Three Types of Investigation in VSD </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1" y="1500160"/>
            <a:ext cx="3563678" cy="4351338"/>
          </a:xfrm>
        </p:spPr>
        <p:txBody>
          <a:bodyPr>
            <a:normAutofit fontScale="85000" lnSpcReduction="10000"/>
          </a:bodyPr>
          <a:lstStyle/>
          <a:p>
            <a:pPr marL="0" indent="0">
              <a:buNone/>
            </a:pPr>
            <a:r>
              <a:rPr lang="en-US" dirty="0"/>
              <a:t>Empirical Investigation</a:t>
            </a:r>
          </a:p>
          <a:p>
            <a:pPr marL="0" indent="0">
              <a:buNone/>
            </a:pPr>
            <a:r>
              <a:rPr lang="en-US" dirty="0"/>
              <a:t>Where?</a:t>
            </a:r>
          </a:p>
          <a:p>
            <a:pPr>
              <a:buFont typeface="Wingdings" pitchFamily="2" charset="2"/>
              <a:buChar char="v"/>
            </a:pPr>
            <a:r>
              <a:rPr lang="en-US" dirty="0"/>
              <a:t> In the field, gathering knowledge about the world</a:t>
            </a:r>
          </a:p>
          <a:p>
            <a:pPr>
              <a:buFont typeface="Wingdings" pitchFamily="2" charset="2"/>
              <a:buChar char="v"/>
            </a:pPr>
            <a:endParaRPr lang="en-US" dirty="0"/>
          </a:p>
          <a:p>
            <a:pPr marL="0" indent="0">
              <a:buNone/>
            </a:pPr>
            <a:r>
              <a:rPr lang="en-US" dirty="0"/>
              <a:t>Disciplinary skills</a:t>
            </a:r>
          </a:p>
          <a:p>
            <a:r>
              <a:rPr lang="en-US" dirty="0"/>
              <a:t>Sociology</a:t>
            </a:r>
          </a:p>
          <a:p>
            <a:r>
              <a:rPr lang="en-US" dirty="0"/>
              <a:t>Behavioral economics</a:t>
            </a:r>
          </a:p>
          <a:p>
            <a:r>
              <a:rPr lang="en-US" dirty="0"/>
              <a:t>Experimental psychology</a:t>
            </a:r>
          </a:p>
          <a:p>
            <a:r>
              <a:rPr lang="en-US" dirty="0"/>
              <a:t>Political science</a:t>
            </a:r>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35</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Values Investigation</a:t>
            </a:r>
          </a:p>
          <a:p>
            <a:pPr marL="0" indent="0">
              <a:buFont typeface="Arial" panose="020B0604020202020204" pitchFamily="34" charset="0"/>
              <a:buNone/>
            </a:pPr>
            <a:r>
              <a:rPr lang="en-US" dirty="0"/>
              <a:t>Where?</a:t>
            </a:r>
          </a:p>
          <a:p>
            <a:pPr>
              <a:buFont typeface="Wingdings" pitchFamily="2" charset="2"/>
              <a:buChar char="v"/>
            </a:pPr>
            <a:r>
              <a:rPr lang="en-US" dirty="0"/>
              <a:t> In the field and in reflection; gathering knowledge about and reflecting on values</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Applied ethics</a:t>
            </a:r>
          </a:p>
          <a:p>
            <a:r>
              <a:rPr lang="en-US" dirty="0"/>
              <a:t>Law and policy</a:t>
            </a:r>
          </a:p>
          <a:p>
            <a:r>
              <a:rPr lang="en-US" dirty="0"/>
              <a:t>Political and social theory</a:t>
            </a:r>
          </a:p>
          <a:p>
            <a:r>
              <a:rPr lang="en-US" dirty="0"/>
              <a:t>Environmental analysis</a:t>
            </a:r>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Technical Investigation</a:t>
            </a:r>
          </a:p>
          <a:p>
            <a:pPr marL="0" indent="0">
              <a:buFont typeface="Arial" panose="020B0604020202020204" pitchFamily="34" charset="0"/>
              <a:buNone/>
            </a:pPr>
            <a:r>
              <a:rPr lang="en-US" dirty="0"/>
              <a:t>Where?</a:t>
            </a:r>
          </a:p>
          <a:p>
            <a:pPr>
              <a:buFont typeface="Wingdings" pitchFamily="2" charset="2"/>
              <a:buChar char="v"/>
            </a:pPr>
            <a:r>
              <a:rPr lang="en-US" dirty="0"/>
              <a:t> In the software, hardware, and systems, analyzing data and prototyping</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Computer Science</a:t>
            </a:r>
          </a:p>
          <a:p>
            <a:r>
              <a:rPr lang="en-US" dirty="0"/>
              <a:t>Cybersecurity</a:t>
            </a:r>
          </a:p>
          <a:p>
            <a:r>
              <a:rPr lang="en-US" dirty="0"/>
              <a:t>Data science</a:t>
            </a:r>
          </a:p>
        </p:txBody>
      </p:sp>
    </p:spTree>
    <p:extLst>
      <p:ext uri="{BB962C8B-B14F-4D97-AF65-F5344CB8AC3E}">
        <p14:creationId xmlns:p14="http://schemas.microsoft.com/office/powerpoint/2010/main" val="1417327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Example: 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36</a:t>
            </a:fld>
            <a:endParaRPr lang="en-US"/>
          </a:p>
        </p:txBody>
      </p:sp>
    </p:spTree>
    <p:extLst>
      <p:ext uri="{BB962C8B-B14F-4D97-AF65-F5344CB8AC3E}">
        <p14:creationId xmlns:p14="http://schemas.microsoft.com/office/powerpoint/2010/main" val="3891116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Reflect on the sources of data</a:t>
            </a:r>
          </a:p>
          <a:p>
            <a:pPr lvl="1"/>
            <a:r>
              <a:rPr lang="en-US"/>
              <a:t>Is the dataset representative of the language we want removed?</a:t>
            </a:r>
          </a:p>
          <a:p>
            <a:pPr lvl="1"/>
            <a:r>
              <a:rPr lang="en-US"/>
              <a:t>Are there any sources of biases or disparities that in this data that we should be considering?</a:t>
            </a:r>
          </a:p>
          <a:p>
            <a:r>
              <a:rPr lang="en-US"/>
              <a:t>Complications</a:t>
            </a:r>
          </a:p>
          <a:p>
            <a:pPr lvl="1"/>
            <a:r>
              <a:rPr lang="en-US"/>
              <a:t>Given the contextual nature of offensive speech, what complications or problems can arise from this model?</a:t>
            </a:r>
            <a:endParaRPr lang="en-US" dirty="0"/>
          </a:p>
        </p:txBody>
      </p:sp>
    </p:spTree>
    <p:extLst>
      <p:ext uri="{BB962C8B-B14F-4D97-AF65-F5344CB8AC3E}">
        <p14:creationId xmlns:p14="http://schemas.microsoft.com/office/powerpoint/2010/main" val="2397032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Stakeholder Analysis</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pPr marL="514350" indent="-514350">
              <a:buFont typeface="+mj-lt"/>
              <a:buAutoNum type="arabicPeriod"/>
            </a:pPr>
            <a:r>
              <a:rPr lang="en-US" dirty="0"/>
              <a:t>Relative to the issue of content moderation, who or what are the stakeholders? (i.e. individuals or groups whose interests stand to be impacted by this algorithm?)</a:t>
            </a:r>
          </a:p>
          <a:p>
            <a:pPr marL="514350" indent="-514350">
              <a:buFont typeface="+mj-lt"/>
              <a:buAutoNum type="arabicPeriod"/>
            </a:pPr>
            <a:r>
              <a:rPr lang="en-US" dirty="0"/>
              <a:t>Relative to the issue of content moderation, what are the interests or values of the different stakeholders?</a:t>
            </a:r>
          </a:p>
          <a:p>
            <a:pPr marL="514350" indent="-514350">
              <a:buFont typeface="+mj-lt"/>
              <a:buAutoNum type="arabicPeriod"/>
            </a:pPr>
            <a:r>
              <a:rPr lang="en-US" dirty="0"/>
              <a:t>Are there any conflicts of interests or values?</a:t>
            </a:r>
          </a:p>
          <a:p>
            <a:pPr marL="514350" indent="-514350">
              <a:buFont typeface="+mj-lt"/>
              <a:buAutoNum type="arabicPeriod"/>
            </a:pPr>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24928398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lnSpcReduction="10000"/>
          </a:bodyPr>
          <a:lstStyle/>
          <a:p>
            <a:pPr marL="514350" indent="-514350">
              <a:buFont typeface="+mj-lt"/>
              <a:buAutoNum type="arabicPeriod"/>
            </a:pPr>
            <a:r>
              <a:rPr lang="en-US" dirty="0"/>
              <a:t>Why do you think some people might be concerned with Reddit removing user’s posts? What if the posts have misinformation or hate speech?</a:t>
            </a:r>
          </a:p>
          <a:p>
            <a:pPr marL="514350" indent="-514350">
              <a:buFont typeface="+mj-lt"/>
              <a:buAutoNum type="arabicPeriod"/>
            </a:pPr>
            <a:r>
              <a:rPr lang="en-US" dirty="0"/>
              <a:t>How are users harmed if posts are mistakenly removed by Reddit?</a:t>
            </a:r>
          </a:p>
          <a:p>
            <a:pPr marL="514350" indent="-514350">
              <a:buFont typeface="+mj-lt"/>
              <a:buAutoNum type="arabicPeriod"/>
            </a:pPr>
            <a:r>
              <a:rPr lang="en-US" dirty="0"/>
              <a:t>How can bias in the moderation algorithms potentially harm users?</a:t>
            </a:r>
          </a:p>
          <a:p>
            <a:pPr marL="514350" indent="-514350">
              <a:buFont typeface="+mj-lt"/>
              <a:buAutoNum type="arabicPeriod"/>
            </a:pPr>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39</a:t>
            </a:fld>
            <a:endParaRPr lang="en-US"/>
          </a:p>
        </p:txBody>
      </p:sp>
    </p:spTree>
    <p:extLst>
      <p:ext uri="{BB962C8B-B14F-4D97-AF65-F5344CB8AC3E}">
        <p14:creationId xmlns:p14="http://schemas.microsoft.com/office/powerpoint/2010/main" val="1519777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lstStyle/>
          <a:p>
            <a:r>
              <a:rPr lang="en-US" dirty="0"/>
              <a:t>Suppose as a result of the VSD analysis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(does not prevent) if their post is potentially offensive.</a:t>
            </a:r>
          </a:p>
          <a:p>
            <a:r>
              <a:rPr lang="en-US" dirty="0"/>
              <a:t>Which requirement would you prefer and why in terms of the values you think are important to you?</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19044627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VSD and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3677923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a:p>
            <a:pPr lvl="1"/>
            <a:r>
              <a:rPr lang="en-US" dirty="0"/>
              <a:t>Use Value Sensitive Design to uncover requirements based on stakeholder analysis and value investigations.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67341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13351</TotalTime>
  <Words>4683</Words>
  <Application>Microsoft Office PowerPoint</Application>
  <PresentationFormat>Widescreen</PresentationFormat>
  <Paragraphs>455</Paragraphs>
  <Slides>42</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Times New Roman</vt:lpstr>
      <vt:lpstr>Wingdings</vt:lpstr>
      <vt:lpstr>Calibri Light</vt:lpstr>
      <vt:lpstr>Verdana</vt:lpstr>
      <vt:lpstr>Ink Free</vt:lpstr>
      <vt:lpstr>Arial</vt:lpstr>
      <vt:lpstr>Helvetica Neue</vt:lpstr>
      <vt:lpstr>Calibri</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Requirements Analysis works best when human values are considered</vt:lpstr>
      <vt:lpstr>Informed Consent Online</vt:lpstr>
      <vt:lpstr>Value Sensitive Design (VSD) in Brief</vt:lpstr>
      <vt:lpstr>Three Types of Investigation in VSD </vt:lpstr>
      <vt:lpstr>Example: The Reddit Case Study</vt:lpstr>
      <vt:lpstr>Empirical Investigation -- Development of the Model </vt:lpstr>
      <vt:lpstr>Stakeholder Analysis</vt:lpstr>
      <vt:lpstr>Value Investigations</vt:lpstr>
      <vt:lpstr>Technical Investigations</vt:lpstr>
      <vt:lpstr>VSD and User Stories</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335</cp:revision>
  <dcterms:created xsi:type="dcterms:W3CDTF">2021-01-07T15:19:22Z</dcterms:created>
  <dcterms:modified xsi:type="dcterms:W3CDTF">2025-07-02T19:59:55Z</dcterms:modified>
</cp:coreProperties>
</file>