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sldIdLst>
    <p:sldId id="485" r:id="rId2"/>
    <p:sldId id="486" r:id="rId3"/>
    <p:sldId id="500" r:id="rId4"/>
    <p:sldId id="498" r:id="rId5"/>
    <p:sldId id="499" r:id="rId6"/>
    <p:sldId id="381" r:id="rId7"/>
    <p:sldId id="457" r:id="rId8"/>
    <p:sldId id="460" r:id="rId9"/>
    <p:sldId id="458" r:id="rId10"/>
    <p:sldId id="526" r:id="rId11"/>
    <p:sldId id="527" r:id="rId12"/>
    <p:sldId id="514" r:id="rId13"/>
    <p:sldId id="528" r:id="rId14"/>
    <p:sldId id="435" r:id="rId15"/>
    <p:sldId id="501" r:id="rId16"/>
    <p:sldId id="502" r:id="rId17"/>
    <p:sldId id="464" r:id="rId18"/>
    <p:sldId id="505" r:id="rId19"/>
    <p:sldId id="463" r:id="rId20"/>
    <p:sldId id="465" r:id="rId21"/>
    <p:sldId id="466" r:id="rId22"/>
    <p:sldId id="515" r:id="rId23"/>
    <p:sldId id="529" r:id="rId24"/>
    <p:sldId id="507" r:id="rId25"/>
    <p:sldId id="451" r:id="rId26"/>
    <p:sldId id="530" r:id="rId27"/>
    <p:sldId id="517" r:id="rId28"/>
    <p:sldId id="531" r:id="rId29"/>
    <p:sldId id="524" r:id="rId30"/>
    <p:sldId id="525" r:id="rId31"/>
    <p:sldId id="532" r:id="rId32"/>
    <p:sldId id="516" r:id="rId33"/>
    <p:sldId id="705" r:id="rId34"/>
    <p:sldId id="706" r:id="rId35"/>
    <p:sldId id="523" r:id="rId36"/>
    <p:sldId id="533" r:id="rId37"/>
    <p:sldId id="511" r:id="rId38"/>
    <p:sldId id="709" r:id="rId39"/>
    <p:sldId id="711" r:id="rId40"/>
    <p:sldId id="710" r:id="rId41"/>
  </p:sldIdLst>
  <p:sldSz cx="12192000" cy="6858000"/>
  <p:notesSz cx="6858000" cy="9144000"/>
  <p:embeddedFontLst>
    <p:embeddedFont>
      <p:font typeface="Consolas" panose="020B0609020204030204" pitchFamily="49" charset="0"/>
      <p:regular r:id="rId43"/>
      <p:bold r:id="rId44"/>
      <p:italic r:id="rId45"/>
      <p:boldItalic r:id="rId46"/>
    </p:embeddedFont>
    <p:embeddedFont>
      <p:font typeface="Ink Free" panose="03080402000500000000" pitchFamily="66" charset="0"/>
      <p:regular r:id="rId47"/>
    </p:embeddedFont>
    <p:embeddedFont>
      <p:font typeface="Verdana" panose="020B060403050404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57"/>
            <p14:sldId id="460"/>
            <p14:sldId id="458"/>
            <p14:sldId id="526"/>
            <p14:sldId id="527"/>
            <p14:sldId id="514"/>
            <p14:sldId id="528"/>
            <p14:sldId id="435"/>
            <p14:sldId id="501"/>
            <p14:sldId id="502"/>
            <p14:sldId id="464"/>
            <p14:sldId id="505"/>
            <p14:sldId id="463"/>
            <p14:sldId id="465"/>
            <p14:sldId id="466"/>
            <p14:sldId id="515"/>
            <p14:sldId id="529"/>
            <p14:sldId id="507"/>
            <p14:sldId id="451"/>
            <p14:sldId id="530"/>
            <p14:sldId id="517"/>
            <p14:sldId id="531"/>
            <p14:sldId id="524"/>
            <p14:sldId id="525"/>
            <p14:sldId id="532"/>
            <p14:sldId id="516"/>
            <p14:sldId id="705"/>
            <p14:sldId id="706"/>
            <p14:sldId id="523"/>
            <p14:sldId id="533"/>
            <p14:sldId id="511"/>
            <p14:sldId id="709"/>
            <p14:sldId id="711"/>
            <p14:sldId id="710"/>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58287" autoAdjust="0"/>
  </p:normalViewPr>
  <p:slideViewPr>
    <p:cSldViewPr snapToGrid="0">
      <p:cViewPr varScale="1">
        <p:scale>
          <a:sx n="38" d="100"/>
          <a:sy n="38" d="100"/>
        </p:scale>
        <p:origin x="1516" y="36"/>
      </p:cViewPr>
      <p:guideLst>
        <p:guide orient="horz" pos="1512"/>
        <p:guide pos="3840"/>
      </p:guideLst>
    </p:cSldViewPr>
  </p:slideViewPr>
  <p:notesTextViewPr>
    <p:cViewPr>
      <p:scale>
        <a:sx n="3" d="2"/>
        <a:sy n="3" d="2"/>
      </p:scale>
      <p:origin x="0" y="0"/>
    </p:cViewPr>
  </p:notesTextViewPr>
  <p:sorterViewPr>
    <p:cViewPr>
      <p:scale>
        <a:sx n="80" d="100"/>
        <a:sy n="80" d="100"/>
      </p:scale>
      <p:origin x="0" y="-127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7/1/2025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42434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Of course, an actual client will have other behavior!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47086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5FF39-3554-75E8-4392-7108F3638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C3372-5EFA-522C-86E1-890983A20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58E811-EED7-56DB-2F2F-81FBE7CD5EA1}"/>
              </a:ext>
            </a:extLst>
          </p:cNvPr>
          <p:cNvSpPr>
            <a:spLocks noGrp="1"/>
          </p:cNvSpPr>
          <p:nvPr>
            <p:ph type="body" idx="1"/>
          </p:nvPr>
        </p:nvSpPr>
        <p:spPr/>
        <p:txBody>
          <a:bodyPr/>
          <a:lstStyle/>
          <a:p>
            <a:r>
              <a:rPr lang="en-US" dirty="0"/>
              <a:t>But now the client has access to *all* of the server's methods.  Maybe the server has many public methods, and it doesn't want the client to have access to all of them.</a:t>
            </a:r>
          </a:p>
        </p:txBody>
      </p:sp>
      <p:sp>
        <p:nvSpPr>
          <p:cNvPr id="4" name="Slide Number Placeholder 3">
            <a:extLst>
              <a:ext uri="{FF2B5EF4-FFF2-40B4-BE49-F238E27FC236}">
                <a16:creationId xmlns:a16="http://schemas.microsoft.com/office/drawing/2014/main" id="{DAF0D2CC-DBDA-9725-1180-D39F2BAD5B83}"/>
              </a:ext>
            </a:extLst>
          </p:cNvPr>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28624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252922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fancy vocabulary you can use to impress your boss:</a:t>
            </a:r>
          </a:p>
          <a:p>
            <a:r>
              <a:rPr lang="en-US" dirty="0"/>
              <a:t>A communications protocol like the one we've shown is sometimes called a 'choreography', and the implementations of the different agents are called its 'projections'.</a:t>
            </a:r>
          </a:p>
          <a:p>
            <a:r>
              <a:rPr lang="en-US" dirty="0"/>
              <a:t>There are tools that let you write out a choreography in machine-readable form, and will then generate projections automatically.  (Remember our slogan: tools can probably do this better than you can!)</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642004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75A46-0EFE-95BA-C28F-606D6097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CE454-9E15-4D73-B4E8-9FDDAE3DD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9E4F5-2BE0-68D2-D500-BEBDD3E9A1D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9D64A9ED-6EBE-F0D7-86AF-8354205D8C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6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a:t>
            </a:r>
          </a:p>
          <a:p>
            <a:endParaRPr lang="en-US" dirty="0"/>
          </a:p>
          <a:p>
            <a:r>
              <a:rPr lang="en-US" dirty="0"/>
              <a:t>It has three methods: reset, tick, and </a:t>
            </a:r>
            <a:r>
              <a:rPr lang="en-US" dirty="0" err="1"/>
              <a:t>getTime</a:t>
            </a:r>
            <a:r>
              <a:rPr lang="en-US" dirty="0"/>
              <a:t>.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a:t>Here’s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5710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28532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7/1/2025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7/1/2025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7/1/2025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7/1/2025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7/1/2025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7/1/2025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7/1/2025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7/1/2025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7/1/2025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7/1/2025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7/1/2025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hyperlink" Target="https://socket.io/docs/v4/tutorial/introduction"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4030-720A-0C8F-BBF0-A4BAC3CEDDD6}"/>
              </a:ext>
            </a:extLst>
          </p:cNvPr>
          <p:cNvSpPr>
            <a:spLocks noGrp="1"/>
          </p:cNvSpPr>
          <p:nvPr>
            <p:ph type="title"/>
          </p:nvPr>
        </p:nvSpPr>
        <p:spPr/>
        <p:txBody>
          <a:bodyPr/>
          <a:lstStyle/>
          <a:p>
            <a:r>
              <a:rPr lang="en-US" dirty="0"/>
              <a:t>The code is simple…</a:t>
            </a:r>
          </a:p>
        </p:txBody>
      </p:sp>
      <p:sp>
        <p:nvSpPr>
          <p:cNvPr id="4" name="Slide Number Placeholder 3">
            <a:extLst>
              <a:ext uri="{FF2B5EF4-FFF2-40B4-BE49-F238E27FC236}">
                <a16:creationId xmlns:a16="http://schemas.microsoft.com/office/drawing/2014/main" id="{68F1B5A5-1D64-5FA5-85AD-16D9D9A13836}"/>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6" name="TextBox 5">
            <a:extLst>
              <a:ext uri="{FF2B5EF4-FFF2-40B4-BE49-F238E27FC236}">
                <a16:creationId xmlns:a16="http://schemas.microsoft.com/office/drawing/2014/main" id="{BCB15F5C-A2F4-EC74-99DB-53FB1E2178B3}"/>
              </a:ext>
            </a:extLst>
          </p:cNvPr>
          <p:cNvSpPr txBox="1"/>
          <p:nvPr/>
        </p:nvSpPr>
        <p:spPr>
          <a:xfrm>
            <a:off x="838200" y="1502688"/>
            <a:ext cx="875617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simpleClock.interface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time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reset () : void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tick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a:t>
            </a:r>
            <a:r>
              <a:rPr lang="en-US" b="0" dirty="0">
                <a:solidFill>
                  <a:srgbClr val="000000"/>
                </a:solidFill>
                <a:effectLst/>
                <a:latin typeface="Consolas" panose="020B0609020204030204" pitchFamily="49" charset="0"/>
              </a:rPr>
              <a:t>(): number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theclock:IClock</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():number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.theclock.getTime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42B10225-5B23-60E4-4025-9CCBA627D5D0}"/>
              </a:ext>
            </a:extLst>
          </p:cNvPr>
          <p:cNvSpPr/>
          <p:nvPr/>
        </p:nvSpPr>
        <p:spPr>
          <a:xfrm>
            <a:off x="6096000" y="38004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simpleClock.ts</a:t>
            </a:r>
            <a:endParaRPr lang="en-US" sz="2400" dirty="0">
              <a:solidFill>
                <a:schemeClr val="tx1"/>
              </a:solidFill>
            </a:endParaRPr>
          </a:p>
        </p:txBody>
      </p:sp>
    </p:spTree>
    <p:extLst>
      <p:ext uri="{BB962C8B-B14F-4D97-AF65-F5344CB8AC3E}">
        <p14:creationId xmlns:p14="http://schemas.microsoft.com/office/powerpoint/2010/main" val="2572098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5294-1E07-1631-B526-D86FDEFB7324}"/>
              </a:ext>
            </a:extLst>
          </p:cNvPr>
          <p:cNvSpPr>
            <a:spLocks noGrp="1"/>
          </p:cNvSpPr>
          <p:nvPr>
            <p:ph type="title"/>
          </p:nvPr>
        </p:nvSpPr>
        <p:spPr/>
        <p:txBody>
          <a:bodyPr/>
          <a:lstStyle/>
          <a:p>
            <a:r>
              <a:rPr lang="en-US" dirty="0"/>
              <a:t>We call this the "demand-pull" pattern</a:t>
            </a:r>
          </a:p>
        </p:txBody>
      </p:sp>
      <p:sp>
        <p:nvSpPr>
          <p:cNvPr id="5" name="Content Placeholder 4">
            <a:extLst>
              <a:ext uri="{FF2B5EF4-FFF2-40B4-BE49-F238E27FC236}">
                <a16:creationId xmlns:a16="http://schemas.microsoft.com/office/drawing/2014/main" id="{9968602D-89EA-1CBC-DBDF-B0E3A6731EF6}"/>
              </a:ext>
            </a:extLst>
          </p:cNvPr>
          <p:cNvSpPr>
            <a:spLocks noGrp="1"/>
          </p:cNvSpPr>
          <p:nvPr>
            <p:ph idx="1"/>
          </p:nvPr>
        </p:nvSpPr>
        <p:spPr/>
        <p:txBody>
          <a:bodyPr/>
          <a:lstStyle/>
          <a:p>
            <a:r>
              <a:rPr lang="en-US" dirty="0"/>
              <a:t>because the when the client needs </a:t>
            </a:r>
            <a:r>
              <a:rPr lang="en-US" dirty="0" err="1"/>
              <a:t>som</a:t>
            </a:r>
            <a:r>
              <a:rPr lang="en-US" dirty="0"/>
              <a:t> data, it </a:t>
            </a:r>
            <a:r>
              <a:rPr lang="en-US" i="1" dirty="0"/>
              <a:t>pulls</a:t>
            </a:r>
            <a:r>
              <a:rPr lang="en-US" dirty="0"/>
              <a:t> the data it needs from the server.</a:t>
            </a:r>
          </a:p>
          <a:p>
            <a:r>
              <a:rPr lang="en-US" dirty="0"/>
              <a:t>Alternative names: you could call these the consumer and the producer.</a:t>
            </a:r>
          </a:p>
          <a:p>
            <a:endParaRPr lang="en-US" dirty="0"/>
          </a:p>
        </p:txBody>
      </p:sp>
      <p:sp>
        <p:nvSpPr>
          <p:cNvPr id="4" name="Slide Number Placeholder 3">
            <a:extLst>
              <a:ext uri="{FF2B5EF4-FFF2-40B4-BE49-F238E27FC236}">
                <a16:creationId xmlns:a16="http://schemas.microsoft.com/office/drawing/2014/main" id="{D1378C23-FF6D-E6EC-580D-CDE97BD42AA9}"/>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372411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176885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B44F-0765-D4C2-E910-15003B3D3F4B}"/>
              </a:ext>
            </a:extLst>
          </p:cNvPr>
          <p:cNvSpPr>
            <a:spLocks noGrp="1"/>
          </p:cNvSpPr>
          <p:nvPr>
            <p:ph type="title"/>
          </p:nvPr>
        </p:nvSpPr>
        <p:spPr/>
        <p:txBody>
          <a:bodyPr/>
          <a:lstStyle/>
          <a:p>
            <a:r>
              <a:rPr lang="en-US" dirty="0"/>
              <a:t>The 'data-push' pattern</a:t>
            </a:r>
          </a:p>
        </p:txBody>
      </p:sp>
      <p:sp>
        <p:nvSpPr>
          <p:cNvPr id="3" name="Content Placeholder 2">
            <a:extLst>
              <a:ext uri="{FF2B5EF4-FFF2-40B4-BE49-F238E27FC236}">
                <a16:creationId xmlns:a16="http://schemas.microsoft.com/office/drawing/2014/main" id="{872E24C4-A2DA-776A-3936-7A9220250047}"/>
              </a:ext>
            </a:extLst>
          </p:cNvPr>
          <p:cNvSpPr>
            <a:spLocks noGrp="1"/>
          </p:cNvSpPr>
          <p:nvPr>
            <p:ph idx="1"/>
          </p:nvPr>
        </p:nvSpPr>
        <p:spPr/>
        <p:txBody>
          <a:bodyPr/>
          <a:lstStyle/>
          <a:p>
            <a:r>
              <a:rPr lang="en-US" dirty="0"/>
              <a:t>We'd like to arrange it so that the server  </a:t>
            </a:r>
            <a:r>
              <a:rPr lang="en-US" i="1" dirty="0"/>
              <a:t>pushes</a:t>
            </a:r>
            <a:r>
              <a:rPr lang="en-US" dirty="0"/>
              <a:t> the data to the consumer only when it changes</a:t>
            </a:r>
          </a:p>
          <a:p>
            <a:r>
              <a:rPr lang="en-US" dirty="0"/>
              <a:t>To accomplish that, the consumer needs to advertise an 'update' method that the producer can call.</a:t>
            </a:r>
          </a:p>
        </p:txBody>
      </p:sp>
      <p:sp>
        <p:nvSpPr>
          <p:cNvPr id="4" name="Slide Number Placeholder 3">
            <a:extLst>
              <a:ext uri="{FF2B5EF4-FFF2-40B4-BE49-F238E27FC236}">
                <a16:creationId xmlns:a16="http://schemas.microsoft.com/office/drawing/2014/main" id="{193E542D-BB0A-D55C-4961-9719DC9C9449}"/>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82654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61467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a:t>
            </a:r>
            <a:r>
              <a:rPr lang="en-US" b="0" dirty="0" err="1">
                <a:solidFill>
                  <a:srgbClr val="008000"/>
                </a:solidFill>
                <a:effectLst/>
                <a:latin typeface="Consolas" panose="020B0609020204030204" pitchFamily="49" charset="0"/>
              </a:rPr>
              <a:t>nofify</a:t>
            </a:r>
            <a:r>
              <a:rPr lang="en-US" b="0" dirty="0">
                <a:solidFill>
                  <a:srgbClr val="008000"/>
                </a:solidFill>
                <a:effectLst/>
                <a:latin typeface="Consolas" panose="020B0609020204030204" pitchFamily="49" charset="0"/>
              </a:rPr>
              <a:t>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278296" y="1815549"/>
            <a:ext cx="11622156"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  * </a:t>
            </a:r>
            <a:r>
              <a:rPr lang="en-US" sz="2400" b="0" dirty="0">
                <a:solidFill>
                  <a:srgbClr val="0000FF"/>
                </a:solidFill>
                <a:effectLst/>
                <a:latin typeface="Consolas" panose="020B0609020204030204" pitchFamily="49" charset="0"/>
              </a:rPr>
              <a:t>@param</a:t>
            </a:r>
            <a:r>
              <a:rPr lang="en-US" sz="2400" b="0" dirty="0">
                <a:solidFill>
                  <a:srgbClr val="008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t</a:t>
            </a:r>
            <a:r>
              <a:rPr lang="en-US" sz="2400" b="0" dirty="0">
                <a:solidFill>
                  <a:srgbClr val="008000"/>
                </a:solidFill>
                <a:effectLst/>
                <a:latin typeface="Consolas" panose="020B0609020204030204" pitchFamily="49" charset="0"/>
              </a:rPr>
              <a:t> - the current time, as reported by the clock</a:t>
            </a:r>
            <a:endParaRPr lang="en-US" sz="2400" b="0" dirty="0">
              <a:solidFill>
                <a:srgbClr val="000000"/>
              </a:solidFill>
              <a:effectLst/>
              <a:latin typeface="Consolas" panose="020B0609020204030204" pitchFamily="49" charset="0"/>
            </a:endParaRPr>
          </a:p>
          <a:p>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a:t>
            </a:r>
            <a:r>
              <a:rPr lang="en-US" sz="2400" b="0" dirty="0">
                <a:solidFill>
                  <a:srgbClr val="267F99"/>
                </a:solidFill>
                <a:effectLst/>
                <a:latin typeface="Consolas" panose="020B0609020204030204" pitchFamily="49" charset="0"/>
              </a:rPr>
              <a:t>void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a:solidFill>
                  <a:srgbClr val="001080"/>
                </a:solidFill>
                <a:effectLst/>
                <a:latin typeface="Consolas" panose="020B0609020204030204" pitchFamily="49" charset="0"/>
              </a:rPr>
              <a:t>observers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public</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push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observers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forEach</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obs</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obs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FF"/>
                </a:solidFill>
                <a:effectLst/>
                <a:latin typeface="Consolas" panose="020B0609020204030204" pitchFamily="49" charset="0"/>
              </a:rPr>
              <a:t>    private </a:t>
            </a:r>
            <a:r>
              <a:rPr lang="en-US" sz="2400" b="0" dirty="0">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reset</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0</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notifyAll</a:t>
            </a:r>
            <a:r>
              <a:rPr lang="en-US" sz="2400" b="0" dirty="0">
                <a:solidFill>
                  <a:srgbClr val="000000"/>
                </a:solidFill>
                <a:effectLst/>
                <a:latin typeface="Consolas" panose="020B0609020204030204" pitchFamily="49" charset="0"/>
              </a:rPr>
              <a:t>() }     </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AF00DB"/>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PushingClockClient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implements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IPushingClockClient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private</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time</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IPushingClock</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theclock</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addListener</a:t>
            </a:r>
            <a:r>
              <a:rPr lang="en-US" sz="2400" b="0" dirty="0">
                <a:solidFill>
                  <a:srgbClr val="000000"/>
                </a:solidFill>
                <a:effectLst/>
                <a:latin typeface="Consolas" panose="020B0609020204030204" pitchFamily="49" charset="0"/>
              </a:rPr>
              <a:t>(</a:t>
            </a:r>
            <a:r>
              <a:rPr lang="en-US" sz="2400" b="0" dirty="0">
                <a:solidFill>
                  <a:srgbClr val="0000FF"/>
                </a:solidFill>
                <a:effectLst/>
                <a:latin typeface="Consolas" panose="020B0609020204030204" pitchFamily="49" charset="0"/>
              </a:rPr>
              <a:t>this</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notify</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t</a:t>
            </a:r>
            <a:r>
              <a:rPr lang="en-US" sz="2400" b="0" dirty="0" err="1">
                <a:solidFill>
                  <a:srgbClr val="000000"/>
                </a:solidFill>
                <a:effectLst/>
                <a:latin typeface="Consolas" panose="020B0609020204030204" pitchFamily="49" charset="0"/>
              </a:rPr>
              <a:t>:</a:t>
            </a:r>
            <a:r>
              <a:rPr lang="en-US" sz="2400" b="0" dirty="0" err="1">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 </a:t>
            </a:r>
            <a:r>
              <a:rPr lang="en-US" sz="2400" b="0" dirty="0">
                <a:solidFill>
                  <a:srgbClr val="267F99"/>
                </a:solidFill>
                <a:effectLst/>
                <a:latin typeface="Consolas" panose="020B0609020204030204" pitchFamily="49" charset="0"/>
              </a:rPr>
              <a:t>void</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 = </a:t>
            </a:r>
            <a:r>
              <a:rPr lang="en-US" sz="2400" b="0" dirty="0">
                <a:solidFill>
                  <a:srgbClr val="001080"/>
                </a:solidFill>
                <a:effectLst/>
                <a:latin typeface="Consolas" panose="020B0609020204030204" pitchFamily="49" charset="0"/>
              </a:rPr>
              <a:t>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 () : </a:t>
            </a:r>
            <a:r>
              <a:rPr lang="en-US" sz="2400" b="0" dirty="0">
                <a:solidFill>
                  <a:srgbClr val="267F99"/>
                </a:solidFill>
                <a:effectLst/>
                <a:latin typeface="Consolas" panose="020B0609020204030204" pitchFamily="49" charset="0"/>
              </a:rPr>
              <a:t>number</a:t>
            </a:r>
            <a:r>
              <a:rPr lang="en-US" sz="2400" b="0" dirty="0">
                <a:solidFill>
                  <a:srgbClr val="000000"/>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time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a:t>
            </a:r>
            <a:r>
              <a:rPr lang="en-US">
                <a:solidFill>
                  <a:srgbClr val="24292F"/>
                </a:solidFill>
              </a:rPr>
              <a:t>Typed-Emitter pattern</a:t>
            </a:r>
            <a:endParaRPr lang="en-US" dirty="0">
              <a:solidFill>
                <a:srgbClr val="24292F"/>
              </a:solidFill>
            </a:endParaRP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can do whatever it likes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6" name="Rectangle: Rounded Corners 5">
            <a:extLst>
              <a:ext uri="{FF2B5EF4-FFF2-40B4-BE49-F238E27FC236}">
                <a16:creationId xmlns:a16="http://schemas.microsoft.com/office/drawing/2014/main" id="{DB52EB6F-93AB-259F-F433-143A83807E79}"/>
              </a:ext>
            </a:extLst>
          </p:cNvPr>
          <p:cNvSpPr/>
          <p:nvPr/>
        </p:nvSpPr>
        <p:spPr>
          <a:xfrm>
            <a:off x="424913" y="572712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
        <p:nvSpPr>
          <p:cNvPr id="7" name="TextBox 6">
            <a:extLst>
              <a:ext uri="{FF2B5EF4-FFF2-40B4-BE49-F238E27FC236}">
                <a16:creationId xmlns:a16="http://schemas.microsoft.com/office/drawing/2014/main" id="{0913D463-F869-CF01-DDCD-7E45045AD528}"/>
              </a:ext>
            </a:extLst>
          </p:cNvPr>
          <p:cNvSpPr txBox="1"/>
          <p:nvPr/>
        </p:nvSpPr>
        <p:spPr>
          <a:xfrm>
            <a:off x="7305675" y="5682770"/>
            <a:ext cx="3857146" cy="646331"/>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There are more tests in here;</a:t>
            </a:r>
          </a:p>
          <a:p>
            <a:pPr algn="l"/>
            <a:r>
              <a:rPr lang="en-US" b="0" dirty="0">
                <a:solidFill>
                  <a:srgbClr val="AF00DB"/>
                </a:solidFill>
                <a:effectLst/>
                <a:latin typeface="Consolas" panose="020B0609020204030204" pitchFamily="49" charset="0"/>
              </a:rPr>
              <a:t>you should loo</a:t>
            </a:r>
            <a:r>
              <a:rPr lang="en-US" dirty="0">
                <a:solidFill>
                  <a:srgbClr val="AF00DB"/>
                </a:solidFill>
                <a:latin typeface="Consolas" panose="020B0609020204030204" pitchFamily="49" charset="0"/>
              </a:rPr>
              <a:t>k at them.</a:t>
            </a:r>
            <a:endParaRPr lang="en-US" b="0" dirty="0">
              <a:solidFill>
                <a:srgbClr val="AF00DB"/>
              </a:solidFill>
              <a:effectLst/>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DAD62B24-774B-796F-45DE-EAE78422B427}"/>
              </a:ext>
            </a:extLst>
          </p:cNvPr>
          <p:cNvCxnSpPr>
            <a:stCxn id="7" idx="1"/>
          </p:cNvCxnSpPr>
          <p:nvPr/>
        </p:nvCxnSpPr>
        <p:spPr>
          <a:xfrm flipH="1">
            <a:off x="6334125" y="6005936"/>
            <a:ext cx="971550" cy="221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F9E-E9E2-2953-43DE-91E918B7816B}"/>
              </a:ext>
            </a:extLst>
          </p:cNvPr>
          <p:cNvSpPr>
            <a:spLocks noGrp="1"/>
          </p:cNvSpPr>
          <p:nvPr>
            <p:ph type="title"/>
          </p:nvPr>
        </p:nvSpPr>
        <p:spPr/>
        <p:txBody>
          <a:bodyPr/>
          <a:lstStyle/>
          <a:p>
            <a:r>
              <a:rPr lang="en-US" dirty="0"/>
              <a:t>Push or Pull?</a:t>
            </a:r>
          </a:p>
        </p:txBody>
      </p:sp>
      <p:sp>
        <p:nvSpPr>
          <p:cNvPr id="3" name="Slide Number Placeholder 2">
            <a:extLst>
              <a:ext uri="{FF2B5EF4-FFF2-40B4-BE49-F238E27FC236}">
                <a16:creationId xmlns:a16="http://schemas.microsoft.com/office/drawing/2014/main" id="{C631F8DF-A8CE-A56C-5337-425AB20D4330}"/>
              </a:ext>
            </a:extLst>
          </p:cNvPr>
          <p:cNvSpPr>
            <a:spLocks noGrp="1"/>
          </p:cNvSpPr>
          <p:nvPr>
            <p:ph type="sldNum" sz="quarter" idx="12"/>
          </p:nvPr>
        </p:nvSpPr>
        <p:spPr/>
        <p:txBody>
          <a:bodyPr/>
          <a:lstStyle/>
          <a:p>
            <a:fld id="{20F37917-FD3A-4669-9018-DA04BCDD3D75}" type="slidenum">
              <a:rPr lang="en-US" smtClean="0"/>
              <a:t>23</a:t>
            </a:fld>
            <a:endParaRPr lang="en-US"/>
          </a:p>
        </p:txBody>
      </p:sp>
      <p:grpSp>
        <p:nvGrpSpPr>
          <p:cNvPr id="13" name="Group 12">
            <a:extLst>
              <a:ext uri="{FF2B5EF4-FFF2-40B4-BE49-F238E27FC236}">
                <a16:creationId xmlns:a16="http://schemas.microsoft.com/office/drawing/2014/main" id="{3EEC14D2-43C3-7E26-A6DB-98214755704D}"/>
              </a:ext>
            </a:extLst>
          </p:cNvPr>
          <p:cNvGrpSpPr/>
          <p:nvPr/>
        </p:nvGrpSpPr>
        <p:grpSpPr>
          <a:xfrm>
            <a:off x="3117273" y="2441647"/>
            <a:ext cx="2978727" cy="2798618"/>
            <a:chOff x="2923309" y="1995055"/>
            <a:chExt cx="2978727" cy="2798618"/>
          </a:xfrm>
        </p:grpSpPr>
        <p:cxnSp>
          <p:nvCxnSpPr>
            <p:cNvPr id="8" name="Straight Arrow Connector 7">
              <a:extLst>
                <a:ext uri="{FF2B5EF4-FFF2-40B4-BE49-F238E27FC236}">
                  <a16:creationId xmlns:a16="http://schemas.microsoft.com/office/drawing/2014/main" id="{69C53C64-64DF-60BC-1C61-395799E0F4D4}"/>
                </a:ext>
              </a:extLst>
            </p:cNvPr>
            <p:cNvCxnSpPr/>
            <p:nvPr/>
          </p:nvCxnSpPr>
          <p:spPr>
            <a:xfrm flipV="1">
              <a:off x="2923309" y="1995055"/>
              <a:ext cx="0" cy="2798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D39A2A-AA60-79C2-DB15-952F2E1C14D7}"/>
                </a:ext>
              </a:extLst>
            </p:cNvPr>
            <p:cNvCxnSpPr>
              <a:cxnSpLocks/>
            </p:cNvCxnSpPr>
            <p:nvPr/>
          </p:nvCxnSpPr>
          <p:spPr>
            <a:xfrm>
              <a:off x="2923309" y="4793673"/>
              <a:ext cx="29787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1436092-79E6-A688-DC46-9B16C7965DCC}"/>
              </a:ext>
            </a:extLst>
          </p:cNvPr>
          <p:cNvSpPr txBox="1"/>
          <p:nvPr/>
        </p:nvSpPr>
        <p:spPr>
          <a:xfrm>
            <a:off x="6328506" y="5055599"/>
            <a:ext cx="2590774"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data changes faster</a:t>
            </a:r>
          </a:p>
        </p:txBody>
      </p:sp>
      <p:sp>
        <p:nvSpPr>
          <p:cNvPr id="15" name="TextBox 14">
            <a:extLst>
              <a:ext uri="{FF2B5EF4-FFF2-40B4-BE49-F238E27FC236}">
                <a16:creationId xmlns:a16="http://schemas.microsoft.com/office/drawing/2014/main" id="{5E01BAC9-E6CC-2DB6-7C83-7E1AB1BB64C9}"/>
              </a:ext>
            </a:extLst>
          </p:cNvPr>
          <p:cNvSpPr txBox="1"/>
          <p:nvPr/>
        </p:nvSpPr>
        <p:spPr>
          <a:xfrm>
            <a:off x="2015862" y="1897871"/>
            <a:ext cx="246413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dirty="0">
                <a:solidFill>
                  <a:srgbClr val="AF00DB"/>
                </a:solidFill>
                <a:latin typeface="Consolas" panose="020B0609020204030204" pitchFamily="49" charset="0"/>
              </a:rPr>
              <a:t>more</a:t>
            </a:r>
            <a:r>
              <a:rPr lang="en-US" b="0" dirty="0">
                <a:solidFill>
                  <a:srgbClr val="AF00DB"/>
                </a:solidFill>
                <a:effectLst/>
                <a:latin typeface="Consolas" panose="020B0609020204030204" pitchFamily="49" charset="0"/>
              </a:rPr>
              <a:t> data requests</a:t>
            </a:r>
          </a:p>
        </p:txBody>
      </p:sp>
      <p:cxnSp>
        <p:nvCxnSpPr>
          <p:cNvPr id="16" name="Straight Arrow Connector 15">
            <a:extLst>
              <a:ext uri="{FF2B5EF4-FFF2-40B4-BE49-F238E27FC236}">
                <a16:creationId xmlns:a16="http://schemas.microsoft.com/office/drawing/2014/main" id="{8858AA83-58D1-CE3B-D3C0-72DF26858A37}"/>
              </a:ext>
            </a:extLst>
          </p:cNvPr>
          <p:cNvCxnSpPr>
            <a:cxnSpLocks/>
          </p:cNvCxnSpPr>
          <p:nvPr/>
        </p:nvCxnSpPr>
        <p:spPr>
          <a:xfrm flipV="1">
            <a:off x="3117273" y="2546568"/>
            <a:ext cx="2978727" cy="262893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F36403-8C51-A363-634F-E8D5C714C3D0}"/>
              </a:ext>
            </a:extLst>
          </p:cNvPr>
          <p:cNvSpPr txBox="1"/>
          <p:nvPr/>
        </p:nvSpPr>
        <p:spPr>
          <a:xfrm>
            <a:off x="4606635" y="3983432"/>
            <a:ext cx="2862634" cy="92333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faster;</a:t>
            </a:r>
          </a:p>
          <a:p>
            <a:pPr algn="l"/>
            <a:r>
              <a:rPr lang="en-US" dirty="0">
                <a:solidFill>
                  <a:srgbClr val="AF00DB"/>
                </a:solidFill>
                <a:latin typeface="Consolas" panose="020B0609020204030204" pitchFamily="49" charset="0"/>
              </a:rPr>
              <a:t>prefer to only pull when needed</a:t>
            </a:r>
            <a:endParaRPr lang="en-US" b="0" dirty="0">
              <a:solidFill>
                <a:srgbClr val="AF00DB"/>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2685942B-7C93-389C-D269-E3E3DBF79DAE}"/>
              </a:ext>
            </a:extLst>
          </p:cNvPr>
          <p:cNvSpPr txBox="1"/>
          <p:nvPr/>
        </p:nvSpPr>
        <p:spPr>
          <a:xfrm>
            <a:off x="3247930" y="2432702"/>
            <a:ext cx="200072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slowly;</a:t>
            </a:r>
          </a:p>
          <a:p>
            <a:pPr algn="l"/>
            <a:r>
              <a:rPr lang="en-US" b="0" dirty="0">
                <a:solidFill>
                  <a:srgbClr val="AF00DB"/>
                </a:solidFill>
                <a:effectLst/>
                <a:latin typeface="Consolas" panose="020B0609020204030204" pitchFamily="49" charset="0"/>
              </a:rPr>
              <a:t>prefer to push on change</a:t>
            </a:r>
          </a:p>
        </p:txBody>
      </p:sp>
    </p:spTree>
    <p:extLst>
      <p:ext uri="{BB962C8B-B14F-4D97-AF65-F5344CB8AC3E}">
        <p14:creationId xmlns:p14="http://schemas.microsoft.com/office/powerpoint/2010/main" val="340105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946975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pPr lvl="1"/>
            <a:r>
              <a:rPr lang="en-US" dirty="0"/>
              <a:t>this should be specified in the interface</a:t>
            </a:r>
          </a:p>
          <a:p>
            <a:r>
              <a:rPr lang="en-US" dirty="0"/>
              <a:t>Might there be several kinds of notifications?</a:t>
            </a:r>
          </a:p>
          <a:p>
            <a:pPr lvl="1"/>
            <a:r>
              <a:rPr lang="en-US" dirty="0"/>
              <a:t>leads to the emitter pattern</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4092752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4EB8-B5AE-BF47-9060-349420F29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8865C-4EA6-5A6E-531F-2916BFBCC2A3}"/>
              </a:ext>
            </a:extLst>
          </p:cNvPr>
          <p:cNvSpPr>
            <a:spLocks noGrp="1"/>
          </p:cNvSpPr>
          <p:nvPr>
            <p:ph type="title"/>
          </p:nvPr>
        </p:nvSpPr>
        <p:spPr/>
        <p:txBody>
          <a:bodyPr>
            <a:normAutofit/>
          </a:bodyPr>
          <a:lstStyle/>
          <a:p>
            <a:r>
              <a:rPr lang="en-US" sz="3600" dirty="0"/>
              <a:t>Maybe the server doesn't want to give the client access to all of its methods</a:t>
            </a:r>
          </a:p>
        </p:txBody>
      </p:sp>
      <p:sp>
        <p:nvSpPr>
          <p:cNvPr id="3" name="Slide Number Placeholder 2">
            <a:extLst>
              <a:ext uri="{FF2B5EF4-FFF2-40B4-BE49-F238E27FC236}">
                <a16:creationId xmlns:a16="http://schemas.microsoft.com/office/drawing/2014/main" id="{B8C1052F-B109-3BA8-0953-06561FA2308E}"/>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TextBox 4">
            <a:extLst>
              <a:ext uri="{FF2B5EF4-FFF2-40B4-BE49-F238E27FC236}">
                <a16:creationId xmlns:a16="http://schemas.microsoft.com/office/drawing/2014/main" id="{7267225B-3CD0-011A-68DB-6E7D86F612B5}"/>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433D468-BEF4-420C-132B-F18E806B2486}"/>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
        <p:nvSpPr>
          <p:cNvPr id="7" name="Cloud 6">
            <a:extLst>
              <a:ext uri="{FF2B5EF4-FFF2-40B4-BE49-F238E27FC236}">
                <a16:creationId xmlns:a16="http://schemas.microsoft.com/office/drawing/2014/main" id="{F54563B5-1004-65C9-1618-4D85B8EFE6EF}"/>
              </a:ext>
            </a:extLst>
          </p:cNvPr>
          <p:cNvSpPr/>
          <p:nvPr/>
        </p:nvSpPr>
        <p:spPr>
          <a:xfrm>
            <a:off x="2989654" y="2468366"/>
            <a:ext cx="3722042" cy="1115568"/>
          </a:xfrm>
          <a:prstGeom prst="cloud">
            <a:avLst/>
          </a:prstGeom>
          <a:solidFill>
            <a:srgbClr val="FFFF0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Arrow: Left 7">
            <a:extLst>
              <a:ext uri="{FF2B5EF4-FFF2-40B4-BE49-F238E27FC236}">
                <a16:creationId xmlns:a16="http://schemas.microsoft.com/office/drawing/2014/main" id="{565737B1-1090-5F69-D804-AB098DEEC139}"/>
              </a:ext>
            </a:extLst>
          </p:cNvPr>
          <p:cNvSpPr/>
          <p:nvPr/>
        </p:nvSpPr>
        <p:spPr>
          <a:xfrm>
            <a:off x="6922008" y="2527802"/>
            <a:ext cx="3200400" cy="996696"/>
          </a:xfrm>
          <a:prstGeom prst="leftArrow">
            <a:avLst/>
          </a:prstGeom>
          <a:solidFill>
            <a:srgbClr val="FFFF00">
              <a:alpha val="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DANGER!!</a:t>
            </a:r>
          </a:p>
        </p:txBody>
      </p:sp>
    </p:spTree>
    <p:extLst>
      <p:ext uri="{BB962C8B-B14F-4D97-AF65-F5344CB8AC3E}">
        <p14:creationId xmlns:p14="http://schemas.microsoft.com/office/powerpoint/2010/main" val="160893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Maybe the server doesn't want to give the client access to all of the server's methods.</a:t>
            </a:r>
          </a:p>
          <a:p>
            <a:r>
              <a:rPr lang="en-US" dirty="0"/>
              <a:t>the server constructs the client and gives it a </a:t>
            </a:r>
            <a:r>
              <a:rPr lang="en-US" i="1" dirty="0"/>
              <a:t>function</a:t>
            </a:r>
            <a:r>
              <a:rPr lang="en-US" dirty="0"/>
              <a:t> to call instead.</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61785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863-B86B-9AD2-E4EB-34311C83AC8B}"/>
              </a:ext>
            </a:extLst>
          </p:cNvPr>
          <p:cNvSpPr>
            <a:spLocks noGrp="1"/>
          </p:cNvSpPr>
          <p:nvPr>
            <p:ph type="title"/>
          </p:nvPr>
        </p:nvSpPr>
        <p:spPr/>
        <p:txBody>
          <a:bodyPr/>
          <a:lstStyle/>
          <a:p>
            <a:r>
              <a:rPr lang="en-US" dirty="0"/>
              <a:t>The interface</a:t>
            </a:r>
          </a:p>
        </p:txBody>
      </p:sp>
      <p:sp>
        <p:nvSpPr>
          <p:cNvPr id="4" name="Slide Number Placeholder 3">
            <a:extLst>
              <a:ext uri="{FF2B5EF4-FFF2-40B4-BE49-F238E27FC236}">
                <a16:creationId xmlns:a16="http://schemas.microsoft.com/office/drawing/2014/main" id="{2C40FFAA-27CC-4A76-C206-DF79157BA3D1}"/>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6" name="TextBox 5">
            <a:extLst>
              <a:ext uri="{FF2B5EF4-FFF2-40B4-BE49-F238E27FC236}">
                <a16:creationId xmlns:a16="http://schemas.microsoft.com/office/drawing/2014/main" id="{8C5B03BC-CBDA-54EF-3D49-261D351CDE6C}"/>
              </a:ext>
            </a:extLst>
          </p:cNvPr>
          <p:cNvSpPr txBox="1"/>
          <p:nvPr/>
        </p:nvSpPr>
        <p:spPr>
          <a:xfrm>
            <a:off x="556782" y="1579776"/>
            <a:ext cx="10405872" cy="59400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ICallBackServer</a:t>
            </a: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a new client that satisfies the </a:t>
            </a:r>
            <a:r>
              <a:rPr lang="en-US" sz="2000" b="0" dirty="0" err="1">
                <a:solidFill>
                  <a:srgbClr val="008000"/>
                </a:solidFill>
                <a:effectLst/>
                <a:latin typeface="Consolas" panose="020B0609020204030204" pitchFamily="49" charset="0"/>
              </a:rPr>
              <a:t>ICallBackClient</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newClient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clientName</a:t>
            </a:r>
            <a:r>
              <a:rPr lang="en-US" sz="2000" b="0" dirty="0">
                <a:solidFill>
                  <a:srgbClr val="000000"/>
                </a:solidFill>
                <a:effectLst/>
                <a:latin typeface="Consolas" panose="020B0609020204030204" pitchFamily="49" charset="0"/>
              </a:rPr>
              <a:t>: string):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the log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log(): string[];</a:t>
            </a:r>
          </a:p>
          <a:p>
            <a:pPr>
              <a:buNone/>
            </a:pP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sends a push message to the server, </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sendPush</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void</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asks the server for list of all push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from all clients.</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getLog</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string[];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ED3AED41-AAFF-7333-6FEF-6C08138DA9FE}"/>
              </a:ext>
            </a:extLst>
          </p:cNvPr>
          <p:cNvSpPr/>
          <p:nvPr/>
        </p:nvSpPr>
        <p:spPr>
          <a:xfrm>
            <a:off x="4788408" y="247966"/>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callBacks.interface.ts</a:t>
            </a:r>
            <a:endParaRPr lang="en-US" sz="2400" dirty="0">
              <a:solidFill>
                <a:schemeClr val="tx1"/>
              </a:solidFill>
            </a:endParaRPr>
          </a:p>
        </p:txBody>
      </p:sp>
    </p:spTree>
    <p:extLst>
      <p:ext uri="{BB962C8B-B14F-4D97-AF65-F5344CB8AC3E}">
        <p14:creationId xmlns:p14="http://schemas.microsoft.com/office/powerpoint/2010/main" val="411203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8763000"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Server()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client2.sendPush()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client1 pushes again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the clients can see all the pushes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p:txBody>
      </p:sp>
      <p:sp>
        <p:nvSpPr>
          <p:cNvPr id="3" name="Rectangle: Rounded Corners 2">
            <a:extLst>
              <a:ext uri="{FF2B5EF4-FFF2-40B4-BE49-F238E27FC236}">
                <a16:creationId xmlns:a16="http://schemas.microsoft.com/office/drawing/2014/main" id="{3D219727-D2F3-994F-E881-60F5EB06FBB4}"/>
              </a:ext>
            </a:extLst>
          </p:cNvPr>
          <p:cNvSpPr/>
          <p:nvPr/>
        </p:nvSpPr>
        <p:spPr>
          <a:xfrm>
            <a:off x="5391912" y="136525"/>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Server</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09A4D-9085-1EAB-CB43-3B6D30F1DF12}"/>
              </a:ext>
            </a:extLst>
          </p:cNvPr>
          <p:cNvSpPr txBox="1"/>
          <p:nvPr/>
        </p:nvSpPr>
        <p:spPr>
          <a:xfrm>
            <a:off x="838200" y="1460599"/>
            <a:ext cx="1102156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Server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ICallBackServer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log of all push messages received</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_log: string[] = []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using arrow function to bind 'this' correctly</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._</a:t>
            </a:r>
            <a:r>
              <a:rPr lang="en-US" b="0" dirty="0" err="1">
                <a:solidFill>
                  <a:srgbClr val="000000"/>
                </a:solidFill>
                <a:effectLst/>
                <a:latin typeface="Consolas" panose="020B0609020204030204" pitchFamily="49" charset="0"/>
              </a:rPr>
              <a:t>log.push</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 :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log():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._log</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newClient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Client(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BF3-FCBF-229A-EABE-56B61BBB7959}"/>
              </a:ext>
            </a:extLst>
          </p:cNvPr>
          <p:cNvSpPr>
            <a:spLocks noGrp="1"/>
          </p:cNvSpPr>
          <p:nvPr>
            <p:ph type="title"/>
          </p:nvPr>
        </p:nvSpPr>
        <p:spPr/>
        <p:txBody>
          <a:bodyPr/>
          <a:lstStyle/>
          <a:p>
            <a:r>
              <a:rPr lang="en-US" dirty="0"/>
              <a:t>The Client</a:t>
            </a:r>
          </a:p>
        </p:txBody>
      </p:sp>
      <p:sp>
        <p:nvSpPr>
          <p:cNvPr id="3" name="Slide Number Placeholder 2">
            <a:extLst>
              <a:ext uri="{FF2B5EF4-FFF2-40B4-BE49-F238E27FC236}">
                <a16:creationId xmlns:a16="http://schemas.microsoft.com/office/drawing/2014/main" id="{238BE7A7-90D2-B908-8CBA-F72CC20D4F30}"/>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TextBox 4">
            <a:extLst>
              <a:ext uri="{FF2B5EF4-FFF2-40B4-BE49-F238E27FC236}">
                <a16:creationId xmlns:a16="http://schemas.microsoft.com/office/drawing/2014/main" id="{1D0050EF-4A50-81D1-59AD-01C4D6B09D66}"/>
              </a:ext>
            </a:extLst>
          </p:cNvPr>
          <p:cNvSpPr txBox="1"/>
          <p:nvPr/>
        </p:nvSpPr>
        <p:spPr>
          <a:xfrm>
            <a:off x="1072134" y="1568624"/>
            <a:ext cx="10281666"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Client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ICallBackClient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client doesn't get to see the server directly; the server</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creates it with two callbacks.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_</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public methods just call the callbacks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sendPush</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.pushHandler</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getLog</a:t>
            </a:r>
            <a:r>
              <a:rPr lang="en-US" b="0" dirty="0">
                <a:solidFill>
                  <a:srgbClr val="000000"/>
                </a:solidFill>
                <a:effectLst/>
                <a:latin typeface="Consolas" panose="020B0609020204030204" pitchFamily="49" charset="0"/>
              </a:rPr>
              <a:t>(): string[]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.logHandler</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56709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109479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A5C7-E930-B593-6F0A-56F6382663CA}"/>
              </a:ext>
            </a:extLst>
          </p:cNvPr>
          <p:cNvSpPr>
            <a:spLocks noGrp="1"/>
          </p:cNvSpPr>
          <p:nvPr>
            <p:ph type="title"/>
          </p:nvPr>
        </p:nvSpPr>
        <p:spPr/>
        <p:txBody>
          <a:bodyPr/>
          <a:lstStyle/>
          <a:p>
            <a:r>
              <a:rPr lang="en-US" dirty="0"/>
              <a:t>Emitters use a server/client model</a:t>
            </a:r>
          </a:p>
        </p:txBody>
      </p:sp>
      <p:sp>
        <p:nvSpPr>
          <p:cNvPr id="5" name="Content Placeholder 4">
            <a:extLst>
              <a:ext uri="{FF2B5EF4-FFF2-40B4-BE49-F238E27FC236}">
                <a16:creationId xmlns:a16="http://schemas.microsoft.com/office/drawing/2014/main" id="{8733DE4D-89BE-92FA-8486-BBEF084383E0}"/>
              </a:ext>
            </a:extLst>
          </p:cNvPr>
          <p:cNvSpPr>
            <a:spLocks noGrp="1"/>
          </p:cNvSpPr>
          <p:nvPr>
            <p:ph idx="1"/>
          </p:nvPr>
        </p:nvSpPr>
        <p:spPr/>
        <p:txBody>
          <a:bodyPr/>
          <a:lstStyle/>
          <a:p>
            <a:r>
              <a:rPr lang="en-US" dirty="0"/>
              <a:t>Client can send a message to its server</a:t>
            </a:r>
          </a:p>
          <a:p>
            <a:r>
              <a:rPr lang="en-US" dirty="0"/>
              <a:t>Server can send a message to an individual client</a:t>
            </a:r>
          </a:p>
          <a:p>
            <a:r>
              <a:rPr lang="en-US" dirty="0"/>
              <a:t>…or to some or all its clients</a:t>
            </a:r>
          </a:p>
        </p:txBody>
      </p:sp>
      <p:sp>
        <p:nvSpPr>
          <p:cNvPr id="4" name="Slide Number Placeholder 3">
            <a:extLst>
              <a:ext uri="{FF2B5EF4-FFF2-40B4-BE49-F238E27FC236}">
                <a16:creationId xmlns:a16="http://schemas.microsoft.com/office/drawing/2014/main" id="{EAC038C6-2796-D387-17C5-31C1106CC7DA}"/>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6" name="Rectangle: Rounded Corners 5">
            <a:extLst>
              <a:ext uri="{FF2B5EF4-FFF2-40B4-BE49-F238E27FC236}">
                <a16:creationId xmlns:a16="http://schemas.microsoft.com/office/drawing/2014/main" id="{C52B2399-059C-ABAC-1002-EA677217A992}"/>
              </a:ext>
            </a:extLst>
          </p:cNvPr>
          <p:cNvSpPr/>
          <p:nvPr/>
        </p:nvSpPr>
        <p:spPr>
          <a:xfrm>
            <a:off x="3503676" y="1911096"/>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Server</a:t>
            </a:r>
          </a:p>
        </p:txBody>
      </p:sp>
      <p:sp>
        <p:nvSpPr>
          <p:cNvPr id="7" name="Rectangle: Rounded Corners 6">
            <a:extLst>
              <a:ext uri="{FF2B5EF4-FFF2-40B4-BE49-F238E27FC236}">
                <a16:creationId xmlns:a16="http://schemas.microsoft.com/office/drawing/2014/main" id="{D834BDF0-FEE6-A269-ACF6-4DF0442A47A5}"/>
              </a:ext>
            </a:extLst>
          </p:cNvPr>
          <p:cNvSpPr/>
          <p:nvPr/>
        </p:nvSpPr>
        <p:spPr>
          <a:xfrm>
            <a:off x="1024936" y="399018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8" name="Rectangle: Rounded Corners 7">
            <a:extLst>
              <a:ext uri="{FF2B5EF4-FFF2-40B4-BE49-F238E27FC236}">
                <a16:creationId xmlns:a16="http://schemas.microsoft.com/office/drawing/2014/main" id="{3F2D89F3-F2B2-1D9E-A6E9-B7854D267955}"/>
              </a:ext>
            </a:extLst>
          </p:cNvPr>
          <p:cNvSpPr/>
          <p:nvPr/>
        </p:nvSpPr>
        <p:spPr>
          <a:xfrm>
            <a:off x="3503676" y="396447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9" name="Rectangle: Rounded Corners 8">
            <a:extLst>
              <a:ext uri="{FF2B5EF4-FFF2-40B4-BE49-F238E27FC236}">
                <a16:creationId xmlns:a16="http://schemas.microsoft.com/office/drawing/2014/main" id="{D3C07B8A-A578-AB84-3D98-0FCE33D7E3A8}"/>
              </a:ext>
            </a:extLst>
          </p:cNvPr>
          <p:cNvSpPr/>
          <p:nvPr/>
        </p:nvSpPr>
        <p:spPr>
          <a:xfrm>
            <a:off x="5982416" y="3970218"/>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cxnSp>
        <p:nvCxnSpPr>
          <p:cNvPr id="12" name="Straight Arrow Connector 11">
            <a:extLst>
              <a:ext uri="{FF2B5EF4-FFF2-40B4-BE49-F238E27FC236}">
                <a16:creationId xmlns:a16="http://schemas.microsoft.com/office/drawing/2014/main" id="{A8AC14B4-9F73-BE8A-E9D5-5068D00D6C44}"/>
              </a:ext>
            </a:extLst>
          </p:cNvPr>
          <p:cNvCxnSpPr>
            <a:stCxn id="6" idx="2"/>
            <a:endCxn id="7" idx="0"/>
          </p:cNvCxnSpPr>
          <p:nvPr/>
        </p:nvCxnSpPr>
        <p:spPr>
          <a:xfrm flipH="1">
            <a:off x="2049064" y="2807208"/>
            <a:ext cx="2478740" cy="118297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A2E0E5-435D-EEEB-F4B3-3F06AF5804C0}"/>
              </a:ext>
            </a:extLst>
          </p:cNvPr>
          <p:cNvCxnSpPr>
            <a:cxnSpLocks/>
            <a:stCxn id="9" idx="0"/>
            <a:endCxn id="6" idx="2"/>
          </p:cNvCxnSpPr>
          <p:nvPr/>
        </p:nvCxnSpPr>
        <p:spPr>
          <a:xfrm flipH="1" flipV="1">
            <a:off x="4527804" y="2807208"/>
            <a:ext cx="2478740" cy="1163010"/>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DA279-527C-055D-1330-26C459F426DE}"/>
              </a:ext>
            </a:extLst>
          </p:cNvPr>
          <p:cNvCxnSpPr>
            <a:cxnSpLocks/>
            <a:stCxn id="6" idx="2"/>
            <a:endCxn id="8" idx="0"/>
          </p:cNvCxnSpPr>
          <p:nvPr/>
        </p:nvCxnSpPr>
        <p:spPr>
          <a:xfrm>
            <a:off x="4527804" y="2807208"/>
            <a:ext cx="0" cy="115726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029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CD-06A1-2916-222F-7B2EFB3DB609}"/>
              </a:ext>
            </a:extLst>
          </p:cNvPr>
          <p:cNvSpPr>
            <a:spLocks noGrp="1"/>
          </p:cNvSpPr>
          <p:nvPr>
            <p:ph type="title"/>
          </p:nvPr>
        </p:nvSpPr>
        <p:spPr/>
        <p:txBody>
          <a:bodyPr>
            <a:normAutofit fontScale="90000"/>
          </a:bodyPr>
          <a:lstStyle/>
          <a:p>
            <a:r>
              <a:rPr lang="en-US" dirty="0"/>
              <a:t>Typed Emitters use types to specify messages that servers and clients can exchange</a:t>
            </a:r>
          </a:p>
        </p:txBody>
      </p:sp>
      <p:sp>
        <p:nvSpPr>
          <p:cNvPr id="4" name="Slide Number Placeholder 3">
            <a:extLst>
              <a:ext uri="{FF2B5EF4-FFF2-40B4-BE49-F238E27FC236}">
                <a16:creationId xmlns:a16="http://schemas.microsoft.com/office/drawing/2014/main" id="{6BB6BE42-61AC-9E97-AA7B-5AE4F6736159}"/>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8" name="TextBox 7">
            <a:extLst>
              <a:ext uri="{FF2B5EF4-FFF2-40B4-BE49-F238E27FC236}">
                <a16:creationId xmlns:a16="http://schemas.microsoft.com/office/drawing/2014/main" id="{63697CA3-A545-1469-C557-48E3BFB36511}"/>
              </a:ext>
            </a:extLst>
          </p:cNvPr>
          <p:cNvSpPr txBox="1"/>
          <p:nvPr/>
        </p:nvSpPr>
        <p:spPr>
          <a:xfrm>
            <a:off x="838199" y="1631794"/>
            <a:ext cx="957416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8000"/>
                </a:solidFill>
                <a:effectLst/>
                <a:latin typeface="Consolas" panose="020B0609020204030204" pitchFamily="49" charset="0"/>
              </a:rPr>
              <a:t>// a simple ping-pong protocol for testing WebSocket connections.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server starts with (ping 0)</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client replies to server 'ping n' with 'pong n' </a:t>
            </a:r>
            <a:r>
              <a:rPr lang="en-US" dirty="0">
                <a:solidFill>
                  <a:srgbClr val="008000"/>
                </a:solidFill>
                <a:latin typeface="Consolas" panose="020B0609020204030204" pitchFamily="49" charset="0"/>
              </a:rPr>
              <a:t>(n &lt;= 5)</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server replies to client 'pong n' with 'ping n+1' </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0716AAB-53BB-AE74-70FB-085E76A26F61}"/>
              </a:ext>
            </a:extLst>
          </p:cNvPr>
          <p:cNvSpPr txBox="1"/>
          <p:nvPr/>
        </p:nvSpPr>
        <p:spPr>
          <a:xfrm>
            <a:off x="8417396" y="3057832"/>
            <a:ext cx="355092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Note: this is the interface for the socket-io implementation of emitters.  Other implementations use somewhat different interfaces.</a:t>
            </a:r>
          </a:p>
        </p:txBody>
      </p:sp>
    </p:spTree>
    <p:extLst>
      <p:ext uri="{BB962C8B-B14F-4D97-AF65-F5344CB8AC3E}">
        <p14:creationId xmlns:p14="http://schemas.microsoft.com/office/powerpoint/2010/main" val="3784795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Emitters typically provide many methods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147487" y="1588631"/>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a:t>
            </a:r>
            <a:r>
              <a:rPr lang="en-US" dirty="0">
                <a:solidFill>
                  <a:srgbClr val="008000"/>
                </a:solidFill>
                <a:latin typeface="Consolas" panose="020B0609020204030204" pitchFamily="49" charset="0"/>
              </a:rPr>
              <a:t>/** The event callbacks are called with the passed arguments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emit(type, ...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000000"/>
                </a:solidFill>
                <a:latin typeface="Consolas" panose="020B0609020204030204" pitchFamily="49" charset="0"/>
              </a:rPr>
              <a:t>on(event, callback);</a:t>
            </a: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once(event, callback);</a:t>
            </a: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off(event, callback);</a:t>
            </a:r>
          </a:p>
          <a:p>
            <a:r>
              <a:rPr lang="en-US" dirty="0">
                <a:solidFill>
                  <a:srgbClr val="008000"/>
                </a:solidFill>
                <a:effectLst/>
                <a:latin typeface="Consolas" panose="020B0609020204030204" pitchFamily="49" charset="0"/>
              </a:rPr>
              <a:t>    /** Removes all callbacks for event */ </a:t>
            </a:r>
          </a:p>
          <a:p>
            <a:r>
              <a:rPr lang="en-US" dirty="0">
                <a:solidFill>
                  <a:srgbClr val="000000"/>
                </a:solidFill>
                <a:latin typeface="Consolas" panose="020B0609020204030204" pitchFamily="49" charset="0"/>
              </a:rPr>
              <a:t>    off(event);</a:t>
            </a: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 off();</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6D32-C8DF-F294-9077-866C3815B60B}"/>
              </a:ext>
            </a:extLst>
          </p:cNvPr>
          <p:cNvSpPr>
            <a:spLocks noGrp="1"/>
          </p:cNvSpPr>
          <p:nvPr>
            <p:ph type="title"/>
          </p:nvPr>
        </p:nvSpPr>
        <p:spPr/>
        <p:txBody>
          <a:bodyPr/>
          <a:lstStyle/>
          <a:p>
            <a:r>
              <a:rPr lang="en-US" dirty="0"/>
              <a:t>This pattern can be used across multiple machines using </a:t>
            </a:r>
            <a:r>
              <a:rPr lang="en-US" dirty="0" err="1"/>
              <a:t>websockets</a:t>
            </a:r>
            <a:r>
              <a:rPr lang="en-US" dirty="0"/>
              <a:t>.</a:t>
            </a:r>
          </a:p>
        </p:txBody>
      </p:sp>
      <p:sp>
        <p:nvSpPr>
          <p:cNvPr id="3" name="Content Placeholder 2">
            <a:extLst>
              <a:ext uri="{FF2B5EF4-FFF2-40B4-BE49-F238E27FC236}">
                <a16:creationId xmlns:a16="http://schemas.microsoft.com/office/drawing/2014/main" id="{CD5C4A49-06F3-F5C3-8558-DB3C7A2B831C}"/>
              </a:ext>
            </a:extLst>
          </p:cNvPr>
          <p:cNvSpPr>
            <a:spLocks noGrp="1"/>
          </p:cNvSpPr>
          <p:nvPr>
            <p:ph idx="1"/>
          </p:nvPr>
        </p:nvSpPr>
        <p:spPr/>
        <p:txBody>
          <a:bodyPr>
            <a:normAutofit/>
          </a:bodyPr>
          <a:lstStyle/>
          <a:p>
            <a:r>
              <a:rPr lang="en-US" dirty="0" err="1"/>
              <a:t>Websockets</a:t>
            </a:r>
            <a:r>
              <a:rPr lang="en-US" dirty="0"/>
              <a:t> is a standard, but low-level protocol for sending messages between machines.</a:t>
            </a:r>
          </a:p>
          <a:p>
            <a:r>
              <a:rPr lang="en-US" dirty="0">
                <a:hlinkClick r:id="rId2"/>
              </a:rPr>
              <a:t>Socket.io</a:t>
            </a:r>
            <a:r>
              <a:rPr lang="en-US" dirty="0"/>
              <a:t> provides a typed-emitter-style programming model for </a:t>
            </a:r>
            <a:r>
              <a:rPr lang="en-US" dirty="0" err="1"/>
              <a:t>webSockets</a:t>
            </a:r>
            <a:r>
              <a:rPr lang="en-US" dirty="0"/>
              <a:t>.</a:t>
            </a:r>
          </a:p>
          <a:p>
            <a:r>
              <a:rPr lang="en-US" dirty="0"/>
              <a:t>It also provides automatic reconnection, broadcast rooms, and other goodies</a:t>
            </a:r>
          </a:p>
          <a:p>
            <a:endParaRPr lang="en-US" dirty="0"/>
          </a:p>
          <a:p>
            <a:endParaRPr lang="en-US" dirty="0"/>
          </a:p>
        </p:txBody>
      </p:sp>
      <p:sp>
        <p:nvSpPr>
          <p:cNvPr id="4" name="Slide Number Placeholder 3">
            <a:extLst>
              <a:ext uri="{FF2B5EF4-FFF2-40B4-BE49-F238E27FC236}">
                <a16:creationId xmlns:a16="http://schemas.microsoft.com/office/drawing/2014/main" id="{51D7866B-3705-19D9-27B7-E255BF9AA798}"/>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1696479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Using an emitter: at the Server end</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server.ts</a:t>
            </a:r>
            <a:endParaRPr lang="en-US" sz="2400" dirty="0">
              <a:solidFill>
                <a:schemeClr val="tx1"/>
              </a:solidFill>
            </a:endParaRPr>
          </a:p>
        </p:txBody>
      </p:sp>
      <p:sp>
        <p:nvSpPr>
          <p:cNvPr id="3" name="TextBox 2">
            <a:extLst>
              <a:ext uri="{FF2B5EF4-FFF2-40B4-BE49-F238E27FC236}">
                <a16:creationId xmlns:a16="http://schemas.microsoft.com/office/drawing/2014/main" id="{CCF6E8F6-EE36-F5D3-5D54-E5D9B3B6974F}"/>
              </a:ext>
            </a:extLst>
          </p:cNvPr>
          <p:cNvSpPr txBox="1"/>
          <p:nvPr/>
        </p:nvSpPr>
        <p:spPr>
          <a:xfrm>
            <a:off x="9613491" y="1577003"/>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
        <p:nvSpPr>
          <p:cNvPr id="6" name="TextBox 5">
            <a:extLst>
              <a:ext uri="{FF2B5EF4-FFF2-40B4-BE49-F238E27FC236}">
                <a16:creationId xmlns:a16="http://schemas.microsoft.com/office/drawing/2014/main" id="{B677E4E2-5681-59CD-D88E-BC8645627D21}"/>
              </a:ext>
            </a:extLst>
          </p:cNvPr>
          <p:cNvSpPr txBox="1"/>
          <p:nvPr/>
        </p:nvSpPr>
        <p:spPr>
          <a:xfrm>
            <a:off x="838200" y="1646679"/>
            <a:ext cx="10911348" cy="618630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socket: 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system starts by sending 'connect'</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invariant violated! disconnect if count exceeds 5</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&gt;</a:t>
            </a:r>
            <a:r>
              <a:rPr lang="en-US" dirty="0">
                <a:solidFill>
                  <a:srgbClr val="A31515"/>
                </a:solidFill>
                <a:latin typeface="Consolas" panose="020B0609020204030204" pitchFamily="49" charset="0"/>
              </a:rPr>
              <a:t> 5`</a:t>
            </a:r>
            <a:r>
              <a:rPr lang="en-US" dirty="0">
                <a:solidFill>
                  <a:schemeClr val="tx1"/>
                </a:solidFill>
                <a:latin typeface="Consolas" panose="020B0609020204030204" pitchFamily="49" charset="0"/>
              </a:rPr>
              <a:t>)</a:t>
            </a:r>
          </a:p>
          <a:p>
            <a:pPr>
              <a:buNone/>
            </a:pPr>
            <a:r>
              <a:rPr lang="en-US" b="0" dirty="0">
                <a:solidFill>
                  <a:schemeClr val="tx1"/>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62426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7A6-AF9C-B311-CA8D-EB29074389A1}"/>
              </a:ext>
            </a:extLst>
          </p:cNvPr>
          <p:cNvSpPr>
            <a:spLocks noGrp="1"/>
          </p:cNvSpPr>
          <p:nvPr>
            <p:ph type="title"/>
          </p:nvPr>
        </p:nvSpPr>
        <p:spPr/>
        <p:txBody>
          <a:bodyPr/>
          <a:lstStyle/>
          <a:p>
            <a:r>
              <a:rPr lang="en-US" dirty="0"/>
              <a:t>Using an emitter: at the Client end</a:t>
            </a:r>
          </a:p>
        </p:txBody>
      </p:sp>
      <p:sp>
        <p:nvSpPr>
          <p:cNvPr id="4" name="Slide Number Placeholder 3">
            <a:extLst>
              <a:ext uri="{FF2B5EF4-FFF2-40B4-BE49-F238E27FC236}">
                <a16:creationId xmlns:a16="http://schemas.microsoft.com/office/drawing/2014/main" id="{D6D306B9-4DB1-BB19-8A1F-98EB8A5DC6A7}"/>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B91E81EE-7B82-82EB-AFB6-24D4B8C64270}"/>
              </a:ext>
            </a:extLst>
          </p:cNvPr>
          <p:cNvSpPr txBox="1"/>
          <p:nvPr/>
        </p:nvSpPr>
        <p:spPr>
          <a:xfrm>
            <a:off x="838200" y="1612676"/>
            <a:ext cx="10803194" cy="674030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startClientHandlers</a:t>
            </a:r>
            <a:r>
              <a:rPr lang="en-US" b="0" dirty="0">
                <a:solidFill>
                  <a:srgbClr val="000000"/>
                </a:solidFill>
                <a:effectLst/>
                <a:latin typeface="Consolas" panose="020B0609020204030204" pitchFamily="49" charset="0"/>
              </a:rPr>
              <a:t>(socket: </a:t>
            </a:r>
          </a:p>
          <a:p>
            <a:pPr>
              <a:buNone/>
            </a:pP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Socket&lt;</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&gt;) {</a:t>
            </a:r>
          </a:p>
          <a:p>
            <a:pPr>
              <a:buNone/>
            </a:pPr>
            <a:endParaRPr lang="en-US" b="0" dirty="0">
              <a:solidFill>
                <a:srgbClr val="000000"/>
              </a:solidFill>
              <a:effectLst/>
              <a:latin typeface="Consolas" panose="020B0609020204030204" pitchFamily="49" charset="0"/>
            </a:endParaRPr>
          </a:p>
          <a:p>
            <a:pPr>
              <a:buNone/>
            </a:pPr>
            <a:r>
              <a:rPr lang="en-US" dirty="0">
                <a:solidFill>
                  <a:srgbClr val="008000"/>
                </a:solidFill>
                <a:latin typeface="Consolas" panose="020B0609020204030204" pitchFamily="49" charset="0"/>
              </a:rPr>
              <a:t>    // system starts by sending 'connect'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'connect'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connected to server on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clientURL</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socket.on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(n: number)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received ping with count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n</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(n &lt;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n); </a:t>
            </a:r>
            <a:r>
              <a:rPr lang="en-US" b="0" dirty="0">
                <a:solidFill>
                  <a:srgbClr val="008000"/>
                </a:solidFill>
                <a:effectLst/>
                <a:latin typeface="Consolas" panose="020B0609020204030204" pitchFamily="49" charset="0"/>
              </a:rPr>
              <a:t>// reply with pong</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.socket.emit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.socket.disconnect</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disconnect after 5 pings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process.exit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exit the process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DB8F0DE-B77C-A396-D83A-0AC53DCEB2E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client.ts</a:t>
            </a:r>
            <a:endParaRPr lang="en-US" sz="2400" dirty="0">
              <a:solidFill>
                <a:schemeClr val="tx1"/>
              </a:solidFill>
            </a:endParaRPr>
          </a:p>
        </p:txBody>
      </p:sp>
      <p:sp>
        <p:nvSpPr>
          <p:cNvPr id="3" name="TextBox 2">
            <a:extLst>
              <a:ext uri="{FF2B5EF4-FFF2-40B4-BE49-F238E27FC236}">
                <a16:creationId xmlns:a16="http://schemas.microsoft.com/office/drawing/2014/main" id="{D17BD5FF-38FC-758B-C795-7F4E7ECF29BD}"/>
              </a:ext>
            </a:extLst>
          </p:cNvPr>
          <p:cNvSpPr txBox="1"/>
          <p:nvPr/>
        </p:nvSpPr>
        <p:spPr>
          <a:xfrm>
            <a:off x="8610600" y="1559407"/>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Look at the file if you want to see where the socket comes from.</a:t>
            </a:r>
          </a:p>
        </p:txBody>
      </p:sp>
    </p:spTree>
    <p:extLst>
      <p:ext uri="{BB962C8B-B14F-4D97-AF65-F5344CB8AC3E}">
        <p14:creationId xmlns:p14="http://schemas.microsoft.com/office/powerpoint/2010/main" val="858921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9B4-D543-1EBA-83B4-745E526510DB}"/>
              </a:ext>
            </a:extLst>
          </p:cNvPr>
          <p:cNvSpPr>
            <a:spLocks noGrp="1"/>
          </p:cNvSpPr>
          <p:nvPr>
            <p:ph type="title"/>
          </p:nvPr>
        </p:nvSpPr>
        <p:spPr/>
        <p:txBody>
          <a:bodyPr/>
          <a:lstStyle/>
          <a:p>
            <a:r>
              <a:rPr lang="en-US" dirty="0"/>
              <a:t>Choreographies and Projections</a:t>
            </a:r>
          </a:p>
        </p:txBody>
      </p:sp>
      <p:sp>
        <p:nvSpPr>
          <p:cNvPr id="4" name="Slide Number Placeholder 3">
            <a:extLst>
              <a:ext uri="{FF2B5EF4-FFF2-40B4-BE49-F238E27FC236}">
                <a16:creationId xmlns:a16="http://schemas.microsoft.com/office/drawing/2014/main" id="{255C7E5F-EEEC-339D-87E3-93246724D645}"/>
              </a:ext>
            </a:extLst>
          </p:cNvPr>
          <p:cNvSpPr>
            <a:spLocks noGrp="1"/>
          </p:cNvSpPr>
          <p:nvPr>
            <p:ph type="sldNum" sz="quarter" idx="12"/>
          </p:nvPr>
        </p:nvSpPr>
        <p:spPr/>
        <p:txBody>
          <a:bodyPr/>
          <a:lstStyle/>
          <a:p>
            <a:fld id="{20F37917-FD3A-4669-9018-DA04BCDD3D75}" type="slidenum">
              <a:rPr lang="en-US" smtClean="0"/>
              <a:t>39</a:t>
            </a:fld>
            <a:endParaRPr lang="en-US"/>
          </a:p>
        </p:txBody>
      </p:sp>
      <p:pic>
        <p:nvPicPr>
          <p:cNvPr id="8" name="Picture 7">
            <a:extLst>
              <a:ext uri="{FF2B5EF4-FFF2-40B4-BE49-F238E27FC236}">
                <a16:creationId xmlns:a16="http://schemas.microsoft.com/office/drawing/2014/main" id="{3400E6C8-75AB-37BF-8C3E-5588E9C8BB90}"/>
              </a:ext>
            </a:extLst>
          </p:cNvPr>
          <p:cNvPicPr>
            <a:picLocks noChangeAspect="1"/>
          </p:cNvPicPr>
          <p:nvPr/>
        </p:nvPicPr>
        <p:blipFill>
          <a:blip r:embed="rId3"/>
          <a:stretch>
            <a:fillRect/>
          </a:stretch>
        </p:blipFill>
        <p:spPr>
          <a:xfrm>
            <a:off x="1229954" y="2478881"/>
            <a:ext cx="3686176" cy="1900238"/>
          </a:xfrm>
          <a:prstGeom prst="rect">
            <a:avLst/>
          </a:prstGeom>
        </p:spPr>
      </p:pic>
      <p:pic>
        <p:nvPicPr>
          <p:cNvPr id="10" name="Picture 9">
            <a:extLst>
              <a:ext uri="{FF2B5EF4-FFF2-40B4-BE49-F238E27FC236}">
                <a16:creationId xmlns:a16="http://schemas.microsoft.com/office/drawing/2014/main" id="{A689EF3F-ED9A-43D8-8748-CE7640B96776}"/>
              </a:ext>
            </a:extLst>
          </p:cNvPr>
          <p:cNvPicPr>
            <a:picLocks noChangeAspect="1"/>
          </p:cNvPicPr>
          <p:nvPr/>
        </p:nvPicPr>
        <p:blipFill>
          <a:blip r:embed="rId4"/>
          <a:stretch>
            <a:fillRect/>
          </a:stretch>
        </p:blipFill>
        <p:spPr>
          <a:xfrm>
            <a:off x="6695769" y="1578992"/>
            <a:ext cx="3611168" cy="2174681"/>
          </a:xfrm>
          <a:prstGeom prst="rect">
            <a:avLst/>
          </a:prstGeom>
        </p:spPr>
      </p:pic>
      <p:pic>
        <p:nvPicPr>
          <p:cNvPr id="12" name="Picture 11">
            <a:extLst>
              <a:ext uri="{FF2B5EF4-FFF2-40B4-BE49-F238E27FC236}">
                <a16:creationId xmlns:a16="http://schemas.microsoft.com/office/drawing/2014/main" id="{1E3E3693-BA7A-0991-26B6-76107F518488}"/>
              </a:ext>
            </a:extLst>
          </p:cNvPr>
          <p:cNvPicPr>
            <a:picLocks noChangeAspect="1"/>
          </p:cNvPicPr>
          <p:nvPr/>
        </p:nvPicPr>
        <p:blipFill>
          <a:blip r:embed="rId5"/>
          <a:stretch>
            <a:fillRect/>
          </a:stretch>
        </p:blipFill>
        <p:spPr>
          <a:xfrm>
            <a:off x="6767512" y="4135842"/>
            <a:ext cx="3686176" cy="1887954"/>
          </a:xfrm>
          <a:prstGeom prst="rect">
            <a:avLst/>
          </a:prstGeom>
        </p:spPr>
      </p:pic>
      <p:sp>
        <p:nvSpPr>
          <p:cNvPr id="13" name="Arrow: Right 12">
            <a:extLst>
              <a:ext uri="{FF2B5EF4-FFF2-40B4-BE49-F238E27FC236}">
                <a16:creationId xmlns:a16="http://schemas.microsoft.com/office/drawing/2014/main" id="{920DF266-C35A-B2F2-BEFD-970880D9B318}"/>
              </a:ext>
            </a:extLst>
          </p:cNvPr>
          <p:cNvSpPr/>
          <p:nvPr/>
        </p:nvSpPr>
        <p:spPr>
          <a:xfrm rot="19837731">
            <a:off x="5211097" y="2467897"/>
            <a:ext cx="1484672"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4" name="Arrow: Right 13">
            <a:extLst>
              <a:ext uri="{FF2B5EF4-FFF2-40B4-BE49-F238E27FC236}">
                <a16:creationId xmlns:a16="http://schemas.microsoft.com/office/drawing/2014/main" id="{0D7C830D-7F3E-DB64-6B1B-CFC95628665A}"/>
              </a:ext>
            </a:extLst>
          </p:cNvPr>
          <p:cNvSpPr/>
          <p:nvPr/>
        </p:nvSpPr>
        <p:spPr>
          <a:xfrm rot="1610221">
            <a:off x="5231614" y="3725511"/>
            <a:ext cx="1353841"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5" name="TextBox 14">
            <a:extLst>
              <a:ext uri="{FF2B5EF4-FFF2-40B4-BE49-F238E27FC236}">
                <a16:creationId xmlns:a16="http://schemas.microsoft.com/office/drawing/2014/main" id="{A7113F38-4C7B-95B0-F9B1-84316CE3E21A}"/>
              </a:ext>
            </a:extLst>
          </p:cNvPr>
          <p:cNvSpPr txBox="1"/>
          <p:nvPr/>
        </p:nvSpPr>
        <p:spPr>
          <a:xfrm>
            <a:off x="1797693" y="1649739"/>
            <a:ext cx="2550698"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Choreography</a:t>
            </a:r>
          </a:p>
        </p:txBody>
      </p:sp>
      <p:sp>
        <p:nvSpPr>
          <p:cNvPr id="16" name="TextBox 15">
            <a:extLst>
              <a:ext uri="{FF2B5EF4-FFF2-40B4-BE49-F238E27FC236}">
                <a16:creationId xmlns:a16="http://schemas.microsoft.com/office/drawing/2014/main" id="{60CEC800-F5CF-7006-A006-1E70A16616BB}"/>
              </a:ext>
            </a:extLst>
          </p:cNvPr>
          <p:cNvSpPr txBox="1"/>
          <p:nvPr/>
        </p:nvSpPr>
        <p:spPr>
          <a:xfrm>
            <a:off x="7628671" y="6094740"/>
            <a:ext cx="2353529"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Projections</a:t>
            </a:r>
          </a:p>
        </p:txBody>
      </p:sp>
    </p:spTree>
    <p:extLst>
      <p:ext uri="{BB962C8B-B14F-4D97-AF65-F5344CB8AC3E}">
        <p14:creationId xmlns:p14="http://schemas.microsoft.com/office/powerpoint/2010/main" val="13775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48E75-41BF-6816-4C99-47F0A73D1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03696-F4D1-8102-5E11-D92019E77ED4}"/>
              </a:ext>
            </a:extLst>
          </p:cNvPr>
          <p:cNvSpPr>
            <a:spLocks noGrp="1"/>
          </p:cNvSpPr>
          <p:nvPr>
            <p:ph type="title"/>
          </p:nvPr>
        </p:nvSpPr>
        <p:spPr/>
        <p:txBody>
          <a:bodyPr/>
          <a:lstStyle/>
          <a:p>
            <a:r>
              <a:rPr lang="en-US" dirty="0"/>
              <a:t>Review: Learning Goals for this Lesson</a:t>
            </a:r>
          </a:p>
        </p:txBody>
      </p:sp>
      <p:sp>
        <p:nvSpPr>
          <p:cNvPr id="3" name="Content Placeholder 2">
            <a:extLst>
              <a:ext uri="{FF2B5EF4-FFF2-40B4-BE49-F238E27FC236}">
                <a16:creationId xmlns:a16="http://schemas.microsoft.com/office/drawing/2014/main" id="{C4D49BBD-1189-EC22-36CC-A0D3530445B7}"/>
              </a:ext>
            </a:extLst>
          </p:cNvPr>
          <p:cNvSpPr>
            <a:spLocks noGrp="1"/>
          </p:cNvSpPr>
          <p:nvPr>
            <p:ph idx="1"/>
          </p:nvPr>
        </p:nvSpPr>
        <p:spPr/>
        <p:txBody>
          <a:bodyPr/>
          <a:lstStyle/>
          <a:p>
            <a:r>
              <a:rPr lang="en-US" dirty="0"/>
              <a:t>You should now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marL="914400" lvl="2" indent="0">
              <a:buNone/>
            </a:pPr>
            <a:endParaRPr lang="en-US" dirty="0"/>
          </a:p>
        </p:txBody>
      </p:sp>
      <p:sp>
        <p:nvSpPr>
          <p:cNvPr id="4" name="Slide Number Placeholder 3">
            <a:extLst>
              <a:ext uri="{FF2B5EF4-FFF2-40B4-BE49-F238E27FC236}">
                <a16:creationId xmlns:a16="http://schemas.microsoft.com/office/drawing/2014/main" id="{93120247-978D-16B0-2ADE-41650DD4D8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56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5871411" y="136525"/>
            <a:ext cx="609513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simpleClock.interface.ts</a:t>
            </a:r>
            <a:endParaRPr lang="en-US" sz="2400" dirty="0">
              <a:solidFill>
                <a:schemeClr val="tx1"/>
              </a:solidFill>
            </a:endParaRPr>
          </a:p>
        </p:txBody>
      </p:sp>
      <p:sp>
        <p:nvSpPr>
          <p:cNvPr id="7" name="TextBox 6">
            <a:extLst>
              <a:ext uri="{FF2B5EF4-FFF2-40B4-BE49-F238E27FC236}">
                <a16:creationId xmlns:a16="http://schemas.microsoft.com/office/drawing/2014/main" id="{9E4DAFC0-4E52-F5F7-4BCC-74599170B41C}"/>
              </a:ext>
            </a:extLst>
          </p:cNvPr>
          <p:cNvSpPr txBox="1"/>
          <p:nvPr/>
        </p:nvSpPr>
        <p:spPr>
          <a:xfrm>
            <a:off x="1025690" y="1834685"/>
            <a:ext cx="722058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b="0" dirty="0">
                <a:solidFill>
                  <a:srgbClr val="0000FF"/>
                </a:solidFill>
                <a:effectLst/>
                <a:latin typeface="Consolas" panose="020B0609020204030204" pitchFamily="49" charset="0"/>
              </a:rPr>
              <a:t>export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default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interface</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ISimpleClock</a:t>
            </a:r>
            <a:r>
              <a:rPr lang="en-US" sz="2400" b="0" dirty="0">
                <a:solidFill>
                  <a:srgbClr val="000000"/>
                </a:solidFill>
                <a:effectLst/>
                <a:latin typeface="Consolas" panose="020B0609020204030204" pitchFamily="49" charset="0"/>
              </a:rPr>
              <a:t> {</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sets the time to 0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reset():void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increments the time */</a:t>
            </a:r>
            <a:r>
              <a:rPr lang="en-US" sz="2400" b="0" dirty="0">
                <a:solidFill>
                  <a:srgbClr val="000000"/>
                </a:solidFill>
                <a:effectLst/>
                <a:latin typeface="Consolas" panose="020B0609020204030204" pitchFamily="49" charset="0"/>
              </a:rPr>
              <a:t> </a:t>
            </a:r>
          </a:p>
          <a:p>
            <a:pPr>
              <a:buNone/>
            </a:pPr>
            <a:r>
              <a:rPr lang="en-US" sz="2400" b="0" dirty="0">
                <a:solidFill>
                  <a:srgbClr val="000000"/>
                </a:solidFill>
                <a:effectLst/>
                <a:latin typeface="Consolas" panose="020B0609020204030204" pitchFamily="49" charset="0"/>
              </a:rPr>
              <a:t>    tick():void</a:t>
            </a:r>
          </a:p>
          <a:p>
            <a:pPr>
              <a:buNone/>
            </a:pPr>
            <a:br>
              <a:rPr lang="en-US" sz="2400" b="0" dirty="0">
                <a:solidFill>
                  <a:srgbClr val="000000"/>
                </a:solidFill>
                <a:effectLst/>
                <a:latin typeface="Consolas" panose="020B0609020204030204" pitchFamily="49" charset="0"/>
              </a:rPr>
            </a:b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returns the current time */</a:t>
            </a:r>
            <a:endParaRPr lang="en-US" sz="2400" b="0" dirty="0">
              <a:solidFill>
                <a:srgbClr val="000000"/>
              </a:solidFill>
              <a:effectLst/>
              <a:latin typeface="Consolas" panose="020B0609020204030204" pitchFamily="49" charset="0"/>
            </a:endParaRPr>
          </a:p>
          <a:p>
            <a:pPr>
              <a:buNone/>
            </a:pP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getTime</a:t>
            </a:r>
            <a:r>
              <a:rPr lang="en-US" sz="2400" b="0" dirty="0">
                <a:solidFill>
                  <a:srgbClr val="000000"/>
                </a:solidFill>
                <a:effectLst/>
                <a:latin typeface="Consolas" panose="020B0609020204030204" pitchFamily="49" charset="0"/>
              </a:rPr>
              <a:t>():number</a:t>
            </a:r>
          </a:p>
          <a:p>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5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Tests for the clock and the client describe their desired behavior</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clockWithPull</a:t>
            </a:r>
            <a:r>
              <a:rPr lang="en-US" sz="2400" dirty="0">
                <a:solidFill>
                  <a:schemeClr val="tx1"/>
                </a:solidFill>
              </a:rPr>
              <a:t>/</a:t>
            </a:r>
            <a:r>
              <a:rPr lang="en-US" sz="2400" dirty="0" err="1">
                <a:solidFill>
                  <a:schemeClr val="tx1"/>
                </a:solidFill>
              </a:rPr>
              <a:t>simpleClock.test.ts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507605"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 () </a:t>
            </a:r>
            <a:r>
              <a:rPr lang="en-US" dirty="0">
                <a:solidFill>
                  <a:srgbClr val="000000"/>
                </a:solidFill>
                <a:latin typeface="Consolas" panose="020B0609020204030204" pitchFamily="49" charset="0"/>
              </a:rPr>
              <a:t>: void </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 : void {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get </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getTimeFromClock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endParaRPr lang="en-US" b="0" dirty="0">
              <a:solidFill>
                <a:srgbClr val="000000"/>
              </a:solidFill>
              <a:effectLst/>
              <a:latin typeface="Consolas" panose="020B0609020204030204" pitchFamily="49" charset="0"/>
            </a:endParaRP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31663</TotalTime>
  <Words>4792</Words>
  <Application>Microsoft Office PowerPoint</Application>
  <PresentationFormat>Widescreen</PresentationFormat>
  <Paragraphs>570</Paragraphs>
  <Slides>40</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Ink Free</vt:lpstr>
      <vt:lpstr>Helvetica Neue</vt:lpstr>
      <vt:lpstr>Verdana</vt:lpstr>
      <vt:lpstr>Consolas</vt:lpstr>
      <vt:lpstr>Arial</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Example: Interface for a simple clock</vt:lpstr>
      <vt:lpstr>Tests for the clock and the client describe their desired behavior</vt:lpstr>
      <vt:lpstr>simpleClockUsingPull.ts</vt:lpstr>
      <vt:lpstr>The code is simple…</vt:lpstr>
      <vt:lpstr>We call this the "demand-pull" pattern</vt:lpstr>
      <vt:lpstr>But there's a potential problem here.</vt:lpstr>
      <vt:lpstr>The 'data-push' pattern</vt:lpstr>
      <vt:lpstr>This is called the Listener or Observer Pattern</vt:lpstr>
      <vt:lpstr>Interface for a clock using the Push pattern </vt:lpstr>
      <vt:lpstr>Interface for a clock listener</vt:lpstr>
      <vt:lpstr>Tests</vt:lpstr>
      <vt:lpstr>A PushingClock class</vt:lpstr>
      <vt:lpstr>A Client </vt:lpstr>
      <vt:lpstr>The observer can do whatever it likes with the notification</vt:lpstr>
      <vt:lpstr>Better test this, too</vt:lpstr>
      <vt:lpstr>Tests for .notifications method</vt:lpstr>
      <vt:lpstr>Push or Pull?</vt:lpstr>
      <vt:lpstr>Push vs. Pull: Tradeoffs</vt:lpstr>
      <vt:lpstr>Details and Variations</vt:lpstr>
      <vt:lpstr>Maybe the server doesn't want to give the client access to all of its methods</vt:lpstr>
      <vt:lpstr>Pattern #3: The callback or handler pattern</vt:lpstr>
      <vt:lpstr>The interface</vt:lpstr>
      <vt:lpstr>Example: Expected Behavior</vt:lpstr>
      <vt:lpstr>The Server</vt:lpstr>
      <vt:lpstr>The Client</vt:lpstr>
      <vt:lpstr>Pattern #4: The Typed-Emitter Pattern</vt:lpstr>
      <vt:lpstr>Emitters use a server/client model</vt:lpstr>
      <vt:lpstr>Typed Emitters use types to specify messages that servers and clients can exchange</vt:lpstr>
      <vt:lpstr>Emitters typically provide many methods</vt:lpstr>
      <vt:lpstr>This pattern can be used across multiple machines using websockets.</vt:lpstr>
      <vt:lpstr>Using an emitter: at the Server end</vt:lpstr>
      <vt:lpstr>Using an emitter: at the Client end</vt:lpstr>
      <vt:lpstr>Choreographies and Projections</vt:lpstr>
      <vt:lpstr>Review: 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181</cp:revision>
  <dcterms:created xsi:type="dcterms:W3CDTF">2021-01-07T15:19:22Z</dcterms:created>
  <dcterms:modified xsi:type="dcterms:W3CDTF">2025-07-01T15:47:46Z</dcterms:modified>
</cp:coreProperties>
</file>