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485" r:id="rId2"/>
    <p:sldId id="396" r:id="rId3"/>
    <p:sldId id="523" r:id="rId4"/>
    <p:sldId id="397" r:id="rId5"/>
    <p:sldId id="543" r:id="rId6"/>
    <p:sldId id="524" r:id="rId7"/>
    <p:sldId id="552" r:id="rId8"/>
    <p:sldId id="553" r:id="rId9"/>
    <p:sldId id="526" r:id="rId10"/>
    <p:sldId id="527" r:id="rId11"/>
    <p:sldId id="559" r:id="rId12"/>
    <p:sldId id="560" r:id="rId13"/>
    <p:sldId id="554" r:id="rId14"/>
    <p:sldId id="558" r:id="rId15"/>
    <p:sldId id="561" r:id="rId16"/>
    <p:sldId id="528" r:id="rId17"/>
    <p:sldId id="562" r:id="rId18"/>
    <p:sldId id="530" r:id="rId19"/>
    <p:sldId id="535" r:id="rId20"/>
    <p:sldId id="536" r:id="rId21"/>
    <p:sldId id="537" r:id="rId22"/>
    <p:sldId id="538" r:id="rId23"/>
    <p:sldId id="539" r:id="rId24"/>
    <p:sldId id="540" r:id="rId25"/>
    <p:sldId id="541" r:id="rId26"/>
    <p:sldId id="563" r:id="rId27"/>
    <p:sldId id="544" r:id="rId28"/>
    <p:sldId id="549" r:id="rId29"/>
    <p:sldId id="547" r:id="rId30"/>
  </p:sldIdLst>
  <p:sldSz cx="12192000" cy="6858000"/>
  <p:notesSz cx="6858000" cy="9144000"/>
  <p:embeddedFontLst>
    <p:embeddedFont>
      <p:font typeface="Consolas" panose="020B0609020204030204" pitchFamily="49"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52"/>
            <p14:sldId id="553"/>
            <p14:sldId id="526"/>
            <p14:sldId id="527"/>
            <p14:sldId id="559"/>
            <p14:sldId id="560"/>
            <p14:sldId id="554"/>
            <p14:sldId id="558"/>
            <p14:sldId id="561"/>
            <p14:sldId id="528"/>
            <p14:sldId id="562"/>
            <p14:sldId id="530"/>
            <p14:sldId id="535"/>
            <p14:sldId id="536"/>
            <p14:sldId id="537"/>
            <p14:sldId id="538"/>
            <p14:sldId id="539"/>
            <p14:sldId id="540"/>
            <p14:sldId id="541"/>
            <p14:sldId id="563"/>
            <p14:sldId id="544"/>
            <p14:sldId id="549"/>
            <p14:sldId id="5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F4DC6-0291-4031-B743-2034250D9D86}" v="2" dt="2024-08-13T18:20:0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53302" autoAdjust="0"/>
  </p:normalViewPr>
  <p:slideViewPr>
    <p:cSldViewPr snapToGrid="0">
      <p:cViewPr varScale="1">
        <p:scale>
          <a:sx n="40" d="100"/>
          <a:sy n="40" d="100"/>
        </p:scale>
        <p:origin x="1820" y="48"/>
      </p:cViewPr>
      <p:guideLst/>
    </p:cSldViewPr>
  </p:slideViewPr>
  <p:outlineViewPr>
    <p:cViewPr>
      <p:scale>
        <a:sx n="33" d="100"/>
        <a:sy n="33" d="100"/>
      </p:scale>
      <p:origin x="0" y="-956"/>
    </p:cViewPr>
  </p:outlineViewPr>
  <p:notesTextViewPr>
    <p:cViewPr>
      <p:scale>
        <a:sx n="150" d="100"/>
        <a:sy n="150" d="100"/>
      </p:scale>
      <p:origin x="0" y="0"/>
    </p:cViewPr>
  </p:notesTextViewPr>
  <p:sorterViewPr>
    <p:cViewPr>
      <p:scale>
        <a:sx n="120" d="100"/>
        <a:sy n="120" d="100"/>
      </p:scale>
      <p:origin x="0" y="-12560"/>
    </p:cViewPr>
  </p:sorterViewPr>
  <p:notesViewPr>
    <p:cSldViewPr snapToGrid="0">
      <p:cViewPr varScale="1">
        <p:scale>
          <a:sx n="53" d="100"/>
          <a:sy n="53" d="100"/>
        </p:scale>
        <p:origin x="2236"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docChgLst>
    <pc:chgData name="Mitchell Wand" userId="de9b44c55c049659" providerId="LiveId" clId="{2CEF4DC6-0291-4031-B743-2034250D9D86}"/>
    <pc:docChg chg="undo custSel modSld">
      <pc:chgData name="Mitchell Wand" userId="de9b44c55c049659" providerId="LiveId" clId="{2CEF4DC6-0291-4031-B743-2034250D9D86}" dt="2024-08-13T20:46:45.494" v="620" actId="20577"/>
      <pc:docMkLst>
        <pc:docMk/>
      </pc:docMkLst>
      <pc:sldChg chg="modAnim modNotesTx">
        <pc:chgData name="Mitchell Wand" userId="de9b44c55c049659" providerId="LiveId" clId="{2CEF4DC6-0291-4031-B743-2034250D9D86}" dt="2024-08-13T18:20:50.249" v="21" actId="6549"/>
        <pc:sldMkLst>
          <pc:docMk/>
          <pc:sldMk cId="3346099260" sldId="397"/>
        </pc:sldMkLst>
      </pc:sldChg>
      <pc:sldChg chg="modNotesTx">
        <pc:chgData name="Mitchell Wand" userId="de9b44c55c049659" providerId="LiveId" clId="{2CEF4DC6-0291-4031-B743-2034250D9D86}" dt="2024-08-13T20:39:44.439" v="214" actId="20577"/>
        <pc:sldMkLst>
          <pc:docMk/>
          <pc:sldMk cId="2142082936" sldId="524"/>
        </pc:sldMkLst>
      </pc:sldChg>
      <pc:sldChg chg="modNotesTx">
        <pc:chgData name="Mitchell Wand" userId="de9b44c55c049659" providerId="LiveId" clId="{2CEF4DC6-0291-4031-B743-2034250D9D86}" dt="2024-08-13T20:40:24.742" v="265" actId="20577"/>
        <pc:sldMkLst>
          <pc:docMk/>
          <pc:sldMk cId="1975669705" sldId="526"/>
        </pc:sldMkLst>
      </pc:sldChg>
      <pc:sldChg chg="modNotesTx">
        <pc:chgData name="Mitchell Wand" userId="de9b44c55c049659" providerId="LiveId" clId="{2CEF4DC6-0291-4031-B743-2034250D9D86}" dt="2024-08-13T20:41:29.301" v="342" actId="20577"/>
        <pc:sldMkLst>
          <pc:docMk/>
          <pc:sldMk cId="1528585087" sldId="529"/>
        </pc:sldMkLst>
      </pc:sldChg>
      <pc:sldChg chg="modNotesTx">
        <pc:chgData name="Mitchell Wand" userId="de9b44c55c049659" providerId="LiveId" clId="{2CEF4DC6-0291-4031-B743-2034250D9D86}" dt="2024-08-13T20:43:53.995" v="549" actId="20577"/>
        <pc:sldMkLst>
          <pc:docMk/>
          <pc:sldMk cId="2603138617" sldId="531"/>
        </pc:sldMkLst>
      </pc:sldChg>
      <pc:sldChg chg="modNotesTx">
        <pc:chgData name="Mitchell Wand" userId="de9b44c55c049659" providerId="LiveId" clId="{2CEF4DC6-0291-4031-B743-2034250D9D86}" dt="2024-08-13T18:23:38.738" v="181" actId="20577"/>
        <pc:sldMkLst>
          <pc:docMk/>
          <pc:sldMk cId="1120610488" sldId="543"/>
        </pc:sldMkLst>
      </pc:sldChg>
      <pc:sldChg chg="modNotesTx">
        <pc:chgData name="Mitchell Wand" userId="de9b44c55c049659" providerId="LiveId" clId="{2CEF4DC6-0291-4031-B743-2034250D9D86}" dt="2024-08-13T20:46:45.494" v="620" actId="20577"/>
        <pc:sldMkLst>
          <pc:docMk/>
          <pc:sldMk cId="2850543431" sldId="5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6/4/2025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imagine what might have happened in the "Analyze and Negotiate" process for this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29118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designed the simplest thing that will keep track of that data.   We can always go back and build something more complicated later if we need it.</a:t>
            </a:r>
          </a:p>
          <a:p>
            <a:endParaRPr lang="en-US" dirty="0"/>
          </a:p>
          <a:p>
            <a:r>
              <a:rPr lang="en-US" dirty="0"/>
              <a:t>We want to take advantage of the "type" in Typescript, so we define the types of the various pieces of data we'll be manipulating.  </a:t>
            </a:r>
          </a:p>
          <a:p>
            <a:r>
              <a:rPr lang="en-US" dirty="0"/>
              <a:t>&lt;read slide and explain the code as needed&gt;</a:t>
            </a:r>
          </a:p>
          <a:p>
            <a:r>
              <a:rPr lang="en-US" dirty="0"/>
              <a:t>Note that we are specifying *both* what information is being represented and *how* it will be represented in our program.  (We will come back to this point in Module 4, "Code-Level Design Principles").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4209787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slides cover some of the other outcomes of our negotiations with the client.</a:t>
            </a:r>
          </a:p>
          <a:p>
            <a:r>
              <a:rPr lang="en-US" dirty="0"/>
              <a:t>Note that probably the client didn't have a very concrete idea of what they expected, so part of our job is to elicit these requirements from them.</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36847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479214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defining an "interface", not a type.  &lt;explain&gt;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572389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getStudentIDsByName</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getStudentIDsByName</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&lt;explain as needed&gt;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155703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want to make sure that the system under test is in a particular state before you start the test.  Jest, and most other frameworks, allow you to do that by writing a </a:t>
            </a:r>
            <a:r>
              <a:rPr lang="en-US" b="1" dirty="0" err="1"/>
              <a:t>beforeEach</a:t>
            </a:r>
            <a:r>
              <a:rPr lang="en-US" b="0" dirty="0"/>
              <a:t> block.</a:t>
            </a:r>
          </a:p>
          <a:p>
            <a:endParaRPr lang="en-US" b="0" dirty="0"/>
          </a:p>
          <a:p>
            <a:r>
              <a:rPr lang="en-US" b="0" dirty="0"/>
              <a:t>Our tests do, in fact, make changes to the database.  In this case, we can undo those changes in the </a:t>
            </a:r>
            <a:r>
              <a:rPr lang="en-US" b="0" dirty="0" err="1"/>
              <a:t>beforeEach</a:t>
            </a:r>
            <a:r>
              <a:rPr lang="en-US" b="0" dirty="0"/>
              <a:t> block.   If our tests did other things, like connect to an external data source, then we'd need to disconnect at the end of each test; this can be done by an </a:t>
            </a:r>
            <a:r>
              <a:rPr lang="en-US" b="1" dirty="0" err="1"/>
              <a:t>afterEach</a:t>
            </a:r>
            <a:r>
              <a:rPr lang="en-US" b="0" dirty="0"/>
              <a:t>.</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64621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br>
              <a:rPr lang="en-US" dirty="0"/>
            </a:br>
            <a:r>
              <a:rPr lang="en-US" dirty="0"/>
              <a:t>Activity:</a:t>
            </a:r>
            <a:br>
              <a:rPr lang="en-US" dirty="0"/>
            </a:br>
            <a:r>
              <a:rPr lang="en-US" dirty="0"/>
              <a:t>Check out the Module 02 activity page on course website. You will find the starter code and instructions </a:t>
            </a:r>
            <a:r>
              <a:rPr lang="en-US"/>
              <a:t>there.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600" b="0" i="0" u="none" strike="noStrike" kern="1200" dirty="0">
                <a:solidFill>
                  <a:schemeClr val="tx1"/>
                </a:solidFill>
                <a:effectLst/>
                <a:latin typeface="+mn-lt"/>
                <a:ea typeface="+mn-ea"/>
                <a:cs typeface="+mn-cs"/>
              </a:rPr>
              <a:t>As we saw in the preceding lecture, is a whole alphabet soup of paradigms to structure your design and/or development activities, be they in agile or not. Behavior driven design, model driven development, feature driven development, and more.</a:t>
            </a:r>
          </a:p>
          <a:p>
            <a:pPr rtl="0" fontAlgn="base"/>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we also said last time, 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With tests defined first, there should be no more guesswork of “whether you are done”</a:t>
            </a:r>
            <a:endParaRPr lang="en-US" sz="1600"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depiction of the TDD cycle. It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first refine those to come up with testable behaviors– concrete, testable things that our system should do.  Along the way, we may discover some design decisions that we need to make. We resolve these by negotiating with the client.</a:t>
            </a:r>
          </a:p>
          <a:p>
            <a:endParaRPr lang="en-US" dirty="0"/>
          </a:p>
          <a:p>
            <a:r>
              <a:rPr lang="en-US" dirty="0"/>
              <a:t>Our next step is to turn these testable behaviors into executable tests.  To do this, we will need to design some of our program– at the very least, we will have to decide on the names of the things we will test.  We may discover more decisions that we resolve in negotiation with the client.</a:t>
            </a:r>
          </a:p>
          <a:p>
            <a:endParaRPr lang="en-US" dirty="0"/>
          </a:p>
          <a:p>
            <a:r>
              <a:rPr lang="en-US" dirty="0"/>
              <a:t>Finally, we write some code that will pass our tests.</a:t>
            </a:r>
          </a:p>
          <a:p>
            <a:endParaRPr lang="en-US" dirty="0"/>
          </a:p>
          <a:p>
            <a:r>
              <a:rPr lang="en-US" dirty="0"/>
              <a:t>We probably do this one user story or one condition of satisfaction at a time.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"Analyze and Negotiate"?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6038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"Design and Negotiate"?</a:t>
            </a:r>
          </a:p>
          <a:p>
            <a:r>
              <a:rPr lang="en-US" dirty="0"/>
              <a:t>&lt;read slide&gt;</a:t>
            </a:r>
          </a:p>
          <a:p>
            <a:r>
              <a:rPr lang="en-US" dirty="0"/>
              <a:t>We want to design the least that is necessary to write the tests. </a:t>
            </a:r>
          </a:p>
          <a:p>
            <a:r>
              <a:rPr lang="en-US" dirty="0"/>
              <a:t>Remember, every decision is a design commitment that will constrain our choices later on (or will require re-design if we guessed wrong).</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17945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example we used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2279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6/4/2025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6/4/2025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6/4/2025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6/4/2025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6/4/2025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6/4/2025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6/4/2025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6/4/2025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6/4/2025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6/4/2025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6/4/2025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6/4/2025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6/4/2025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 Joydeep Mitra</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A922-225C-AB4B-AF6A-062BA4BE4CD6}"/>
              </a:ext>
            </a:extLst>
          </p:cNvPr>
          <p:cNvSpPr>
            <a:spLocks noGrp="1"/>
          </p:cNvSpPr>
          <p:nvPr>
            <p:ph type="title"/>
          </p:nvPr>
        </p:nvSpPr>
        <p:spPr/>
        <p:txBody>
          <a:bodyPr/>
          <a:lstStyle/>
          <a:p>
            <a:r>
              <a:rPr lang="en-US" dirty="0"/>
              <a:t>Analyze/Negotiate: what data do we need to worry about?</a:t>
            </a:r>
          </a:p>
        </p:txBody>
      </p:sp>
      <p:sp>
        <p:nvSpPr>
          <p:cNvPr id="3" name="Content Placeholder 2">
            <a:extLst>
              <a:ext uri="{FF2B5EF4-FFF2-40B4-BE49-F238E27FC236}">
                <a16:creationId xmlns:a16="http://schemas.microsoft.com/office/drawing/2014/main" id="{383463AB-8D36-69F3-37E3-6946B6ACD688}"/>
              </a:ext>
            </a:extLst>
          </p:cNvPr>
          <p:cNvSpPr>
            <a:spLocks noGrp="1"/>
          </p:cNvSpPr>
          <p:nvPr>
            <p:ph idx="1"/>
          </p:nvPr>
        </p:nvSpPr>
        <p:spPr/>
        <p:txBody>
          <a:bodyPr>
            <a:normAutofit lnSpcReduction="10000"/>
          </a:bodyPr>
          <a:lstStyle/>
          <a:p>
            <a:r>
              <a:rPr lang="en-US" dirty="0"/>
              <a:t>We agreed with the client that for each student we will need to save:</a:t>
            </a:r>
          </a:p>
          <a:p>
            <a:pPr lvl="1"/>
            <a:r>
              <a:rPr lang="en-US" dirty="0"/>
              <a:t>a student ID</a:t>
            </a:r>
          </a:p>
          <a:p>
            <a:pPr lvl="1"/>
            <a:r>
              <a:rPr lang="en-US" dirty="0"/>
              <a:t>the student's name</a:t>
            </a:r>
          </a:p>
          <a:p>
            <a:pPr lvl="1"/>
            <a:r>
              <a:rPr lang="en-US" dirty="0"/>
              <a:t>a list of the student's courses and grades</a:t>
            </a:r>
          </a:p>
          <a:p>
            <a:pPr lvl="1"/>
            <a:r>
              <a:rPr lang="en-US" dirty="0"/>
              <a:t>for each course the student has taken, the name of the course and the student's grade.</a:t>
            </a:r>
          </a:p>
          <a:p>
            <a:r>
              <a:rPr lang="en-US" dirty="0"/>
              <a:t>The client agreed that we don't have to keep track of when the student took the course)</a:t>
            </a:r>
          </a:p>
          <a:p>
            <a:pPr lvl="1"/>
            <a:r>
              <a:rPr lang="en-US" dirty="0"/>
              <a:t>Keeping it simple for now!!</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02C8123-88F8-ECE3-3E94-44F0726BB312}"/>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76588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B3DC-F95D-9862-DCB9-F7E37E9C61FE}"/>
              </a:ext>
            </a:extLst>
          </p:cNvPr>
          <p:cNvSpPr>
            <a:spLocks noGrp="1"/>
          </p:cNvSpPr>
          <p:nvPr>
            <p:ph type="title"/>
          </p:nvPr>
        </p:nvSpPr>
        <p:spPr/>
        <p:txBody>
          <a:bodyPr/>
          <a:lstStyle/>
          <a:p>
            <a:r>
              <a:rPr lang="en-US" dirty="0"/>
              <a:t>Design: </a:t>
            </a:r>
            <a:r>
              <a:rPr lang="en-US" dirty="0" err="1"/>
              <a:t>Types.ts</a:t>
            </a:r>
            <a:endParaRPr lang="en-US" dirty="0"/>
          </a:p>
        </p:txBody>
      </p:sp>
      <p:sp>
        <p:nvSpPr>
          <p:cNvPr id="4" name="Slide Number Placeholder 3">
            <a:extLst>
              <a:ext uri="{FF2B5EF4-FFF2-40B4-BE49-F238E27FC236}">
                <a16:creationId xmlns:a16="http://schemas.microsoft.com/office/drawing/2014/main" id="{B4E1193D-E359-F52D-72C3-647D9AEC3867}"/>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CF6937FA-CD26-80C1-C9EB-4E058441B0D3}"/>
              </a:ext>
            </a:extLst>
          </p:cNvPr>
          <p:cNvSpPr txBox="1"/>
          <p:nvPr/>
        </p:nvSpPr>
        <p:spPr>
          <a:xfrm>
            <a:off x="1090246" y="1713195"/>
            <a:ext cx="10410092"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number; </a:t>
            </a:r>
            <a:r>
              <a:rPr lang="en-US" b="0" dirty="0">
                <a:solidFill>
                  <a:srgbClr val="008000"/>
                </a:solidFill>
                <a:effectLst/>
                <a:latin typeface="Consolas" panose="020B0609020204030204" pitchFamily="49" charset="0"/>
              </a:rPr>
              <a:t>// Unique identifier for a student</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string; </a:t>
            </a:r>
            <a:r>
              <a:rPr lang="en-US" b="0" dirty="0">
                <a:solidFill>
                  <a:srgbClr val="008000"/>
                </a:solidFill>
                <a:effectLst/>
                <a:latin typeface="Consolas" panose="020B0609020204030204" pitchFamily="49" charset="0"/>
              </a:rPr>
              <a:t>// Name of the student</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 string; </a:t>
            </a:r>
            <a:r>
              <a:rPr lang="en-US" b="0" dirty="0">
                <a:solidFill>
                  <a:srgbClr val="008000"/>
                </a:solidFill>
                <a:effectLst/>
                <a:latin typeface="Consolas" panose="020B0609020204030204" pitchFamily="49" charset="0"/>
              </a:rPr>
              <a:t>// Unique identifier for a course</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Grade = number; </a:t>
            </a:r>
            <a:r>
              <a:rPr lang="en-US" b="0" dirty="0">
                <a:solidFill>
                  <a:srgbClr val="008000"/>
                </a:solidFill>
                <a:effectLst/>
                <a:latin typeface="Consolas" panose="020B0609020204030204" pitchFamily="49" charset="0"/>
              </a:rPr>
              <a:t>// Grade for a course, typically between 0 and 100</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Transcript containing student ID, student name, and their courses with grades</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Transcript =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courses: {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grade: Grade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3551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AAE1-7B16-A89B-1EE5-3ECAE743FDCA}"/>
              </a:ext>
            </a:extLst>
          </p:cNvPr>
          <p:cNvSpPr>
            <a:spLocks noGrp="1"/>
          </p:cNvSpPr>
          <p:nvPr>
            <p:ph type="title"/>
          </p:nvPr>
        </p:nvSpPr>
        <p:spPr/>
        <p:txBody>
          <a:bodyPr/>
          <a:lstStyle/>
          <a:p>
            <a:r>
              <a:rPr lang="en-US" dirty="0"/>
              <a:t>Analyze/Negotiate: How are these behaviors to be delivered?</a:t>
            </a:r>
          </a:p>
        </p:txBody>
      </p:sp>
      <p:sp>
        <p:nvSpPr>
          <p:cNvPr id="3" name="Content Placeholder 2">
            <a:extLst>
              <a:ext uri="{FF2B5EF4-FFF2-40B4-BE49-F238E27FC236}">
                <a16:creationId xmlns:a16="http://schemas.microsoft.com/office/drawing/2014/main" id="{41C0F81C-8A70-06D1-8FDF-D5AB0B268BA6}"/>
              </a:ext>
            </a:extLst>
          </p:cNvPr>
          <p:cNvSpPr>
            <a:spLocks noGrp="1"/>
          </p:cNvSpPr>
          <p:nvPr>
            <p:ph idx="1"/>
          </p:nvPr>
        </p:nvSpPr>
        <p:spPr/>
        <p:txBody>
          <a:bodyPr/>
          <a:lstStyle/>
          <a:p>
            <a:r>
              <a:rPr lang="en-US" dirty="0"/>
              <a:t>Result of negotiation:</a:t>
            </a:r>
          </a:p>
          <a:p>
            <a:pPr lvl="1"/>
            <a:r>
              <a:rPr lang="en-US" dirty="0"/>
              <a:t>they are to be delivered as a class with methods that provide the specified behaviors.</a:t>
            </a:r>
          </a:p>
          <a:p>
            <a:pPr lvl="1"/>
            <a:endParaRPr lang="en-US" dirty="0"/>
          </a:p>
        </p:txBody>
      </p:sp>
      <p:sp>
        <p:nvSpPr>
          <p:cNvPr id="4" name="Slide Number Placeholder 3">
            <a:extLst>
              <a:ext uri="{FF2B5EF4-FFF2-40B4-BE49-F238E27FC236}">
                <a16:creationId xmlns:a16="http://schemas.microsoft.com/office/drawing/2014/main" id="{BCE9C812-738D-3E65-D016-13375BB1CBF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427493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D086-4770-1FED-3841-A3A884246204}"/>
              </a:ext>
            </a:extLst>
          </p:cNvPr>
          <p:cNvSpPr>
            <a:spLocks noGrp="1"/>
          </p:cNvSpPr>
          <p:nvPr>
            <p:ph type="title"/>
          </p:nvPr>
        </p:nvSpPr>
        <p:spPr/>
        <p:txBody>
          <a:bodyPr/>
          <a:lstStyle/>
          <a:p>
            <a:r>
              <a:rPr lang="en-US" dirty="0"/>
              <a:t>More analysis/design/negotiation</a:t>
            </a:r>
          </a:p>
        </p:txBody>
      </p:sp>
      <p:sp>
        <p:nvSpPr>
          <p:cNvPr id="3" name="Content Placeholder 2">
            <a:extLst>
              <a:ext uri="{FF2B5EF4-FFF2-40B4-BE49-F238E27FC236}">
                <a16:creationId xmlns:a16="http://schemas.microsoft.com/office/drawing/2014/main" id="{90A712BE-A175-DE1B-8837-D07799CB971F}"/>
              </a:ext>
            </a:extLst>
          </p:cNvPr>
          <p:cNvSpPr>
            <a:spLocks noGrp="1"/>
          </p:cNvSpPr>
          <p:nvPr>
            <p:ph idx="1"/>
          </p:nvPr>
        </p:nvSpPr>
        <p:spPr/>
        <p:txBody>
          <a:bodyPr>
            <a:normAutofit fontScale="92500" lnSpcReduction="10000"/>
          </a:bodyPr>
          <a:lstStyle/>
          <a:p>
            <a:r>
              <a:rPr lang="en-US" dirty="0"/>
              <a:t>We've agreed with the client:</a:t>
            </a:r>
          </a:p>
          <a:p>
            <a:pPr marL="914400" lvl="1" indent="-457200">
              <a:buFont typeface="+mj-lt"/>
              <a:buAutoNum type="arabicPeriod"/>
            </a:pPr>
            <a:r>
              <a:rPr lang="en-US" dirty="0"/>
              <a:t>We'll need some way of getting from a student name to a set of possible IDs (analysis)</a:t>
            </a:r>
          </a:p>
          <a:p>
            <a:pPr marL="914400" lvl="1" indent="-457200">
              <a:buFont typeface="+mj-lt"/>
              <a:buAutoNum type="arabicPeriod"/>
            </a:pPr>
            <a:r>
              <a:rPr lang="en-US" dirty="0"/>
              <a:t>That the student ID will be a positive integer (design/negotiation)</a:t>
            </a:r>
          </a:p>
          <a:p>
            <a:pPr marL="914400" lvl="1" indent="-457200">
              <a:buFont typeface="+mj-lt"/>
              <a:buAutoNum type="arabicPeriod"/>
            </a:pPr>
            <a:r>
              <a:rPr lang="en-US" dirty="0"/>
              <a:t>That identifying a request with just the </a:t>
            </a:r>
            <a:r>
              <a:rPr lang="en-US" dirty="0" err="1"/>
              <a:t>studentID</a:t>
            </a:r>
            <a:r>
              <a:rPr lang="en-US" dirty="0"/>
              <a:t> is too error prone, so we'll label all requests with a </a:t>
            </a:r>
            <a:r>
              <a:rPr lang="en-US" dirty="0" err="1"/>
              <a:t>studentID</a:t>
            </a:r>
            <a:r>
              <a:rPr lang="en-US" dirty="0"/>
              <a:t> and a student name</a:t>
            </a:r>
          </a:p>
          <a:p>
            <a:pPr marL="914400" lvl="1" indent="-457200">
              <a:buFont typeface="+mj-lt"/>
              <a:buAutoNum type="arabicPeriod"/>
            </a:pPr>
            <a:r>
              <a:rPr lang="en-US" dirty="0"/>
              <a:t>The service should deal with illegal requests by throwing an error. (design/negotiation)</a:t>
            </a:r>
          </a:p>
          <a:p>
            <a:pPr marL="0" indent="0">
              <a:buNone/>
            </a:pP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2CE42A7-AF69-7335-32BC-F4AB3A550AF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53307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B468-44E7-DCB0-B5A1-0AD87B0D05E8}"/>
              </a:ext>
            </a:extLst>
          </p:cNvPr>
          <p:cNvSpPr>
            <a:spLocks noGrp="1"/>
          </p:cNvSpPr>
          <p:nvPr>
            <p:ph type="title"/>
          </p:nvPr>
        </p:nvSpPr>
        <p:spPr/>
        <p:txBody>
          <a:bodyPr/>
          <a:lstStyle/>
          <a:p>
            <a:r>
              <a:rPr lang="en-US" dirty="0"/>
              <a:t>And still more analysis/negotiation</a:t>
            </a:r>
          </a:p>
        </p:txBody>
      </p:sp>
      <p:sp>
        <p:nvSpPr>
          <p:cNvPr id="3" name="Content Placeholder 2">
            <a:extLst>
              <a:ext uri="{FF2B5EF4-FFF2-40B4-BE49-F238E27FC236}">
                <a16:creationId xmlns:a16="http://schemas.microsoft.com/office/drawing/2014/main" id="{21851514-7FAE-6D4B-F3E8-504F580DE82A}"/>
              </a:ext>
            </a:extLst>
          </p:cNvPr>
          <p:cNvSpPr>
            <a:spLocks noGrp="1"/>
          </p:cNvSpPr>
          <p:nvPr>
            <p:ph idx="1"/>
          </p:nvPr>
        </p:nvSpPr>
        <p:spPr/>
        <p:txBody>
          <a:bodyPr>
            <a:normAutofit fontScale="92500" lnSpcReduction="10000"/>
          </a:bodyPr>
          <a:lstStyle/>
          <a:p>
            <a:pPr marL="0" indent="0">
              <a:buNone/>
            </a:pPr>
            <a:r>
              <a:rPr lang="en-US" dirty="0"/>
              <a:t>In our discussions with the client, we started talking about the list of courses and grades.  Here are some of the issues that came up, and how they were resolved:</a:t>
            </a:r>
            <a:br>
              <a:rPr lang="en-US" dirty="0"/>
            </a:br>
            <a:r>
              <a:rPr lang="en-US" dirty="0"/>
              <a:t>1. Can a student take a course more than once? (no)</a:t>
            </a:r>
          </a:p>
          <a:p>
            <a:pPr marL="0" indent="0">
              <a:buNone/>
            </a:pPr>
            <a:r>
              <a:rPr lang="en-US" dirty="0"/>
              <a:t>2. Must the grades on the transcript be listed in the same order that the course was taken (</a:t>
            </a:r>
            <a:r>
              <a:rPr lang="en-US" dirty="0" err="1"/>
              <a:t>ie</a:t>
            </a:r>
            <a:r>
              <a:rPr lang="en-US" dirty="0"/>
              <a:t>, the order that the grade was added) (Yes)</a:t>
            </a:r>
          </a:p>
          <a:p>
            <a:pPr marL="0" indent="0">
              <a:buNone/>
            </a:pPr>
            <a:r>
              <a:rPr lang="en-US" dirty="0"/>
              <a:t>3. Do we care about misspelled course names? (no)</a:t>
            </a:r>
          </a:p>
          <a:p>
            <a:pPr marL="0" indent="0">
              <a:buNone/>
            </a:pP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4AAC6444-EDFD-D345-D294-9D9786EAF823}"/>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91572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transcriptService.interface.ts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238091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5196-532B-5198-4B68-08FC5B6C29F0}"/>
              </a:ext>
            </a:extLst>
          </p:cNvPr>
          <p:cNvSpPr>
            <a:spLocks noGrp="1"/>
          </p:cNvSpPr>
          <p:nvPr>
            <p:ph type="title"/>
          </p:nvPr>
        </p:nvSpPr>
        <p:spPr/>
        <p:txBody>
          <a:bodyPr/>
          <a:lstStyle/>
          <a:p>
            <a:r>
              <a:rPr lang="en-US" dirty="0" err="1"/>
              <a:t>transcriptService.interface.ts</a:t>
            </a:r>
            <a:endParaRPr lang="en-US" dirty="0"/>
          </a:p>
        </p:txBody>
      </p:sp>
      <p:sp>
        <p:nvSpPr>
          <p:cNvPr id="4" name="Slide Number Placeholder 3">
            <a:extLst>
              <a:ext uri="{FF2B5EF4-FFF2-40B4-BE49-F238E27FC236}">
                <a16:creationId xmlns:a16="http://schemas.microsoft.com/office/drawing/2014/main" id="{DEE6356B-8642-1831-C9E2-6FAFECD98C77}"/>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902ABF2A-54A3-7AA1-5606-A3F161A9232D}"/>
              </a:ext>
            </a:extLst>
          </p:cNvPr>
          <p:cNvSpPr txBox="1"/>
          <p:nvPr/>
        </p:nvSpPr>
        <p:spPr>
          <a:xfrm>
            <a:off x="185057" y="1681347"/>
            <a:ext cx="12006943" cy="427809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Transcript,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"./Types"</a:t>
            </a:r>
            <a:endParaRPr lang="en-US" sz="1600" b="0" dirty="0">
              <a:solidFill>
                <a:srgbClr val="000000"/>
              </a:solidFill>
              <a:effectLst/>
              <a:latin typeface="Consolas" panose="020B0609020204030204" pitchFamily="49" charset="0"/>
            </a:endParaRPr>
          </a:p>
          <a:p>
            <a:pPr>
              <a:buNone/>
            </a:pP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ITranscriptService</a:t>
            </a:r>
            <a:r>
              <a:rPr lang="en-US" sz="1600" b="0" dirty="0">
                <a:solidFill>
                  <a:srgbClr val="000000"/>
                </a:solidFill>
                <a:effectLst/>
                <a:latin typeface="Consolas" panose="020B0609020204030204" pitchFamily="49" charset="0"/>
              </a:rPr>
              <a:t> {</a:t>
            </a:r>
          </a:p>
          <a:p>
            <a:pPr>
              <a:buNone/>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initialize(arg0:Transcript[]): void; </a:t>
            </a:r>
            <a:r>
              <a:rPr lang="en-US" sz="1600" b="0" dirty="0">
                <a:solidFill>
                  <a:srgbClr val="008000"/>
                </a:solidFill>
                <a:effectLst/>
                <a:latin typeface="Consolas" panose="020B0609020204030204" pitchFamily="49" charset="0"/>
              </a:rPr>
              <a:t>// Initializes the database with an array of transcripts</a:t>
            </a: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getAll</a:t>
            </a:r>
            <a:r>
              <a:rPr lang="en-US" sz="1600" b="0" dirty="0">
                <a:solidFill>
                  <a:srgbClr val="000000"/>
                </a:solidFill>
                <a:effectLst/>
                <a:latin typeface="Consolas" panose="020B0609020204030204" pitchFamily="49" charset="0"/>
              </a:rPr>
              <a:t>(): Transcript[]; </a:t>
            </a:r>
            <a:r>
              <a:rPr lang="en-US" sz="1600" b="0" dirty="0">
                <a:solidFill>
                  <a:srgbClr val="008000"/>
                </a:solidFill>
                <a:effectLst/>
                <a:latin typeface="Consolas" panose="020B0609020204030204" pitchFamily="49" charset="0"/>
              </a:rPr>
              <a:t>// Returns all transcripts in the database</a:t>
            </a: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addStudent</a:t>
            </a:r>
            <a:r>
              <a:rPr lang="en-US" sz="1600" b="0" dirty="0">
                <a:solidFill>
                  <a:srgbClr val="000000"/>
                </a:solidFill>
                <a:effectLst/>
                <a:latin typeface="Consolas" panose="020B0609020204030204" pitchFamily="49" charset="0"/>
              </a:rPr>
              <a:t>(name: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deleteStudent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void;</a:t>
            </a:r>
          </a:p>
          <a:p>
            <a:pPr>
              <a:buNone/>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getTranscript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name:StudentName</a:t>
            </a:r>
            <a:r>
              <a:rPr lang="en-US" sz="1600" b="0" dirty="0">
                <a:solidFill>
                  <a:srgbClr val="000000"/>
                </a:solidFill>
                <a:effectLst/>
                <a:latin typeface="Consolas" panose="020B0609020204030204" pitchFamily="49" charset="0"/>
              </a:rPr>
              <a:t>): Transcript;</a:t>
            </a:r>
          </a:p>
          <a:p>
            <a:pPr>
              <a:buNone/>
            </a:pPr>
            <a:r>
              <a:rPr lang="en-US" sz="1600" b="0" dirty="0">
                <a:solidFill>
                  <a:srgbClr val="000000"/>
                </a:solidFill>
                <a:effectLst/>
                <a:latin typeface="Consolas" panose="020B0609020204030204" pitchFamily="49" charset="0"/>
              </a:rPr>
              <a:t> </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addGrade</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 Grade): void</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getGrade</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a:t>
            </a:r>
          </a:p>
          <a:p>
            <a:pPr>
              <a:buNone/>
            </a:pPr>
            <a:r>
              <a:rPr lang="en-US" sz="1600" b="0" dirty="0">
                <a:solidFill>
                  <a:srgbClr val="000000"/>
                </a:solidFill>
                <a:effectLst/>
                <a:latin typeface="Consolas" panose="020B0609020204030204" pitchFamily="49" charset="0"/>
              </a:rPr>
              <a:t>    </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getStudentIDsByName</a:t>
            </a:r>
            <a:r>
              <a:rPr lang="en-US" sz="1600" b="0" dirty="0">
                <a:solidFill>
                  <a:srgbClr val="000000"/>
                </a:solidFill>
                <a:effectLst/>
                <a:latin typeface="Consolas" panose="020B0609020204030204" pitchFamily="49" charset="0"/>
              </a:rPr>
              <a:t>(name: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76885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throw an error</a:t>
            </a:r>
          </a:p>
        </p:txBody>
      </p:sp>
    </p:spTree>
    <p:extLst>
      <p:ext uri="{BB962C8B-B14F-4D97-AF65-F5344CB8AC3E}">
        <p14:creationId xmlns:p14="http://schemas.microsoft.com/office/powerpoint/2010/main" val="3248119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jestSample.test.ts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"simple Jest examples"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transcriptService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start each test with a fresh empty database.</a:t>
            </a:r>
            <a:endParaRPr lang="en-US" b="0" dirty="0">
              <a:solidFill>
                <a:srgbClr val="000000"/>
              </a:solidFill>
              <a:effectLst/>
              <a:latin typeface="Consolas" panose="020B0609020204030204" pitchFamily="49" charset="0"/>
            </a:endParaRPr>
          </a:p>
          <a:p>
            <a:pPr>
              <a:buNone/>
            </a:pPr>
            <a:r>
              <a:rPr lang="en-US" b="0" dirty="0" err="1">
                <a:solidFill>
                  <a:srgbClr val="000000"/>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db.initialize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illustrative tests for lecture slides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describe(</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test(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expect(</a:t>
            </a:r>
            <a:r>
              <a:rPr lang="en-US" b="0" dirty="0" err="1">
                <a:solidFill>
                  <a:srgbClr val="000000"/>
                </a:solidFill>
                <a:effectLst/>
                <a:latin typeface="Consolas" panose="020B0609020204030204" pitchFamily="49" charset="0"/>
              </a:rPr>
              <a:t>db.getStudentIDsByName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id1 = </a:t>
            </a:r>
            <a:r>
              <a:rPr lang="en-US" b="0" dirty="0" err="1">
                <a:solidFill>
                  <a:srgbClr val="000000"/>
                </a:solidFill>
                <a:effectLst/>
                <a:latin typeface="Consolas" panose="020B0609020204030204" pitchFamily="49" charset="0"/>
              </a:rPr>
              <a:t>db.addStudent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a:t>
            </a:r>
            <a:r>
              <a:rPr lang="en-US" b="0" dirty="0" err="1">
                <a:solidFill>
                  <a:srgbClr val="000000"/>
                </a:solidFill>
                <a:effectLst/>
                <a:latin typeface="Consolas" panose="020B0609020204030204" pitchFamily="49" charset="0"/>
              </a:rPr>
              <a:t>db.getStudentIDsByName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([id1])</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20</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5651550" y="2786489"/>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400" dirty="0">
                <a:solidFill>
                  <a:srgbClr val="000000"/>
                </a:solidFill>
                <a:latin typeface="Consolas" panose="020B0609020204030204" pitchFamily="49" charset="0"/>
              </a:rPr>
              <a:t>test(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addStudent</a:t>
            </a:r>
            <a:r>
              <a:rPr lang="en-US" sz="2400" dirty="0">
                <a:solidFill>
                  <a:srgbClr val="A31515"/>
                </a:solidFill>
                <a:latin typeface="Consolas" panose="020B0609020204030204" pitchFamily="49" charset="0"/>
              </a:rPr>
              <a:t> should add a student to the database'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expect(</a:t>
            </a:r>
            <a:r>
              <a:rPr lang="en-US" sz="2400" dirty="0" err="1">
                <a:solidFill>
                  <a:srgbClr val="000000"/>
                </a:solidFill>
                <a:latin typeface="Consolas" panose="020B0609020204030204" pitchFamily="49" charset="0"/>
              </a:rPr>
              <a:t>db.getStudentIDsByName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toEqual</a:t>
            </a:r>
            <a:r>
              <a:rPr lang="en-US" sz="2400" dirty="0">
                <a:solidFill>
                  <a:srgbClr val="000000"/>
                </a:solidFill>
                <a:latin typeface="Consolas" panose="020B0609020204030204" pitchFamily="49" charset="0"/>
              </a:rPr>
              <a:t>([])</a:t>
            </a: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a:t>
            </a:r>
          </a:p>
          <a:p>
            <a:pPr>
              <a:buNone/>
            </a:pPr>
            <a:r>
              <a:rPr lang="en-US" sz="2400" dirty="0">
                <a:solidFill>
                  <a:srgbClr val="0000FF"/>
                </a:solidFill>
                <a:latin typeface="Consolas" panose="020B0609020204030204" pitchFamily="49" charset="0"/>
              </a:rPr>
              <a:t>  const</a:t>
            </a:r>
            <a:r>
              <a:rPr lang="en-US" sz="2400" dirty="0">
                <a:solidFill>
                  <a:srgbClr val="000000"/>
                </a:solidFill>
                <a:latin typeface="Consolas" panose="020B0609020204030204" pitchFamily="49" charset="0"/>
              </a:rPr>
              <a:t> id1 = </a:t>
            </a:r>
            <a:r>
              <a:rPr lang="en-US" sz="2400" dirty="0" err="1">
                <a:solidFill>
                  <a:srgbClr val="000000"/>
                </a:solidFill>
                <a:latin typeface="Consolas" panose="020B0609020204030204" pitchFamily="49" charset="0"/>
              </a:rPr>
              <a:t>db.addStudent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pPr>
              <a:buNone/>
            </a:pPr>
            <a:endParaRPr lang="en-US" sz="2400" dirty="0">
              <a:solidFill>
                <a:srgbClr val="000000"/>
              </a:solidFill>
              <a:latin typeface="Consolas" panose="020B0609020204030204" pitchFamily="49" charset="0"/>
            </a:endParaRP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expect(</a:t>
            </a:r>
            <a:r>
              <a:rPr lang="en-US" sz="2400" dirty="0" err="1">
                <a:solidFill>
                  <a:srgbClr val="000000"/>
                </a:solidFill>
                <a:latin typeface="Consolas" panose="020B0609020204030204" pitchFamily="49" charset="0"/>
              </a:rPr>
              <a:t>db.getStudentIDsByName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toEqual</a:t>
            </a:r>
            <a:r>
              <a:rPr lang="en-US" sz="2400" dirty="0">
                <a:solidFill>
                  <a:srgbClr val="000000"/>
                </a:solidFill>
                <a:latin typeface="Consolas" panose="020B0609020204030204" pitchFamily="49" charset="0"/>
              </a:rPr>
              <a:t>([id1])</a:t>
            </a:r>
          </a:p>
          <a:p>
            <a:pPr>
              <a:buNone/>
            </a:pP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21</a:t>
            </a:fld>
            <a:endParaRPr lang="en-US"/>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26285" y="1928448"/>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26285" y="307250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26285" y="4180501"/>
            <a:ext cx="3946509" cy="1285021"/>
            <a:chOff x="8160152" y="1834749"/>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34749"/>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7260"/>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1134322"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40327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5570-A104-5A42-4842-1916086662FE}"/>
              </a:ext>
            </a:extLst>
          </p:cNvPr>
          <p:cNvSpPr>
            <a:spLocks noGrp="1"/>
          </p:cNvSpPr>
          <p:nvPr>
            <p:ph type="title"/>
          </p:nvPr>
        </p:nvSpPr>
        <p:spPr/>
        <p:txBody>
          <a:bodyPr/>
          <a:lstStyle/>
          <a:p>
            <a:r>
              <a:rPr lang="en-US" dirty="0"/>
              <a:t>Now we can write some code </a:t>
            </a:r>
          </a:p>
        </p:txBody>
      </p:sp>
      <p:sp>
        <p:nvSpPr>
          <p:cNvPr id="4" name="Slide Number Placeholder 3">
            <a:extLst>
              <a:ext uri="{FF2B5EF4-FFF2-40B4-BE49-F238E27FC236}">
                <a16:creationId xmlns:a16="http://schemas.microsoft.com/office/drawing/2014/main" id="{E3C3F415-8138-109D-2A07-21772E35CB52}"/>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6" name="TextBox 5">
            <a:extLst>
              <a:ext uri="{FF2B5EF4-FFF2-40B4-BE49-F238E27FC236}">
                <a16:creationId xmlns:a16="http://schemas.microsoft.com/office/drawing/2014/main" id="{8E663869-45E0-1FE7-42CA-A01A81DE6B66}"/>
              </a:ext>
            </a:extLst>
          </p:cNvPr>
          <p:cNvSpPr txBox="1"/>
          <p:nvPr/>
        </p:nvSpPr>
        <p:spPr>
          <a:xfrm>
            <a:off x="838199" y="1400689"/>
            <a:ext cx="10515599" cy="442685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Grade, Transcript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ITranscriptService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transcriptService.interface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ITranscriptService</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list of transcripts in the database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transcripts: Transcript[] = []</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last assigned student ID </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 </a:t>
            </a:r>
            <a:r>
              <a:rPr lang="en-US" b="0" dirty="0">
                <a:solidFill>
                  <a:srgbClr val="0000FF"/>
                </a:solidFill>
                <a:effectLst/>
                <a:latin typeface="Consolas" panose="020B0609020204030204" pitchFamily="49" charset="0"/>
              </a:rPr>
              <a:t>@note</a:t>
            </a:r>
            <a:r>
              <a:rPr lang="en-US" b="0" dirty="0">
                <a:solidFill>
                  <a:srgbClr val="008000"/>
                </a:solidFill>
                <a:effectLst/>
                <a:latin typeface="Consolas" panose="020B0609020204030204" pitchFamily="49" charset="0"/>
              </a:rPr>
              <a:t> Assumes </a:t>
            </a:r>
            <a:r>
              <a:rPr lang="en-US" b="0" dirty="0" err="1">
                <a:solidFill>
                  <a:srgbClr val="008000"/>
                </a:solidFill>
                <a:effectLst/>
                <a:latin typeface="Consolas" panose="020B0609020204030204" pitchFamily="49" charset="0"/>
              </a:rPr>
              <a:t>studentID</a:t>
            </a:r>
            <a:r>
              <a:rPr lang="en-US" b="0" dirty="0">
                <a:solidFill>
                  <a:srgbClr val="008000"/>
                </a:solidFill>
                <a:effectLst/>
                <a:latin typeface="Consolas" panose="020B0609020204030204" pitchFamily="49" charset="0"/>
              </a:rPr>
              <a:t> is Number</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lastID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should be private to </a:t>
            </a:r>
            <a:r>
              <a:rPr lang="en-US" b="0" dirty="0" err="1">
                <a:solidFill>
                  <a:srgbClr val="008000"/>
                </a:solidFill>
                <a:effectLst/>
                <a:latin typeface="Consolas" panose="020B0609020204030204" pitchFamily="49" charset="0"/>
              </a:rPr>
              <a:t>nextID</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.lastID</a:t>
            </a:r>
            <a:r>
              <a:rPr lang="en-US" b="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8626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532453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a:solidFill>
                  <a:srgbClr val="008000"/>
                </a:solidFill>
                <a:effectLst/>
                <a:latin typeface="Consolas" panose="020B0609020204030204" pitchFamily="49" charset="0"/>
              </a:rPr>
              <a:t>/** Adds a new student to the database</a:t>
            </a:r>
            <a:endParaRPr lang="en-US" sz="2000" b="0">
              <a:solidFill>
                <a:srgbClr val="000000"/>
              </a:solidFill>
              <a:effectLst/>
              <a:latin typeface="Consolas" panose="020B0609020204030204" pitchFamily="49" charset="0"/>
            </a:endParaRPr>
          </a:p>
          <a:p>
            <a:pPr>
              <a:buNone/>
            </a:pPr>
            <a:r>
              <a:rPr lang="en-US" sz="2000" b="0">
                <a:solidFill>
                  <a:srgbClr val="008000"/>
                </a:solidFill>
                <a:effectLst/>
                <a:latin typeface="Consolas" panose="020B0609020204030204" pitchFamily="49" charset="0"/>
              </a:rPr>
              <a:t>     * </a:t>
            </a:r>
            <a:r>
              <a:rPr lang="en-US" sz="2000" b="0">
                <a:solidFill>
                  <a:srgbClr val="0000FF"/>
                </a:solidFill>
                <a:effectLst/>
                <a:latin typeface="Consolas" panose="020B0609020204030204" pitchFamily="49" charset="0"/>
              </a:rPr>
              <a:t>@param</a:t>
            </a:r>
            <a:r>
              <a:rPr lang="en-US" sz="2000" b="0">
                <a:solidFill>
                  <a:srgbClr val="008000"/>
                </a:solidFill>
                <a:effectLst/>
                <a:latin typeface="Consolas" panose="020B0609020204030204" pitchFamily="49" charset="0"/>
              </a:rPr>
              <a:t> {string} newName - the name of the student</a:t>
            </a:r>
            <a:endParaRPr lang="en-US" sz="2000" b="0">
              <a:solidFill>
                <a:srgbClr val="000000"/>
              </a:solidFill>
              <a:effectLst/>
              <a:latin typeface="Consolas" panose="020B0609020204030204" pitchFamily="49" charset="0"/>
            </a:endParaRPr>
          </a:p>
          <a:p>
            <a:pPr>
              <a:buNone/>
            </a:pPr>
            <a:r>
              <a:rPr lang="en-US" sz="2000" b="0">
                <a:solidFill>
                  <a:srgbClr val="008000"/>
                </a:solidFill>
                <a:effectLst/>
                <a:latin typeface="Consolas" panose="020B0609020204030204" pitchFamily="49" charset="0"/>
              </a:rPr>
              <a:t>     * </a:t>
            </a:r>
            <a:r>
              <a:rPr lang="en-US" sz="2000" b="0">
                <a:solidFill>
                  <a:srgbClr val="0000FF"/>
                </a:solidFill>
                <a:effectLst/>
                <a:latin typeface="Consolas" panose="020B0609020204030204" pitchFamily="49" charset="0"/>
              </a:rPr>
              <a:t>@returns</a:t>
            </a:r>
            <a:r>
              <a:rPr lang="en-US" sz="2000" b="0">
                <a:solidFill>
                  <a:srgbClr val="008000"/>
                </a:solidFill>
                <a:effectLst/>
                <a:latin typeface="Consolas" panose="020B0609020204030204" pitchFamily="49" charset="0"/>
              </a:rPr>
              <a:t> {StudentID} - the newly-assigned ID for the new student</a:t>
            </a:r>
            <a:endParaRPr lang="en-US" sz="2000" b="0">
              <a:solidFill>
                <a:srgbClr val="000000"/>
              </a:solidFill>
              <a:effectLst/>
              <a:latin typeface="Consolas" panose="020B0609020204030204" pitchFamily="49" charset="0"/>
            </a:endParaRPr>
          </a:p>
          <a:p>
            <a:pPr>
              <a:buNone/>
            </a:pPr>
            <a:r>
              <a:rPr lang="en-US" sz="2000" b="0">
                <a:solidFill>
                  <a:srgbClr val="008000"/>
                </a:solidFill>
                <a:effectLst/>
                <a:latin typeface="Consolas" panose="020B0609020204030204" pitchFamily="49" charset="0"/>
              </a:rPr>
              <a:t>     */</a:t>
            </a:r>
            <a:endParaRPr lang="en-US" sz="2000" b="0">
              <a:solidFill>
                <a:srgbClr val="000000"/>
              </a:solidFill>
              <a:effectLst/>
              <a:latin typeface="Consolas" panose="020B0609020204030204" pitchFamily="49" charset="0"/>
            </a:endParaRPr>
          </a:p>
          <a:p>
            <a:pPr>
              <a:buNone/>
            </a:pPr>
            <a:r>
              <a:rPr lang="en-US" sz="2000" b="0">
                <a:solidFill>
                  <a:srgbClr val="000000"/>
                </a:solidFill>
                <a:effectLst/>
                <a:latin typeface="Consolas" panose="020B0609020204030204" pitchFamily="49" charset="0"/>
              </a:rPr>
              <a:t>    addStudent(newName: string): StudentID {</a:t>
            </a:r>
          </a:p>
          <a:p>
            <a:pPr>
              <a:buNone/>
            </a:pP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const</a:t>
            </a:r>
            <a:r>
              <a:rPr lang="en-US" sz="2000" b="0">
                <a:solidFill>
                  <a:srgbClr val="000000"/>
                </a:solidFill>
                <a:effectLst/>
                <a:latin typeface="Consolas" panose="020B0609020204030204" pitchFamily="49" charset="0"/>
              </a:rPr>
              <a:t> newID: StudentID = </a:t>
            </a:r>
            <a:r>
              <a:rPr lang="en-US" sz="2000" b="0">
                <a:solidFill>
                  <a:srgbClr val="0000FF"/>
                </a:solidFill>
                <a:effectLst/>
                <a:latin typeface="Consolas" panose="020B0609020204030204" pitchFamily="49" charset="0"/>
              </a:rPr>
              <a:t>this</a:t>
            </a:r>
            <a:r>
              <a:rPr lang="en-US" sz="2000" b="0">
                <a:solidFill>
                  <a:srgbClr val="000000"/>
                </a:solidFill>
                <a:effectLst/>
                <a:latin typeface="Consolas" panose="020B0609020204030204" pitchFamily="49" charset="0"/>
              </a:rPr>
              <a:t>.nextID()</a:t>
            </a:r>
          </a:p>
          <a:p>
            <a:pPr>
              <a:buNone/>
            </a:pP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const</a:t>
            </a:r>
            <a:r>
              <a:rPr lang="en-US" sz="2000" b="0">
                <a:solidFill>
                  <a:srgbClr val="000000"/>
                </a:solidFill>
                <a:effectLst/>
                <a:latin typeface="Consolas" panose="020B0609020204030204" pitchFamily="49" charset="0"/>
              </a:rPr>
              <a:t> newTranscript: Transcript = {</a:t>
            </a:r>
          </a:p>
          <a:p>
            <a:pPr>
              <a:buNone/>
            </a:pPr>
            <a:r>
              <a:rPr lang="en-US" sz="2000" b="0">
                <a:solidFill>
                  <a:srgbClr val="000000"/>
                </a:solidFill>
                <a:effectLst/>
                <a:latin typeface="Consolas" panose="020B0609020204030204" pitchFamily="49" charset="0"/>
              </a:rPr>
              <a:t>            studentID: newID,</a:t>
            </a:r>
          </a:p>
          <a:p>
            <a:pPr>
              <a:buNone/>
            </a:pPr>
            <a:r>
              <a:rPr lang="en-US" sz="2000" b="0">
                <a:solidFill>
                  <a:srgbClr val="000000"/>
                </a:solidFill>
                <a:effectLst/>
                <a:latin typeface="Consolas" panose="020B0609020204030204" pitchFamily="49" charset="0"/>
              </a:rPr>
              <a:t>            studentName: newName,</a:t>
            </a:r>
          </a:p>
          <a:p>
            <a:pPr>
              <a:buNone/>
            </a:pPr>
            <a:r>
              <a:rPr lang="en-US" sz="2000" b="0">
                <a:solidFill>
                  <a:srgbClr val="000000"/>
                </a:solidFill>
                <a:effectLst/>
                <a:latin typeface="Consolas" panose="020B0609020204030204" pitchFamily="49" charset="0"/>
              </a:rPr>
              <a:t>            courses: [] </a:t>
            </a:r>
            <a:r>
              <a:rPr lang="en-US" sz="2000" b="0">
                <a:solidFill>
                  <a:srgbClr val="008000"/>
                </a:solidFill>
                <a:effectLst/>
                <a:latin typeface="Consolas" panose="020B0609020204030204" pitchFamily="49" charset="0"/>
              </a:rPr>
              <a:t>// initially no courses</a:t>
            </a:r>
            <a:endParaRPr lang="en-US" sz="2000" b="0">
              <a:solidFill>
                <a:srgbClr val="000000"/>
              </a:solidFill>
              <a:effectLst/>
              <a:latin typeface="Consolas" panose="020B0609020204030204" pitchFamily="49" charset="0"/>
            </a:endParaRPr>
          </a:p>
          <a:p>
            <a:pPr>
              <a:buNone/>
            </a:pPr>
            <a:r>
              <a:rPr lang="en-US" sz="2000" b="0">
                <a:solidFill>
                  <a:srgbClr val="000000"/>
                </a:solidFill>
                <a:effectLst/>
                <a:latin typeface="Consolas" panose="020B0609020204030204" pitchFamily="49" charset="0"/>
              </a:rPr>
              <a:t>        };</a:t>
            </a:r>
          </a:p>
          <a:p>
            <a:pPr>
              <a:buNone/>
            </a:pP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this</a:t>
            </a:r>
            <a:r>
              <a:rPr lang="en-US" sz="2000" b="0">
                <a:solidFill>
                  <a:srgbClr val="000000"/>
                </a:solidFill>
                <a:effectLst/>
                <a:latin typeface="Consolas" panose="020B0609020204030204" pitchFamily="49" charset="0"/>
              </a:rPr>
              <a:t>.transcripts.push(newTranscript)</a:t>
            </a:r>
          </a:p>
          <a:p>
            <a:pPr>
              <a:buNone/>
            </a:pP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return</a:t>
            </a:r>
            <a:r>
              <a:rPr lang="en-US" sz="2000" b="0">
                <a:solidFill>
                  <a:srgbClr val="000000"/>
                </a:solidFill>
                <a:effectLst/>
                <a:latin typeface="Consolas" panose="020B0609020204030204" pitchFamily="49" charset="0"/>
              </a:rPr>
              <a:t> newID</a:t>
            </a:r>
          </a:p>
          <a:p>
            <a:pPr>
              <a:buNone/>
            </a:pPr>
            <a:r>
              <a:rPr lang="en-US" sz="2000" b="0">
                <a:solidFill>
                  <a:srgbClr val="000000"/>
                </a:solidFill>
                <a:effectLst/>
                <a:latin typeface="Consolas" panose="020B0609020204030204" pitchFamily="49" charset="0"/>
              </a:rPr>
              <a:t>    }</a:t>
            </a:r>
          </a:p>
          <a:p>
            <a:br>
              <a:rPr lang="en-US" sz="2000" b="0">
                <a:solidFill>
                  <a:srgbClr val="000000"/>
                </a:solidFill>
                <a:effectLst/>
                <a:latin typeface="Consolas" panose="020B0609020204030204" pitchFamily="49" charset="0"/>
              </a:rPr>
            </a:br>
            <a:br>
              <a:rPr lang="en-US" sz="2000" b="0">
                <a:solidFill>
                  <a:srgbClr val="000000"/>
                </a:solidFill>
                <a:effectLst/>
                <a:latin typeface="Consolas" panose="020B0609020204030204" pitchFamily="49" charset="0"/>
              </a:rPr>
            </a:br>
            <a:endParaRPr lang="en-US" sz="2000"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0029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db.initialize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A quick word about cleanup</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4032487" y="1229763"/>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a:extLst>
              <a:ext uri="{FF2B5EF4-FFF2-40B4-BE49-F238E27FC236}">
                <a16:creationId xmlns:a16="http://schemas.microsoft.com/office/drawing/2014/main" id="{88C922C3-603E-D6F0-750E-B27F16097F24}"/>
              </a:ext>
            </a:extLst>
          </p:cNvPr>
          <p:cNvSpPr>
            <a:spLocks noGrp="1"/>
          </p:cNvSpPr>
          <p:nvPr>
            <p:ph idx="1"/>
          </p:nvPr>
        </p:nvSpPr>
        <p:spPr>
          <a:xfrm>
            <a:off x="838199" y="5430917"/>
            <a:ext cx="9648463" cy="1290558"/>
          </a:xfrm>
        </p:spPr>
        <p:txBody>
          <a:bodyPr>
            <a:normAutofit/>
          </a:bodyPr>
          <a:lstStyle/>
          <a:p>
            <a:r>
              <a:rPr lang="en-US" dirty="0"/>
              <a:t>Our test left a student in our database at the end of the test.</a:t>
            </a:r>
          </a:p>
          <a:p>
            <a:r>
              <a:rPr lang="en-US" dirty="0"/>
              <a:t>Use </a:t>
            </a:r>
            <a:r>
              <a:rPr lang="en-US" b="0" dirty="0" err="1">
                <a:solidFill>
                  <a:srgbClr val="795E26"/>
                </a:solidFill>
                <a:effectLst/>
                <a:latin typeface="Consolas" panose="020B0609020204030204" pitchFamily="49" charset="0"/>
              </a:rPr>
              <a:t>afterEach</a:t>
            </a:r>
            <a:r>
              <a:rPr lang="en-US" dirty="0"/>
              <a:t>() if needed. </a:t>
            </a:r>
          </a:p>
        </p:txBody>
      </p:sp>
    </p:spTree>
    <p:extLst>
      <p:ext uri="{BB962C8B-B14F-4D97-AF65-F5344CB8AC3E}">
        <p14:creationId xmlns:p14="http://schemas.microsoft.com/office/powerpoint/2010/main" val="939554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285054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normAutofit/>
          </a:bodyPr>
          <a:lstStyle/>
          <a:p>
            <a:r>
              <a:rPr lang="en-US" sz="3600"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56796" y="2293785"/>
            <a:ext cx="11321493" cy="1904613"/>
            <a:chOff x="133350" y="1652027"/>
            <a:chExt cx="11321493" cy="1904613"/>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39" y="2283026"/>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82134" y="2294750"/>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62890" y="167490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8722" y="1652027"/>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grpSp>
      <p:grpSp>
        <p:nvGrpSpPr>
          <p:cNvPr id="4" name="Group 3">
            <a:extLst>
              <a:ext uri="{FF2B5EF4-FFF2-40B4-BE49-F238E27FC236}">
                <a16:creationId xmlns:a16="http://schemas.microsoft.com/office/drawing/2014/main" id="{C59F9F24-497B-1CE7-0A6F-C288F96138EF}"/>
              </a:ext>
            </a:extLst>
          </p:cNvPr>
          <p:cNvGrpSpPr/>
          <p:nvPr/>
        </p:nvGrpSpPr>
        <p:grpSpPr>
          <a:xfrm>
            <a:off x="1686135" y="3700308"/>
            <a:ext cx="2190750" cy="1620693"/>
            <a:chOff x="1694164" y="3678445"/>
            <a:chExt cx="2190750" cy="1620693"/>
          </a:xfrm>
        </p:grpSpPr>
        <p:sp>
          <p:nvSpPr>
            <p:cNvPr id="2" name="Isosceles Triangle 1">
              <a:extLst>
                <a:ext uri="{FF2B5EF4-FFF2-40B4-BE49-F238E27FC236}">
                  <a16:creationId xmlns:a16="http://schemas.microsoft.com/office/drawing/2014/main" id="{A33B838C-61F1-6E66-2C32-55F818AD0E10}"/>
                </a:ext>
              </a:extLst>
            </p:cNvPr>
            <p:cNvSpPr/>
            <p:nvPr/>
          </p:nvSpPr>
          <p:spPr>
            <a:xfrm rot="16200000">
              <a:off x="2295110" y="3768718"/>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 name="TextBox 2">
              <a:extLst>
                <a:ext uri="{FF2B5EF4-FFF2-40B4-BE49-F238E27FC236}">
                  <a16:creationId xmlns:a16="http://schemas.microsoft.com/office/drawing/2014/main" id="{DD03D699-1893-08A9-0668-F007A4C01AB5}"/>
                </a:ext>
              </a:extLst>
            </p:cNvPr>
            <p:cNvSpPr txBox="1"/>
            <p:nvPr/>
          </p:nvSpPr>
          <p:spPr>
            <a:xfrm>
              <a:off x="1694164" y="474668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Negotiate</a:t>
              </a:r>
            </a:p>
          </p:txBody>
        </p:sp>
      </p:grpSp>
      <p:grpSp>
        <p:nvGrpSpPr>
          <p:cNvPr id="7" name="Group 6">
            <a:extLst>
              <a:ext uri="{FF2B5EF4-FFF2-40B4-BE49-F238E27FC236}">
                <a16:creationId xmlns:a16="http://schemas.microsoft.com/office/drawing/2014/main" id="{B592211C-69EF-1D54-C8A9-EEE08C02F687}"/>
              </a:ext>
            </a:extLst>
          </p:cNvPr>
          <p:cNvGrpSpPr/>
          <p:nvPr/>
        </p:nvGrpSpPr>
        <p:grpSpPr>
          <a:xfrm>
            <a:off x="4797844" y="3637260"/>
            <a:ext cx="2190750" cy="1620693"/>
            <a:chOff x="1694164" y="3678445"/>
            <a:chExt cx="2190750" cy="1620693"/>
          </a:xfrm>
        </p:grpSpPr>
        <p:sp>
          <p:nvSpPr>
            <p:cNvPr id="8" name="Isosceles Triangle 7">
              <a:extLst>
                <a:ext uri="{FF2B5EF4-FFF2-40B4-BE49-F238E27FC236}">
                  <a16:creationId xmlns:a16="http://schemas.microsoft.com/office/drawing/2014/main" id="{1B108B81-5762-9F41-4180-ADB169FF3D3E}"/>
                </a:ext>
              </a:extLst>
            </p:cNvPr>
            <p:cNvSpPr/>
            <p:nvPr/>
          </p:nvSpPr>
          <p:spPr>
            <a:xfrm rot="16200000">
              <a:off x="2295110" y="3768718"/>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TextBox 12">
              <a:extLst>
                <a:ext uri="{FF2B5EF4-FFF2-40B4-BE49-F238E27FC236}">
                  <a16:creationId xmlns:a16="http://schemas.microsoft.com/office/drawing/2014/main" id="{F979A1DA-6C9B-B2A8-7062-BAA4E6E12FD4}"/>
                </a:ext>
              </a:extLst>
            </p:cNvPr>
            <p:cNvSpPr txBox="1"/>
            <p:nvPr/>
          </p:nvSpPr>
          <p:spPr>
            <a:xfrm>
              <a:off x="1694164" y="474668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Negotiate</a:t>
              </a: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C52A-7615-39A9-5EDC-3BEFE650AB26}"/>
              </a:ext>
            </a:extLst>
          </p:cNvPr>
          <p:cNvSpPr>
            <a:spLocks noGrp="1"/>
          </p:cNvSpPr>
          <p:nvPr>
            <p:ph type="title"/>
          </p:nvPr>
        </p:nvSpPr>
        <p:spPr/>
        <p:txBody>
          <a:bodyPr/>
          <a:lstStyle/>
          <a:p>
            <a:r>
              <a:rPr lang="en-US" dirty="0"/>
              <a:t>Analyze and Negotiate</a:t>
            </a:r>
          </a:p>
        </p:txBody>
      </p:sp>
      <p:sp>
        <p:nvSpPr>
          <p:cNvPr id="7" name="Content Placeholder 6">
            <a:extLst>
              <a:ext uri="{FF2B5EF4-FFF2-40B4-BE49-F238E27FC236}">
                <a16:creationId xmlns:a16="http://schemas.microsoft.com/office/drawing/2014/main" id="{3CF9B7E7-B6E7-7CC0-67E1-B9FCB0F57242}"/>
              </a:ext>
            </a:extLst>
          </p:cNvPr>
          <p:cNvSpPr>
            <a:spLocks noGrp="1"/>
          </p:cNvSpPr>
          <p:nvPr>
            <p:ph idx="1"/>
          </p:nvPr>
        </p:nvSpPr>
        <p:spPr/>
        <p:txBody>
          <a:bodyPr/>
          <a:lstStyle/>
          <a:p>
            <a:r>
              <a:rPr lang="en-US" dirty="0"/>
              <a:t>Analyze:</a:t>
            </a:r>
          </a:p>
          <a:p>
            <a:pPr lvl="1"/>
            <a:r>
              <a:rPr lang="en-US" dirty="0"/>
              <a:t>how does the client want the functionality to be delivered?</a:t>
            </a:r>
          </a:p>
          <a:p>
            <a:pPr lvl="1"/>
            <a:r>
              <a:rPr lang="en-US" dirty="0"/>
              <a:t>what ambiguities can you find that might make a difference to the client?</a:t>
            </a:r>
          </a:p>
          <a:p>
            <a:r>
              <a:rPr lang="en-US" dirty="0"/>
              <a:t>Negotiate</a:t>
            </a:r>
          </a:p>
          <a:p>
            <a:pPr lvl="1"/>
            <a:r>
              <a:rPr lang="en-US" dirty="0"/>
              <a:t>discuss these with the client and resolve the differences</a:t>
            </a:r>
          </a:p>
        </p:txBody>
      </p:sp>
      <p:sp>
        <p:nvSpPr>
          <p:cNvPr id="3" name="Slide Number Placeholder 2">
            <a:extLst>
              <a:ext uri="{FF2B5EF4-FFF2-40B4-BE49-F238E27FC236}">
                <a16:creationId xmlns:a16="http://schemas.microsoft.com/office/drawing/2014/main" id="{AB98BA92-5EF3-F023-F96D-58B7552E091A}"/>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97713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3687-81AD-7CCD-E1ED-B5545D77FB14}"/>
              </a:ext>
            </a:extLst>
          </p:cNvPr>
          <p:cNvSpPr>
            <a:spLocks noGrp="1"/>
          </p:cNvSpPr>
          <p:nvPr>
            <p:ph type="title"/>
          </p:nvPr>
        </p:nvSpPr>
        <p:spPr/>
        <p:txBody>
          <a:bodyPr/>
          <a:lstStyle/>
          <a:p>
            <a:r>
              <a:rPr lang="en-US" dirty="0"/>
              <a:t>Design and Negotiate</a:t>
            </a:r>
          </a:p>
        </p:txBody>
      </p:sp>
      <p:sp>
        <p:nvSpPr>
          <p:cNvPr id="3" name="Content Placeholder 2">
            <a:extLst>
              <a:ext uri="{FF2B5EF4-FFF2-40B4-BE49-F238E27FC236}">
                <a16:creationId xmlns:a16="http://schemas.microsoft.com/office/drawing/2014/main" id="{184748BE-4D4B-A8D9-FE4E-0B0AE7267FAE}"/>
              </a:ext>
            </a:extLst>
          </p:cNvPr>
          <p:cNvSpPr>
            <a:spLocks noGrp="1"/>
          </p:cNvSpPr>
          <p:nvPr>
            <p:ph idx="1"/>
          </p:nvPr>
        </p:nvSpPr>
        <p:spPr/>
        <p:txBody>
          <a:bodyPr>
            <a:normAutofit lnSpcReduction="10000"/>
          </a:bodyPr>
          <a:lstStyle/>
          <a:p>
            <a:r>
              <a:rPr lang="en-US" dirty="0"/>
              <a:t>Design the least fragment of the system that could possibly deliver the COS. (YAGNI!)</a:t>
            </a:r>
          </a:p>
          <a:p>
            <a:pPr lvl="1"/>
            <a:r>
              <a:rPr lang="en-US" dirty="0"/>
              <a:t>What data would the system need?</a:t>
            </a:r>
          </a:p>
          <a:p>
            <a:pPr lvl="1"/>
            <a:r>
              <a:rPr lang="en-US" dirty="0"/>
              <a:t>What operations are needed on the data?</a:t>
            </a:r>
          </a:p>
          <a:p>
            <a:pPr lvl="1"/>
            <a:r>
              <a:rPr lang="en-US" dirty="0"/>
              <a:t>Give names to the testable things</a:t>
            </a:r>
          </a:p>
          <a:p>
            <a:r>
              <a:rPr lang="en-US" dirty="0"/>
              <a:t>Negotiate</a:t>
            </a:r>
          </a:p>
          <a:p>
            <a:pPr lvl="1"/>
            <a:r>
              <a:rPr lang="en-US" dirty="0"/>
              <a:t>Does the data include everything that the client wants?</a:t>
            </a:r>
          </a:p>
          <a:p>
            <a:pPr lvl="1"/>
            <a:r>
              <a:rPr lang="en-US" dirty="0"/>
              <a:t>Do the operations include enough to support the COS?</a:t>
            </a:r>
          </a:p>
          <a:p>
            <a:pPr lvl="1"/>
            <a:r>
              <a:rPr lang="en-US" dirty="0"/>
              <a:t>Did the client forget something?</a:t>
            </a:r>
          </a:p>
          <a:p>
            <a:pPr lvl="1"/>
            <a:r>
              <a:rPr lang="en-US" dirty="0"/>
              <a:t>Are the COS realistic and achievable?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4A4EC20-2283-DE87-B167-3C0A96E80520}"/>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21396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21825</TotalTime>
  <Words>3450</Words>
  <Application>Microsoft Office PowerPoint</Application>
  <PresentationFormat>Widescreen</PresentationFormat>
  <Paragraphs>369</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Helvetica Neue</vt:lpstr>
      <vt:lpstr>Verdana</vt:lpstr>
      <vt:lpstr>Consolas</vt:lpstr>
      <vt:lpstr>Calibri</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Analyze and Negotiate</vt:lpstr>
      <vt:lpstr>Design and Negotiate</vt:lpstr>
      <vt:lpstr>Example: a Transcript database User Story</vt:lpstr>
      <vt:lpstr>Conditions of Satisfaction </vt:lpstr>
      <vt:lpstr>Analyze/Negotiate: what data do we need to worry about?</vt:lpstr>
      <vt:lpstr>Design: Types.ts</vt:lpstr>
      <vt:lpstr>Analyze/Negotiate: How are these behaviors to be delivered?</vt:lpstr>
      <vt:lpstr>More analysis/design/negotiation</vt:lpstr>
      <vt:lpstr>And still more analysis/negotiation</vt:lpstr>
      <vt:lpstr>Our next step is to turn these satisfaction conditions into testable behaviors </vt:lpstr>
      <vt:lpstr>transcriptService.interface.ts</vt:lpstr>
      <vt:lpstr>Now we can write down some testable behaviors.</vt:lpstr>
      <vt:lpstr>A tiny example of Jest: jestSample.test.ts </vt:lpstr>
      <vt:lpstr>Now we can start writing tests</vt:lpstr>
      <vt:lpstr>Most tests are in AAA form: Assemble/Act/Assess</vt:lpstr>
      <vt:lpstr>Tests (2)</vt:lpstr>
      <vt:lpstr>Tests (3)</vt:lpstr>
      <vt:lpstr>Tests (4)</vt:lpstr>
      <vt:lpstr>Tests (5)</vt:lpstr>
      <vt:lpstr>Now we can write some code </vt:lpstr>
      <vt:lpstr>Code (2)</vt:lpstr>
      <vt:lpstr>A quick word about cleanup</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Mitchell Wand</cp:lastModifiedBy>
  <cp:revision>220</cp:revision>
  <dcterms:created xsi:type="dcterms:W3CDTF">2021-01-07T15:19:22Z</dcterms:created>
  <dcterms:modified xsi:type="dcterms:W3CDTF">2025-06-04T21:51:36Z</dcterms:modified>
</cp:coreProperties>
</file>