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552" r:id="rId33"/>
    <p:sldId id="553" r:id="rId34"/>
    <p:sldId id="555" r:id="rId35"/>
    <p:sldId id="556" r:id="rId36"/>
    <p:sldId id="557" r:id="rId37"/>
    <p:sldId id="558" r:id="rId38"/>
    <p:sldId id="559" r:id="rId39"/>
    <p:sldId id="560" r:id="rId40"/>
    <p:sldId id="561" r:id="rId41"/>
    <p:sldId id="562" r:id="rId42"/>
    <p:sldId id="498" r:id="rId43"/>
  </p:sldIdLst>
  <p:sldSz cx="12192000" cy="6858000"/>
  <p:notesSz cx="9144000" cy="6858000"/>
  <p:embeddedFontLst>
    <p:embeddedFont>
      <p:font typeface="Ink Free" panose="03080402000500000000" pitchFamily="66" charset="0"/>
      <p:regular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552"/>
            <p14:sldId id="553"/>
            <p14:sldId id="555"/>
            <p14:sldId id="556"/>
            <p14:sldId id="557"/>
            <p14:sldId id="558"/>
            <p14:sldId id="559"/>
            <p14:sldId id="560"/>
            <p14:sldId id="561"/>
            <p14:sldId id="562"/>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466" autoAdjust="0"/>
  </p:normalViewPr>
  <p:slideViewPr>
    <p:cSldViewPr snapToGrid="0">
      <p:cViewPr varScale="1">
        <p:scale>
          <a:sx n="90" d="100"/>
          <a:sy n="90" d="100"/>
        </p:scale>
        <p:origin x="1952" y="192"/>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16B49D51-0857-4A44-AD1A-0C1006418460}" srcId="{7851135E-E593-49EB-9C66-FB8F80DCC8EB}" destId="{0F25331F-8FB8-4E3A-87F2-3F285D74EB32}" srcOrd="2" destOrd="0" parTransId="{324E124D-8500-4C04-A0BA-6F6C2D553D81}" sibTransId="{4716CEE8-C882-4DFA-8AAE-CB3797F9F69F}"/>
    <dgm:cxn modelId="{BBA2886E-1FC2-4FFE-BF42-BABB70DB9D54}" srcId="{ABB0E679-4682-422A-B4B3-34D44CC4C90C}" destId="{79B77230-D940-49CC-AF47-BF1D40797D89}" srcOrd="0" destOrd="0" parTransId="{C50558CC-69DA-4C28-8CB9-2982E9088524}" sibTransId="{01A261DD-4242-4987-8459-53BA826F65E4}"/>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6/25/25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a:t>
            </a:r>
          </a:p>
          <a:p>
            <a:endParaRPr lang="en-US" dirty="0"/>
          </a:p>
          <a:p>
            <a:r>
              <a:rPr lang="en-US" dirty="0"/>
              <a:t>Identifying and grappling with value tensions during the requirements and design phase leads to “better” apps, websites, software systems, artificial intelligence, etc. </a:t>
            </a:r>
          </a:p>
          <a:p>
            <a:endParaRPr lang="en-US" dirty="0"/>
          </a:p>
          <a:p>
            <a:r>
              <a:rPr lang="en-US" dirty="0"/>
              <a:t>In the next few slides we will focus on the process of applying ethics to the software engineering process.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126080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Cookies and security solutions such as HTTPS are an outcome of an analysis that considers ethical aspects and values such as informed consent</a:t>
            </a:r>
          </a:p>
          <a:p>
            <a:endParaRPr lang="en-US" dirty="0"/>
          </a:p>
          <a:p>
            <a:r>
              <a:rPr lang="en-US" dirty="0"/>
              <a:t>Ask students What is Informed consent and how can it be designed in an online environment? </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507575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case study aligns with the final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963801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62960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585566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different </a:t>
            </a:r>
            <a:r>
              <a:rPr lang="en-US" dirty="0" err="1"/>
              <a:t>prespectives</a:t>
            </a:r>
            <a:r>
              <a:rPr lang="en-US" dirty="0"/>
              <a:t>.</a:t>
            </a:r>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15699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50582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1375674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6/25/25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6/25/25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6/25/25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6/25/25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6/25/25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6/25/25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6/25/25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6/25/25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6/25/25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6/25/25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6/25/25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6/25/25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6/25/25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lstStyle/>
          <a:p>
            <a:r>
              <a:rPr lang="en-US" dirty="0"/>
              <a:t>The Importance of Ethics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351338"/>
          </a:xfrm>
        </p:spPr>
        <p:txBody>
          <a:bodyPr/>
          <a:lstStyle/>
          <a:p>
            <a:r>
              <a:rPr lang="en-US" dirty="0"/>
              <a:t>Technology is the result of human imagination</a:t>
            </a:r>
          </a:p>
          <a:p>
            <a:r>
              <a:rPr lang="en-US" b="1" dirty="0"/>
              <a:t>All</a:t>
            </a:r>
            <a:r>
              <a:rPr lang="en-US" dirty="0"/>
              <a:t> technology involves design all design involves choices among possible options</a:t>
            </a:r>
          </a:p>
          <a:p>
            <a:r>
              <a:rPr lang="en-US" dirty="0"/>
              <a:t>All design reflects </a:t>
            </a:r>
            <a:r>
              <a:rPr lang="en-US" b="1" dirty="0"/>
              <a:t>values</a:t>
            </a:r>
          </a:p>
          <a:p>
            <a:r>
              <a:rPr lang="en-US" dirty="0"/>
              <a:t>Therefore, </a:t>
            </a:r>
            <a:r>
              <a:rPr lang="en-US" b="1" dirty="0"/>
              <a:t>technologies </a:t>
            </a:r>
            <a:r>
              <a:rPr lang="en-US" dirty="0"/>
              <a:t>reflect and affect human values</a:t>
            </a:r>
          </a:p>
          <a:p>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4059357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4C0D-B7BA-2B69-235B-3C7F599C7C4D}"/>
              </a:ext>
            </a:extLst>
          </p:cNvPr>
          <p:cNvSpPr>
            <a:spLocks noGrp="1"/>
          </p:cNvSpPr>
          <p:nvPr>
            <p:ph type="title"/>
          </p:nvPr>
        </p:nvSpPr>
        <p:spPr/>
        <p:txBody>
          <a:bodyPr/>
          <a:lstStyle/>
          <a:p>
            <a:r>
              <a:rPr lang="en-US" dirty="0"/>
              <a:t>Informed Consent Online</a:t>
            </a:r>
          </a:p>
        </p:txBody>
      </p:sp>
      <p:sp>
        <p:nvSpPr>
          <p:cNvPr id="3" name="Content Placeholder 2">
            <a:extLst>
              <a:ext uri="{FF2B5EF4-FFF2-40B4-BE49-F238E27FC236}">
                <a16:creationId xmlns:a16="http://schemas.microsoft.com/office/drawing/2014/main" id="{76701B85-522F-923C-BFFD-0769C582733A}"/>
              </a:ext>
            </a:extLst>
          </p:cNvPr>
          <p:cNvSpPr>
            <a:spLocks noGrp="1"/>
          </p:cNvSpPr>
          <p:nvPr>
            <p:ph idx="1"/>
          </p:nvPr>
        </p:nvSpPr>
        <p:spPr>
          <a:xfrm>
            <a:off x="838200" y="1500160"/>
            <a:ext cx="8648700" cy="4351338"/>
          </a:xfrm>
        </p:spPr>
        <p:txBody>
          <a:bodyPr>
            <a:normAutofit fontScale="92500" lnSpcReduction="20000"/>
          </a:bodyPr>
          <a:lstStyle/>
          <a:p>
            <a:r>
              <a:rPr lang="en-US" dirty="0"/>
              <a:t>Information technologies collect vast amounts of information about users and their interactions.</a:t>
            </a:r>
          </a:p>
          <a:p>
            <a:r>
              <a:rPr lang="en-US" dirty="0"/>
              <a:t>Often users have no control over</a:t>
            </a:r>
          </a:p>
          <a:p>
            <a:pPr lvl="1"/>
            <a:r>
              <a:rPr lang="en-US" dirty="0"/>
              <a:t>What information is collected</a:t>
            </a:r>
          </a:p>
          <a:p>
            <a:pPr lvl="1"/>
            <a:r>
              <a:rPr lang="en-US" dirty="0"/>
              <a:t>Who will have access</a:t>
            </a:r>
          </a:p>
          <a:p>
            <a:pPr lvl="1"/>
            <a:r>
              <a:rPr lang="en-US" dirty="0"/>
              <a:t>How long will it be archived</a:t>
            </a:r>
          </a:p>
          <a:p>
            <a:pPr lvl="1"/>
            <a:r>
              <a:rPr lang="en-US" dirty="0"/>
              <a:t>What will it be used for</a:t>
            </a:r>
          </a:p>
          <a:p>
            <a:pPr lvl="1"/>
            <a:r>
              <a:rPr lang="en-US" dirty="0"/>
              <a:t>Will the identity be protected</a:t>
            </a:r>
          </a:p>
          <a:p>
            <a:r>
              <a:rPr lang="en-US" b="1" dirty="0"/>
              <a:t>Informed consent</a:t>
            </a:r>
            <a:r>
              <a:rPr lang="en-US" dirty="0"/>
              <a:t> is one way to modulate the impact of this data collection.</a:t>
            </a:r>
          </a:p>
          <a:p>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p:txBody>
      </p:sp>
      <p:sp>
        <p:nvSpPr>
          <p:cNvPr id="4" name="Slide Number Placeholder 3">
            <a:extLst>
              <a:ext uri="{FF2B5EF4-FFF2-40B4-BE49-F238E27FC236}">
                <a16:creationId xmlns:a16="http://schemas.microsoft.com/office/drawing/2014/main" id="{334DFB7C-50AD-725A-7432-FC7C11ED7DA7}"/>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3280225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2150954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1417327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389111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2397032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Stakeholder Analysis</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2492839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51977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lstStyle/>
          <a:p>
            <a:r>
              <a:rPr lang="en-US" dirty="0"/>
              <a:t>Suppose as a result of the VSD analysis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(does not prevent) if their post is potentially offensive.</a:t>
            </a:r>
          </a:p>
          <a:p>
            <a:r>
              <a:rPr lang="en-US" dirty="0"/>
              <a:t>Which requirement would you prefer and why in terms of the values you think are important to you?</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1904462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VSD and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677923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a:p>
            <a:pPr lvl="1"/>
            <a:r>
              <a:rPr lang="en-US" dirty="0"/>
              <a:t>Use Value Sensitive Design to uncover requirements based on stakeholder analysis and value investigations.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67341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13252</TotalTime>
  <Words>4647</Words>
  <Application>Microsoft Macintosh PowerPoint</Application>
  <PresentationFormat>Widescreen</PresentationFormat>
  <Paragraphs>453</Paragraphs>
  <Slides>42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Times New Roman</vt:lpstr>
      <vt:lpstr>Helvetica Neue</vt:lpstr>
      <vt:lpstr>Calibri</vt:lpstr>
      <vt:lpstr>Wingdings</vt:lpstr>
      <vt:lpstr>Verdana</vt:lpstr>
      <vt:lpstr>Calibri Light</vt:lpstr>
      <vt:lpstr>Ink Free</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The Importance of Ethics</vt:lpstr>
      <vt:lpstr>Informed Consent Online</vt:lpstr>
      <vt:lpstr>Value Sensitive Design (VSD) in Brief</vt:lpstr>
      <vt:lpstr>Three Types of Investigation in VSD </vt:lpstr>
      <vt:lpstr>The Reddit Case Study</vt:lpstr>
      <vt:lpstr>Empirical Investigation -- Development of the Model </vt:lpstr>
      <vt:lpstr>Stakeholder Analysis</vt:lpstr>
      <vt:lpstr>Value Investigations</vt:lpstr>
      <vt:lpstr>Technical Investigations</vt:lpstr>
      <vt:lpstr>VSD and User Stories</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Mitra, Joydeep</cp:lastModifiedBy>
  <cp:revision>334</cp:revision>
  <dcterms:created xsi:type="dcterms:W3CDTF">2021-01-07T15:19:22Z</dcterms:created>
  <dcterms:modified xsi:type="dcterms:W3CDTF">2025-06-25T07:45:09Z</dcterms:modified>
</cp:coreProperties>
</file>