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03" r:id="rId1"/>
  </p:sldMasterIdLst>
  <p:notesMasterIdLst>
    <p:notesMasterId r:id="rId64"/>
  </p:notesMasterIdLst>
  <p:sldIdLst>
    <p:sldId id="485" r:id="rId2"/>
    <p:sldId id="686" r:id="rId3"/>
    <p:sldId id="580" r:id="rId4"/>
    <p:sldId id="486" r:id="rId5"/>
    <p:sldId id="582" r:id="rId6"/>
    <p:sldId id="262" r:id="rId7"/>
    <p:sldId id="514" r:id="rId8"/>
    <p:sldId id="667" r:id="rId9"/>
    <p:sldId id="668" r:id="rId10"/>
    <p:sldId id="669" r:id="rId11"/>
    <p:sldId id="670" r:id="rId12"/>
    <p:sldId id="672" r:id="rId13"/>
    <p:sldId id="624" r:id="rId14"/>
    <p:sldId id="632" r:id="rId15"/>
    <p:sldId id="680" r:id="rId16"/>
    <p:sldId id="679" r:id="rId17"/>
    <p:sldId id="661" r:id="rId18"/>
    <p:sldId id="662" r:id="rId19"/>
    <p:sldId id="677" r:id="rId20"/>
    <p:sldId id="681" r:id="rId21"/>
    <p:sldId id="682" r:id="rId22"/>
    <p:sldId id="578" r:id="rId23"/>
    <p:sldId id="673" r:id="rId24"/>
    <p:sldId id="675" r:id="rId25"/>
    <p:sldId id="676" r:id="rId26"/>
    <p:sldId id="683" r:id="rId27"/>
    <p:sldId id="684" r:id="rId28"/>
    <p:sldId id="628" r:id="rId29"/>
    <p:sldId id="594" r:id="rId30"/>
    <p:sldId id="560" r:id="rId31"/>
    <p:sldId id="645" r:id="rId32"/>
    <p:sldId id="664" r:id="rId33"/>
    <p:sldId id="629" r:id="rId34"/>
    <p:sldId id="685" r:id="rId35"/>
    <p:sldId id="277" r:id="rId36"/>
    <p:sldId id="505" r:id="rId37"/>
    <p:sldId id="569" r:id="rId38"/>
    <p:sldId id="571" r:id="rId39"/>
    <p:sldId id="572" r:id="rId40"/>
    <p:sldId id="573" r:id="rId41"/>
    <p:sldId id="574" r:id="rId42"/>
    <p:sldId id="575" r:id="rId43"/>
    <p:sldId id="576" r:id="rId44"/>
    <p:sldId id="544" r:id="rId45"/>
    <p:sldId id="579" r:id="rId46"/>
    <p:sldId id="546" r:id="rId47"/>
    <p:sldId id="499" r:id="rId48"/>
    <p:sldId id="550" r:id="rId49"/>
    <p:sldId id="557" r:id="rId50"/>
    <p:sldId id="543" r:id="rId51"/>
    <p:sldId id="604" r:id="rId52"/>
    <p:sldId id="666" r:id="rId53"/>
    <p:sldId id="583" r:id="rId54"/>
    <p:sldId id="649" r:id="rId55"/>
    <p:sldId id="665" r:id="rId56"/>
    <p:sldId id="642" r:id="rId57"/>
    <p:sldId id="643" r:id="rId58"/>
    <p:sldId id="595" r:id="rId59"/>
    <p:sldId id="620" r:id="rId60"/>
    <p:sldId id="650" r:id="rId61"/>
    <p:sldId id="651" r:id="rId62"/>
    <p:sldId id="652" r:id="rId63"/>
  </p:sldIdLst>
  <p:sldSz cx="12192000" cy="6858000"/>
  <p:notesSz cx="6858000" cy="9144000"/>
  <p:defaultTex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1pPr>
    <a:lvl2pPr marL="0" marR="0" indent="2286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2pPr>
    <a:lvl3pPr marL="0" marR="0" indent="4572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3pPr>
    <a:lvl4pPr marL="0" marR="0" indent="6858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4pPr>
    <a:lvl5pPr marL="0" marR="0" indent="9144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5pPr>
    <a:lvl6pPr marL="0" marR="0" indent="11430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6pPr>
    <a:lvl7pPr marL="0" marR="0" indent="13716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7pPr>
    <a:lvl8pPr marL="0" marR="0" indent="16002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8pPr>
    <a:lvl9pPr marL="0" marR="0" indent="18288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9pPr>
  </p:defaultTextStyle>
  <p:extLst>
    <p:ext uri="{521415D9-36F7-43E2-AB2F-B90AF26B5E84}">
      <p14:sectionLst xmlns:p14="http://schemas.microsoft.com/office/powerpoint/2010/main">
        <p14:section name="Default Section" id="{20B3D125-82CF-4EEE-A3C0-2C8D67B6D0C2}">
          <p14:sldIdLst>
            <p14:sldId id="485"/>
            <p14:sldId id="686"/>
            <p14:sldId id="580"/>
            <p14:sldId id="486"/>
            <p14:sldId id="582"/>
            <p14:sldId id="262"/>
            <p14:sldId id="514"/>
            <p14:sldId id="667"/>
            <p14:sldId id="668"/>
            <p14:sldId id="669"/>
            <p14:sldId id="670"/>
            <p14:sldId id="672"/>
            <p14:sldId id="624"/>
            <p14:sldId id="632"/>
            <p14:sldId id="680"/>
            <p14:sldId id="679"/>
            <p14:sldId id="661"/>
            <p14:sldId id="662"/>
            <p14:sldId id="677"/>
            <p14:sldId id="681"/>
            <p14:sldId id="682"/>
          </p14:sldIdLst>
        </p14:section>
        <p14:section name="Untitled Section" id="{F2C0BF25-1BC0-4F09-B8F8-A13671A44994}">
          <p14:sldIdLst>
            <p14:sldId id="578"/>
            <p14:sldId id="673"/>
            <p14:sldId id="675"/>
            <p14:sldId id="676"/>
            <p14:sldId id="683"/>
            <p14:sldId id="684"/>
            <p14:sldId id="628"/>
            <p14:sldId id="594"/>
            <p14:sldId id="560"/>
            <p14:sldId id="645"/>
            <p14:sldId id="664"/>
            <p14:sldId id="629"/>
            <p14:sldId id="685"/>
            <p14:sldId id="277"/>
            <p14:sldId id="505"/>
            <p14:sldId id="569"/>
            <p14:sldId id="571"/>
            <p14:sldId id="572"/>
            <p14:sldId id="573"/>
            <p14:sldId id="574"/>
            <p14:sldId id="575"/>
            <p14:sldId id="576"/>
            <p14:sldId id="544"/>
            <p14:sldId id="579"/>
            <p14:sldId id="546"/>
            <p14:sldId id="499"/>
            <p14:sldId id="550"/>
            <p14:sldId id="557"/>
            <p14:sldId id="543"/>
            <p14:sldId id="604"/>
          </p14:sldIdLst>
        </p14:section>
        <p14:section name="Old Slides" id="{AFE9255C-C4C1-4716-A49D-5163B2334DB9}">
          <p14:sldIdLst>
            <p14:sldId id="666"/>
            <p14:sldId id="583"/>
            <p14:sldId id="649"/>
            <p14:sldId id="665"/>
            <p14:sldId id="642"/>
            <p14:sldId id="643"/>
            <p14:sldId id="595"/>
            <p14:sldId id="620"/>
            <p14:sldId id="650"/>
            <p14:sldId id="651"/>
            <p14:sldId id="65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A983"/>
    <a:srgbClr val="0A52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1188332-BD64-46A5-B32A-6D80E54C4ECE}" v="27" dt="2024-11-01T00:40:56.925"/>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6" autoAdjust="0"/>
    <p:restoredTop sz="88270" autoAdjust="0"/>
  </p:normalViewPr>
  <p:slideViewPr>
    <p:cSldViewPr snapToGrid="0" snapToObjects="1">
      <p:cViewPr>
        <p:scale>
          <a:sx n="70" d="100"/>
          <a:sy n="70" d="100"/>
        </p:scale>
        <p:origin x="488" y="32"/>
      </p:cViewPr>
      <p:guideLst/>
    </p:cSldViewPr>
  </p:slideViewPr>
  <p:outlineViewPr>
    <p:cViewPr>
      <p:scale>
        <a:sx n="33" d="100"/>
        <a:sy n="33" d="100"/>
      </p:scale>
      <p:origin x="0" y="-8408"/>
    </p:cViewPr>
  </p:outlineViewPr>
  <p:notesTextViewPr>
    <p:cViewPr>
      <p:scale>
        <a:sx n="3" d="2"/>
        <a:sy n="3" d="2"/>
      </p:scale>
      <p:origin x="0" y="0"/>
    </p:cViewPr>
  </p:notesTextViewPr>
  <p:sorterViewPr>
    <p:cViewPr>
      <p:scale>
        <a:sx n="105" d="100"/>
        <a:sy n="105" d="100"/>
      </p:scale>
      <p:origin x="0" y="-14496"/>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1" name="Shape 141"/>
          <p:cNvSpPr>
            <a:spLocks noGrp="1" noRot="1" noChangeAspect="1"/>
          </p:cNvSpPr>
          <p:nvPr>
            <p:ph type="sldImg"/>
          </p:nvPr>
        </p:nvSpPr>
        <p:spPr>
          <a:xfrm>
            <a:off x="381000" y="685800"/>
            <a:ext cx="6096000" cy="3429000"/>
          </a:xfrm>
          <a:prstGeom prst="rect">
            <a:avLst/>
          </a:prstGeom>
        </p:spPr>
        <p:txBody>
          <a:bodyPr/>
          <a:lstStyle/>
          <a:p>
            <a:endParaRPr/>
          </a:p>
        </p:txBody>
      </p:sp>
      <p:sp>
        <p:nvSpPr>
          <p:cNvPr id="142" name="Shape 142"/>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228600" latinLnBrk="0">
      <a:lnSpc>
        <a:spcPct val="117999"/>
      </a:lnSpc>
      <a:defRPr sz="1100">
        <a:latin typeface="+mn-lt"/>
        <a:ea typeface="+mn-ea"/>
        <a:cs typeface="+mn-cs"/>
        <a:sym typeface="Helvetica Neue"/>
      </a:defRPr>
    </a:lvl1pPr>
    <a:lvl2pPr indent="114300" defTabSz="228600" latinLnBrk="0">
      <a:lnSpc>
        <a:spcPct val="117999"/>
      </a:lnSpc>
      <a:defRPr sz="1100">
        <a:latin typeface="+mn-lt"/>
        <a:ea typeface="+mn-ea"/>
        <a:cs typeface="+mn-cs"/>
        <a:sym typeface="Helvetica Neue"/>
      </a:defRPr>
    </a:lvl2pPr>
    <a:lvl3pPr indent="228600" defTabSz="228600" latinLnBrk="0">
      <a:lnSpc>
        <a:spcPct val="117999"/>
      </a:lnSpc>
      <a:defRPr sz="1100">
        <a:latin typeface="+mn-lt"/>
        <a:ea typeface="+mn-ea"/>
        <a:cs typeface="+mn-cs"/>
        <a:sym typeface="Helvetica Neue"/>
      </a:defRPr>
    </a:lvl3pPr>
    <a:lvl4pPr indent="342900" defTabSz="228600" latinLnBrk="0">
      <a:lnSpc>
        <a:spcPct val="117999"/>
      </a:lnSpc>
      <a:defRPr sz="1100">
        <a:latin typeface="+mn-lt"/>
        <a:ea typeface="+mn-ea"/>
        <a:cs typeface="+mn-cs"/>
        <a:sym typeface="Helvetica Neue"/>
      </a:defRPr>
    </a:lvl4pPr>
    <a:lvl5pPr indent="457200" defTabSz="228600" latinLnBrk="0">
      <a:lnSpc>
        <a:spcPct val="117999"/>
      </a:lnSpc>
      <a:defRPr sz="1100">
        <a:latin typeface="+mn-lt"/>
        <a:ea typeface="+mn-ea"/>
        <a:cs typeface="+mn-cs"/>
        <a:sym typeface="Helvetica Neue"/>
      </a:defRPr>
    </a:lvl5pPr>
    <a:lvl6pPr indent="571500" defTabSz="228600" latinLnBrk="0">
      <a:lnSpc>
        <a:spcPct val="117999"/>
      </a:lnSpc>
      <a:defRPr sz="1100">
        <a:latin typeface="+mn-lt"/>
        <a:ea typeface="+mn-ea"/>
        <a:cs typeface="+mn-cs"/>
        <a:sym typeface="Helvetica Neue"/>
      </a:defRPr>
    </a:lvl6pPr>
    <a:lvl7pPr indent="685800" defTabSz="228600" latinLnBrk="0">
      <a:lnSpc>
        <a:spcPct val="117999"/>
      </a:lnSpc>
      <a:defRPr sz="1100">
        <a:latin typeface="+mn-lt"/>
        <a:ea typeface="+mn-ea"/>
        <a:cs typeface="+mn-cs"/>
        <a:sym typeface="Helvetica Neue"/>
      </a:defRPr>
    </a:lvl7pPr>
    <a:lvl8pPr indent="800100" defTabSz="228600" latinLnBrk="0">
      <a:lnSpc>
        <a:spcPct val="117999"/>
      </a:lnSpc>
      <a:defRPr sz="1100">
        <a:latin typeface="+mn-lt"/>
        <a:ea typeface="+mn-ea"/>
        <a:cs typeface="+mn-cs"/>
        <a:sym typeface="Helvetica Neue"/>
      </a:defRPr>
    </a:lvl8pPr>
    <a:lvl9pPr indent="914400" defTabSz="228600" latinLnBrk="0">
      <a:lnSpc>
        <a:spcPct val="117999"/>
      </a:lnSpc>
      <a:defRPr sz="1100">
        <a:latin typeface="+mn-lt"/>
        <a:ea typeface="+mn-ea"/>
        <a:cs typeface="+mn-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dev.to/lydiahallie/javascript-visualized-event-loop-3dif"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a:t>
            </a:fld>
            <a:endParaRPr lang="en-US"/>
          </a:p>
        </p:txBody>
      </p:sp>
    </p:spTree>
    <p:extLst>
      <p:ext uri="{BB962C8B-B14F-4D97-AF65-F5344CB8AC3E}">
        <p14:creationId xmlns:p14="http://schemas.microsoft.com/office/powerpoint/2010/main" val="34670289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8A1E47-853D-7F3A-5697-BEEED0C6F4B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B49B3B3-F8B0-18C0-79F6-DB8DBEA527C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3BDD4C1-5A1F-92E3-654F-121BEE2AB237}"/>
              </a:ext>
            </a:extLst>
          </p:cNvPr>
          <p:cNvSpPr>
            <a:spLocks noGrp="1"/>
          </p:cNvSpPr>
          <p:nvPr>
            <p:ph type="body" idx="1"/>
          </p:nvPr>
        </p:nvSpPr>
        <p:spPr/>
        <p:txBody>
          <a:bodyPr/>
          <a:lstStyle/>
          <a:p>
            <a:r>
              <a:rPr lang="en-US" dirty="0"/>
              <a:t>Review the code.  main() waits for the request to return, and then continues. </a:t>
            </a:r>
            <a:br>
              <a:rPr lang="en-US" dirty="0"/>
            </a:br>
            <a:endParaRPr lang="en-US" dirty="0"/>
          </a:p>
        </p:txBody>
      </p:sp>
    </p:spTree>
    <p:extLst>
      <p:ext uri="{BB962C8B-B14F-4D97-AF65-F5344CB8AC3E}">
        <p14:creationId xmlns:p14="http://schemas.microsoft.com/office/powerpoint/2010/main" val="16405341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should leverage concurrency whenever possible. </a:t>
            </a:r>
          </a:p>
          <a:p>
            <a:endParaRPr lang="en-US" dirty="0"/>
          </a:p>
          <a:p>
            <a:r>
              <a:rPr lang="en-US" dirty="0"/>
              <a:t>(Time is average of 100 runs on Prof. Wand’s Lenovo X1)</a:t>
            </a:r>
          </a:p>
          <a:p>
            <a:endParaRPr lang="en-US" dirty="0"/>
          </a:p>
        </p:txBody>
      </p:sp>
    </p:spTree>
    <p:extLst>
      <p:ext uri="{BB962C8B-B14F-4D97-AF65-F5344CB8AC3E}">
        <p14:creationId xmlns:p14="http://schemas.microsoft.com/office/powerpoint/2010/main" val="39729342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r>
              <a:rPr lang="en-US" dirty="0"/>
              <a:t>In both cases, there is at most one active promise (in green) at any time!  But the concurrent version "masks latency with concurrency", as we said way back on slide 1.</a:t>
            </a:r>
          </a:p>
        </p:txBody>
      </p:sp>
    </p:spTree>
    <p:extLst>
      <p:ext uri="{BB962C8B-B14F-4D97-AF65-F5344CB8AC3E}">
        <p14:creationId xmlns:p14="http://schemas.microsoft.com/office/powerpoint/2010/main" val="5021659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examples so far, the arguments to the requests were independent of each other.  But there's no reason they have to be independent (except for </a:t>
            </a:r>
            <a:r>
              <a:rPr lang="en-US" dirty="0" err="1"/>
              <a:t>Promise.all</a:t>
            </a:r>
            <a:r>
              <a:rPr lang="en-US" dirty="0"/>
              <a:t>).  You can make them any way you need to.</a:t>
            </a:r>
          </a:p>
        </p:txBody>
      </p:sp>
    </p:spTree>
    <p:extLst>
      <p:ext uri="{BB962C8B-B14F-4D97-AF65-F5344CB8AC3E}">
        <p14:creationId xmlns:p14="http://schemas.microsoft.com/office/powerpoint/2010/main" val="35610407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asyncs</a:t>
            </a:r>
            <a:r>
              <a:rPr lang="en-US" dirty="0"/>
              <a:t> play nicely with try/catch.   Here we've tweaked </a:t>
            </a:r>
            <a:r>
              <a:rPr lang="en-US" dirty="0" err="1"/>
              <a:t>fakeRequest</a:t>
            </a:r>
            <a:r>
              <a:rPr lang="en-US" dirty="0"/>
              <a:t> so that it will sometimes throw an error, and here's a wrapper that recovers from those errors (by returning 0).</a:t>
            </a:r>
          </a:p>
        </p:txBody>
      </p:sp>
    </p:spTree>
    <p:extLst>
      <p:ext uri="{BB962C8B-B14F-4D97-AF65-F5344CB8AC3E}">
        <p14:creationId xmlns:p14="http://schemas.microsoft.com/office/powerpoint/2010/main" val="27003021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change the subject.  How do you test an async function? To test an async function, make the second argument to ‘</a:t>
            </a:r>
            <a:r>
              <a:rPr lang="en-US" b="1" dirty="0"/>
              <a:t>test</a:t>
            </a:r>
            <a:r>
              <a:rPr lang="en-US" dirty="0"/>
              <a:t>’ an async function.  This will make ‘</a:t>
            </a:r>
            <a:r>
              <a:rPr lang="en-US" b="1" dirty="0"/>
              <a:t>expect</a:t>
            </a:r>
            <a:r>
              <a:rPr lang="en-US" dirty="0"/>
              <a:t>’ itself an async function, so you will need to ‘await’ its result.  Calling </a:t>
            </a:r>
            <a:r>
              <a:rPr lang="en-US" b="1" dirty="0" err="1"/>
              <a:t>expect.assertions</a:t>
            </a:r>
            <a:r>
              <a:rPr lang="en-US" b="0" dirty="0"/>
              <a:t> checks to make sure that your test properly awaited the </a:t>
            </a:r>
            <a:r>
              <a:rPr lang="en-US" b="0" dirty="0" err="1"/>
              <a:t>the</a:t>
            </a:r>
            <a:r>
              <a:rPr lang="en-US" b="0" dirty="0"/>
              <a:t> result of the request.</a:t>
            </a:r>
            <a:endParaRPr lang="en-US" dirty="0"/>
          </a:p>
          <a:p>
            <a:endParaRPr lang="en-US" dirty="0"/>
          </a:p>
          <a:p>
            <a:r>
              <a:rPr lang="en-US" dirty="0"/>
              <a:t>This example is easy, since we are only sending some data to a public web site.  If we wanted to do something that might have a global effect (e.g. a transcript database), we'd have to do some mocking.   Alas, that is too much for this lecture </a:t>
            </a:r>
            <a:r>
              <a:rPr lang="en-US" dirty="0">
                <a:sym typeface="Wingdings" panose="05000000000000000000" pitchFamily="2" charset="2"/>
              </a:rPr>
              <a:t>.</a:t>
            </a:r>
            <a:r>
              <a:rPr lang="en-US" dirty="0"/>
              <a:t>  </a:t>
            </a:r>
          </a:p>
          <a:p>
            <a:endParaRPr lang="en-US" dirty="0"/>
          </a:p>
          <a:p>
            <a:r>
              <a:rPr lang="en-US" dirty="0"/>
              <a:t>Here, </a:t>
            </a:r>
            <a:r>
              <a:rPr lang="en-US" b="1" dirty="0"/>
              <a:t>echo</a:t>
            </a:r>
            <a:r>
              <a:rPr lang="en-US" dirty="0"/>
              <a:t> is an async function, so it returns a promise, which should eventually return a string (here “33”) to the async function that called it (here, the </a:t>
            </a:r>
            <a:r>
              <a:rPr lang="en-US" b="1" dirty="0"/>
              <a:t>expect</a:t>
            </a:r>
            <a:r>
              <a:rPr lang="en-US" dirty="0"/>
              <a:t>).  So here we are saying that we expect echo(33) to return a promise that will eventually resolve to “33”.</a:t>
            </a:r>
          </a:p>
          <a:p>
            <a:endParaRPr lang="en-US" dirty="0"/>
          </a:p>
          <a:p>
            <a:r>
              <a:rPr lang="en-US" dirty="0"/>
              <a:t>Note the await on the next to last line.  If you leave that out, the async function in the test will succeed immediately, without waiting for the expect to run.   The </a:t>
            </a:r>
            <a:r>
              <a:rPr lang="en-US" b="1" dirty="0" err="1"/>
              <a:t>expect.assertions</a:t>
            </a:r>
            <a:r>
              <a:rPr lang="en-US" b="1" dirty="0"/>
              <a:t> </a:t>
            </a:r>
            <a:r>
              <a:rPr lang="en-US" dirty="0"/>
              <a:t>(in blue) tells Jest that the test should run exactly 1 test, so that will make the test fail if you leave out the </a:t>
            </a:r>
            <a:r>
              <a:rPr lang="en-US" b="1" dirty="0"/>
              <a:t>await</a:t>
            </a:r>
            <a:r>
              <a:rPr lang="en-US" dirty="0"/>
              <a:t>.</a:t>
            </a:r>
          </a:p>
        </p:txBody>
      </p:sp>
    </p:spTree>
    <p:extLst>
      <p:ext uri="{BB962C8B-B14F-4D97-AF65-F5344CB8AC3E}">
        <p14:creationId xmlns:p14="http://schemas.microsoft.com/office/powerpoint/2010/main" val="3870492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8EA572-721B-ECEB-6452-DCEA5F2D88E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69E4568-DD61-B9D6-0E98-291013369FF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CD51956-59BD-B808-92DA-B19BED4E7070}"/>
              </a:ext>
            </a:extLst>
          </p:cNvPr>
          <p:cNvSpPr>
            <a:spLocks noGrp="1"/>
          </p:cNvSpPr>
          <p:nvPr>
            <p:ph type="body" idx="1"/>
          </p:nvPr>
        </p:nvSpPr>
        <p:spPr/>
        <p:txBody>
          <a:bodyPr/>
          <a:lstStyle/>
          <a:p>
            <a:r>
              <a:rPr lang="en-US" dirty="0"/>
              <a:t>Review the code. </a:t>
            </a:r>
            <a:br>
              <a:rPr lang="en-US" dirty="0"/>
            </a:br>
            <a:endParaRPr lang="en-US" dirty="0"/>
          </a:p>
        </p:txBody>
      </p:sp>
    </p:spTree>
    <p:extLst>
      <p:ext uri="{BB962C8B-B14F-4D97-AF65-F5344CB8AC3E}">
        <p14:creationId xmlns:p14="http://schemas.microsoft.com/office/powerpoint/2010/main" val="6478729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D2024D-E69E-7C58-13D1-FCEA50E35BB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BE94B2D-2393-6A10-F8B0-78DEA5C0433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56A7978-C190-AF69-F7C3-80DC31C6B16E}"/>
              </a:ext>
            </a:extLst>
          </p:cNvPr>
          <p:cNvSpPr>
            <a:spLocks noGrp="1"/>
          </p:cNvSpPr>
          <p:nvPr>
            <p:ph type="body" idx="1"/>
          </p:nvPr>
        </p:nvSpPr>
        <p:spPr/>
        <p:txBody>
          <a:bodyPr/>
          <a:lstStyle/>
          <a:p>
            <a:r>
              <a:rPr lang="en-US" dirty="0"/>
              <a:t>OK, this is complicated (which is why it's an antipattern).  Here's what happened:</a:t>
            </a:r>
          </a:p>
          <a:p>
            <a:endParaRPr lang="en-US" dirty="0"/>
          </a:p>
          <a:p>
            <a:pPr marL="228600" indent="-228600">
              <a:buAutoNum type="arabicPeriod"/>
            </a:pPr>
            <a:r>
              <a:rPr lang="en-US" dirty="0"/>
              <a:t>main() called </a:t>
            </a:r>
            <a:r>
              <a:rPr lang="en-US" dirty="0" err="1"/>
              <a:t>fakeRequest</a:t>
            </a:r>
            <a:r>
              <a:rPr lang="en-US" dirty="0"/>
              <a:t>(32).</a:t>
            </a:r>
          </a:p>
          <a:p>
            <a:pPr marL="228600" indent="-228600">
              <a:buAutoNum type="arabicPeriod"/>
            </a:pPr>
            <a:r>
              <a:rPr lang="en-US" dirty="0" err="1"/>
              <a:t>fakeRequest</a:t>
            </a:r>
            <a:r>
              <a:rPr lang="en-US" dirty="0"/>
              <a:t>(32) created a unit of work (a Promise), and told the runtime to run it sometime or other. </a:t>
            </a:r>
          </a:p>
          <a:p>
            <a:pPr marL="228600" indent="-228600">
              <a:buAutoNum type="arabicPeriod"/>
            </a:pPr>
            <a:r>
              <a:rPr lang="en-US" dirty="0"/>
              <a:t>Normally, we wouldn't see the actual value returned by </a:t>
            </a:r>
            <a:r>
              <a:rPr lang="en-US" dirty="0" err="1"/>
              <a:t>fakeRequest</a:t>
            </a:r>
            <a:r>
              <a:rPr lang="en-US" dirty="0"/>
              <a:t>(32), because we'd just wait for the unit of work to run before proceeding.</a:t>
            </a:r>
          </a:p>
          <a:p>
            <a:pPr marL="228600" indent="-228600">
              <a:buAutoNum type="arabicPeriod"/>
            </a:pPr>
            <a:r>
              <a:rPr lang="en-US" dirty="0"/>
              <a:t>But here, we didn't wait-- we just took the value returned by </a:t>
            </a:r>
            <a:r>
              <a:rPr lang="en-US" dirty="0" err="1"/>
              <a:t>fakeRequest</a:t>
            </a:r>
            <a:r>
              <a:rPr lang="en-US" dirty="0"/>
              <a:t>(32)-- the Promise-- and printed it.  </a:t>
            </a:r>
          </a:p>
          <a:p>
            <a:pPr marL="228600" indent="-228600">
              <a:buAutoNum type="arabicPeriod"/>
            </a:pPr>
            <a:r>
              <a:rPr lang="en-US" dirty="0"/>
              <a:t>We finished our current unit of work, printing "main done", which informed the runtime that we were done.</a:t>
            </a:r>
          </a:p>
          <a:p>
            <a:pPr marL="228600" indent="-228600">
              <a:buAutoNum type="arabicPeriod"/>
            </a:pPr>
            <a:r>
              <a:rPr lang="en-US" dirty="0"/>
              <a:t>The runtime then looked around for another unit of work to do.  In this case, it found the unit of work created by </a:t>
            </a:r>
            <a:r>
              <a:rPr lang="en-US" dirty="0" err="1"/>
              <a:t>fakeRequest</a:t>
            </a:r>
            <a:r>
              <a:rPr lang="en-US" dirty="0"/>
              <a:t>(32), and ran it, printing the last two lines</a:t>
            </a:r>
          </a:p>
          <a:p>
            <a:pPr marL="228600" indent="-228600">
              <a:buAutoNum type="arabicPeriod"/>
            </a:pPr>
            <a:endParaRPr lang="en-US" dirty="0"/>
          </a:p>
        </p:txBody>
      </p:sp>
    </p:spTree>
    <p:extLst>
      <p:ext uri="{BB962C8B-B14F-4D97-AF65-F5344CB8AC3E}">
        <p14:creationId xmlns:p14="http://schemas.microsoft.com/office/powerpoint/2010/main" val="24369505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example also illustrates another </a:t>
            </a:r>
            <a:r>
              <a:rPr lang="en-US" dirty="0" err="1"/>
              <a:t>antiPattern</a:t>
            </a:r>
            <a:r>
              <a:rPr lang="en-US" dirty="0"/>
              <a:t>:  an async function with no await.  As it turns out, an async function with no await returns a promise to its returned value-- in this case, a promise that just returns </a:t>
            </a:r>
            <a:r>
              <a:rPr lang="en-US" b="1" dirty="0"/>
              <a:t>void. </a:t>
            </a:r>
            <a:r>
              <a:rPr lang="en-US" b="0" dirty="0"/>
              <a:t>If your function doesn't call any async function, then it shouldn't be an async.  If your function calls one or </a:t>
            </a:r>
            <a:r>
              <a:rPr lang="en-US" b="0" dirty="0" err="1"/>
              <a:t>asyncs</a:t>
            </a:r>
            <a:r>
              <a:rPr lang="en-US" b="0" dirty="0"/>
              <a:t>, then it should await them (either with await or await(</a:t>
            </a:r>
            <a:r>
              <a:rPr lang="en-US" b="0" dirty="0" err="1"/>
              <a:t>Promise.all</a:t>
            </a:r>
            <a:r>
              <a:rPr lang="en-US" b="0" dirty="0"/>
              <a:t>(…)) .)</a:t>
            </a:r>
            <a:endParaRPr lang="en-US" dirty="0"/>
          </a:p>
        </p:txBody>
      </p:sp>
    </p:spTree>
    <p:extLst>
      <p:ext uri="{BB962C8B-B14F-4D97-AF65-F5344CB8AC3E}">
        <p14:creationId xmlns:p14="http://schemas.microsoft.com/office/powerpoint/2010/main" val="9866587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we marked the critical sections in a single async function.  When we consider two or more </a:t>
            </a:r>
            <a:r>
              <a:rPr lang="en-US" dirty="0" err="1"/>
              <a:t>asyncs</a:t>
            </a:r>
            <a:r>
              <a:rPr lang="en-US" dirty="0"/>
              <a:t>, the story is a little more complicated-- the two salmon-colored sections actually form a single critical section, so the 'f started' will *always* be followed immediately by the 'g started'.   (And if there was a side-effect at the start of </a:t>
            </a:r>
            <a:r>
              <a:rPr lang="en-US" dirty="0" err="1"/>
              <a:t>fakeRequest</a:t>
            </a:r>
            <a:r>
              <a:rPr lang="en-US" dirty="0"/>
              <a:t>, that would similarly follow immediately after the 'g started'.  But there isn't </a:t>
            </a:r>
            <a:r>
              <a:rPr lang="en-US" dirty="0">
                <a:sym typeface="Wingdings" panose="05000000000000000000" pitchFamily="2" charset="2"/>
              </a:rPr>
              <a:t> ) . </a:t>
            </a:r>
          </a:p>
          <a:p>
            <a:endParaRPr lang="en-US" dirty="0">
              <a:sym typeface="Wingdings" panose="05000000000000000000" pitchFamily="2" charset="2"/>
            </a:endParaRPr>
          </a:p>
          <a:p>
            <a:r>
              <a:rPr lang="en-US" dirty="0">
                <a:sym typeface="Wingdings" panose="05000000000000000000" pitchFamily="2" charset="2"/>
              </a:rPr>
              <a:t>The 'g started' exposes this subtlety-- if it wasn't there, you'd never be able to tell the difference.  So don't do that.  Make sure that nothing you do before the first await in your async causes a visible side-effect (e.g. a console.log), unless you really want to track what's going on at this level of detail.</a:t>
            </a:r>
            <a:endParaRPr lang="en-US" dirty="0"/>
          </a:p>
        </p:txBody>
      </p:sp>
    </p:spTree>
    <p:extLst>
      <p:ext uri="{BB962C8B-B14F-4D97-AF65-F5344CB8AC3E}">
        <p14:creationId xmlns:p14="http://schemas.microsoft.com/office/powerpoint/2010/main" val="32347526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3</a:t>
            </a:fld>
            <a:endParaRPr lang="en-US"/>
          </a:p>
        </p:txBody>
      </p:sp>
    </p:spTree>
    <p:extLst>
      <p:ext uri="{BB962C8B-B14F-4D97-AF65-F5344CB8AC3E}">
        <p14:creationId xmlns:p14="http://schemas.microsoft.com/office/powerpoint/2010/main" val="37480552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  </a:t>
            </a:r>
          </a:p>
          <a:p>
            <a:r>
              <a:rPr lang="en-US" dirty="0"/>
              <a:t>- JS Engine includes a  {single} call stack that keeps track of each function that it is being executed</a:t>
            </a:r>
          </a:p>
          <a:p>
            <a:r>
              <a:rPr lang="en-US" dirty="0"/>
              <a:t>- Asynchronous (heavy) tasks are outsourced to </a:t>
            </a:r>
            <a:r>
              <a:rPr lang="en-US" dirty="0" err="1"/>
              <a:t>WebAPI</a:t>
            </a:r>
            <a:r>
              <a:rPr lang="en-US" dirty="0"/>
              <a:t>. When those are completed, they are placed in a callback queue.</a:t>
            </a:r>
          </a:p>
          <a:p>
            <a:r>
              <a:rPr lang="en-US" dirty="0"/>
              <a:t>- Event loop picks up “awaiting” {completed} tasks from queue when call stack is empty (i.e., when it is done with everything it was working on – think run to completion) and processes them in the order they were added to queue (i.e., they were completed by </a:t>
            </a:r>
            <a:r>
              <a:rPr lang="en-US" dirty="0" err="1"/>
              <a:t>WebAPI</a:t>
            </a:r>
            <a:r>
              <a:rPr lang="en-US" dirty="0"/>
              <a:t>)</a:t>
            </a:r>
          </a:p>
        </p:txBody>
      </p:sp>
    </p:spTree>
    <p:extLst>
      <p:ext uri="{BB962C8B-B14F-4D97-AF65-F5344CB8AC3E}">
        <p14:creationId xmlns:p14="http://schemas.microsoft.com/office/powerpoint/2010/main" val="18236548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 concludes our tour of cooperative multiprocessing.</a:t>
            </a:r>
          </a:p>
          <a:p>
            <a:r>
              <a:rPr lang="en-US" dirty="0"/>
              <a:t>But where does the non-blocking IO come from?</a:t>
            </a:r>
          </a:p>
        </p:txBody>
      </p:sp>
    </p:spTree>
    <p:extLst>
      <p:ext uri="{BB962C8B-B14F-4D97-AF65-F5344CB8AC3E}">
        <p14:creationId xmlns:p14="http://schemas.microsoft.com/office/powerpoint/2010/main" val="20581665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228600" eaLnBrk="1" fontAlgn="auto" latinLnBrk="0" hangingPunct="1">
              <a:lnSpc>
                <a:spcPct val="117999"/>
              </a:lnSpc>
              <a:spcBef>
                <a:spcPts val="0"/>
              </a:spcBef>
              <a:spcAft>
                <a:spcPts val="0"/>
              </a:spcAft>
              <a:buClrTx/>
              <a:buSzTx/>
              <a:buFontTx/>
              <a:buNone/>
              <a:tabLst/>
              <a:defRPr/>
            </a:pPr>
            <a:r>
              <a:rPr lang="en-US" dirty="0"/>
              <a:t>This is what we said back on the slide with the stork, where we said "</a:t>
            </a:r>
            <a:r>
              <a:rPr lang="en-US" sz="1100" dirty="0"/>
              <a:t>Some typescript libraries have API procedures that return promises"</a:t>
            </a:r>
          </a:p>
          <a:p>
            <a:endParaRPr lang="en-US" dirty="0"/>
          </a:p>
        </p:txBody>
      </p:sp>
    </p:spTree>
    <p:extLst>
      <p:ext uri="{BB962C8B-B14F-4D97-AF65-F5344CB8AC3E}">
        <p14:creationId xmlns:p14="http://schemas.microsoft.com/office/powerpoint/2010/main" val="14281436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40CAFC-70A2-CF27-DF72-858484F3273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468E248-B1BA-977E-C3DE-B18A8AF56E7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F953900-A67C-EB3D-2C3E-CEA70B40B116}"/>
              </a:ext>
            </a:extLst>
          </p:cNvPr>
          <p:cNvSpPr>
            <a:spLocks noGrp="1"/>
          </p:cNvSpPr>
          <p:nvPr>
            <p:ph type="body" idx="1"/>
          </p:nvPr>
        </p:nvSpPr>
        <p:spPr/>
        <p:txBody>
          <a:bodyPr/>
          <a:lstStyle/>
          <a:p>
            <a:r>
              <a:rPr lang="en-US" dirty="0"/>
              <a:t>It is important to note that you can call </a:t>
            </a:r>
            <a:r>
              <a:rPr lang="en-US" dirty="0" err="1"/>
              <a:t>makeRequest</a:t>
            </a:r>
            <a:r>
              <a:rPr lang="en-US" dirty="0"/>
              <a:t> but it will be awaiting a future response. That promise was returned immediately back to the caller (whichever promise called the </a:t>
            </a:r>
            <a:r>
              <a:rPr lang="en-US" dirty="0" err="1"/>
              <a:t>makeRequest</a:t>
            </a:r>
            <a:r>
              <a:rPr lang="en-US" dirty="0"/>
              <a:t>) and that the caller’s thread continues on while </a:t>
            </a:r>
            <a:r>
              <a:rPr lang="en-US" dirty="0" err="1"/>
              <a:t>makeRequest</a:t>
            </a:r>
            <a:r>
              <a:rPr lang="en-US" dirty="0"/>
              <a:t> is waiting for a response, just as in our previous examples.</a:t>
            </a:r>
          </a:p>
        </p:txBody>
      </p:sp>
    </p:spTree>
    <p:extLst>
      <p:ext uri="{BB962C8B-B14F-4D97-AF65-F5344CB8AC3E}">
        <p14:creationId xmlns:p14="http://schemas.microsoft.com/office/powerpoint/2010/main" val="41961597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Javascript</a:t>
            </a:r>
            <a:r>
              <a:rPr lang="en-US" dirty="0"/>
              <a:t> is a single threaded language. This means it has one call stack and one memory heap. It uses </a:t>
            </a:r>
            <a:r>
              <a:rPr lang="en-US" dirty="0" err="1"/>
              <a:t>WebAPI</a:t>
            </a:r>
            <a:r>
              <a:rPr lang="en-US" dirty="0"/>
              <a:t> to work asynchronously.</a:t>
            </a:r>
          </a:p>
          <a:p>
            <a:endParaRPr lang="en-US" dirty="0"/>
          </a:p>
          <a:p>
            <a:r>
              <a:rPr lang="en-US" dirty="0"/>
              <a:t>How do we get asynchronous code with </a:t>
            </a:r>
            <a:r>
              <a:rPr lang="en-US" dirty="0" err="1"/>
              <a:t>Javascript</a:t>
            </a:r>
            <a:r>
              <a:rPr lang="en-US" dirty="0"/>
              <a:t> then?</a:t>
            </a:r>
          </a:p>
          <a:p>
            <a:r>
              <a:rPr lang="en-US" dirty="0"/>
              <a:t>Well, we can thank the </a:t>
            </a:r>
            <a:r>
              <a:rPr lang="en-US" dirty="0" err="1"/>
              <a:t>Javascript</a:t>
            </a:r>
            <a:r>
              <a:rPr lang="en-US" dirty="0"/>
              <a:t> engine (V8, </a:t>
            </a:r>
            <a:r>
              <a:rPr lang="en-US" dirty="0" err="1"/>
              <a:t>Spidermonkey</a:t>
            </a:r>
            <a:r>
              <a:rPr lang="en-US" dirty="0"/>
              <a:t>, </a:t>
            </a:r>
            <a:r>
              <a:rPr lang="en-US" dirty="0" err="1"/>
              <a:t>JavaScriptCore</a:t>
            </a:r>
            <a:r>
              <a:rPr lang="en-US" dirty="0"/>
              <a:t>, etc...) for that, which has Web API that handle these tasks in the background. The call stack recognizes functions of the Web API and hands them off to be handled by the browser. Once those tasks are finished by the browser, they return and are pushed into a queue (callbacks go in </a:t>
            </a:r>
            <a:r>
              <a:rPr lang="en-US" dirty="0" err="1"/>
              <a:t>Macrotask</a:t>
            </a:r>
            <a:r>
              <a:rPr lang="en-US" dirty="0"/>
              <a:t> queue and promises go into microtask queue)</a:t>
            </a:r>
          </a:p>
          <a:p>
            <a:r>
              <a:rPr lang="en-US" dirty="0"/>
              <a:t>Then they are picked up by the event loop one by one and added onto the call stack.</a:t>
            </a:r>
          </a:p>
          <a:p>
            <a:endParaRPr lang="en-US" dirty="0"/>
          </a:p>
          <a:p>
            <a:r>
              <a:rPr lang="en-US" dirty="0"/>
              <a:t>Try this http://latentflip.com/loupe </a:t>
            </a:r>
          </a:p>
        </p:txBody>
      </p:sp>
    </p:spTree>
    <p:extLst>
      <p:ext uri="{BB962C8B-B14F-4D97-AF65-F5344CB8AC3E}">
        <p14:creationId xmlns:p14="http://schemas.microsoft.com/office/powerpoint/2010/main" val="1169089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solidFill>
                  <a:schemeClr val="tx1"/>
                </a:solidFill>
              </a:rPr>
              <a:t>Courtesy of </a:t>
            </a:r>
            <a:r>
              <a:rPr lang="en-US" dirty="0">
                <a:solidFill>
                  <a:schemeClr val="tx1"/>
                </a:solidFill>
                <a:hlinkClick r:id="rId3"/>
              </a:rPr>
              <a:t>https://dev.to/lydiahallie/javascript-visualized-event-loop-3dif</a:t>
            </a:r>
            <a:endParaRPr lang="en-US" dirty="0">
              <a:solidFill>
                <a:schemeClr val="tx1"/>
              </a:solidFill>
            </a:endParaRPr>
          </a:p>
          <a:p>
            <a:pPr algn="l"/>
            <a:endParaRPr lang="en-US" dirty="0">
              <a:solidFill>
                <a:schemeClr val="tx1"/>
              </a:solidFill>
            </a:endParaRPr>
          </a:p>
        </p:txBody>
      </p:sp>
    </p:spTree>
    <p:extLst>
      <p:ext uri="{BB962C8B-B14F-4D97-AF65-F5344CB8AC3E}">
        <p14:creationId xmlns:p14="http://schemas.microsoft.com/office/powerpoint/2010/main" val="36362216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82835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9346705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await is associated with a data dependency.  DISCUSS: what is the data dependency for the second 'await'?</a:t>
            </a:r>
          </a:p>
        </p:txBody>
      </p:sp>
    </p:spTree>
    <p:extLst>
      <p:ext uri="{BB962C8B-B14F-4D97-AF65-F5344CB8AC3E}">
        <p14:creationId xmlns:p14="http://schemas.microsoft.com/office/powerpoint/2010/main" val="310680805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23044 is not the ID of any student</a:t>
            </a:r>
          </a:p>
        </p:txBody>
      </p:sp>
    </p:spTree>
    <p:extLst>
      <p:ext uri="{BB962C8B-B14F-4D97-AF65-F5344CB8AC3E}">
        <p14:creationId xmlns:p14="http://schemas.microsoft.com/office/powerpoint/2010/main" val="15672534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principles: why do we need concurrency?</a:t>
            </a:r>
          </a:p>
          <a:p>
            <a:endParaRPr lang="en-US" dirty="0"/>
          </a:p>
          <a:p>
            <a:r>
              <a:rPr lang="en-US" dirty="0"/>
              <a:t>Mostly I/O. We are spoiled today with huge amounts of RAM, but there are still occasions when you need to read or write something to/from disk, or to/from network.</a:t>
            </a:r>
          </a:p>
          <a:p>
            <a:endParaRPr lang="en-US" dirty="0"/>
          </a:p>
          <a:p>
            <a:r>
              <a:rPr lang="en-US" dirty="0"/>
              <a:t>This diagram shows roughly the overhead of different kinds of I/O, in nanoseconds. Cutting-edge hardware architectures and OS designs aim to reduce these delays, but the rough order of magnitudes still stand.</a:t>
            </a:r>
          </a:p>
          <a:p>
            <a:endParaRPr lang="en-US" dirty="0"/>
          </a:p>
          <a:p>
            <a:r>
              <a:rPr lang="en-US" dirty="0"/>
              <a:t>If we are “computing” things (running instructions on the CPU), on a 1Ghz CPU, that’s nice and round, so you get 1 instruction executed per nano-second. You could run 150k instructions in time to read 4KB from SSD, 10m instructions in time to get the read head on your spinning magnetic HD into place to read something, or 100m instructions in time to receive a packet over internet.</a:t>
            </a:r>
          </a:p>
          <a:p>
            <a:endParaRPr lang="en-US" dirty="0"/>
          </a:p>
          <a:p>
            <a:r>
              <a:rPr lang="en-US" dirty="0"/>
              <a:t>So, it is desirable to be able to keep doing things while we are waiting for I/O, and not stop the world. Another way to put this, is that we would like to mask this latency to do such slow operations with concurrency: do something else while these I/O operations are happening.</a:t>
            </a:r>
          </a:p>
        </p:txBody>
      </p:sp>
    </p:spTree>
    <p:extLst>
      <p:ext uri="{BB962C8B-B14F-4D97-AF65-F5344CB8AC3E}">
        <p14:creationId xmlns:p14="http://schemas.microsoft.com/office/powerpoint/2010/main" val="428981203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probably would have been better to put the try/catch here, where we intend to recover from the error. </a:t>
            </a:r>
          </a:p>
        </p:txBody>
      </p:sp>
    </p:spTree>
    <p:extLst>
      <p:ext uri="{BB962C8B-B14F-4D97-AF65-F5344CB8AC3E}">
        <p14:creationId xmlns:p14="http://schemas.microsoft.com/office/powerpoint/2010/main" val="156046845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8000"/>
                </a:solidFill>
                <a:effectLst/>
                <a:latin typeface="Consolas" panose="020B0609020204030204" pitchFamily="49" charset="0"/>
              </a:rPr>
              <a:t>In an interrupt-based model, it is possible that statement 1 runs *BETWEEN*</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statement 2 and statement 3, yielding the order of execution</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2,1,3  (final value of x is 25).</a:t>
            </a:r>
          </a:p>
          <a:p>
            <a:endParaRPr lang="en-US" b="0" dirty="0">
              <a:solidFill>
                <a:srgbClr val="008000"/>
              </a:solidFill>
              <a:effectLst/>
              <a:latin typeface="Consolas" panose="020B0609020204030204" pitchFamily="49" charset="0"/>
            </a:endParaRPr>
          </a:p>
          <a:p>
            <a:r>
              <a:rPr lang="en-US" dirty="0"/>
              <a:t>Luckily, in Typescript run-to-completion semantics, the "critical sections" are much larger; it is much harder to have an accidental data race– you pretty much have to work to create one.</a:t>
            </a:r>
          </a:p>
          <a:p>
            <a:endParaRPr lang="en-US" dirty="0"/>
          </a:p>
          <a:p>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a:p>
            <a:endParaRPr lang="en-US" dirty="0"/>
          </a:p>
          <a:p>
            <a:endParaRPr lang="en-US" dirty="0"/>
          </a:p>
        </p:txBody>
      </p:sp>
    </p:spTree>
    <p:extLst>
      <p:ext uri="{BB962C8B-B14F-4D97-AF65-F5344CB8AC3E}">
        <p14:creationId xmlns:p14="http://schemas.microsoft.com/office/powerpoint/2010/main" val="32827511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still have a data race with async await.  Here's the same program we looked at before.  Here the printed value of x depends on which of the two promises returns first:  if </a:t>
            </a:r>
            <a:r>
              <a:rPr lang="en-US" dirty="0" err="1"/>
              <a:t>asyncDouble</a:t>
            </a:r>
            <a:r>
              <a:rPr lang="en-US" dirty="0"/>
              <a:t> returns first, then the result will be 22 (10*2 + 1 + 1).  If </a:t>
            </a:r>
            <a:r>
              <a:rPr lang="en-US" dirty="0" err="1"/>
              <a:t>asyncIncrementTwice</a:t>
            </a:r>
            <a:r>
              <a:rPr lang="en-US" dirty="0"/>
              <a:t> returns first, then the result will be 24 (10+1+1)*2 .  But 25 is impossible!</a:t>
            </a:r>
          </a:p>
          <a:p>
            <a:endParaRPr lang="en-US" dirty="0"/>
          </a:p>
          <a:p>
            <a:endParaRPr lang="en-US" dirty="0"/>
          </a:p>
        </p:txBody>
      </p:sp>
    </p:spTree>
    <p:extLst>
      <p:ext uri="{BB962C8B-B14F-4D97-AF65-F5344CB8AC3E}">
        <p14:creationId xmlns:p14="http://schemas.microsoft.com/office/powerpoint/2010/main" val="309430899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Promises </a:t>
            </a:r>
          </a:p>
        </p:txBody>
      </p:sp>
    </p:spTree>
    <p:extLst>
      <p:ext uri="{BB962C8B-B14F-4D97-AF65-F5344CB8AC3E}">
        <p14:creationId xmlns:p14="http://schemas.microsoft.com/office/powerpoint/2010/main" val="109699882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Promises enforce the order of operations only through the .then. The code in the ‘then’ won’t run until the promise is resolved.</a:t>
            </a:r>
          </a:p>
          <a:p>
            <a:br>
              <a:rPr lang="en-US" dirty="0"/>
            </a:br>
            <a:r>
              <a:rPr lang="en-US" dirty="0"/>
              <a:t>(build through example, explaining the possible orders of results. Point out that we should never depend on the order of results we hear back form google/</a:t>
            </a:r>
            <a:r>
              <a:rPr lang="en-US" dirty="0" err="1"/>
              <a:t>facebook</a:t>
            </a:r>
            <a:r>
              <a:rPr lang="en-US" dirty="0"/>
              <a:t>/</a:t>
            </a:r>
            <a:r>
              <a:rPr lang="en-US" dirty="0" err="1"/>
              <a:t>coveytown</a:t>
            </a:r>
            <a:r>
              <a:rPr lang="en-US" dirty="0"/>
              <a:t> because it is non-deterministic. You might happen to see 9/10 times one ordering, but there is no guarantee)</a:t>
            </a:r>
          </a:p>
        </p:txBody>
      </p:sp>
    </p:spTree>
    <p:extLst>
      <p:ext uri="{BB962C8B-B14F-4D97-AF65-F5344CB8AC3E}">
        <p14:creationId xmlns:p14="http://schemas.microsoft.com/office/powerpoint/2010/main" val="93929185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said at the end of the last lecture that making a clock that ticks by itself was easy and that we would learn about it in the next lecture.  Well, here it is.</a:t>
            </a:r>
          </a:p>
          <a:p>
            <a:r>
              <a:rPr lang="en-US" b="1" dirty="0" err="1"/>
              <a:t>setInterval</a:t>
            </a:r>
            <a:r>
              <a:rPr lang="en-US" b="1" dirty="0"/>
              <a:t> </a:t>
            </a:r>
            <a:r>
              <a:rPr lang="en-US" b="0" dirty="0"/>
              <a:t>is one of the JS primitives that creates a concurrent computation.  Here, it creates a promise that ticks the clock every 50 </a:t>
            </a:r>
            <a:r>
              <a:rPr lang="en-US" b="0" dirty="0" err="1"/>
              <a:t>ms.</a:t>
            </a:r>
            <a:endParaRPr lang="en-US" b="0" dirty="0"/>
          </a:p>
          <a:p>
            <a:r>
              <a:rPr lang="en-US" b="0" dirty="0"/>
              <a:t>We told you it was easy!</a:t>
            </a:r>
          </a:p>
          <a:p>
            <a:endParaRPr lang="en-US" b="1" dirty="0"/>
          </a:p>
        </p:txBody>
      </p:sp>
    </p:spTree>
    <p:extLst>
      <p:ext uri="{BB962C8B-B14F-4D97-AF65-F5344CB8AC3E}">
        <p14:creationId xmlns:p14="http://schemas.microsoft.com/office/powerpoint/2010/main" val="344401493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 name="Shape 641"/>
          <p:cNvSpPr>
            <a:spLocks noGrp="1" noRot="1" noChangeAspect="1"/>
          </p:cNvSpPr>
          <p:nvPr>
            <p:ph type="sldImg"/>
          </p:nvPr>
        </p:nvSpPr>
        <p:spPr>
          <a:prstGeom prst="rect">
            <a:avLst/>
          </a:prstGeom>
        </p:spPr>
        <p:txBody>
          <a:bodyPr/>
          <a:lstStyle/>
          <a:p>
            <a:endParaRPr/>
          </a:p>
        </p:txBody>
      </p:sp>
      <p:sp>
        <p:nvSpPr>
          <p:cNvPr id="642" name="Shape 642"/>
          <p:cNvSpPr>
            <a:spLocks noGrp="1"/>
          </p:cNvSpPr>
          <p:nvPr>
            <p:ph type="body" sz="quarter" idx="1"/>
          </p:nvPr>
        </p:nvSpPr>
        <p:spPr>
          <a:prstGeom prst="rect">
            <a:avLst/>
          </a:prstGeom>
        </p:spPr>
        <p:txBody>
          <a:bodyPr/>
          <a:lstStyle/>
          <a:p>
            <a:r>
              <a:rPr lang="en-US" dirty="0"/>
              <a:t>For this activity, you will work with an API client that we will provide to interact with our transcript server.</a:t>
            </a:r>
          </a:p>
          <a:p>
            <a:endParaRPr lang="en-US" dirty="0"/>
          </a:p>
          <a:p>
            <a:r>
              <a:rPr lang="en-US" dirty="0"/>
              <a:t>&lt;read slide&gt;</a:t>
            </a:r>
          </a:p>
        </p:txBody>
      </p:sp>
    </p:spTree>
    <p:extLst>
      <p:ext uri="{BB962C8B-B14F-4D97-AF65-F5344CB8AC3E}">
        <p14:creationId xmlns:p14="http://schemas.microsoft.com/office/powerpoint/2010/main" val="119268429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51</a:t>
            </a:fld>
            <a:endParaRPr lang="en-US"/>
          </a:p>
        </p:txBody>
      </p:sp>
    </p:spTree>
    <p:extLst>
      <p:ext uri="{BB962C8B-B14F-4D97-AF65-F5344CB8AC3E}">
        <p14:creationId xmlns:p14="http://schemas.microsoft.com/office/powerpoint/2010/main" val="337221525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403BD1-AC12-DF62-8E11-17020051CFA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F19F2B0-FCF7-C3E5-065F-B0230A354C6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ED59410-D11D-14F3-F365-1F28A83D52DD}"/>
              </a:ext>
            </a:extLst>
          </p:cNvPr>
          <p:cNvSpPr>
            <a:spLocks noGrp="1"/>
          </p:cNvSpPr>
          <p:nvPr>
            <p:ph type="body" idx="1"/>
          </p:nvPr>
        </p:nvSpPr>
        <p:spPr/>
        <p:txBody>
          <a:bodyPr/>
          <a:lstStyle/>
          <a:p>
            <a:r>
              <a:rPr lang="en-US" dirty="0"/>
              <a:t>In cooperative multiprocessing, each thread decides when it should yield to let other threads execute.  For the purposes of this lecture, we will use the terms 'promise' and 'computation' interchangeably   (MAYBE??)</a:t>
            </a:r>
          </a:p>
        </p:txBody>
      </p:sp>
    </p:spTree>
    <p:extLst>
      <p:ext uri="{BB962C8B-B14F-4D97-AF65-F5344CB8AC3E}">
        <p14:creationId xmlns:p14="http://schemas.microsoft.com/office/powerpoint/2010/main" val="119265275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  Say something about success/failure?</a:t>
            </a:r>
          </a:p>
        </p:txBody>
      </p:sp>
    </p:spTree>
    <p:extLst>
      <p:ext uri="{BB962C8B-B14F-4D97-AF65-F5344CB8AC3E}">
        <p14:creationId xmlns:p14="http://schemas.microsoft.com/office/powerpoint/2010/main" val="855641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many programming languages, like Java or C, you can have asynchronous computation with threads. </a:t>
            </a:r>
          </a:p>
          <a:p>
            <a:br>
              <a:rPr lang="en-US" dirty="0"/>
            </a:br>
            <a:r>
              <a:rPr lang="en-US" dirty="0"/>
              <a:t>You might be familiar with this programming model. As it turns out, the “inter-process communication by shared memory” part is extremely hard to get right, and almost impossible to prove correct</a:t>
            </a:r>
          </a:p>
          <a:p>
            <a:endParaRPr lang="en-US" dirty="0"/>
          </a:p>
          <a:p>
            <a:r>
              <a:rPr lang="en-US" dirty="0"/>
              <a:t>This is not how JS or TS does asynchronous computation.</a:t>
            </a:r>
          </a:p>
        </p:txBody>
      </p:sp>
    </p:spTree>
    <p:extLst>
      <p:ext uri="{BB962C8B-B14F-4D97-AF65-F5344CB8AC3E}">
        <p14:creationId xmlns:p14="http://schemas.microsoft.com/office/powerpoint/2010/main" val="89200111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JS is single-threaded language, you can’t execute more than one “thing” at any time!</a:t>
            </a:r>
          </a:p>
        </p:txBody>
      </p:sp>
    </p:spTree>
    <p:extLst>
      <p:ext uri="{BB962C8B-B14F-4D97-AF65-F5344CB8AC3E}">
        <p14:creationId xmlns:p14="http://schemas.microsoft.com/office/powerpoint/2010/main" val="158423080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F8089E-B9B4-4418-4FA8-E02FD0CC987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B8D1AD1-25BD-BB95-456A-435B6586C95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1CD6AA0-1111-174C-ECCE-2DBEC9DEEDBA}"/>
              </a:ext>
            </a:extLst>
          </p:cNvPr>
          <p:cNvSpPr>
            <a:spLocks noGrp="1"/>
          </p:cNvSpPr>
          <p:nvPr>
            <p:ph type="body" idx="1"/>
          </p:nvPr>
        </p:nvSpPr>
        <p:spPr/>
        <p:txBody>
          <a:bodyPr/>
          <a:lstStyle/>
          <a:p>
            <a:pPr marL="0" marR="0" lvl="0" indent="0" algn="l" defTabSz="228600" eaLnBrk="1" fontAlgn="auto" latinLnBrk="0" hangingPunct="1">
              <a:lnSpc>
                <a:spcPct val="117999"/>
              </a:lnSpc>
              <a:spcBef>
                <a:spcPts val="0"/>
              </a:spcBef>
              <a:spcAft>
                <a:spcPts val="0"/>
              </a:spcAft>
              <a:buClrTx/>
              <a:buSzTx/>
              <a:buFontTx/>
              <a:buNone/>
              <a:tabLst/>
              <a:defRPr/>
            </a:pPr>
            <a:r>
              <a:rPr lang="en-US" dirty="0"/>
              <a:t>Here we have a picture of the promise pool. Promise 101 is the currently executing promise.</a:t>
            </a:r>
          </a:p>
          <a:p>
            <a:pPr marL="0" marR="0" lvl="0" indent="0" algn="l" defTabSz="228600" eaLnBrk="1" fontAlgn="auto" latinLnBrk="0" hangingPunct="1">
              <a:lnSpc>
                <a:spcPct val="117999"/>
              </a:lnSpc>
              <a:spcBef>
                <a:spcPts val="0"/>
              </a:spcBef>
              <a:spcAft>
                <a:spcPts val="0"/>
              </a:spcAft>
              <a:buClrTx/>
              <a:buSzTx/>
              <a:buFontTx/>
              <a:buNone/>
              <a:tabLst/>
              <a:defRPr/>
            </a:pPr>
            <a:endParaRPr lang="en-US" dirty="0"/>
          </a:p>
          <a:p>
            <a:pPr marL="0" marR="0" lvl="0" indent="0" algn="l" defTabSz="228600" eaLnBrk="1" fontAlgn="auto" latinLnBrk="0" hangingPunct="1">
              <a:lnSpc>
                <a:spcPct val="117999"/>
              </a:lnSpc>
              <a:spcBef>
                <a:spcPts val="0"/>
              </a:spcBef>
              <a:spcAft>
                <a:spcPts val="0"/>
              </a:spcAft>
              <a:buClrTx/>
              <a:buSzTx/>
              <a:buFontTx/>
              <a:buNone/>
              <a:tabLst/>
              <a:defRPr/>
            </a:pPr>
            <a:r>
              <a:rPr lang="en-US" dirty="0"/>
              <a:t>It's </a:t>
            </a:r>
            <a:r>
              <a:rPr lang="en-US" sz="1100" dirty="0">
                <a:solidFill>
                  <a:schemeClr val="tx1"/>
                </a:solidFill>
              </a:rPr>
              <a:t>also possible for more than one promise to be waiting for a given promise, or for a promise to be waiting for more than one other promise, but you generally won't run into that when you use the patterns we discuss.</a:t>
            </a:r>
          </a:p>
          <a:p>
            <a:endParaRPr lang="en-US" dirty="0"/>
          </a:p>
          <a:p>
            <a:endParaRPr lang="en-US" dirty="0"/>
          </a:p>
        </p:txBody>
      </p:sp>
    </p:spTree>
    <p:extLst>
      <p:ext uri="{BB962C8B-B14F-4D97-AF65-F5344CB8AC3E}">
        <p14:creationId xmlns:p14="http://schemas.microsoft.com/office/powerpoint/2010/main" val="81863069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404C16-8D56-8471-4751-8E40377880F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8D73FAC-44F7-37EE-EBE2-6F7B19F0FD8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492023D-A130-79E0-4371-D2FE50DBE609}"/>
              </a:ext>
            </a:extLst>
          </p:cNvPr>
          <p:cNvSpPr>
            <a:spLocks noGrp="1"/>
          </p:cNvSpPr>
          <p:nvPr>
            <p:ph type="body" idx="1"/>
          </p:nvPr>
        </p:nvSpPr>
        <p:spPr/>
        <p:txBody>
          <a:bodyPr/>
          <a:lstStyle/>
          <a:p>
            <a:r>
              <a:rPr lang="en-US" dirty="0"/>
              <a:t>Here we have a picture of the promise pool after the currently executing promise succeeds.  Note that p102, the promise in the lower-left-hand corner, which used to be yellow (pending), is now green (ready).</a:t>
            </a:r>
          </a:p>
          <a:p>
            <a:endParaRPr lang="en-US" dirty="0"/>
          </a:p>
          <a:p>
            <a:pPr marL="0" marR="0" lvl="0" indent="0" algn="l" defTabSz="228600" eaLnBrk="1" fontAlgn="auto" latinLnBrk="0" hangingPunct="1">
              <a:lnSpc>
                <a:spcPct val="117999"/>
              </a:lnSpc>
              <a:spcBef>
                <a:spcPts val="0"/>
              </a:spcBef>
              <a:spcAft>
                <a:spcPts val="0"/>
              </a:spcAft>
              <a:buClrTx/>
              <a:buSzTx/>
              <a:buFontTx/>
              <a:buNone/>
              <a:tabLst/>
              <a:defRPr/>
            </a:pPr>
            <a:r>
              <a:rPr lang="en-US" sz="1100" dirty="0">
                <a:solidFill>
                  <a:schemeClr val="tx1"/>
                </a:solidFill>
              </a:rPr>
              <a:t>The currently executing promise may have created some new promises, not shown here.  Some of them might be ready, too.</a:t>
            </a:r>
          </a:p>
          <a:p>
            <a:r>
              <a:rPr lang="en-US" dirty="0"/>
              <a:t> </a:t>
            </a:r>
          </a:p>
        </p:txBody>
      </p:sp>
    </p:spTree>
    <p:extLst>
      <p:ext uri="{BB962C8B-B14F-4D97-AF65-F5344CB8AC3E}">
        <p14:creationId xmlns:p14="http://schemas.microsoft.com/office/powerpoint/2010/main" val="360125783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8C3746-7874-6E3C-3B88-2DAE7032CFC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CFF7D2A-B374-989D-3669-955A7007CD3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C4FE54D-BE69-F7D0-7522-3A6223AEACC6}"/>
              </a:ext>
            </a:extLst>
          </p:cNvPr>
          <p:cNvSpPr>
            <a:spLocks noGrp="1"/>
          </p:cNvSpPr>
          <p:nvPr>
            <p:ph type="body" idx="1"/>
          </p:nvPr>
        </p:nvSpPr>
        <p:spPr/>
        <p:txBody>
          <a:bodyPr/>
          <a:lstStyle/>
          <a:p>
            <a:r>
              <a:rPr lang="en-US" dirty="0"/>
              <a:t>In this case, any of p102, p50, or p26 could be chosen as the next promise to be executed.</a:t>
            </a:r>
          </a:p>
        </p:txBody>
      </p:sp>
    </p:spTree>
    <p:extLst>
      <p:ext uri="{BB962C8B-B14F-4D97-AF65-F5344CB8AC3E}">
        <p14:creationId xmlns:p14="http://schemas.microsoft.com/office/powerpoint/2010/main" val="223532905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idea that a computation runs until it completed is known as “Run to completion” semantic. JS event handler will not get “interrupted” and it will continue its work on the current task. This is true even when you create another async task because that async task will not start executing right away. The control will not switch over to any other task.</a:t>
            </a:r>
          </a:p>
        </p:txBody>
      </p:sp>
    </p:spTree>
    <p:extLst>
      <p:ext uri="{BB962C8B-B14F-4D97-AF65-F5344CB8AC3E}">
        <p14:creationId xmlns:p14="http://schemas.microsoft.com/office/powerpoint/2010/main" val="327342730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more common pattern is for the async function to be used in combination with </a:t>
            </a:r>
            <a:r>
              <a:rPr lang="en-US" b="1" dirty="0"/>
              <a:t>await</a:t>
            </a:r>
            <a:r>
              <a:rPr lang="en-US" b="0" dirty="0"/>
              <a:t>.  &lt;READ SLIDE&gt; &lt;click when you read "it does three things"&gt;</a:t>
            </a:r>
          </a:p>
          <a:p>
            <a:r>
              <a:rPr lang="en-US" b="0" dirty="0"/>
              <a:t>This is an async function; async functions return promises, which this one does (ok!)</a:t>
            </a:r>
            <a:endParaRPr lang="en-US" dirty="0"/>
          </a:p>
        </p:txBody>
      </p:sp>
    </p:spTree>
    <p:extLst>
      <p:ext uri="{BB962C8B-B14F-4D97-AF65-F5344CB8AC3E}">
        <p14:creationId xmlns:p14="http://schemas.microsoft.com/office/powerpoint/2010/main" val="186095163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0B95A8-1639-549D-208F-36F223015D6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78B3BF4-97DD-D92D-F77D-8A05FC73CDB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6B16555-94DA-18B7-A61E-AF514E233433}"/>
              </a:ext>
            </a:extLst>
          </p:cNvPr>
          <p:cNvSpPr>
            <a:spLocks noGrp="1"/>
          </p:cNvSpPr>
          <p:nvPr>
            <p:ph type="body" idx="1"/>
          </p:nvPr>
        </p:nvSpPr>
        <p:spPr/>
        <p:txBody>
          <a:bodyPr/>
          <a:lstStyle/>
          <a:p>
            <a:r>
              <a:rPr lang="en-US" dirty="0"/>
              <a:t>Here's an example, showing a little more detail.</a:t>
            </a:r>
          </a:p>
        </p:txBody>
      </p:sp>
    </p:spTree>
    <p:extLst>
      <p:ext uri="{BB962C8B-B14F-4D97-AF65-F5344CB8AC3E}">
        <p14:creationId xmlns:p14="http://schemas.microsoft.com/office/powerpoint/2010/main" val="305195648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02CF66-50D9-37BD-AC82-F0F70C994DE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E73CBA4-BD94-5E0E-34B9-A5F7C838654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2E2D28F-EE58-AF70-1030-9884C1D3C660}"/>
              </a:ext>
            </a:extLst>
          </p:cNvPr>
          <p:cNvSpPr>
            <a:spLocks noGrp="1"/>
          </p:cNvSpPr>
          <p:nvPr>
            <p:ph type="body" idx="1"/>
          </p:nvPr>
        </p:nvSpPr>
        <p:spPr/>
        <p:txBody>
          <a:bodyPr/>
          <a:lstStyle/>
          <a:p>
            <a:r>
              <a:rPr lang="en-US" dirty="0"/>
              <a:t>example1(10) prints out the message "example1(10) starting".</a:t>
            </a:r>
          </a:p>
          <a:p>
            <a:r>
              <a:rPr lang="en-US" dirty="0" err="1"/>
              <a:t>promiseToPrint</a:t>
            </a:r>
            <a:r>
              <a:rPr lang="en-US" dirty="0"/>
              <a:t> prints out the message; “p1 is printing”) and then resolves, leaving the console.log (“example1(10) finishing”) ready to execute.  But there may be more code in the active promise, so the console.log can't run until that code is finished.</a:t>
            </a:r>
          </a:p>
          <a:p>
            <a:r>
              <a:rPr lang="en-US" dirty="0"/>
              <a:t>This may look like an odd value for the async to return, but it actually works out well…</a:t>
            </a:r>
          </a:p>
        </p:txBody>
      </p:sp>
    </p:spTree>
    <p:extLst>
      <p:ext uri="{BB962C8B-B14F-4D97-AF65-F5344CB8AC3E}">
        <p14:creationId xmlns:p14="http://schemas.microsoft.com/office/powerpoint/2010/main" val="421910774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far we've talked about async functions "from the inside out".  Now let's look at them "from the outside in": how they appear to the functions that call them and how we can use them to build interesting things.   </a:t>
            </a:r>
          </a:p>
          <a:p>
            <a:endParaRPr lang="en-US" dirty="0"/>
          </a:p>
          <a:p>
            <a:r>
              <a:rPr lang="en-US" dirty="0"/>
              <a:t>We'll present a series of examples to illustrate typical patterns for using async functions.</a:t>
            </a:r>
          </a:p>
        </p:txBody>
      </p:sp>
    </p:spTree>
    <p:extLst>
      <p:ext uri="{BB962C8B-B14F-4D97-AF65-F5344CB8AC3E}">
        <p14:creationId xmlns:p14="http://schemas.microsoft.com/office/powerpoint/2010/main" val="17709067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cooperative multiprocessing, each thread decides when it should yield to let other threads execute.  For the purposes of this lecture, we will use the terms 'promise' and 'computation' interchangeably   (MAYBE??)</a:t>
            </a:r>
          </a:p>
        </p:txBody>
      </p:sp>
    </p:spTree>
    <p:extLst>
      <p:ext uri="{BB962C8B-B14F-4D97-AF65-F5344CB8AC3E}">
        <p14:creationId xmlns:p14="http://schemas.microsoft.com/office/powerpoint/2010/main" val="25344706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async function yields or pauses in exactly two places in its code. </a:t>
            </a:r>
          </a:p>
          <a:p>
            <a:endParaRPr lang="en-US" dirty="0"/>
          </a:p>
          <a:p>
            <a:r>
              <a:rPr lang="en-US" dirty="0"/>
              <a:t>When </a:t>
            </a:r>
            <a:r>
              <a:rPr lang="en-US" dirty="0" err="1"/>
              <a:t>someFunction</a:t>
            </a:r>
            <a:r>
              <a:rPr lang="en-US" dirty="0"/>
              <a:t> yields at the first location, it informs the runtime that </a:t>
            </a:r>
            <a:r>
              <a:rPr lang="en-US" dirty="0" err="1"/>
              <a:t>someOtherAsyncFunction</a:t>
            </a:r>
            <a:r>
              <a:rPr lang="en-US" dirty="0"/>
              <a:t>(j) is ready to run, and that </a:t>
            </a:r>
            <a:r>
              <a:rPr lang="en-US" dirty="0" err="1"/>
              <a:t>someFunction</a:t>
            </a:r>
            <a:r>
              <a:rPr lang="en-US" dirty="0"/>
              <a:t> will be ready to resume its executing only when </a:t>
            </a:r>
            <a:r>
              <a:rPr lang="en-US" dirty="0" err="1"/>
              <a:t>someOtherAsyncFunction</a:t>
            </a:r>
            <a:r>
              <a:rPr lang="en-US" dirty="0"/>
              <a:t>(j) returns a value.  The runtime can then switch to any process that is ready.  That might be the call to </a:t>
            </a:r>
            <a:r>
              <a:rPr lang="en-US" dirty="0" err="1"/>
              <a:t>someOtherAsync</a:t>
            </a:r>
            <a:r>
              <a:rPr lang="en-US" dirty="0"/>
              <a:t> function, but it might be something else.</a:t>
            </a:r>
          </a:p>
          <a:p>
            <a:endParaRPr lang="en-US" dirty="0"/>
          </a:p>
          <a:p>
            <a:r>
              <a:rPr lang="en-US" dirty="0"/>
              <a:t>When </a:t>
            </a:r>
            <a:r>
              <a:rPr lang="en-US" dirty="0" err="1"/>
              <a:t>someFunction</a:t>
            </a:r>
            <a:r>
              <a:rPr lang="en-US" dirty="0"/>
              <a:t> yields at the second location, it informs the runtime that it is ready to return to its caller, and it gives the runtime permission to switch to any process that is ready.  It might be the caller of </a:t>
            </a:r>
            <a:r>
              <a:rPr lang="en-US" dirty="0" err="1"/>
              <a:t>someFunction</a:t>
            </a:r>
            <a:r>
              <a:rPr lang="en-US" dirty="0"/>
              <a:t>, or it might be something else.</a:t>
            </a:r>
          </a:p>
        </p:txBody>
      </p:sp>
    </p:spTree>
    <p:extLst>
      <p:ext uri="{BB962C8B-B14F-4D97-AF65-F5344CB8AC3E}">
        <p14:creationId xmlns:p14="http://schemas.microsoft.com/office/powerpoint/2010/main" val="17480661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disallowing interrupts everywhere but at the pause points, we avoid almost all of the data races you may have learned about in your operating systems class.   Each grey box is a critical section, and your program consists of a set of critical sections.  Each grey box is uninterruptible!!</a:t>
            </a:r>
          </a:p>
          <a:p>
            <a:endParaRPr lang="en-US" dirty="0"/>
          </a:p>
        </p:txBody>
      </p:sp>
    </p:spTree>
    <p:extLst>
      <p:ext uri="{BB962C8B-B14F-4D97-AF65-F5344CB8AC3E}">
        <p14:creationId xmlns:p14="http://schemas.microsoft.com/office/powerpoint/2010/main" val="32144726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We've talked about the behavior of promises.  But how do we program with them?</a:t>
            </a:r>
          </a:p>
        </p:txBody>
      </p:sp>
    </p:spTree>
    <p:extLst>
      <p:ext uri="{BB962C8B-B14F-4D97-AF65-F5344CB8AC3E}">
        <p14:creationId xmlns:p14="http://schemas.microsoft.com/office/powerpoint/2010/main" val="41227129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 the code.  main() waits for the request to return, and then continues. </a:t>
            </a:r>
            <a:br>
              <a:rPr lang="en-US" dirty="0"/>
            </a:br>
            <a:endParaRPr lang="en-US" dirty="0"/>
          </a:p>
        </p:txBody>
      </p:sp>
    </p:spTree>
    <p:extLst>
      <p:ext uri="{BB962C8B-B14F-4D97-AF65-F5344CB8AC3E}">
        <p14:creationId xmlns:p14="http://schemas.microsoft.com/office/powerpoint/2010/main" val="31763483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665163"/>
            <a:ext cx="10814539" cy="2387600"/>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3237828"/>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D2A64DE-480B-420F-9649-4F8E696E08E0}"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7/10/2025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3055777"/>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7413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2A09-5B90-4641-93CD-8F57AD5570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1350F3-B3CE-4CFF-8DA5-52A7B3D17D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26664C-6D02-4CF4-9578-EE17046F1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029906-37E8-4C3E-9239-E2780C69472A}"/>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476A42-A091-4468-A075-64A31BE59948}"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7/10/2025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id="{B4F4D540-F8F7-41A2-9AF8-CA9DC3673354}"/>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DC0D207D-A9AE-4993-85BC-0A490AE0C78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826077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C82A-A252-4658-90F3-CD841E6917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56BDDE-3FD4-4076-B384-750403C872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16770-ADA8-4EC3-8F93-CD06C87E7EC4}"/>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D3616D0-8311-4107-9726-6B805E7D05BA}"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7/10/2025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956A9407-A07E-4CD6-8B79-2C5C32D324B0}"/>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46AD9943-4565-4756-87D7-A459B5D658D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219886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6161F6-0B3C-4567-ADE2-6CD20FC7B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7F20CE-3E28-49C5-A941-80470819E0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65335-11AE-43FA-B4FF-7C5C91A9C094}"/>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BC2557A-5C88-417A-A763-5AC779462A5F}"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7/10/2025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A3CDB1C4-4B7A-48D9-8638-70DF828BEB76}"/>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78EDD15E-A1E1-4C0C-A962-2AD1B80CF66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52639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reserve="1">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lvl1pPr>
              <a:defRPr baseline="0">
                <a:solidFill>
                  <a:schemeClr val="accent2"/>
                </a:solidFill>
              </a:defRPr>
            </a:lvl1pPr>
          </a:lstStyle>
          <a:p>
            <a:r>
              <a:rPr dirty="0"/>
              <a:t>Title Text</a:t>
            </a:r>
          </a:p>
        </p:txBody>
      </p:sp>
      <p:sp>
        <p:nvSpPr>
          <p:cNvPr id="53" name="Slide Number"/>
          <p:cNvSpPr txBox="1">
            <a:spLocks noGrp="1"/>
          </p:cNvSpPr>
          <p:nvPr>
            <p:ph type="sldNum" sz="quarter" idx="2"/>
          </p:nvPr>
        </p:nvSpPr>
        <p:spPr>
          <a:xfrm>
            <a:off x="15447360" y="6405248"/>
            <a:ext cx="278388" cy="274159"/>
          </a:xfrm>
          <a:prstGeom prst="rect">
            <a:avLst/>
          </a:prstGeom>
        </p:spPr>
        <p:txBody>
          <a:bodyPr/>
          <a:lstStyle/>
          <a:p>
            <a:pPr marL="0" marR="0" lvl="0" indent="0" algn="r" defTabSz="547695" rtl="0" eaLnBrk="1" fontAlgn="auto" latinLnBrk="0" hangingPunct="1">
              <a:lnSpc>
                <a:spcPct val="100000"/>
              </a:lnSpc>
              <a:spcBef>
                <a:spcPts val="0"/>
              </a:spcBef>
              <a:spcAft>
                <a:spcPts val="0"/>
              </a:spcAft>
              <a:buClrTx/>
              <a:buSzTx/>
              <a:buFontTx/>
              <a:buNone/>
              <a:tabLst/>
              <a:defRPr/>
            </a:pPr>
            <a:fld id="{86CB4B4D-7CA3-9044-876B-883B54F8677D}"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547695"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80009"/>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amp; Bullets">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lvl1pPr>
              <a:defRPr>
                <a:solidFill>
                  <a:schemeClr val="accent3"/>
                </a:solidFill>
              </a:defRPr>
            </a:lvl1pPr>
          </a:lstStyle>
          <a:p>
            <a:r>
              <a:rPr dirty="0"/>
              <a:t>Title Text</a:t>
            </a:r>
          </a:p>
        </p:txBody>
      </p:sp>
      <p:sp>
        <p:nvSpPr>
          <p:cNvPr id="61" name="Body Level One…"/>
          <p:cNvSpPr txBox="1">
            <a:spLocks noGrp="1"/>
          </p:cNvSpPr>
          <p:nvPr>
            <p:ph type="body" idx="1"/>
          </p:nvPr>
        </p:nvSpPr>
        <p:spPr>
          <a:xfrm>
            <a:off x="535782" y="1562695"/>
            <a:ext cx="8786527" cy="4688086"/>
          </a:xfrm>
          <a:prstGeom prst="rect">
            <a:avLst/>
          </a:prstGeom>
        </p:spPr>
        <p:txBody>
          <a:bodyPr/>
          <a:lstStyle>
            <a:lvl1pPr marL="257166" indent="-257166">
              <a:defRPr>
                <a:solidFill>
                  <a:schemeClr val="tx1"/>
                </a:solidFill>
              </a:defRPr>
            </a:lvl1pPr>
            <a:lvl2pPr marL="514332" indent="-257166">
              <a:spcBef>
                <a:spcPts val="1125"/>
              </a:spcBef>
              <a:defRPr>
                <a:solidFill>
                  <a:schemeClr val="tx1"/>
                </a:solidFill>
              </a:defRPr>
            </a:lvl2pPr>
            <a:lvl3pPr marL="707206" indent="-257166">
              <a:spcBef>
                <a:spcPts val="562"/>
              </a:spcBef>
              <a:defRPr sz="2812">
                <a:solidFill>
                  <a:schemeClr val="tx1"/>
                </a:solidFill>
              </a:defRPr>
            </a:lvl3pPr>
            <a:lvl4pPr marL="900080" indent="-257166">
              <a:spcBef>
                <a:spcPts val="0"/>
              </a:spcBef>
              <a:defRPr sz="2812">
                <a:solidFill>
                  <a:schemeClr val="tx1"/>
                </a:solidFill>
              </a:defRPr>
            </a:lvl4pPr>
            <a:lvl5pPr marL="1092955" indent="-257166">
              <a:spcBef>
                <a:spcPts val="0"/>
              </a:spcBef>
              <a:defRPr sz="2812">
                <a:solidFill>
                  <a:schemeClr val="tx1"/>
                </a:solidFill>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62" name="Slide Number"/>
          <p:cNvSpPr txBox="1">
            <a:spLocks noGrp="1"/>
          </p:cNvSpPr>
          <p:nvPr>
            <p:ph type="sldNum" sz="quarter" idx="2"/>
          </p:nvPr>
        </p:nvSpPr>
        <p:spPr>
          <a:xfrm>
            <a:off x="15447360" y="6405248"/>
            <a:ext cx="278388" cy="274159"/>
          </a:xfrm>
          <a:prstGeom prst="rect">
            <a:avLst/>
          </a:prstGeom>
        </p:spPr>
        <p:txBody>
          <a:bodyPr/>
          <a:lstStyle/>
          <a:p>
            <a:pPr marL="0" marR="0" lvl="0" indent="0" algn="r" defTabSz="547695" rtl="0" eaLnBrk="1" fontAlgn="auto" latinLnBrk="0" hangingPunct="1">
              <a:lnSpc>
                <a:spcPct val="100000"/>
              </a:lnSpc>
              <a:spcBef>
                <a:spcPts val="0"/>
              </a:spcBef>
              <a:spcAft>
                <a:spcPts val="0"/>
              </a:spcAft>
              <a:buClrTx/>
              <a:buSzTx/>
              <a:buFontTx/>
              <a:buNone/>
              <a:tabLst/>
              <a:defRPr/>
            </a:pPr>
            <a:fld id="{86CB4B4D-7CA3-9044-876B-883B54F8677D}"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547695"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9086645"/>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1_Title &amp; Bullets">
    <p:spTree>
      <p:nvGrpSpPr>
        <p:cNvPr id="1" name=""/>
        <p:cNvGrpSpPr/>
        <p:nvPr/>
      </p:nvGrpSpPr>
      <p:grpSpPr>
        <a:xfrm>
          <a:off x="0" y="0"/>
          <a:ext cx="0" cy="0"/>
          <a:chOff x="0" y="0"/>
          <a:chExt cx="0" cy="0"/>
        </a:xfrm>
      </p:grpSpPr>
      <p:sp>
        <p:nvSpPr>
          <p:cNvPr id="42" name="Slide Title"/>
          <p:cNvSpPr txBox="1">
            <a:spLocks noGrp="1"/>
          </p:cNvSpPr>
          <p:nvPr>
            <p:ph type="title" hasCustomPrompt="1"/>
          </p:nvPr>
        </p:nvSpPr>
        <p:spPr>
          <a:prstGeom prst="rect">
            <a:avLst/>
          </a:prstGeom>
        </p:spPr>
        <p:txBody>
          <a:bodyPr/>
          <a:lstStyle/>
          <a:p>
            <a:r>
              <a:rPr dirty="0"/>
              <a:t>Slide Title</a:t>
            </a:r>
          </a:p>
        </p:txBody>
      </p:sp>
      <p:sp>
        <p:nvSpPr>
          <p:cNvPr id="43" name="Slide Subtitle"/>
          <p:cNvSpPr txBox="1">
            <a:spLocks noGrp="1"/>
          </p:cNvSpPr>
          <p:nvPr>
            <p:ph type="body" sz="quarter" idx="21" hasCustomPrompt="1"/>
          </p:nvPr>
        </p:nvSpPr>
        <p:spPr>
          <a:xfrm>
            <a:off x="600126" y="1524886"/>
            <a:ext cx="10985500" cy="467390"/>
          </a:xfrm>
          <a:prstGeom prst="rect">
            <a:avLst/>
          </a:prstGeom>
        </p:spPr>
        <p:txBody>
          <a:bodyPr lIns="45719" tIns="45719" rIns="45719" bIns="45719"/>
          <a:lstStyle>
            <a:lvl1pPr marL="0" indent="0" defTabSz="412750">
              <a:lnSpc>
                <a:spcPct val="100000"/>
              </a:lnSpc>
              <a:spcBef>
                <a:spcPts val="0"/>
              </a:spcBef>
              <a:buSzTx/>
              <a:buNone/>
              <a:defRPr sz="2750" b="0"/>
            </a:lvl1pPr>
          </a:lstStyle>
          <a:p>
            <a:r>
              <a:rPr dirty="0"/>
              <a:t>Slide Subtitle</a:t>
            </a:r>
          </a:p>
        </p:txBody>
      </p:sp>
      <p:sp>
        <p:nvSpPr>
          <p:cNvPr id="44"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4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473636645"/>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lvl1pPr>
              <a:defRPr sz="2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7C7BFD4-467E-4EDE-93EA-052F5B39A4E5}"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7/10/2025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483600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de and Comment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246272" y="1631794"/>
            <a:ext cx="310752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7C7BFD4-467E-4EDE-93EA-052F5B39A4E5}"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7/10/2025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559069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9689-97C8-4C74-9DA9-41C0380CB9AE}"/>
              </a:ext>
            </a:extLst>
          </p:cNvPr>
          <p:cNvSpPr>
            <a:spLocks noGrp="1"/>
          </p:cNvSpPr>
          <p:nvPr>
            <p:ph type="title"/>
          </p:nvPr>
        </p:nvSpPr>
        <p:spPr>
          <a:xfrm>
            <a:off x="838200" y="0"/>
            <a:ext cx="10515600" cy="1325563"/>
          </a:xfrm>
        </p:spPr>
        <p:txBody>
          <a:bodyPr anchor="b">
            <a:normAutofit/>
          </a:bodyPr>
          <a:lstStyle>
            <a:lvl1pPr>
              <a:defRPr sz="3600"/>
            </a:lvl1pPr>
          </a:lstStyle>
          <a:p>
            <a:r>
              <a:rPr lang="en-US" dirty="0"/>
              <a:t>Click to edit Master title style</a:t>
            </a:r>
          </a:p>
        </p:txBody>
      </p:sp>
      <p:sp>
        <p:nvSpPr>
          <p:cNvPr id="3" name="Date Placeholder 2">
            <a:extLst>
              <a:ext uri="{FF2B5EF4-FFF2-40B4-BE49-F238E27FC236}">
                <a16:creationId xmlns:a16="http://schemas.microsoft.com/office/drawing/2014/main" id="{3C79868A-EEF3-4A9B-8549-9BADCF283326}"/>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09E55A0-C911-4F03-82FC-7E5926047D46}"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7/10/2025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Footer Placeholder 3">
            <a:extLst>
              <a:ext uri="{FF2B5EF4-FFF2-40B4-BE49-F238E27FC236}">
                <a16:creationId xmlns:a16="http://schemas.microsoft.com/office/drawing/2014/main" id="{761E0DFD-410D-4C41-9994-4C58047D5E9F}"/>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Slide Number Placeholder 4">
            <a:extLst>
              <a:ext uri="{FF2B5EF4-FFF2-40B4-BE49-F238E27FC236}">
                <a16:creationId xmlns:a16="http://schemas.microsoft.com/office/drawing/2014/main" id="{9F70F3D0-5AE9-4747-A0A6-354F0667F65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7" name="Straight Connector 6">
            <a:extLst>
              <a:ext uri="{FF2B5EF4-FFF2-40B4-BE49-F238E27FC236}">
                <a16:creationId xmlns:a16="http://schemas.microsoft.com/office/drawing/2014/main" id="{D110EEB6-6E3B-42EF-B771-796D5DACD6D4}"/>
              </a:ext>
            </a:extLst>
          </p:cNvPr>
          <p:cNvCxnSpPr/>
          <p:nvPr userDrawn="1"/>
        </p:nvCxnSpPr>
        <p:spPr>
          <a:xfrm>
            <a:off x="838200" y="1325563"/>
            <a:ext cx="1051560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6468C0E0-9C51-615A-73CA-582AF03B6E24}"/>
              </a:ext>
            </a:extLst>
          </p:cNvPr>
          <p:cNvSpPr/>
          <p:nvPr userDrawn="1"/>
        </p:nvSpPr>
        <p:spPr>
          <a:xfrm>
            <a:off x="960120" y="1581912"/>
            <a:ext cx="10515600" cy="46360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800" dirty="0" err="1">
              <a:solidFill>
                <a:schemeClr val="tx1"/>
              </a:solidFill>
            </a:endParaRPr>
          </a:p>
        </p:txBody>
      </p:sp>
    </p:spTree>
    <p:extLst>
      <p:ext uri="{BB962C8B-B14F-4D97-AF65-F5344CB8AC3E}">
        <p14:creationId xmlns:p14="http://schemas.microsoft.com/office/powerpoint/2010/main" val="16847599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102D-7499-4BDC-8BA2-825474D95747}"/>
              </a:ext>
            </a:extLst>
          </p:cNvPr>
          <p:cNvSpPr>
            <a:spLocks noGrp="1"/>
          </p:cNvSpPr>
          <p:nvPr>
            <p:ph type="title"/>
          </p:nvPr>
        </p:nvSpPr>
        <p:spPr>
          <a:xfrm>
            <a:off x="831850" y="1709738"/>
            <a:ext cx="10515600" cy="2852737"/>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B50BCC-FEA6-4C8B-92DD-12ECC6BE1D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76A10-0098-476E-99F2-6C7151D25FAF}"/>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533CBE2-D5BE-47AC-ADC2-9CDFC1D0CF90}"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7/10/2025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7E629B59-28A4-457E-A9FE-D43E630E98B6}"/>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809126F7-7826-4EEA-BCF7-F8DB1CCCD1E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04FB97FE-BFE6-42A0-A36F-BB63DB3E7E5E}"/>
              </a:ext>
            </a:extLst>
          </p:cNvPr>
          <p:cNvCxnSpPr/>
          <p:nvPr userDrawn="1"/>
        </p:nvCxnSpPr>
        <p:spPr>
          <a:xfrm>
            <a:off x="831850" y="4562475"/>
            <a:ext cx="105219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0993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F8A4-82FA-4F62-BD67-4673378FCE4B}"/>
              </a:ext>
            </a:extLst>
          </p:cNvPr>
          <p:cNvSpPr>
            <a:spLocks noGrp="1"/>
          </p:cNvSpPr>
          <p:nvPr>
            <p:ph type="title"/>
          </p:nvPr>
        </p:nvSpPr>
        <p:spPr/>
        <p:txBody>
          <a:bodyPr anchor="b"/>
          <a:lstStyle/>
          <a:p>
            <a:r>
              <a:rPr lang="en-US" dirty="0"/>
              <a:t>Click to edit Master title style</a:t>
            </a:r>
          </a:p>
        </p:txBody>
      </p:sp>
      <p:sp>
        <p:nvSpPr>
          <p:cNvPr id="3" name="Content Placeholder 2">
            <a:extLst>
              <a:ext uri="{FF2B5EF4-FFF2-40B4-BE49-F238E27FC236}">
                <a16:creationId xmlns:a16="http://schemas.microsoft.com/office/drawing/2014/main" id="{C4D60252-C68E-46D7-AAA5-ABB7CE5E34AC}"/>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6A52B70-F8CF-48C4-AE1C-C9CF7101D0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E002AF-9677-413A-B99A-8C8BE9559F54}"/>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9B7EDB1-CE74-4951-85A2-0B01C2128E28}"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7/10/2025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id="{75BD4DCA-3AF1-43DA-9E55-2BF67A618AAF}"/>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B163AD69-C005-4694-9D91-F1A980961CC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9" name="Straight Connector 8">
            <a:extLst>
              <a:ext uri="{FF2B5EF4-FFF2-40B4-BE49-F238E27FC236}">
                <a16:creationId xmlns:a16="http://schemas.microsoft.com/office/drawing/2014/main" id="{4505F67E-03A6-4630-A98D-6CACA3FBDDEF}"/>
              </a:ext>
            </a:extLst>
          </p:cNvPr>
          <p:cNvCxnSpPr/>
          <p:nvPr userDrawn="1"/>
        </p:nvCxnSpPr>
        <p:spPr>
          <a:xfrm>
            <a:off x="838200" y="169068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3914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4C9-6E2F-41F7-9D31-6E37FA5B47F9}"/>
              </a:ext>
            </a:extLst>
          </p:cNvPr>
          <p:cNvSpPr>
            <a:spLocks noGrp="1"/>
          </p:cNvSpPr>
          <p:nvPr>
            <p:ph type="title"/>
          </p:nvPr>
        </p:nvSpPr>
        <p:spPr>
          <a:xfrm>
            <a:off x="839788" y="365125"/>
            <a:ext cx="10515600" cy="1325563"/>
          </a:xfrm>
        </p:spPr>
        <p:txBody>
          <a:bodyPr anchor="b"/>
          <a:lstStyle/>
          <a:p>
            <a:r>
              <a:rPr lang="en-US" dirty="0"/>
              <a:t>Click to edit Master title style</a:t>
            </a:r>
          </a:p>
        </p:txBody>
      </p:sp>
      <p:sp>
        <p:nvSpPr>
          <p:cNvPr id="3" name="Text Placeholder 2">
            <a:extLst>
              <a:ext uri="{FF2B5EF4-FFF2-40B4-BE49-F238E27FC236}">
                <a16:creationId xmlns:a16="http://schemas.microsoft.com/office/drawing/2014/main" id="{B9BFBC22-43A4-440D-AAD7-465FAB57BE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BEFE43-C4CC-4FF0-B176-0C879EF27A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920B2B-FD99-4575-BC29-4A9B8A50BB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7A5329-47DA-4A08-8E7B-D898E11B7C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A08467-E7C4-4D3F-99C5-6D3AC3B22260}"/>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BC7EB92-A5C2-4807-A9DC-9EDE6CBFB241}"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7/10/2025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Footer Placeholder 7">
            <a:extLst>
              <a:ext uri="{FF2B5EF4-FFF2-40B4-BE49-F238E27FC236}">
                <a16:creationId xmlns:a16="http://schemas.microsoft.com/office/drawing/2014/main" id="{5AA2D386-C960-49F4-8E0B-5A602B21337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9" name="Slide Number Placeholder 8">
            <a:extLst>
              <a:ext uri="{FF2B5EF4-FFF2-40B4-BE49-F238E27FC236}">
                <a16:creationId xmlns:a16="http://schemas.microsoft.com/office/drawing/2014/main" id="{95B938FD-9718-4972-A4A8-237B1A211C4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73800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7A444-7D99-4911-9642-3917FA60A00A}"/>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B7B7EE0-7771-4CD5-9B2B-3550753A54A1}"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7/10/2025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Footer Placeholder 2">
            <a:extLst>
              <a:ext uri="{FF2B5EF4-FFF2-40B4-BE49-F238E27FC236}">
                <a16:creationId xmlns:a16="http://schemas.microsoft.com/office/drawing/2014/main" id="{A3F82BF4-8CCE-40F5-87BF-30A8215B5E20}"/>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Slide Number Placeholder 3">
            <a:extLst>
              <a:ext uri="{FF2B5EF4-FFF2-40B4-BE49-F238E27FC236}">
                <a16:creationId xmlns:a16="http://schemas.microsoft.com/office/drawing/2014/main" id="{76281BF9-93A3-4F18-ADE7-E0E4F974DBE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49325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BC0-2C78-4530-B512-097E3FFC82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8D3CA-F128-4EAA-A043-41667828A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AEE186-B06D-4105-84EF-95DBBCFDA4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086144-00CA-4143-8DA2-416236D78A82}"/>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8B318B3-0E87-4416-A9B8-D891968C2727}"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7/10/2025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id="{E338B172-43F1-4139-BF32-2DEDF2781DF0}"/>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173CB3DF-517A-4E87-8D32-82F85C3985F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413996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6F07A-0B22-4914-812A-DBA02B47952B}"/>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892B9C33-4FFB-4197-A3C1-E6E3EB58E2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335E0F7-CC95-4DF1-9224-82B2702A2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54D997E8-DDEE-43F1-8D9B-F8A1E11DE488}"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7/10/2025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C63761D0-ED27-4802-A5F0-EFD89884E1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047E668E-F846-4B39-92B8-B429C92F7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58382271"/>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 id="2147483716" r:id="rId13"/>
    <p:sldLayoutId id="2147483717" r:id="rId14"/>
    <p:sldLayoutId id="2147483718" r:id="rId15"/>
  </p:sldLayoutIdLst>
  <p:hf hdr="0" ftr="0" dt="0"/>
  <p:txStyles>
    <p:title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4.xml"/><Relationship Id="rId5" Type="http://schemas.openxmlformats.org/officeDocument/2006/relationships/hyperlink" Target="https://creativecommons.org/licenses/by-nc/3.0/" TargetMode="External"/><Relationship Id="rId4" Type="http://schemas.openxmlformats.org/officeDocument/2006/relationships/hyperlink" Target="https://www.pngall.com/stork-png/download/31773"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hyperlink" Target="https://dev.to/lydiahallie/javascript-visualized-event-loop-3dif" TargetMode="External"/><Relationship Id="rId4" Type="http://schemas.openxmlformats.org/officeDocument/2006/relationships/image" Target="../media/image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5BC5-92E6-4F5A-B981-1C5EE975861B}"/>
              </a:ext>
            </a:extLst>
          </p:cNvPr>
          <p:cNvSpPr>
            <a:spLocks noGrp="1"/>
          </p:cNvSpPr>
          <p:nvPr>
            <p:ph type="ctrTitle"/>
          </p:nvPr>
        </p:nvSpPr>
        <p:spPr/>
        <p:txBody>
          <a:bodyPr anchor="t">
            <a:normAutofit/>
          </a:bodyPr>
          <a:lstStyle/>
          <a:p>
            <a:r>
              <a:rPr lang="en-US" altLang="en-US" dirty="0">
                <a:sym typeface="Helvetica Neue" charset="0"/>
              </a:rPr>
              <a:t>CS 4530: Fundamentals of Software Engineering</a:t>
            </a:r>
            <a:br>
              <a:rPr lang="en-US" altLang="en-US" dirty="0">
                <a:sym typeface="Helvetica Neue" charset="0"/>
              </a:rPr>
            </a:br>
            <a:br>
              <a:rPr lang="en-US" altLang="en-US" dirty="0">
                <a:sym typeface="Helvetica Neue" charset="0"/>
              </a:rPr>
            </a:br>
            <a:r>
              <a:rPr lang="en-US" altLang="en-US" dirty="0">
                <a:sym typeface="Helvetica Neue" charset="0"/>
              </a:rPr>
              <a:t>Module 06: Concurrency Patterns in Typescript</a:t>
            </a:r>
            <a:endParaRPr lang="en-US" dirty="0"/>
          </a:p>
        </p:txBody>
      </p:sp>
      <p:sp>
        <p:nvSpPr>
          <p:cNvPr id="8" name="Subtitle 7">
            <a:extLst>
              <a:ext uri="{FF2B5EF4-FFF2-40B4-BE49-F238E27FC236}">
                <a16:creationId xmlns:a16="http://schemas.microsoft.com/office/drawing/2014/main" id="{5B356C44-32EB-4AC4-94B7-A86895491E70}"/>
              </a:ext>
            </a:extLst>
          </p:cNvPr>
          <p:cNvSpPr>
            <a:spLocks noGrp="1"/>
          </p:cNvSpPr>
          <p:nvPr>
            <p:ph type="subTitle" idx="1"/>
          </p:nvPr>
        </p:nvSpPr>
        <p:spPr/>
        <p:txBody>
          <a:bodyPr/>
          <a:lstStyle/>
          <a:p>
            <a:pPr>
              <a:lnSpc>
                <a:spcPct val="100000"/>
              </a:lnSpc>
            </a:pPr>
            <a:r>
              <a:rPr lang="en-US" sz="2400"/>
              <a:t>Adeel </a:t>
            </a:r>
            <a:r>
              <a:rPr lang="en-US" sz="2400" dirty="0" err="1"/>
              <a:t>Bhutta</a:t>
            </a:r>
            <a:r>
              <a:rPr lang="en-US" sz="2400" dirty="0"/>
              <a:t>, Mitch Wand</a:t>
            </a:r>
          </a:p>
          <a:p>
            <a:pPr>
              <a:lnSpc>
                <a:spcPct val="100000"/>
              </a:lnSpc>
            </a:pPr>
            <a:r>
              <a:rPr lang="en-US" sz="2400" dirty="0"/>
              <a:t>Khoury College of Computer Sciences</a:t>
            </a:r>
          </a:p>
          <a:p>
            <a:endParaRPr lang="en-US" dirty="0"/>
          </a:p>
        </p:txBody>
      </p:sp>
      <p:sp>
        <p:nvSpPr>
          <p:cNvPr id="4" name="Slide Number Placeholder 3">
            <a:extLst>
              <a:ext uri="{FF2B5EF4-FFF2-40B4-BE49-F238E27FC236}">
                <a16:creationId xmlns:a16="http://schemas.microsoft.com/office/drawing/2014/main" id="{CECC5E2E-7170-455B-A37A-DBAC705CE98E}"/>
              </a:ext>
            </a:extLst>
          </p:cNvPr>
          <p:cNvSpPr>
            <a:spLocks noGrp="1"/>
          </p:cNvSpPr>
          <p:nvPr>
            <p:ph type="sldNum" sz="quarter" idx="12"/>
          </p:nvPr>
        </p:nvSpPr>
        <p:spPr/>
        <p:txBody>
          <a:bodyPr/>
          <a:lstStyle/>
          <a:p>
            <a:fld id="{20F37917-FD3A-4669-9018-DA04BCDD3D75}" type="slidenum">
              <a:rPr lang="en-US" smtClean="0"/>
              <a:pPr/>
              <a:t>1</a:t>
            </a:fld>
            <a:endParaRPr lang="en-US"/>
          </a:p>
        </p:txBody>
      </p:sp>
      <p:sp>
        <p:nvSpPr>
          <p:cNvPr id="3" name="Rectangle 2">
            <a:extLst>
              <a:ext uri="{FF2B5EF4-FFF2-40B4-BE49-F238E27FC236}">
                <a16:creationId xmlns:a16="http://schemas.microsoft.com/office/drawing/2014/main" id="{3B7BC06A-54D1-4D10-B536-9DF33B2C3997}"/>
              </a:ext>
            </a:extLst>
          </p:cNvPr>
          <p:cNvSpPr/>
          <p:nvPr/>
        </p:nvSpPr>
        <p:spPr>
          <a:xfrm>
            <a:off x="539260" y="5710019"/>
            <a:ext cx="6096000" cy="276999"/>
          </a:xfrm>
          <a:prstGeom prst="rect">
            <a:avLst/>
          </a:prstGeom>
        </p:spPr>
        <p:txBody>
          <a:bodyPr>
            <a:spAutoFit/>
          </a:bodyPr>
          <a:lstStyle/>
          <a:p>
            <a:pPr algn="l"/>
            <a:r>
              <a:rPr lang="en-US" dirty="0">
                <a:solidFill>
                  <a:srgbClr val="5C5962"/>
                </a:solidFill>
              </a:rPr>
              <a:t>© 2023,-2025 Released under the </a:t>
            </a:r>
            <a:r>
              <a:rPr lang="en-US" dirty="0">
                <a:solidFill>
                  <a:srgbClr val="D41B2C"/>
                </a:solidFill>
                <a:hlinkClick r:id="rId3"/>
              </a:rPr>
              <a:t>CC BY-SA</a:t>
            </a:r>
            <a:r>
              <a:rPr lang="en-US" dirty="0">
                <a:solidFill>
                  <a:srgbClr val="5C5962"/>
                </a:solidFill>
              </a:rPr>
              <a:t> license</a:t>
            </a:r>
            <a:endParaRPr lang="en-US" dirty="0"/>
          </a:p>
        </p:txBody>
      </p:sp>
    </p:spTree>
    <p:extLst>
      <p:ext uri="{BB962C8B-B14F-4D97-AF65-F5344CB8AC3E}">
        <p14:creationId xmlns:p14="http://schemas.microsoft.com/office/powerpoint/2010/main" val="30256102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5CC6A7-42E5-92A7-A388-5D39A22C6EB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3C0E2B-EA5B-E5E3-4734-1DD582E88390}"/>
              </a:ext>
            </a:extLst>
          </p:cNvPr>
          <p:cNvSpPr>
            <a:spLocks noGrp="1"/>
          </p:cNvSpPr>
          <p:nvPr>
            <p:ph type="title"/>
          </p:nvPr>
        </p:nvSpPr>
        <p:spPr/>
        <p:txBody>
          <a:bodyPr/>
          <a:lstStyle/>
          <a:p>
            <a:r>
              <a:rPr lang="en-US" dirty="0"/>
              <a:t>An async function can pause in exactly two places</a:t>
            </a:r>
          </a:p>
        </p:txBody>
      </p:sp>
      <p:sp>
        <p:nvSpPr>
          <p:cNvPr id="4" name="Slide Number Placeholder 3">
            <a:extLst>
              <a:ext uri="{FF2B5EF4-FFF2-40B4-BE49-F238E27FC236}">
                <a16:creationId xmlns:a16="http://schemas.microsoft.com/office/drawing/2014/main" id="{098AE61C-7625-0DB4-C960-56F5656312A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55909FC9-E9B2-8FCB-4BC6-A69D98710167}"/>
              </a:ext>
            </a:extLst>
          </p:cNvPr>
          <p:cNvSpPr txBox="1"/>
          <p:nvPr/>
        </p:nvSpPr>
        <p:spPr>
          <a:xfrm>
            <a:off x="838201" y="1828800"/>
            <a:ext cx="8308888" cy="304698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buNone/>
            </a:pPr>
            <a:r>
              <a:rPr lang="en-US" sz="2400" b="0" dirty="0">
                <a:solidFill>
                  <a:srgbClr val="0000FF"/>
                </a:solidFill>
                <a:effectLst/>
                <a:latin typeface="Consolas" panose="020B0609020204030204" pitchFamily="49" charset="0"/>
              </a:rPr>
              <a:t>async</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function</a:t>
            </a:r>
            <a:r>
              <a:rPr lang="en-US" sz="2400" b="0" dirty="0">
                <a:solidFill>
                  <a:srgbClr val="000000"/>
                </a:solidFill>
                <a:effectLst/>
                <a:latin typeface="Consolas" panose="020B0609020204030204" pitchFamily="49" charset="0"/>
              </a:rPr>
              <a:t> </a:t>
            </a:r>
            <a:r>
              <a:rPr lang="en-US" sz="2400" b="0" dirty="0" err="1">
                <a:solidFill>
                  <a:srgbClr val="000000"/>
                </a:solidFill>
                <a:effectLst/>
                <a:latin typeface="Consolas" panose="020B0609020204030204" pitchFamily="49" charset="0"/>
              </a:rPr>
              <a:t>someFunction</a:t>
            </a:r>
            <a:r>
              <a:rPr lang="en-US" sz="2400" b="0" dirty="0">
                <a:solidFill>
                  <a:srgbClr val="000000"/>
                </a:solidFill>
                <a:effectLst/>
                <a:latin typeface="Consolas" panose="020B0609020204030204" pitchFamily="49" charset="0"/>
              </a:rPr>
              <a:t>(</a:t>
            </a:r>
            <a:r>
              <a:rPr lang="en-US" sz="2400" b="0" dirty="0" err="1">
                <a:solidFill>
                  <a:srgbClr val="000000"/>
                </a:solidFill>
                <a:effectLst/>
                <a:latin typeface="Consolas" panose="020B0609020204030204" pitchFamily="49" charset="0"/>
              </a:rPr>
              <a:t>i</a:t>
            </a:r>
            <a:r>
              <a:rPr lang="en-US" sz="2400" b="0" dirty="0">
                <a:solidFill>
                  <a:srgbClr val="000000"/>
                </a:solidFill>
                <a:effectLst/>
                <a:latin typeface="Consolas" panose="020B0609020204030204" pitchFamily="49" charset="0"/>
              </a:rPr>
              <a:t>: number) {</a:t>
            </a:r>
          </a:p>
          <a:p>
            <a:pPr algn="l">
              <a:buNone/>
            </a:pP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const</a:t>
            </a:r>
            <a:r>
              <a:rPr lang="en-US" sz="2400" b="0" dirty="0">
                <a:solidFill>
                  <a:srgbClr val="000000"/>
                </a:solidFill>
                <a:effectLst/>
                <a:latin typeface="Consolas" panose="020B0609020204030204" pitchFamily="49" charset="0"/>
              </a:rPr>
              <a:t> j = </a:t>
            </a:r>
            <a:r>
              <a:rPr lang="en-US" sz="2400" b="0" dirty="0" err="1">
                <a:solidFill>
                  <a:srgbClr val="000000"/>
                </a:solidFill>
                <a:effectLst/>
                <a:latin typeface="Consolas" panose="020B0609020204030204" pitchFamily="49" charset="0"/>
              </a:rPr>
              <a:t>i</a:t>
            </a:r>
            <a:r>
              <a:rPr lang="en-US" sz="2400" b="0" dirty="0">
                <a:solidFill>
                  <a:srgbClr val="000000"/>
                </a:solidFill>
                <a:effectLst/>
                <a:latin typeface="Consolas" panose="020B0609020204030204" pitchFamily="49" charset="0"/>
              </a:rPr>
              <a:t> + </a:t>
            </a:r>
            <a:r>
              <a:rPr lang="en-US" sz="2400" b="0" dirty="0">
                <a:solidFill>
                  <a:srgbClr val="098658"/>
                </a:solidFill>
                <a:effectLst/>
                <a:latin typeface="Consolas" panose="020B0609020204030204" pitchFamily="49" charset="0"/>
              </a:rPr>
              <a:t>1</a:t>
            </a:r>
            <a:r>
              <a:rPr lang="en-US" sz="2400" b="0" dirty="0">
                <a:solidFill>
                  <a:srgbClr val="000000"/>
                </a:solidFill>
                <a:effectLst/>
                <a:latin typeface="Consolas" panose="020B0609020204030204" pitchFamily="49" charset="0"/>
              </a:rPr>
              <a:t>;</a:t>
            </a:r>
          </a:p>
          <a:p>
            <a:pPr algn="l">
              <a:buNone/>
            </a:pPr>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 </a:t>
            </a:r>
            <a:endParaRPr lang="en-US" sz="2400" b="0" dirty="0">
              <a:solidFill>
                <a:srgbClr val="000000"/>
              </a:solidFill>
              <a:effectLst/>
              <a:latin typeface="Consolas" panose="020B0609020204030204" pitchFamily="49" charset="0"/>
            </a:endParaRPr>
          </a:p>
          <a:p>
            <a:pPr algn="l">
              <a:buNone/>
            </a:pP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const</a:t>
            </a:r>
            <a:r>
              <a:rPr lang="en-US" sz="2400" b="0" dirty="0">
                <a:solidFill>
                  <a:srgbClr val="000000"/>
                </a:solidFill>
                <a:effectLst/>
                <a:latin typeface="Consolas" panose="020B0609020204030204" pitchFamily="49" charset="0"/>
              </a:rPr>
              <a:t> k = </a:t>
            </a:r>
            <a:r>
              <a:rPr lang="en-US" sz="2400" b="0" dirty="0">
                <a:solidFill>
                  <a:srgbClr val="0000FF"/>
                </a:solidFill>
                <a:effectLst/>
                <a:latin typeface="Consolas" panose="020B0609020204030204" pitchFamily="49" charset="0"/>
              </a:rPr>
              <a:t>await</a:t>
            </a:r>
            <a:r>
              <a:rPr lang="en-US" sz="2400" b="0" dirty="0">
                <a:solidFill>
                  <a:srgbClr val="000000"/>
                </a:solidFill>
                <a:effectLst/>
                <a:latin typeface="Consolas" panose="020B0609020204030204" pitchFamily="49" charset="0"/>
              </a:rPr>
              <a:t> </a:t>
            </a:r>
            <a:r>
              <a:rPr lang="en-US" sz="2400" b="0" dirty="0" err="1">
                <a:solidFill>
                  <a:srgbClr val="000000"/>
                </a:solidFill>
                <a:effectLst/>
                <a:latin typeface="Consolas" panose="020B0609020204030204" pitchFamily="49" charset="0"/>
              </a:rPr>
              <a:t>someOtherAsyncFunction</a:t>
            </a:r>
            <a:r>
              <a:rPr lang="en-US" sz="2400" b="0" dirty="0">
                <a:solidFill>
                  <a:srgbClr val="000000"/>
                </a:solidFill>
                <a:effectLst/>
                <a:latin typeface="Consolas" panose="020B0609020204030204" pitchFamily="49" charset="0"/>
              </a:rPr>
              <a:t>(j);</a:t>
            </a:r>
          </a:p>
          <a:p>
            <a:pPr algn="l">
              <a:buNone/>
            </a:pPr>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a:t>
            </a:r>
            <a:endParaRPr lang="en-US" sz="2400" b="0" dirty="0">
              <a:solidFill>
                <a:srgbClr val="000000"/>
              </a:solidFill>
              <a:effectLst/>
              <a:latin typeface="Consolas" panose="020B0609020204030204" pitchFamily="49" charset="0"/>
            </a:endParaRPr>
          </a:p>
          <a:p>
            <a:pPr algn="l">
              <a:buNone/>
            </a:pP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const</a:t>
            </a:r>
            <a:r>
              <a:rPr lang="en-US" sz="2400" b="0" dirty="0">
                <a:solidFill>
                  <a:srgbClr val="000000"/>
                </a:solidFill>
                <a:effectLst/>
                <a:latin typeface="Consolas" panose="020B0609020204030204" pitchFamily="49" charset="0"/>
              </a:rPr>
              <a:t> m = k + </a:t>
            </a:r>
            <a:r>
              <a:rPr lang="en-US" sz="2400" b="0" dirty="0">
                <a:solidFill>
                  <a:srgbClr val="098658"/>
                </a:solidFill>
                <a:effectLst/>
                <a:latin typeface="Consolas" panose="020B0609020204030204" pitchFamily="49" charset="0"/>
              </a:rPr>
              <a:t>100</a:t>
            </a:r>
            <a:endParaRPr lang="en-US" sz="2400" b="0" dirty="0">
              <a:solidFill>
                <a:srgbClr val="000000"/>
              </a:solidFill>
              <a:effectLst/>
              <a:latin typeface="Consolas" panose="020B0609020204030204" pitchFamily="49" charset="0"/>
            </a:endParaRPr>
          </a:p>
          <a:p>
            <a:pPr algn="l">
              <a:buNone/>
            </a:pP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return</a:t>
            </a:r>
            <a:r>
              <a:rPr lang="en-US" sz="2400" b="0" dirty="0">
                <a:solidFill>
                  <a:srgbClr val="000000"/>
                </a:solidFill>
                <a:effectLst/>
                <a:latin typeface="Consolas" panose="020B0609020204030204" pitchFamily="49" charset="0"/>
              </a:rPr>
              <a:t> m;</a:t>
            </a:r>
          </a:p>
          <a:p>
            <a:pPr algn="l"/>
            <a:r>
              <a:rPr lang="en-US" sz="2400" b="0" dirty="0">
                <a:solidFill>
                  <a:srgbClr val="000000"/>
                </a:solidFill>
                <a:effectLst/>
                <a:latin typeface="Consolas" panose="020B0609020204030204" pitchFamily="49" charset="0"/>
              </a:rPr>
              <a:t>}</a:t>
            </a:r>
          </a:p>
        </p:txBody>
      </p:sp>
      <p:sp>
        <p:nvSpPr>
          <p:cNvPr id="3" name="Arrow: Down 2">
            <a:extLst>
              <a:ext uri="{FF2B5EF4-FFF2-40B4-BE49-F238E27FC236}">
                <a16:creationId xmlns:a16="http://schemas.microsoft.com/office/drawing/2014/main" id="{6B54834C-8102-EDAE-DF04-DFDCAEE46ECF}"/>
              </a:ext>
            </a:extLst>
          </p:cNvPr>
          <p:cNvSpPr/>
          <p:nvPr/>
        </p:nvSpPr>
        <p:spPr>
          <a:xfrm>
            <a:off x="2948940" y="2120265"/>
            <a:ext cx="484632" cy="978408"/>
          </a:xfrm>
          <a:prstGeom prst="downArrow">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800" dirty="0" err="1">
              <a:solidFill>
                <a:schemeClr val="tx1"/>
              </a:solidFill>
            </a:endParaRPr>
          </a:p>
        </p:txBody>
      </p:sp>
      <p:sp>
        <p:nvSpPr>
          <p:cNvPr id="5" name="Arrow: Down 4">
            <a:extLst>
              <a:ext uri="{FF2B5EF4-FFF2-40B4-BE49-F238E27FC236}">
                <a16:creationId xmlns:a16="http://schemas.microsoft.com/office/drawing/2014/main" id="{117E8493-15BF-4065-D356-CF36F2837AB5}"/>
              </a:ext>
            </a:extLst>
          </p:cNvPr>
          <p:cNvSpPr/>
          <p:nvPr/>
        </p:nvSpPr>
        <p:spPr>
          <a:xfrm rot="10800000">
            <a:off x="2948940" y="4293876"/>
            <a:ext cx="484632" cy="978408"/>
          </a:xfrm>
          <a:prstGeom prst="downArrow">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800" dirty="0" err="1">
              <a:solidFill>
                <a:schemeClr val="tx1"/>
              </a:solidFill>
            </a:endParaRPr>
          </a:p>
        </p:txBody>
      </p:sp>
      <p:sp>
        <p:nvSpPr>
          <p:cNvPr id="7" name="TextBox 6">
            <a:extLst>
              <a:ext uri="{FF2B5EF4-FFF2-40B4-BE49-F238E27FC236}">
                <a16:creationId xmlns:a16="http://schemas.microsoft.com/office/drawing/2014/main" id="{1B7CEFFB-3DF7-EEAA-CE4D-F1394C5003D3}"/>
              </a:ext>
            </a:extLst>
          </p:cNvPr>
          <p:cNvSpPr txBox="1"/>
          <p:nvPr/>
        </p:nvSpPr>
        <p:spPr>
          <a:xfrm>
            <a:off x="8610600" y="2152269"/>
            <a:ext cx="2933700" cy="9144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sz="4400" dirty="0">
                <a:solidFill>
                  <a:schemeClr val="tx1"/>
                </a:solidFill>
                <a:latin typeface="Verdana" panose="020B0604030504040204" pitchFamily="34" charset="0"/>
                <a:ea typeface="Verdana" panose="020B0604030504040204" pitchFamily="34" charset="0"/>
              </a:rPr>
              <a:t>HERE</a:t>
            </a:r>
          </a:p>
        </p:txBody>
      </p:sp>
      <p:sp>
        <p:nvSpPr>
          <p:cNvPr id="8" name="TextBox 7">
            <a:extLst>
              <a:ext uri="{FF2B5EF4-FFF2-40B4-BE49-F238E27FC236}">
                <a16:creationId xmlns:a16="http://schemas.microsoft.com/office/drawing/2014/main" id="{90C8FAC2-46C7-6670-DACD-87A434912A90}"/>
              </a:ext>
            </a:extLst>
          </p:cNvPr>
          <p:cNvSpPr txBox="1"/>
          <p:nvPr/>
        </p:nvSpPr>
        <p:spPr>
          <a:xfrm>
            <a:off x="8610599" y="4325880"/>
            <a:ext cx="3070861" cy="9144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algn="l">
              <a:defRPr sz="4400">
                <a:solidFill>
                  <a:schemeClr val="tx1"/>
                </a:solidFill>
                <a:latin typeface="Verdana" panose="020B0604030504040204" pitchFamily="34" charset="0"/>
                <a:ea typeface="Verdana" panose="020B0604030504040204" pitchFamily="34" charset="0"/>
              </a:defRPr>
            </a:lvl1pPr>
          </a:lstStyle>
          <a:p>
            <a:r>
              <a:rPr lang="en-US" dirty="0"/>
              <a:t>AND HERE</a:t>
            </a:r>
          </a:p>
        </p:txBody>
      </p:sp>
      <p:cxnSp>
        <p:nvCxnSpPr>
          <p:cNvPr id="10" name="Straight Arrow Connector 9">
            <a:extLst>
              <a:ext uri="{FF2B5EF4-FFF2-40B4-BE49-F238E27FC236}">
                <a16:creationId xmlns:a16="http://schemas.microsoft.com/office/drawing/2014/main" id="{6640DBD1-8F35-D3E7-7142-3B53B0C0A80A}"/>
              </a:ext>
            </a:extLst>
          </p:cNvPr>
          <p:cNvCxnSpPr>
            <a:stCxn id="7" idx="1"/>
          </p:cNvCxnSpPr>
          <p:nvPr/>
        </p:nvCxnSpPr>
        <p:spPr>
          <a:xfrm flipH="1" flipV="1">
            <a:off x="3433572" y="2606040"/>
            <a:ext cx="5177028" cy="3429"/>
          </a:xfrm>
          <a:prstGeom prst="straightConnector1">
            <a:avLst/>
          </a:prstGeom>
          <a:ln w="38100" cap="flat" cmpd="sng" algn="ctr">
            <a:solidFill>
              <a:schemeClr val="tx1"/>
            </a:solidFill>
            <a:prstDash val="dash"/>
            <a:round/>
            <a:headEnd type="none" w="med" len="med"/>
            <a:tailEnd type="stealth" w="lg" len="lg"/>
          </a:ln>
        </p:spPr>
        <p:style>
          <a:lnRef idx="0">
            <a:scrgbClr r="0" g="0" b="0"/>
          </a:lnRef>
          <a:fillRef idx="0">
            <a:scrgbClr r="0" g="0" b="0"/>
          </a:fillRef>
          <a:effectRef idx="0">
            <a:scrgbClr r="0" g="0" b="0"/>
          </a:effectRef>
          <a:fontRef idx="minor">
            <a:schemeClr val="tx1"/>
          </a:fontRef>
        </p:style>
      </p:cxnSp>
      <p:cxnSp>
        <p:nvCxnSpPr>
          <p:cNvPr id="11" name="Straight Arrow Connector 10">
            <a:extLst>
              <a:ext uri="{FF2B5EF4-FFF2-40B4-BE49-F238E27FC236}">
                <a16:creationId xmlns:a16="http://schemas.microsoft.com/office/drawing/2014/main" id="{FB6A15FB-9357-BFE9-CC6E-5EB2122C7AB0}"/>
              </a:ext>
            </a:extLst>
          </p:cNvPr>
          <p:cNvCxnSpPr/>
          <p:nvPr/>
        </p:nvCxnSpPr>
        <p:spPr>
          <a:xfrm flipH="1" flipV="1">
            <a:off x="3433571" y="4868930"/>
            <a:ext cx="5177028" cy="3429"/>
          </a:xfrm>
          <a:prstGeom prst="straightConnector1">
            <a:avLst/>
          </a:prstGeom>
          <a:ln w="38100" cap="flat" cmpd="sng" algn="ctr">
            <a:solidFill>
              <a:schemeClr val="tx1"/>
            </a:solidFill>
            <a:prstDash val="dash"/>
            <a:round/>
            <a:headEnd type="none" w="med" len="med"/>
            <a:tailEnd type="stealth" w="lg" len="lg"/>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7299436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E04E37-B77C-9C4E-D129-5600BEFB504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1C7B646-E7C9-1ECF-A13D-7C617B073950}"/>
              </a:ext>
            </a:extLst>
          </p:cNvPr>
          <p:cNvSpPr>
            <a:spLocks noGrp="1"/>
          </p:cNvSpPr>
          <p:nvPr>
            <p:ph type="title"/>
          </p:nvPr>
        </p:nvSpPr>
        <p:spPr/>
        <p:txBody>
          <a:bodyPr/>
          <a:lstStyle/>
          <a:p>
            <a:r>
              <a:rPr lang="en-US" dirty="0"/>
              <a:t>Those are the ONLY places an async function can pause.</a:t>
            </a:r>
          </a:p>
        </p:txBody>
      </p:sp>
      <p:sp>
        <p:nvSpPr>
          <p:cNvPr id="4" name="Slide Number Placeholder 3">
            <a:extLst>
              <a:ext uri="{FF2B5EF4-FFF2-40B4-BE49-F238E27FC236}">
                <a16:creationId xmlns:a16="http://schemas.microsoft.com/office/drawing/2014/main" id="{00BB5638-3499-FC92-7DE1-50A479596E7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8E901E3E-3BD3-D61C-AF10-3804D308DE16}"/>
              </a:ext>
            </a:extLst>
          </p:cNvPr>
          <p:cNvSpPr txBox="1"/>
          <p:nvPr/>
        </p:nvSpPr>
        <p:spPr>
          <a:xfrm>
            <a:off x="838201" y="1828800"/>
            <a:ext cx="8308888" cy="304698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buNone/>
            </a:pPr>
            <a:r>
              <a:rPr lang="en-US" sz="2400" b="0" dirty="0">
                <a:solidFill>
                  <a:srgbClr val="0000FF"/>
                </a:solidFill>
                <a:effectLst/>
                <a:latin typeface="Consolas" panose="020B0609020204030204" pitchFamily="49" charset="0"/>
              </a:rPr>
              <a:t>async</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function</a:t>
            </a:r>
            <a:r>
              <a:rPr lang="en-US" sz="2400" b="0" dirty="0">
                <a:solidFill>
                  <a:srgbClr val="000000"/>
                </a:solidFill>
                <a:effectLst/>
                <a:latin typeface="Consolas" panose="020B0609020204030204" pitchFamily="49" charset="0"/>
              </a:rPr>
              <a:t> </a:t>
            </a:r>
            <a:r>
              <a:rPr lang="en-US" sz="2400" b="0" dirty="0" err="1">
                <a:solidFill>
                  <a:srgbClr val="000000"/>
                </a:solidFill>
                <a:effectLst/>
                <a:latin typeface="Consolas" panose="020B0609020204030204" pitchFamily="49" charset="0"/>
              </a:rPr>
              <a:t>someFunction</a:t>
            </a:r>
            <a:r>
              <a:rPr lang="en-US" sz="2400" b="0" dirty="0">
                <a:solidFill>
                  <a:srgbClr val="000000"/>
                </a:solidFill>
                <a:effectLst/>
                <a:latin typeface="Consolas" panose="020B0609020204030204" pitchFamily="49" charset="0"/>
              </a:rPr>
              <a:t>(</a:t>
            </a:r>
            <a:r>
              <a:rPr lang="en-US" sz="2400" b="0" dirty="0" err="1">
                <a:solidFill>
                  <a:srgbClr val="000000"/>
                </a:solidFill>
                <a:effectLst/>
                <a:latin typeface="Consolas" panose="020B0609020204030204" pitchFamily="49" charset="0"/>
              </a:rPr>
              <a:t>i</a:t>
            </a:r>
            <a:r>
              <a:rPr lang="en-US" sz="2400" b="0" dirty="0">
                <a:solidFill>
                  <a:srgbClr val="000000"/>
                </a:solidFill>
                <a:effectLst/>
                <a:latin typeface="Consolas" panose="020B0609020204030204" pitchFamily="49" charset="0"/>
              </a:rPr>
              <a:t>: number) {</a:t>
            </a:r>
          </a:p>
          <a:p>
            <a:pPr algn="l">
              <a:buNone/>
            </a:pP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const</a:t>
            </a:r>
            <a:r>
              <a:rPr lang="en-US" sz="2400" b="0" dirty="0">
                <a:solidFill>
                  <a:srgbClr val="000000"/>
                </a:solidFill>
                <a:effectLst/>
                <a:latin typeface="Consolas" panose="020B0609020204030204" pitchFamily="49" charset="0"/>
              </a:rPr>
              <a:t> j = </a:t>
            </a:r>
            <a:r>
              <a:rPr lang="en-US" sz="2400" b="0" dirty="0" err="1">
                <a:solidFill>
                  <a:srgbClr val="000000"/>
                </a:solidFill>
                <a:effectLst/>
                <a:latin typeface="Consolas" panose="020B0609020204030204" pitchFamily="49" charset="0"/>
              </a:rPr>
              <a:t>i</a:t>
            </a:r>
            <a:r>
              <a:rPr lang="en-US" sz="2400" b="0" dirty="0">
                <a:solidFill>
                  <a:srgbClr val="000000"/>
                </a:solidFill>
                <a:effectLst/>
                <a:latin typeface="Consolas" panose="020B0609020204030204" pitchFamily="49" charset="0"/>
              </a:rPr>
              <a:t> + </a:t>
            </a:r>
            <a:r>
              <a:rPr lang="en-US" sz="2400" b="0" dirty="0">
                <a:solidFill>
                  <a:srgbClr val="098658"/>
                </a:solidFill>
                <a:effectLst/>
                <a:latin typeface="Consolas" panose="020B0609020204030204" pitchFamily="49" charset="0"/>
              </a:rPr>
              <a:t>1</a:t>
            </a:r>
            <a:r>
              <a:rPr lang="en-US" sz="2400" b="0" dirty="0">
                <a:solidFill>
                  <a:srgbClr val="000000"/>
                </a:solidFill>
                <a:effectLst/>
                <a:latin typeface="Consolas" panose="020B0609020204030204" pitchFamily="49" charset="0"/>
              </a:rPr>
              <a:t>;</a:t>
            </a:r>
          </a:p>
          <a:p>
            <a:pPr algn="l">
              <a:buNone/>
            </a:pPr>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 </a:t>
            </a:r>
            <a:endParaRPr lang="en-US" sz="2400" b="0" dirty="0">
              <a:solidFill>
                <a:srgbClr val="000000"/>
              </a:solidFill>
              <a:effectLst/>
              <a:latin typeface="Consolas" panose="020B0609020204030204" pitchFamily="49" charset="0"/>
            </a:endParaRPr>
          </a:p>
          <a:p>
            <a:pPr algn="l">
              <a:buNone/>
            </a:pP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const</a:t>
            </a:r>
            <a:r>
              <a:rPr lang="en-US" sz="2400" b="0" dirty="0">
                <a:solidFill>
                  <a:srgbClr val="000000"/>
                </a:solidFill>
                <a:effectLst/>
                <a:latin typeface="Consolas" panose="020B0609020204030204" pitchFamily="49" charset="0"/>
              </a:rPr>
              <a:t> k = </a:t>
            </a:r>
            <a:r>
              <a:rPr lang="en-US" sz="2400" b="0" dirty="0">
                <a:solidFill>
                  <a:srgbClr val="0000FF"/>
                </a:solidFill>
                <a:effectLst/>
                <a:latin typeface="Consolas" panose="020B0609020204030204" pitchFamily="49" charset="0"/>
              </a:rPr>
              <a:t>await</a:t>
            </a:r>
            <a:r>
              <a:rPr lang="en-US" sz="2400" b="0" dirty="0">
                <a:solidFill>
                  <a:srgbClr val="000000"/>
                </a:solidFill>
                <a:effectLst/>
                <a:latin typeface="Consolas" panose="020B0609020204030204" pitchFamily="49" charset="0"/>
              </a:rPr>
              <a:t> </a:t>
            </a:r>
            <a:r>
              <a:rPr lang="en-US" sz="2400" b="0" dirty="0" err="1">
                <a:solidFill>
                  <a:srgbClr val="000000"/>
                </a:solidFill>
                <a:effectLst/>
                <a:latin typeface="Consolas" panose="020B0609020204030204" pitchFamily="49" charset="0"/>
              </a:rPr>
              <a:t>someOtherAsyncFunction</a:t>
            </a:r>
            <a:r>
              <a:rPr lang="en-US" sz="2400" b="0" dirty="0">
                <a:solidFill>
                  <a:srgbClr val="000000"/>
                </a:solidFill>
                <a:effectLst/>
                <a:latin typeface="Consolas" panose="020B0609020204030204" pitchFamily="49" charset="0"/>
              </a:rPr>
              <a:t>(j);</a:t>
            </a:r>
          </a:p>
          <a:p>
            <a:pPr algn="l">
              <a:buNone/>
            </a:pPr>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a:t>
            </a:r>
            <a:endParaRPr lang="en-US" sz="2400" b="0" dirty="0">
              <a:solidFill>
                <a:srgbClr val="000000"/>
              </a:solidFill>
              <a:effectLst/>
              <a:latin typeface="Consolas" panose="020B0609020204030204" pitchFamily="49" charset="0"/>
            </a:endParaRPr>
          </a:p>
          <a:p>
            <a:pPr algn="l">
              <a:buNone/>
            </a:pP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const</a:t>
            </a:r>
            <a:r>
              <a:rPr lang="en-US" sz="2400" b="0" dirty="0">
                <a:solidFill>
                  <a:srgbClr val="000000"/>
                </a:solidFill>
                <a:effectLst/>
                <a:latin typeface="Consolas" panose="020B0609020204030204" pitchFamily="49" charset="0"/>
              </a:rPr>
              <a:t> m = k + </a:t>
            </a:r>
            <a:r>
              <a:rPr lang="en-US" sz="2400" b="0" dirty="0">
                <a:solidFill>
                  <a:srgbClr val="098658"/>
                </a:solidFill>
                <a:effectLst/>
                <a:latin typeface="Consolas" panose="020B0609020204030204" pitchFamily="49" charset="0"/>
              </a:rPr>
              <a:t>100</a:t>
            </a:r>
            <a:endParaRPr lang="en-US" sz="2400" b="0" dirty="0">
              <a:solidFill>
                <a:srgbClr val="000000"/>
              </a:solidFill>
              <a:effectLst/>
              <a:latin typeface="Consolas" panose="020B0609020204030204" pitchFamily="49" charset="0"/>
            </a:endParaRPr>
          </a:p>
          <a:p>
            <a:pPr algn="l">
              <a:buNone/>
            </a:pP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return</a:t>
            </a:r>
            <a:r>
              <a:rPr lang="en-US" sz="2400" b="0" dirty="0">
                <a:solidFill>
                  <a:srgbClr val="000000"/>
                </a:solidFill>
                <a:effectLst/>
                <a:latin typeface="Consolas" panose="020B0609020204030204" pitchFamily="49" charset="0"/>
              </a:rPr>
              <a:t> m;</a:t>
            </a:r>
          </a:p>
          <a:p>
            <a:pPr algn="l"/>
            <a:r>
              <a:rPr lang="en-US" sz="2400" b="0" dirty="0">
                <a:solidFill>
                  <a:srgbClr val="000000"/>
                </a:solidFill>
                <a:effectLst/>
                <a:latin typeface="Consolas" panose="020B0609020204030204" pitchFamily="49" charset="0"/>
              </a:rPr>
              <a:t>}</a:t>
            </a:r>
          </a:p>
        </p:txBody>
      </p:sp>
      <p:sp>
        <p:nvSpPr>
          <p:cNvPr id="3" name="Rectangle 2">
            <a:extLst>
              <a:ext uri="{FF2B5EF4-FFF2-40B4-BE49-F238E27FC236}">
                <a16:creationId xmlns:a16="http://schemas.microsoft.com/office/drawing/2014/main" id="{AD72C626-B5CD-E8CD-D7D3-DB3B71C929C0}"/>
              </a:ext>
            </a:extLst>
          </p:cNvPr>
          <p:cNvSpPr/>
          <p:nvPr/>
        </p:nvSpPr>
        <p:spPr>
          <a:xfrm>
            <a:off x="1561672" y="2301411"/>
            <a:ext cx="2845941" cy="729465"/>
          </a:xfrm>
          <a:prstGeom prst="rect">
            <a:avLst/>
          </a:prstGeom>
          <a:solidFill>
            <a:schemeClr val="bg2">
              <a:lumMod val="75000"/>
              <a:alpha val="81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800" dirty="0" err="1">
              <a:solidFill>
                <a:schemeClr val="tx1"/>
              </a:solidFill>
            </a:endParaRPr>
          </a:p>
        </p:txBody>
      </p:sp>
      <p:sp>
        <p:nvSpPr>
          <p:cNvPr id="5" name="Rectangle 4">
            <a:extLst>
              <a:ext uri="{FF2B5EF4-FFF2-40B4-BE49-F238E27FC236}">
                <a16:creationId xmlns:a16="http://schemas.microsoft.com/office/drawing/2014/main" id="{FBBEA780-06CD-240A-2352-06148FFFCBDB}"/>
              </a:ext>
            </a:extLst>
          </p:cNvPr>
          <p:cNvSpPr/>
          <p:nvPr/>
        </p:nvSpPr>
        <p:spPr>
          <a:xfrm>
            <a:off x="1561671" y="3373889"/>
            <a:ext cx="2845941" cy="1054273"/>
          </a:xfrm>
          <a:prstGeom prst="rect">
            <a:avLst/>
          </a:prstGeom>
          <a:solidFill>
            <a:schemeClr val="bg2">
              <a:lumMod val="75000"/>
              <a:alpha val="81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800" dirty="0" err="1">
              <a:solidFill>
                <a:schemeClr val="tx1"/>
              </a:solidFill>
            </a:endParaRPr>
          </a:p>
        </p:txBody>
      </p:sp>
      <p:sp>
        <p:nvSpPr>
          <p:cNvPr id="7" name="TextBox 6">
            <a:extLst>
              <a:ext uri="{FF2B5EF4-FFF2-40B4-BE49-F238E27FC236}">
                <a16:creationId xmlns:a16="http://schemas.microsoft.com/office/drawing/2014/main" id="{A7054B68-E3A5-6C34-34E3-FEFB197B43B6}"/>
              </a:ext>
            </a:extLst>
          </p:cNvPr>
          <p:cNvSpPr txBox="1"/>
          <p:nvPr/>
        </p:nvSpPr>
        <p:spPr>
          <a:xfrm>
            <a:off x="8342616" y="2152269"/>
            <a:ext cx="3471809" cy="87860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sz="3600" dirty="0">
                <a:solidFill>
                  <a:schemeClr val="tx1"/>
                </a:solidFill>
                <a:latin typeface="Verdana" panose="020B0604030504040204" pitchFamily="34" charset="0"/>
                <a:ea typeface="Verdana" panose="020B0604030504040204" pitchFamily="34" charset="0"/>
              </a:rPr>
              <a:t>Never in here</a:t>
            </a:r>
          </a:p>
        </p:txBody>
      </p:sp>
      <p:cxnSp>
        <p:nvCxnSpPr>
          <p:cNvPr id="8" name="Straight Arrow Connector 7">
            <a:extLst>
              <a:ext uri="{FF2B5EF4-FFF2-40B4-BE49-F238E27FC236}">
                <a16:creationId xmlns:a16="http://schemas.microsoft.com/office/drawing/2014/main" id="{83030F62-7303-04CB-DF87-217370AD0FA9}"/>
              </a:ext>
            </a:extLst>
          </p:cNvPr>
          <p:cNvCxnSpPr>
            <a:cxnSpLocks/>
          </p:cNvCxnSpPr>
          <p:nvPr/>
        </p:nvCxnSpPr>
        <p:spPr>
          <a:xfrm flipH="1">
            <a:off x="4407614" y="2583480"/>
            <a:ext cx="3935002" cy="122589"/>
          </a:xfrm>
          <a:prstGeom prst="straightConnector1">
            <a:avLst/>
          </a:prstGeom>
          <a:ln w="38100" cap="flat" cmpd="sng" algn="ctr">
            <a:solidFill>
              <a:schemeClr val="tx1"/>
            </a:solidFill>
            <a:prstDash val="dash"/>
            <a:round/>
            <a:headEnd type="none" w="med" len="med"/>
            <a:tailEnd type="stealth" w="lg" len="lg"/>
          </a:ln>
        </p:spPr>
        <p:style>
          <a:lnRef idx="0">
            <a:scrgbClr r="0" g="0" b="0"/>
          </a:lnRef>
          <a:fillRef idx="0">
            <a:scrgbClr r="0" g="0" b="0"/>
          </a:fillRef>
          <a:effectRef idx="0">
            <a:scrgbClr r="0" g="0" b="0"/>
          </a:effectRef>
          <a:fontRef idx="minor">
            <a:schemeClr val="tx1"/>
          </a:fontRef>
        </p:style>
      </p:cxnSp>
      <p:sp>
        <p:nvSpPr>
          <p:cNvPr id="13" name="TextBox 12">
            <a:extLst>
              <a:ext uri="{FF2B5EF4-FFF2-40B4-BE49-F238E27FC236}">
                <a16:creationId xmlns:a16="http://schemas.microsoft.com/office/drawing/2014/main" id="{92DF861A-00B0-115D-46D2-C2FE0E83C985}"/>
              </a:ext>
            </a:extLst>
          </p:cNvPr>
          <p:cNvSpPr txBox="1"/>
          <p:nvPr/>
        </p:nvSpPr>
        <p:spPr>
          <a:xfrm>
            <a:off x="8342615" y="3632831"/>
            <a:ext cx="3471809" cy="87860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sz="3600" dirty="0">
                <a:solidFill>
                  <a:schemeClr val="tx1"/>
                </a:solidFill>
                <a:latin typeface="Verdana" panose="020B0604030504040204" pitchFamily="34" charset="0"/>
                <a:ea typeface="Verdana" panose="020B0604030504040204" pitchFamily="34" charset="0"/>
              </a:rPr>
              <a:t>Or in here</a:t>
            </a:r>
          </a:p>
        </p:txBody>
      </p:sp>
      <p:cxnSp>
        <p:nvCxnSpPr>
          <p:cNvPr id="14" name="Straight Arrow Connector 13">
            <a:extLst>
              <a:ext uri="{FF2B5EF4-FFF2-40B4-BE49-F238E27FC236}">
                <a16:creationId xmlns:a16="http://schemas.microsoft.com/office/drawing/2014/main" id="{D50DDC1E-F961-9AFF-F97B-74EDC8E77DF4}"/>
              </a:ext>
            </a:extLst>
          </p:cNvPr>
          <p:cNvCxnSpPr>
            <a:cxnSpLocks/>
            <a:endCxn id="5" idx="3"/>
          </p:cNvCxnSpPr>
          <p:nvPr/>
        </p:nvCxnSpPr>
        <p:spPr>
          <a:xfrm flipH="1" flipV="1">
            <a:off x="4407612" y="3901026"/>
            <a:ext cx="3935003" cy="171108"/>
          </a:xfrm>
          <a:prstGeom prst="straightConnector1">
            <a:avLst/>
          </a:prstGeom>
          <a:ln w="38100" cap="flat" cmpd="sng" algn="ctr">
            <a:solidFill>
              <a:schemeClr val="tx1"/>
            </a:solidFill>
            <a:prstDash val="dash"/>
            <a:round/>
            <a:headEnd type="none" w="med" len="med"/>
            <a:tailEnd type="stealth" w="lg" len="lg"/>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41619310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0D74F-37D9-58E0-28AE-F4FE65F1E4AA}"/>
              </a:ext>
            </a:extLst>
          </p:cNvPr>
          <p:cNvSpPr>
            <a:spLocks noGrp="1"/>
          </p:cNvSpPr>
          <p:nvPr>
            <p:ph type="title"/>
          </p:nvPr>
        </p:nvSpPr>
        <p:spPr/>
        <p:txBody>
          <a:bodyPr/>
          <a:lstStyle/>
          <a:p>
            <a:r>
              <a:rPr lang="en-US" dirty="0"/>
              <a:t>Terminology: promises and run-to-completion</a:t>
            </a:r>
          </a:p>
        </p:txBody>
      </p:sp>
      <p:sp>
        <p:nvSpPr>
          <p:cNvPr id="3" name="Content Placeholder 2">
            <a:extLst>
              <a:ext uri="{FF2B5EF4-FFF2-40B4-BE49-F238E27FC236}">
                <a16:creationId xmlns:a16="http://schemas.microsoft.com/office/drawing/2014/main" id="{923883D1-804C-2B0E-B307-7E10EB59752B}"/>
              </a:ext>
            </a:extLst>
          </p:cNvPr>
          <p:cNvSpPr>
            <a:spLocks noGrp="1"/>
          </p:cNvSpPr>
          <p:nvPr>
            <p:ph idx="1"/>
          </p:nvPr>
        </p:nvSpPr>
        <p:spPr/>
        <p:txBody>
          <a:bodyPr/>
          <a:lstStyle/>
          <a:p>
            <a:r>
              <a:rPr lang="en-US" dirty="0"/>
              <a:t>The units of work between two pause points is called a "promise"</a:t>
            </a:r>
          </a:p>
          <a:p>
            <a:r>
              <a:rPr lang="en-US" dirty="0"/>
              <a:t>The pattern we've just talked about is called "run-to-completion" semantics, because a pause point corresponds exactly to the end of one of these units of work</a:t>
            </a:r>
          </a:p>
          <a:p>
            <a:r>
              <a:rPr lang="en-US" dirty="0"/>
              <a:t>You can do lots of different things with promises.</a:t>
            </a:r>
          </a:p>
          <a:p>
            <a:r>
              <a:rPr lang="en-US" dirty="0"/>
              <a:t>Let's look some typical patterns.</a:t>
            </a:r>
          </a:p>
        </p:txBody>
      </p:sp>
      <p:sp>
        <p:nvSpPr>
          <p:cNvPr id="4" name="Slide Number Placeholder 3">
            <a:extLst>
              <a:ext uri="{FF2B5EF4-FFF2-40B4-BE49-F238E27FC236}">
                <a16:creationId xmlns:a16="http://schemas.microsoft.com/office/drawing/2014/main" id="{5D0C82EA-6AFA-0238-FD72-B79658B3672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782660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327A96B-52A6-E816-7BDA-6D12F3AD69B3}"/>
              </a:ext>
            </a:extLst>
          </p:cNvPr>
          <p:cNvSpPr>
            <a:spLocks noGrp="1"/>
          </p:cNvSpPr>
          <p:nvPr>
            <p:ph type="title"/>
          </p:nvPr>
        </p:nvSpPr>
        <p:spPr>
          <a:xfrm>
            <a:off x="838200" y="0"/>
            <a:ext cx="9158555" cy="1325563"/>
          </a:xfrm>
        </p:spPr>
        <p:txBody>
          <a:bodyPr/>
          <a:lstStyle/>
          <a:p>
            <a:r>
              <a:rPr lang="en-US" dirty="0"/>
              <a:t>Programming with async/await</a:t>
            </a:r>
          </a:p>
        </p:txBody>
      </p:sp>
      <p:sp>
        <p:nvSpPr>
          <p:cNvPr id="4" name="Slide Number Placeholder 3">
            <a:extLst>
              <a:ext uri="{FF2B5EF4-FFF2-40B4-BE49-F238E27FC236}">
                <a16:creationId xmlns:a16="http://schemas.microsoft.com/office/drawing/2014/main" id="{F83F6873-DBA9-8078-BF66-6002ECD5943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6" name="Content Placeholder 5" descr="A cartoon of a stork carrying a baby&#10;&#10;Description automatically generated">
            <a:extLst>
              <a:ext uri="{FF2B5EF4-FFF2-40B4-BE49-F238E27FC236}">
                <a16:creationId xmlns:a16="http://schemas.microsoft.com/office/drawing/2014/main" id="{EA492014-83EF-D012-FF0D-82A14D4E59F5}"/>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b="9820"/>
          <a:stretch/>
        </p:blipFill>
        <p:spPr>
          <a:xfrm>
            <a:off x="7217629" y="1476366"/>
            <a:ext cx="3676378" cy="4131300"/>
          </a:xfrm>
          <a:prstGeom prst="rect">
            <a:avLst/>
          </a:prstGeom>
        </p:spPr>
      </p:pic>
      <p:sp>
        <p:nvSpPr>
          <p:cNvPr id="7" name="TextBox 6">
            <a:extLst>
              <a:ext uri="{FF2B5EF4-FFF2-40B4-BE49-F238E27FC236}">
                <a16:creationId xmlns:a16="http://schemas.microsoft.com/office/drawing/2014/main" id="{43025931-BEF3-71CF-2BDB-A253C06CD1DC}"/>
              </a:ext>
            </a:extLst>
          </p:cNvPr>
          <p:cNvSpPr txBox="1"/>
          <p:nvPr/>
        </p:nvSpPr>
        <p:spPr>
          <a:xfrm>
            <a:off x="8574141" y="7541524"/>
            <a:ext cx="2319866" cy="200055"/>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spAutoFit/>
          </a:bodyPr>
          <a:lstStyle/>
          <a:p>
            <a:pPr algn="r">
              <a:spcAft>
                <a:spcPts val="600"/>
              </a:spcAft>
            </a:pPr>
            <a:r>
              <a:rPr lang="en-US" sz="700">
                <a:solidFill>
                  <a:srgbClr val="FFFFFF"/>
                </a:solidFill>
                <a:hlinkClick r:id="rId4" tooltip="https://www.pngall.com/stork-png/download/31773">
                  <a:extLst>
                    <a:ext uri="{A12FA001-AC4F-418D-AE19-62706E023703}">
                      <ahyp:hlinkClr xmlns:ahyp="http://schemas.microsoft.com/office/drawing/2018/hyperlinkcolor" val="tx"/>
                    </a:ext>
                  </a:extLst>
                </a:hlinkClick>
              </a:rPr>
              <a:t>This Photo</a:t>
            </a:r>
            <a:r>
              <a:rPr lang="en-US" sz="700">
                <a:solidFill>
                  <a:srgbClr val="FFFFFF"/>
                </a:solidFill>
              </a:rPr>
              <a:t> by Unknown Author is licensed under </a:t>
            </a:r>
            <a:r>
              <a:rPr lang="en-US" sz="700">
                <a:solidFill>
                  <a:srgbClr val="FFFFFF"/>
                </a:solidFill>
                <a:hlinkClick r:id="rId5" tooltip="https://creativecommons.org/licenses/by-nc/3.0/">
                  <a:extLst>
                    <a:ext uri="{A12FA001-AC4F-418D-AE19-62706E023703}">
                      <ahyp:hlinkClr xmlns:ahyp="http://schemas.microsoft.com/office/drawing/2018/hyperlinkcolor" val="tx"/>
                    </a:ext>
                  </a:extLst>
                </a:hlinkClick>
              </a:rPr>
              <a:t>CC BY-NC</a:t>
            </a:r>
            <a:endParaRPr lang="en-US" sz="700">
              <a:solidFill>
                <a:srgbClr val="FFFFFF"/>
              </a:solidFill>
            </a:endParaRPr>
          </a:p>
        </p:txBody>
      </p:sp>
      <p:sp>
        <p:nvSpPr>
          <p:cNvPr id="8" name="Content Placeholder 10">
            <a:extLst>
              <a:ext uri="{FF2B5EF4-FFF2-40B4-BE49-F238E27FC236}">
                <a16:creationId xmlns:a16="http://schemas.microsoft.com/office/drawing/2014/main" id="{55E95727-140F-D7B6-2673-CDBF8E7F24AC}"/>
              </a:ext>
            </a:extLst>
          </p:cNvPr>
          <p:cNvSpPr txBox="1">
            <a:spLocks/>
          </p:cNvSpPr>
          <p:nvPr/>
        </p:nvSpPr>
        <p:spPr>
          <a:xfrm>
            <a:off x="838200" y="1735441"/>
            <a:ext cx="5644793" cy="3613149"/>
          </a:xfrm>
          <a:prstGeom prst="rect">
            <a:avLst/>
          </a:prstGeom>
        </p:spPr>
        <p:txBody>
          <a:bodyPr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When you program, you will typically start with some typescript API procedure that is an async.</a:t>
            </a:r>
          </a:p>
          <a:p>
            <a:r>
              <a:rPr lang="en-US" sz="2000" dirty="0"/>
              <a:t>These are typically things like I/O or http calls.</a:t>
            </a:r>
          </a:p>
          <a:p>
            <a:r>
              <a:rPr lang="en-US" sz="2000" dirty="0"/>
              <a:t>Then you will build bigger </a:t>
            </a:r>
            <a:r>
              <a:rPr lang="en-US" sz="2000" dirty="0" err="1"/>
              <a:t>asyncs</a:t>
            </a:r>
            <a:r>
              <a:rPr lang="en-US" sz="2000" dirty="0"/>
              <a:t>.</a:t>
            </a:r>
          </a:p>
          <a:p>
            <a:r>
              <a:rPr lang="en-US" sz="2000" dirty="0"/>
              <a:t>Let's show some examples.</a:t>
            </a:r>
          </a:p>
          <a:p>
            <a:endParaRPr lang="en-US" sz="2000" dirty="0"/>
          </a:p>
        </p:txBody>
      </p:sp>
    </p:spTree>
    <p:extLst>
      <p:ext uri="{BB962C8B-B14F-4D97-AF65-F5344CB8AC3E}">
        <p14:creationId xmlns:p14="http://schemas.microsoft.com/office/powerpoint/2010/main" val="30300718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1DE33-0ED1-3F24-05FB-1AD08BFF9F07}"/>
              </a:ext>
            </a:extLst>
          </p:cNvPr>
          <p:cNvSpPr>
            <a:spLocks noGrp="1"/>
          </p:cNvSpPr>
          <p:nvPr>
            <p:ph type="title"/>
          </p:nvPr>
        </p:nvSpPr>
        <p:spPr/>
        <p:txBody>
          <a:bodyPr/>
          <a:lstStyle/>
          <a:p>
            <a:r>
              <a:rPr lang="en-US" dirty="0"/>
              <a:t>Example:</a:t>
            </a:r>
          </a:p>
        </p:txBody>
      </p:sp>
      <p:sp>
        <p:nvSpPr>
          <p:cNvPr id="3" name="Slide Number Placeholder 2">
            <a:extLst>
              <a:ext uri="{FF2B5EF4-FFF2-40B4-BE49-F238E27FC236}">
                <a16:creationId xmlns:a16="http://schemas.microsoft.com/office/drawing/2014/main" id="{F2114101-1E1B-B6A5-9257-8274D453B30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7EEEED4A-F825-36DE-4D0D-71F249BADA7F}"/>
              </a:ext>
            </a:extLst>
          </p:cNvPr>
          <p:cNvSpPr txBox="1"/>
          <p:nvPr/>
        </p:nvSpPr>
        <p:spPr>
          <a:xfrm>
            <a:off x="838200" y="1713651"/>
            <a:ext cx="9921240" cy="6001643"/>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2000" b="0" dirty="0">
                <a:solidFill>
                  <a:srgbClr val="008000"/>
                </a:solidFill>
                <a:effectLst/>
                <a:latin typeface="Consolas" panose="020B0609020204030204" pitchFamily="49" charset="0"/>
              </a:rPr>
              <a:t>// </a:t>
            </a:r>
            <a:r>
              <a:rPr lang="en-US" sz="2000" b="0" dirty="0" err="1">
                <a:solidFill>
                  <a:srgbClr val="008000"/>
                </a:solidFill>
                <a:effectLst/>
                <a:latin typeface="Consolas" panose="020B0609020204030204" pitchFamily="49" charset="0"/>
              </a:rPr>
              <a:t>fakeRequest</a:t>
            </a:r>
            <a:r>
              <a:rPr lang="en-US" sz="2000" b="0" dirty="0">
                <a:solidFill>
                  <a:srgbClr val="008000"/>
                </a:solidFill>
                <a:effectLst/>
                <a:latin typeface="Consolas" panose="020B0609020204030204" pitchFamily="49" charset="0"/>
              </a:rPr>
              <a:t>(n) is an async that waits for 1 second and then </a:t>
            </a:r>
          </a:p>
          <a:p>
            <a:pPr algn="l"/>
            <a:r>
              <a:rPr lang="en-US" sz="2000" b="0" dirty="0">
                <a:solidFill>
                  <a:srgbClr val="008000"/>
                </a:solidFill>
                <a:effectLst/>
                <a:latin typeface="Consolas" panose="020B0609020204030204" pitchFamily="49" charset="0"/>
              </a:rPr>
              <a:t>// resolves with the number n+10</a:t>
            </a:r>
            <a:endParaRPr lang="en-US" sz="2000" b="0" dirty="0">
              <a:solidFill>
                <a:srgbClr val="000000"/>
              </a:solidFill>
              <a:effectLst/>
              <a:latin typeface="Consolas" panose="020B0609020204030204" pitchFamily="49" charset="0"/>
            </a:endParaRPr>
          </a:p>
          <a:p>
            <a:pPr algn="l"/>
            <a:r>
              <a:rPr lang="en-US" sz="2000" dirty="0">
                <a:solidFill>
                  <a:srgbClr val="0000FF"/>
                </a:solidFill>
                <a:latin typeface="Consolas" panose="020B0609020204030204" pitchFamily="49" charset="0"/>
              </a:rPr>
              <a:t>import </a:t>
            </a:r>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fakeRequest</a:t>
            </a:r>
            <a:r>
              <a:rPr lang="en-US" sz="2000" b="0" dirty="0">
                <a:solidFill>
                  <a:srgbClr val="000000"/>
                </a:solidFill>
                <a:effectLst/>
                <a:latin typeface="Consolas" panose="020B0609020204030204" pitchFamily="49" charset="0"/>
              </a:rPr>
              <a:t> } </a:t>
            </a:r>
            <a:r>
              <a:rPr lang="en-US" sz="2000" b="0" dirty="0">
                <a:solidFill>
                  <a:srgbClr val="0000FF"/>
                </a:solidFill>
                <a:effectLst/>
                <a:latin typeface="Consolas" panose="020B0609020204030204" pitchFamily="49" charset="0"/>
              </a:rPr>
              <a:t>from</a:t>
            </a:r>
            <a:r>
              <a:rPr lang="en-US" sz="2000" b="0" dirty="0">
                <a:solidFill>
                  <a:srgbClr val="000000"/>
                </a:solidFill>
                <a:effectLst/>
                <a:latin typeface="Consolas" panose="020B0609020204030204" pitchFamily="49" charset="0"/>
              </a:rPr>
              <a:t> </a:t>
            </a:r>
            <a:r>
              <a:rPr lang="en-US" sz="2000" b="0" dirty="0">
                <a:solidFill>
                  <a:srgbClr val="A31515"/>
                </a:solidFill>
                <a:effectLst/>
                <a:latin typeface="Consolas" panose="020B0609020204030204" pitchFamily="49" charset="0"/>
              </a:rPr>
              <a:t>"./</a:t>
            </a:r>
            <a:r>
              <a:rPr lang="en-US" sz="2000" b="0" dirty="0" err="1">
                <a:solidFill>
                  <a:srgbClr val="A31515"/>
                </a:solidFill>
                <a:effectLst/>
                <a:latin typeface="Consolas" panose="020B0609020204030204" pitchFamily="49" charset="0"/>
              </a:rPr>
              <a:t>fakeRequest</a:t>
            </a:r>
            <a:r>
              <a:rPr lang="en-US" sz="2000" b="0" dirty="0">
                <a:solidFill>
                  <a:srgbClr val="A31515"/>
                </a:solidFill>
                <a:effectLst/>
                <a:latin typeface="Consolas" panose="020B0609020204030204" pitchFamily="49" charset="0"/>
              </a:rPr>
              <a:t>"</a:t>
            </a:r>
            <a:r>
              <a:rPr lang="en-US" sz="2000" b="0" dirty="0">
                <a:solidFill>
                  <a:srgbClr val="000000"/>
                </a:solidFill>
                <a:effectLst/>
                <a:latin typeface="Consolas" panose="020B0609020204030204" pitchFamily="49" charset="0"/>
              </a:rPr>
              <a:t>;</a:t>
            </a:r>
          </a:p>
          <a:p>
            <a:pPr algn="l">
              <a:buNone/>
            </a:pPr>
            <a:r>
              <a:rPr lang="en-US" sz="2000" b="0" dirty="0">
                <a:solidFill>
                  <a:srgbClr val="0000FF"/>
                </a:solidFill>
                <a:effectLst/>
                <a:latin typeface="Consolas" panose="020B0609020204030204" pitchFamily="49" charset="0"/>
              </a:rPr>
              <a:t>import</a:t>
            </a:r>
            <a:r>
              <a:rPr lang="en-US" sz="2000" b="0" dirty="0">
                <a:solidFill>
                  <a:srgbClr val="000000"/>
                </a:solidFill>
                <a:effectLst/>
                <a:latin typeface="Consolas" panose="020B0609020204030204" pitchFamily="49" charset="0"/>
              </a:rPr>
              <a:t> { </a:t>
            </a:r>
            <a:r>
              <a:rPr lang="en-US" sz="2000" b="0" dirty="0" err="1">
                <a:solidFill>
                  <a:srgbClr val="000000"/>
                </a:solidFill>
                <a:effectLst/>
                <a:latin typeface="Consolas" panose="020B0609020204030204" pitchFamily="49" charset="0"/>
              </a:rPr>
              <a:t>timeIt</a:t>
            </a:r>
            <a:r>
              <a:rPr lang="en-US" sz="2000" b="0" dirty="0">
                <a:solidFill>
                  <a:srgbClr val="000000"/>
                </a:solidFill>
                <a:effectLst/>
                <a:latin typeface="Consolas" panose="020B0609020204030204" pitchFamily="49" charset="0"/>
              </a:rPr>
              <a:t> } </a:t>
            </a:r>
            <a:r>
              <a:rPr lang="en-US" sz="2000" b="0" dirty="0">
                <a:solidFill>
                  <a:srgbClr val="0000FF"/>
                </a:solidFill>
                <a:effectLst/>
                <a:latin typeface="Consolas" panose="020B0609020204030204" pitchFamily="49" charset="0"/>
              </a:rPr>
              <a:t>from</a:t>
            </a:r>
            <a:r>
              <a:rPr lang="en-US" sz="2000" b="0" dirty="0">
                <a:solidFill>
                  <a:srgbClr val="000000"/>
                </a:solidFill>
                <a:effectLst/>
                <a:latin typeface="Consolas" panose="020B0609020204030204" pitchFamily="49" charset="0"/>
              </a:rPr>
              <a:t> </a:t>
            </a:r>
            <a:r>
              <a:rPr lang="en-US" sz="2000" b="0" dirty="0">
                <a:solidFill>
                  <a:srgbClr val="A31515"/>
                </a:solidFill>
                <a:effectLst/>
                <a:latin typeface="Consolas" panose="020B0609020204030204" pitchFamily="49" charset="0"/>
              </a:rPr>
              <a:t>"./</a:t>
            </a:r>
            <a:r>
              <a:rPr lang="en-US" sz="2000" b="0" dirty="0" err="1">
                <a:solidFill>
                  <a:srgbClr val="A31515"/>
                </a:solidFill>
                <a:effectLst/>
                <a:latin typeface="Consolas" panose="020B0609020204030204" pitchFamily="49" charset="0"/>
              </a:rPr>
              <a:t>timeIt</a:t>
            </a:r>
            <a:r>
              <a:rPr lang="en-US" sz="2000" b="0" dirty="0">
                <a:solidFill>
                  <a:srgbClr val="A31515"/>
                </a:solidFill>
                <a:effectLst/>
                <a:latin typeface="Consolas" panose="020B0609020204030204" pitchFamily="49" charset="0"/>
              </a:rPr>
              <a:t>"</a:t>
            </a:r>
            <a:r>
              <a:rPr lang="en-US" sz="2000" b="0" dirty="0">
                <a:solidFill>
                  <a:srgbClr val="000000"/>
                </a:solidFill>
                <a:effectLst/>
                <a:latin typeface="Consolas" panose="020B0609020204030204" pitchFamily="49" charset="0"/>
              </a:rPr>
              <a:t>;</a:t>
            </a:r>
          </a:p>
          <a:p>
            <a:pPr algn="l">
              <a:buNone/>
            </a:pPr>
            <a:br>
              <a:rPr lang="en-US" sz="2000" b="0" dirty="0">
                <a:solidFill>
                  <a:srgbClr val="000000"/>
                </a:solidFill>
                <a:effectLst/>
                <a:latin typeface="Consolas" panose="020B0609020204030204" pitchFamily="49" charset="0"/>
              </a:rPr>
            </a:br>
            <a:r>
              <a:rPr lang="en-US" sz="2000" b="0" dirty="0">
                <a:solidFill>
                  <a:srgbClr val="0000FF"/>
                </a:solidFill>
                <a:effectLst/>
                <a:latin typeface="Consolas" panose="020B0609020204030204" pitchFamily="49" charset="0"/>
              </a:rPr>
              <a:t>async</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function</a:t>
            </a:r>
            <a:r>
              <a:rPr lang="en-US" sz="2000" b="0" dirty="0">
                <a:solidFill>
                  <a:srgbClr val="000000"/>
                </a:solidFill>
                <a:effectLst/>
                <a:latin typeface="Consolas" panose="020B0609020204030204" pitchFamily="49" charset="0"/>
              </a:rPr>
              <a:t> main() {</a:t>
            </a:r>
          </a:p>
          <a:p>
            <a:pPr algn="l">
              <a:buNone/>
            </a:pPr>
            <a:r>
              <a:rPr lang="en-US" sz="2000" b="0" dirty="0">
                <a:solidFill>
                  <a:srgbClr val="000000"/>
                </a:solidFill>
                <a:effectLst/>
                <a:latin typeface="Consolas" panose="020B0609020204030204" pitchFamily="49" charset="0"/>
              </a:rPr>
              <a:t>    console.log(</a:t>
            </a:r>
            <a:r>
              <a:rPr lang="en-US" sz="2000" b="0" dirty="0">
                <a:solidFill>
                  <a:srgbClr val="A31515"/>
                </a:solidFill>
                <a:effectLst/>
                <a:latin typeface="Consolas" panose="020B0609020204030204" pitchFamily="49" charset="0"/>
              </a:rPr>
              <a:t>'main started'</a:t>
            </a:r>
            <a:r>
              <a:rPr lang="en-US" sz="2000" b="0" dirty="0">
                <a:solidFill>
                  <a:srgbClr val="000000"/>
                </a:solidFill>
                <a:effectLst/>
                <a:latin typeface="Consolas" panose="020B0609020204030204" pitchFamily="49" charset="0"/>
              </a:rPr>
              <a:t>);</a:t>
            </a:r>
          </a:p>
          <a:p>
            <a:pPr algn="l">
              <a:buNone/>
            </a:pP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a:t>
            </a:r>
            <a:r>
              <a:rPr lang="en-US" sz="2000" b="0" dirty="0">
                <a:solidFill>
                  <a:srgbClr val="000000"/>
                </a:solidFill>
                <a:effectLst/>
                <a:latin typeface="Consolas" panose="020B0609020204030204" pitchFamily="49" charset="0"/>
              </a:rPr>
              <a:t> request = </a:t>
            </a:r>
            <a:r>
              <a:rPr lang="en-US" sz="2000" b="0" dirty="0">
                <a:solidFill>
                  <a:srgbClr val="098658"/>
                </a:solidFill>
                <a:effectLst/>
                <a:latin typeface="Consolas" panose="020B0609020204030204" pitchFamily="49" charset="0"/>
              </a:rPr>
              <a:t>32</a:t>
            </a:r>
            <a:endParaRPr lang="en-US" sz="2000" b="0" dirty="0">
              <a:solidFill>
                <a:srgbClr val="000000"/>
              </a:solidFill>
              <a:effectLst/>
              <a:latin typeface="Consolas" panose="020B0609020204030204" pitchFamily="49" charset="0"/>
            </a:endParaRPr>
          </a:p>
          <a:p>
            <a:pPr algn="l">
              <a:buNone/>
            </a:pP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a:t>
            </a:r>
            <a:r>
              <a:rPr lang="en-US" sz="2000" b="0" dirty="0">
                <a:solidFill>
                  <a:srgbClr val="000000"/>
                </a:solidFill>
                <a:effectLst/>
                <a:latin typeface="Consolas" panose="020B0609020204030204" pitchFamily="49" charset="0"/>
              </a:rPr>
              <a:t> res = </a:t>
            </a:r>
            <a:r>
              <a:rPr lang="en-US" sz="2000" b="0" dirty="0">
                <a:solidFill>
                  <a:srgbClr val="0000FF"/>
                </a:solidFill>
                <a:effectLst/>
                <a:latin typeface="Consolas" panose="020B0609020204030204" pitchFamily="49" charset="0"/>
              </a:rPr>
              <a:t>await</a:t>
            </a:r>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fakeRequest</a:t>
            </a:r>
            <a:r>
              <a:rPr lang="en-US" sz="2000" b="0" dirty="0">
                <a:solidFill>
                  <a:srgbClr val="000000"/>
                </a:solidFill>
                <a:effectLst/>
                <a:latin typeface="Consolas" panose="020B0609020204030204" pitchFamily="49" charset="0"/>
              </a:rPr>
              <a:t>(request);</a:t>
            </a:r>
          </a:p>
          <a:p>
            <a:pPr algn="l">
              <a:buNone/>
            </a:pPr>
            <a:r>
              <a:rPr lang="en-US" sz="2000" b="0" dirty="0">
                <a:solidFill>
                  <a:srgbClr val="000000"/>
                </a:solidFill>
                <a:effectLst/>
                <a:latin typeface="Consolas" panose="020B0609020204030204" pitchFamily="49" charset="0"/>
              </a:rPr>
              <a:t>    console.log(</a:t>
            </a:r>
            <a:r>
              <a:rPr lang="en-US" sz="2000" b="0" dirty="0">
                <a:solidFill>
                  <a:srgbClr val="A31515"/>
                </a:solidFill>
                <a:effectLst/>
                <a:latin typeface="Consolas" panose="020B0609020204030204" pitchFamily="49" charset="0"/>
              </a:rPr>
              <a:t>`</a:t>
            </a:r>
            <a:r>
              <a:rPr lang="en-US" sz="2000" b="0" dirty="0" err="1">
                <a:solidFill>
                  <a:srgbClr val="A31515"/>
                </a:solidFill>
                <a:effectLst/>
                <a:latin typeface="Consolas" panose="020B0609020204030204" pitchFamily="49" charset="0"/>
              </a:rPr>
              <a:t>fakeRequest</a:t>
            </a:r>
            <a:r>
              <a:rPr lang="en-US" sz="2000" b="0" dirty="0">
                <a:solidFill>
                  <a:srgbClr val="A31515"/>
                </a:solidFill>
                <a:effectLst/>
                <a:latin typeface="Consolas" panose="020B0609020204030204" pitchFamily="49" charset="0"/>
              </a:rPr>
              <a:t>(</a:t>
            </a:r>
            <a:r>
              <a:rPr lang="en-US" sz="2000" b="0" dirty="0">
                <a:solidFill>
                  <a:srgbClr val="0000FF"/>
                </a:solidFill>
                <a:effectLst/>
                <a:latin typeface="Consolas" panose="020B0609020204030204" pitchFamily="49" charset="0"/>
              </a:rPr>
              <a:t>${</a:t>
            </a:r>
            <a:r>
              <a:rPr lang="en-US" sz="2000" b="0" dirty="0">
                <a:solidFill>
                  <a:srgbClr val="000000"/>
                </a:solidFill>
                <a:effectLst/>
                <a:latin typeface="Consolas" panose="020B0609020204030204" pitchFamily="49" charset="0"/>
              </a:rPr>
              <a:t>request</a:t>
            </a:r>
            <a:r>
              <a:rPr lang="en-US" sz="2000" b="0" dirty="0">
                <a:solidFill>
                  <a:srgbClr val="0000FF"/>
                </a:solidFill>
                <a:effectLst/>
                <a:latin typeface="Consolas" panose="020B0609020204030204" pitchFamily="49" charset="0"/>
              </a:rPr>
              <a:t>}</a:t>
            </a:r>
            <a:r>
              <a:rPr lang="en-US" sz="2000" b="0" dirty="0">
                <a:solidFill>
                  <a:srgbClr val="A31515"/>
                </a:solidFill>
                <a:effectLst/>
                <a:latin typeface="Consolas" panose="020B0609020204030204" pitchFamily="49" charset="0"/>
              </a:rPr>
              <a:t>) returned: </a:t>
            </a:r>
            <a:r>
              <a:rPr lang="en-US" sz="2000" b="0" dirty="0">
                <a:solidFill>
                  <a:srgbClr val="0000FF"/>
                </a:solidFill>
                <a:effectLst/>
                <a:latin typeface="Consolas" panose="020B0609020204030204" pitchFamily="49" charset="0"/>
              </a:rPr>
              <a:t>${</a:t>
            </a:r>
            <a:r>
              <a:rPr lang="en-US" sz="2000" b="0" dirty="0">
                <a:solidFill>
                  <a:srgbClr val="000000"/>
                </a:solidFill>
                <a:effectLst/>
                <a:latin typeface="Consolas" panose="020B0609020204030204" pitchFamily="49" charset="0"/>
              </a:rPr>
              <a:t>res</a:t>
            </a:r>
            <a:r>
              <a:rPr lang="en-US" sz="2000" b="0" dirty="0">
                <a:solidFill>
                  <a:srgbClr val="0000FF"/>
                </a:solidFill>
                <a:effectLst/>
                <a:latin typeface="Consolas" panose="020B0609020204030204" pitchFamily="49" charset="0"/>
              </a:rPr>
              <a:t>}</a:t>
            </a:r>
            <a:r>
              <a:rPr lang="en-US" sz="2000" b="0" dirty="0">
                <a:solidFill>
                  <a:srgbClr val="A31515"/>
                </a:solidFill>
                <a:effectLst/>
                <a:latin typeface="Consolas" panose="020B0609020204030204" pitchFamily="49" charset="0"/>
              </a:rPr>
              <a:t>`</a:t>
            </a:r>
            <a:r>
              <a:rPr lang="en-US" sz="2000" b="0" dirty="0">
                <a:solidFill>
                  <a:srgbClr val="000000"/>
                </a:solidFill>
                <a:effectLst/>
                <a:latin typeface="Consolas" panose="020B0609020204030204" pitchFamily="49" charset="0"/>
              </a:rPr>
              <a:t>);</a:t>
            </a:r>
          </a:p>
          <a:p>
            <a:pPr algn="l">
              <a:buNone/>
            </a:pPr>
            <a:r>
              <a:rPr lang="en-US" sz="2000" b="0" dirty="0">
                <a:solidFill>
                  <a:srgbClr val="000000"/>
                </a:solidFill>
                <a:effectLst/>
                <a:latin typeface="Consolas" panose="020B0609020204030204" pitchFamily="49" charset="0"/>
              </a:rPr>
              <a:t>    console.log(</a:t>
            </a:r>
            <a:r>
              <a:rPr lang="en-US" sz="2000" b="0" dirty="0">
                <a:solidFill>
                  <a:srgbClr val="A31515"/>
                </a:solidFill>
                <a:effectLst/>
                <a:latin typeface="Consolas" panose="020B0609020204030204" pitchFamily="49" charset="0"/>
              </a:rPr>
              <a:t>'main done'</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a:t>
            </a:r>
          </a:p>
          <a:p>
            <a:pPr algn="l">
              <a:buNone/>
            </a:pPr>
            <a:br>
              <a:rPr lang="en-US" sz="2000" b="0" dirty="0">
                <a:solidFill>
                  <a:srgbClr val="000000"/>
                </a:solidFill>
                <a:effectLst/>
                <a:latin typeface="Consolas" panose="020B0609020204030204" pitchFamily="49" charset="0"/>
              </a:rPr>
            </a:br>
            <a:r>
              <a:rPr lang="en-US" sz="2000" b="0" dirty="0" err="1">
                <a:solidFill>
                  <a:srgbClr val="000000"/>
                </a:solidFill>
                <a:effectLst/>
                <a:latin typeface="Consolas" panose="020B0609020204030204" pitchFamily="49" charset="0"/>
              </a:rPr>
              <a:t>timeIt</a:t>
            </a:r>
            <a:r>
              <a:rPr lang="en-US" sz="2000" b="0" dirty="0">
                <a:solidFill>
                  <a:srgbClr val="000000"/>
                </a:solidFill>
                <a:effectLst/>
                <a:latin typeface="Consolas" panose="020B0609020204030204" pitchFamily="49" charset="0"/>
              </a:rPr>
              <a:t>(main)</a:t>
            </a:r>
          </a:p>
          <a:p>
            <a:pPr algn="l"/>
            <a:br>
              <a:rPr lang="en-US" sz="3200" b="0" dirty="0">
                <a:solidFill>
                  <a:srgbClr val="000000"/>
                </a:solidFill>
                <a:effectLst/>
                <a:latin typeface="Consolas" panose="020B0609020204030204" pitchFamily="49" charset="0"/>
              </a:rPr>
            </a:br>
            <a:br>
              <a:rPr lang="en-US" sz="3200" b="0" dirty="0">
                <a:solidFill>
                  <a:srgbClr val="000000"/>
                </a:solidFill>
                <a:effectLst/>
                <a:latin typeface="Consolas" panose="020B0609020204030204" pitchFamily="49" charset="0"/>
              </a:rPr>
            </a:br>
            <a:endParaRPr lang="en-US" sz="2000" b="0" dirty="0">
              <a:solidFill>
                <a:srgbClr val="000000"/>
              </a:solidFill>
              <a:effectLst/>
              <a:latin typeface="Consolas" panose="020B0609020204030204" pitchFamily="49" charset="0"/>
            </a:endParaRPr>
          </a:p>
          <a:p>
            <a:pPr algn="l"/>
            <a:endParaRPr lang="en-US" sz="2000" b="0" dirty="0">
              <a:solidFill>
                <a:srgbClr val="000000"/>
              </a:solidFill>
              <a:effectLst/>
              <a:latin typeface="Consolas" panose="020B0609020204030204" pitchFamily="49" charset="0"/>
            </a:endParaRPr>
          </a:p>
        </p:txBody>
      </p:sp>
      <p:sp>
        <p:nvSpPr>
          <p:cNvPr id="11" name="Rectangle: Rounded Corners 10">
            <a:extLst>
              <a:ext uri="{FF2B5EF4-FFF2-40B4-BE49-F238E27FC236}">
                <a16:creationId xmlns:a16="http://schemas.microsoft.com/office/drawing/2014/main" id="{3A1A2B3D-50BE-3B83-D716-F6FF92A3781B}"/>
              </a:ext>
            </a:extLst>
          </p:cNvPr>
          <p:cNvSpPr/>
          <p:nvPr/>
        </p:nvSpPr>
        <p:spPr>
          <a:xfrm>
            <a:off x="6172880" y="418841"/>
            <a:ext cx="5180920"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/XXXXX/</a:t>
            </a:r>
            <a:r>
              <a:rPr lang="en-US" sz="2400" dirty="0" err="1">
                <a:solidFill>
                  <a:schemeClr val="tx1"/>
                </a:solidFill>
              </a:rPr>
              <a:t>oneRequest.ts</a:t>
            </a:r>
            <a:endParaRPr lang="en-US" sz="2400" dirty="0">
              <a:solidFill>
                <a:schemeClr val="tx1"/>
              </a:solidFill>
            </a:endParaRPr>
          </a:p>
        </p:txBody>
      </p:sp>
      <p:sp>
        <p:nvSpPr>
          <p:cNvPr id="4" name="TextBox 3">
            <a:extLst>
              <a:ext uri="{FF2B5EF4-FFF2-40B4-BE49-F238E27FC236}">
                <a16:creationId xmlns:a16="http://schemas.microsoft.com/office/drawing/2014/main" id="{0A9DC6B3-C52B-0E35-E5BE-5239B6039A57}"/>
              </a:ext>
            </a:extLst>
          </p:cNvPr>
          <p:cNvSpPr txBox="1"/>
          <p:nvPr/>
        </p:nvSpPr>
        <p:spPr>
          <a:xfrm>
            <a:off x="7446509" y="3912496"/>
            <a:ext cx="4745491" cy="2212691"/>
          </a:xfrm>
          <a:prstGeom prst="rect">
            <a:avLst/>
          </a:prstGeom>
          <a:solidFill>
            <a:schemeClr val="bg1">
              <a:alpha val="96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000" dirty="0">
                <a:solidFill>
                  <a:schemeClr val="tx1"/>
                </a:solidFill>
                <a:latin typeface="Verdana" panose="020B0604030504040204" pitchFamily="34" charset="0"/>
                <a:ea typeface="Verdana" panose="020B0604030504040204" pitchFamily="34" charset="0"/>
              </a:rPr>
              <a:t>$ </a:t>
            </a:r>
            <a:r>
              <a:rPr lang="en-US" sz="2000" dirty="0" err="1">
                <a:solidFill>
                  <a:schemeClr val="tx1"/>
                </a:solidFill>
                <a:latin typeface="Verdana" panose="020B0604030504040204" pitchFamily="34" charset="0"/>
                <a:ea typeface="Verdana" panose="020B0604030504040204" pitchFamily="34" charset="0"/>
              </a:rPr>
              <a:t>npx</a:t>
            </a:r>
            <a:r>
              <a:rPr lang="en-US" sz="2000" dirty="0">
                <a:solidFill>
                  <a:schemeClr val="tx1"/>
                </a:solidFill>
                <a:latin typeface="Verdana" panose="020B0604030504040204" pitchFamily="34" charset="0"/>
                <a:ea typeface="Verdana" panose="020B0604030504040204" pitchFamily="34" charset="0"/>
              </a:rPr>
              <a:t> </a:t>
            </a:r>
            <a:r>
              <a:rPr lang="en-US" sz="2000" dirty="0" err="1">
                <a:solidFill>
                  <a:schemeClr val="tx1"/>
                </a:solidFill>
                <a:latin typeface="Verdana" panose="020B0604030504040204" pitchFamily="34" charset="0"/>
                <a:ea typeface="Verdana" panose="020B0604030504040204" pitchFamily="34" charset="0"/>
              </a:rPr>
              <a:t>ts</a:t>
            </a:r>
            <a:r>
              <a:rPr lang="en-US" sz="2000" dirty="0">
                <a:solidFill>
                  <a:schemeClr val="tx1"/>
                </a:solidFill>
                <a:latin typeface="Verdana" panose="020B0604030504040204" pitchFamily="34" charset="0"/>
                <a:ea typeface="Verdana" panose="020B0604030504040204" pitchFamily="34" charset="0"/>
              </a:rPr>
              <a:t>-node </a:t>
            </a:r>
            <a:r>
              <a:rPr lang="en-US" sz="2000" dirty="0" err="1">
                <a:solidFill>
                  <a:schemeClr val="tx1"/>
                </a:solidFill>
                <a:latin typeface="Verdana" panose="020B0604030504040204" pitchFamily="34" charset="0"/>
                <a:ea typeface="Verdana" panose="020B0604030504040204" pitchFamily="34" charset="0"/>
              </a:rPr>
              <a:t>oneRequest.ts</a:t>
            </a:r>
            <a:endParaRPr lang="en-US" sz="2000" dirty="0">
              <a:solidFill>
                <a:schemeClr val="tx1"/>
              </a:solidFill>
              <a:latin typeface="Verdana" panose="020B0604030504040204" pitchFamily="34" charset="0"/>
              <a:ea typeface="Verdana" panose="020B0604030504040204" pitchFamily="34" charset="0"/>
            </a:endParaRPr>
          </a:p>
          <a:p>
            <a:pPr algn="l"/>
            <a:r>
              <a:rPr lang="en-US" sz="2000" dirty="0">
                <a:solidFill>
                  <a:schemeClr val="tx1"/>
                </a:solidFill>
                <a:latin typeface="Verdana" panose="020B0604030504040204" pitchFamily="34" charset="0"/>
                <a:ea typeface="Verdana" panose="020B0604030504040204" pitchFamily="34" charset="0"/>
              </a:rPr>
              <a:t>main started</a:t>
            </a:r>
          </a:p>
          <a:p>
            <a:pPr algn="l"/>
            <a:r>
              <a:rPr lang="en-US" sz="2000" dirty="0" err="1">
                <a:solidFill>
                  <a:schemeClr val="tx1"/>
                </a:solidFill>
                <a:latin typeface="Verdana" panose="020B0604030504040204" pitchFamily="34" charset="0"/>
                <a:ea typeface="Verdana" panose="020B0604030504040204" pitchFamily="34" charset="0"/>
              </a:rPr>
              <a:t>fakeRequest</a:t>
            </a:r>
            <a:r>
              <a:rPr lang="en-US" sz="2000" dirty="0">
                <a:solidFill>
                  <a:schemeClr val="tx1"/>
                </a:solidFill>
                <a:latin typeface="Verdana" panose="020B0604030504040204" pitchFamily="34" charset="0"/>
                <a:ea typeface="Verdana" panose="020B0604030504040204" pitchFamily="34" charset="0"/>
              </a:rPr>
              <a:t> received request: 32</a:t>
            </a:r>
          </a:p>
          <a:p>
            <a:pPr algn="l"/>
            <a:r>
              <a:rPr lang="en-US" sz="2000" dirty="0">
                <a:solidFill>
                  <a:schemeClr val="tx1"/>
                </a:solidFill>
                <a:latin typeface="Verdana" panose="020B0604030504040204" pitchFamily="34" charset="0"/>
                <a:ea typeface="Verdana" panose="020B0604030504040204" pitchFamily="34" charset="0"/>
              </a:rPr>
              <a:t>time passes....</a:t>
            </a:r>
          </a:p>
          <a:p>
            <a:pPr algn="l"/>
            <a:r>
              <a:rPr lang="en-US" sz="2000" dirty="0" err="1">
                <a:solidFill>
                  <a:schemeClr val="tx1"/>
                </a:solidFill>
                <a:latin typeface="Verdana" panose="020B0604030504040204" pitchFamily="34" charset="0"/>
                <a:ea typeface="Verdana" panose="020B0604030504040204" pitchFamily="34" charset="0"/>
              </a:rPr>
              <a:t>fakeRequest</a:t>
            </a:r>
            <a:r>
              <a:rPr lang="en-US" sz="2000" dirty="0">
                <a:solidFill>
                  <a:schemeClr val="tx1"/>
                </a:solidFill>
                <a:latin typeface="Verdana" panose="020B0604030504040204" pitchFamily="34" charset="0"/>
                <a:ea typeface="Verdana" panose="020B0604030504040204" pitchFamily="34" charset="0"/>
              </a:rPr>
              <a:t>(32) returned: 42</a:t>
            </a:r>
          </a:p>
          <a:p>
            <a:pPr algn="l"/>
            <a:r>
              <a:rPr lang="en-US" sz="2000" dirty="0">
                <a:solidFill>
                  <a:schemeClr val="tx1"/>
                </a:solidFill>
                <a:latin typeface="Verdana" panose="020B0604030504040204" pitchFamily="34" charset="0"/>
                <a:ea typeface="Verdana" panose="020B0604030504040204" pitchFamily="34" charset="0"/>
              </a:rPr>
              <a:t>main done</a:t>
            </a:r>
          </a:p>
          <a:p>
            <a:pPr algn="l"/>
            <a:r>
              <a:rPr lang="en-US" sz="2000" dirty="0">
                <a:solidFill>
                  <a:schemeClr val="tx1"/>
                </a:solidFill>
                <a:latin typeface="Verdana" panose="020B0604030504040204" pitchFamily="34" charset="0"/>
                <a:ea typeface="Verdana" panose="020B0604030504040204" pitchFamily="34" charset="0"/>
              </a:rPr>
              <a:t>1015.98 msec</a:t>
            </a:r>
          </a:p>
        </p:txBody>
      </p:sp>
    </p:spTree>
    <p:extLst>
      <p:ext uri="{BB962C8B-B14F-4D97-AF65-F5344CB8AC3E}">
        <p14:creationId xmlns:p14="http://schemas.microsoft.com/office/powerpoint/2010/main" val="3731229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838D7-25A5-BD6D-3EB0-27C3E474BB42}"/>
              </a:ext>
            </a:extLst>
          </p:cNvPr>
          <p:cNvSpPr>
            <a:spLocks noGrp="1"/>
          </p:cNvSpPr>
          <p:nvPr>
            <p:ph type="title"/>
          </p:nvPr>
        </p:nvSpPr>
        <p:spPr/>
        <p:txBody>
          <a:bodyPr/>
          <a:lstStyle/>
          <a:p>
            <a:r>
              <a:rPr lang="en-US" dirty="0"/>
              <a:t>Use </a:t>
            </a:r>
            <a:r>
              <a:rPr lang="en-US" dirty="0" err="1"/>
              <a:t>Promise.all</a:t>
            </a:r>
            <a:r>
              <a:rPr lang="en-US" dirty="0"/>
              <a:t> to execute several requests concurrently</a:t>
            </a:r>
          </a:p>
        </p:txBody>
      </p:sp>
      <p:sp>
        <p:nvSpPr>
          <p:cNvPr id="3" name="Slide Number Placeholder 2">
            <a:extLst>
              <a:ext uri="{FF2B5EF4-FFF2-40B4-BE49-F238E27FC236}">
                <a16:creationId xmlns:a16="http://schemas.microsoft.com/office/drawing/2014/main" id="{694671A2-AD83-14D7-2291-0DE439A8B07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61AE052D-2915-5AC4-85A2-7B9A3F13D352}"/>
              </a:ext>
            </a:extLst>
          </p:cNvPr>
          <p:cNvSpPr txBox="1"/>
          <p:nvPr/>
        </p:nvSpPr>
        <p:spPr>
          <a:xfrm>
            <a:off x="376990" y="1528172"/>
            <a:ext cx="9285371" cy="415498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buNone/>
            </a:pPr>
            <a:r>
              <a:rPr lang="en-US" sz="2400" b="0" dirty="0">
                <a:solidFill>
                  <a:srgbClr val="0000FF"/>
                </a:solidFill>
                <a:effectLst/>
                <a:latin typeface="Consolas" panose="020B0609020204030204" pitchFamily="49" charset="0"/>
              </a:rPr>
              <a:t>async</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function</a:t>
            </a:r>
            <a:r>
              <a:rPr lang="en-US" sz="2400" b="0" dirty="0">
                <a:solidFill>
                  <a:srgbClr val="000000"/>
                </a:solidFill>
                <a:effectLst/>
                <a:latin typeface="Consolas" panose="020B0609020204030204" pitchFamily="49" charset="0"/>
              </a:rPr>
              <a:t> main() {</a:t>
            </a:r>
          </a:p>
          <a:p>
            <a:pPr algn="l">
              <a:buNone/>
            </a:pPr>
            <a:r>
              <a:rPr lang="en-US" sz="2400" b="0" dirty="0">
                <a:solidFill>
                  <a:srgbClr val="000000"/>
                </a:solidFill>
                <a:effectLst/>
                <a:latin typeface="Consolas" panose="020B0609020204030204" pitchFamily="49" charset="0"/>
              </a:rPr>
              <a:t>    console.log(</a:t>
            </a:r>
            <a:r>
              <a:rPr lang="en-US" sz="2400" b="0" dirty="0">
                <a:solidFill>
                  <a:srgbClr val="A31515"/>
                </a:solidFill>
                <a:effectLst/>
                <a:latin typeface="Consolas" panose="020B0609020204030204" pitchFamily="49" charset="0"/>
              </a:rPr>
              <a:t>'starting main'</a:t>
            </a:r>
            <a:r>
              <a:rPr lang="en-US" sz="2400" b="0" dirty="0">
                <a:solidFill>
                  <a:srgbClr val="000000"/>
                </a:solidFill>
                <a:effectLst/>
                <a:latin typeface="Consolas" panose="020B0609020204030204" pitchFamily="49" charset="0"/>
              </a:rPr>
              <a:t>);</a:t>
            </a:r>
          </a:p>
          <a:p>
            <a:pPr algn="l">
              <a:buNone/>
            </a:pP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const</a:t>
            </a:r>
            <a:r>
              <a:rPr lang="en-US" sz="2400" b="0" dirty="0">
                <a:solidFill>
                  <a:srgbClr val="000000"/>
                </a:solidFill>
                <a:effectLst/>
                <a:latin typeface="Consolas" panose="020B0609020204030204" pitchFamily="49" charset="0"/>
              </a:rPr>
              <a:t> promises = [</a:t>
            </a:r>
            <a:r>
              <a:rPr lang="en-US" sz="2400" b="0" dirty="0" err="1">
                <a:solidFill>
                  <a:srgbClr val="000000"/>
                </a:solidFill>
                <a:effectLst/>
                <a:latin typeface="Consolas" panose="020B0609020204030204" pitchFamily="49" charset="0"/>
              </a:rPr>
              <a:t>fakeRequest</a:t>
            </a:r>
            <a:r>
              <a:rPr lang="en-US" sz="2400" b="0" dirty="0">
                <a:solidFill>
                  <a:srgbClr val="000000"/>
                </a:solidFill>
                <a:effectLst/>
                <a:latin typeface="Consolas" panose="020B0609020204030204" pitchFamily="49" charset="0"/>
              </a:rPr>
              <a:t>(</a:t>
            </a:r>
            <a:r>
              <a:rPr lang="en-US" sz="2400" b="0" dirty="0">
                <a:solidFill>
                  <a:srgbClr val="098658"/>
                </a:solidFill>
                <a:effectLst/>
                <a:latin typeface="Consolas" panose="020B0609020204030204" pitchFamily="49" charset="0"/>
              </a:rPr>
              <a:t>1</a:t>
            </a:r>
            <a:r>
              <a:rPr lang="en-US" sz="2400" b="0" dirty="0">
                <a:solidFill>
                  <a:srgbClr val="000000"/>
                </a:solidFill>
                <a:effectLst/>
                <a:latin typeface="Consolas" panose="020B0609020204030204" pitchFamily="49" charset="0"/>
              </a:rPr>
              <a:t>), </a:t>
            </a:r>
          </a:p>
          <a:p>
            <a:pPr algn="l">
              <a:buNone/>
            </a:pPr>
            <a:r>
              <a:rPr lang="en-US" sz="2400" dirty="0">
                <a:solidFill>
                  <a:srgbClr val="000000"/>
                </a:solidFill>
                <a:latin typeface="Consolas" panose="020B0609020204030204" pitchFamily="49" charset="0"/>
              </a:rPr>
              <a:t>                      </a:t>
            </a:r>
            <a:r>
              <a:rPr lang="en-US" sz="2400" b="0" dirty="0" err="1">
                <a:solidFill>
                  <a:srgbClr val="000000"/>
                </a:solidFill>
                <a:effectLst/>
                <a:latin typeface="Consolas" panose="020B0609020204030204" pitchFamily="49" charset="0"/>
              </a:rPr>
              <a:t>fakeRequest</a:t>
            </a:r>
            <a:r>
              <a:rPr lang="en-US" sz="2400" b="0" dirty="0">
                <a:solidFill>
                  <a:srgbClr val="000000"/>
                </a:solidFill>
                <a:effectLst/>
                <a:latin typeface="Consolas" panose="020B0609020204030204" pitchFamily="49" charset="0"/>
              </a:rPr>
              <a:t>(</a:t>
            </a:r>
            <a:r>
              <a:rPr lang="en-US" sz="2400" b="0" dirty="0">
                <a:solidFill>
                  <a:srgbClr val="098658"/>
                </a:solidFill>
                <a:effectLst/>
                <a:latin typeface="Consolas" panose="020B0609020204030204" pitchFamily="49" charset="0"/>
              </a:rPr>
              <a:t>2</a:t>
            </a:r>
            <a:r>
              <a:rPr lang="en-US" sz="2400" b="0" dirty="0">
                <a:solidFill>
                  <a:srgbClr val="000000"/>
                </a:solidFill>
                <a:effectLst/>
                <a:latin typeface="Consolas" panose="020B0609020204030204" pitchFamily="49" charset="0"/>
              </a:rPr>
              <a:t>), </a:t>
            </a:r>
          </a:p>
          <a:p>
            <a:pPr algn="l">
              <a:buNone/>
            </a:pPr>
            <a:r>
              <a:rPr lang="en-US" sz="2400" dirty="0">
                <a:solidFill>
                  <a:srgbClr val="000000"/>
                </a:solidFill>
                <a:latin typeface="Consolas" panose="020B0609020204030204" pitchFamily="49" charset="0"/>
              </a:rPr>
              <a:t>                      </a:t>
            </a:r>
            <a:r>
              <a:rPr lang="en-US" sz="2400" b="0" dirty="0" err="1">
                <a:solidFill>
                  <a:srgbClr val="000000"/>
                </a:solidFill>
                <a:effectLst/>
                <a:latin typeface="Consolas" panose="020B0609020204030204" pitchFamily="49" charset="0"/>
              </a:rPr>
              <a:t>fakeRequest</a:t>
            </a:r>
            <a:r>
              <a:rPr lang="en-US" sz="2400" b="0" dirty="0">
                <a:solidFill>
                  <a:srgbClr val="000000"/>
                </a:solidFill>
                <a:effectLst/>
                <a:latin typeface="Consolas" panose="020B0609020204030204" pitchFamily="49" charset="0"/>
              </a:rPr>
              <a:t>(</a:t>
            </a:r>
            <a:r>
              <a:rPr lang="en-US" sz="2400" b="0" dirty="0">
                <a:solidFill>
                  <a:srgbClr val="098658"/>
                </a:solidFill>
                <a:effectLst/>
                <a:latin typeface="Consolas" panose="020B0609020204030204" pitchFamily="49" charset="0"/>
              </a:rPr>
              <a:t>3</a:t>
            </a:r>
            <a:r>
              <a:rPr lang="en-US" sz="2400" b="0" dirty="0">
                <a:solidFill>
                  <a:srgbClr val="000000"/>
                </a:solidFill>
                <a:effectLst/>
                <a:latin typeface="Consolas" panose="020B0609020204030204" pitchFamily="49" charset="0"/>
              </a:rPr>
              <a:t>)];</a:t>
            </a:r>
          </a:p>
          <a:p>
            <a:pPr algn="l">
              <a:buNone/>
            </a:pP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const</a:t>
            </a:r>
            <a:r>
              <a:rPr lang="en-US" sz="2400" b="0" dirty="0">
                <a:solidFill>
                  <a:srgbClr val="000000"/>
                </a:solidFill>
                <a:effectLst/>
                <a:latin typeface="Consolas" panose="020B0609020204030204" pitchFamily="49" charset="0"/>
              </a:rPr>
              <a:t> results = </a:t>
            </a:r>
            <a:r>
              <a:rPr lang="en-US" sz="2400" b="0" dirty="0">
                <a:solidFill>
                  <a:srgbClr val="0000FF"/>
                </a:solidFill>
                <a:effectLst/>
                <a:latin typeface="Consolas" panose="020B0609020204030204" pitchFamily="49" charset="0"/>
              </a:rPr>
              <a:t>await</a:t>
            </a:r>
            <a:r>
              <a:rPr lang="en-US" sz="2400" b="0" dirty="0">
                <a:solidFill>
                  <a:srgbClr val="000000"/>
                </a:solidFill>
                <a:effectLst/>
                <a:latin typeface="Consolas" panose="020B0609020204030204" pitchFamily="49" charset="0"/>
              </a:rPr>
              <a:t> </a:t>
            </a:r>
            <a:r>
              <a:rPr lang="en-US" sz="2400" b="0" dirty="0" err="1">
                <a:solidFill>
                  <a:srgbClr val="000000"/>
                </a:solidFill>
                <a:effectLst/>
                <a:latin typeface="Consolas" panose="020B0609020204030204" pitchFamily="49" charset="0"/>
              </a:rPr>
              <a:t>Promise.all</a:t>
            </a:r>
            <a:r>
              <a:rPr lang="en-US" sz="2400" b="0" dirty="0">
                <a:solidFill>
                  <a:srgbClr val="000000"/>
                </a:solidFill>
                <a:effectLst/>
                <a:latin typeface="Consolas" panose="020B0609020204030204" pitchFamily="49" charset="0"/>
              </a:rPr>
              <a:t>(promises);</a:t>
            </a:r>
          </a:p>
          <a:p>
            <a:pPr algn="l">
              <a:buNone/>
            </a:pPr>
            <a:r>
              <a:rPr lang="en-US" sz="2400" b="0" dirty="0">
                <a:solidFill>
                  <a:srgbClr val="000000"/>
                </a:solidFill>
                <a:effectLst/>
                <a:latin typeface="Consolas" panose="020B0609020204030204" pitchFamily="49" charset="0"/>
              </a:rPr>
              <a:t>    console.log(</a:t>
            </a:r>
            <a:r>
              <a:rPr lang="en-US" sz="2400" b="0" dirty="0">
                <a:solidFill>
                  <a:srgbClr val="A31515"/>
                </a:solidFill>
                <a:effectLst/>
                <a:latin typeface="Consolas" panose="020B0609020204030204" pitchFamily="49" charset="0"/>
              </a:rPr>
              <a:t>'results:'</a:t>
            </a:r>
            <a:r>
              <a:rPr lang="en-US" sz="2400" b="0" dirty="0">
                <a:solidFill>
                  <a:srgbClr val="000000"/>
                </a:solidFill>
                <a:effectLst/>
                <a:latin typeface="Consolas" panose="020B0609020204030204" pitchFamily="49" charset="0"/>
              </a:rPr>
              <a:t>, results);</a:t>
            </a:r>
          </a:p>
          <a:p>
            <a:pPr algn="l">
              <a:buNone/>
            </a:pPr>
            <a:r>
              <a:rPr lang="en-US" sz="2400" b="0" dirty="0">
                <a:solidFill>
                  <a:srgbClr val="000000"/>
                </a:solidFill>
                <a:effectLst/>
                <a:latin typeface="Consolas" panose="020B0609020204030204" pitchFamily="49" charset="0"/>
              </a:rPr>
              <a:t>    console.log(</a:t>
            </a:r>
            <a:r>
              <a:rPr lang="en-US" sz="2400" b="0" dirty="0">
                <a:solidFill>
                  <a:srgbClr val="A31515"/>
                </a:solidFill>
                <a:effectLst/>
                <a:latin typeface="Consolas" panose="020B0609020204030204" pitchFamily="49" charset="0"/>
              </a:rPr>
              <a:t>'main done'</a:t>
            </a:r>
            <a:r>
              <a:rPr lang="en-US" sz="2400" b="0" dirty="0">
                <a:solidFill>
                  <a:srgbClr val="000000"/>
                </a:solidFill>
                <a:effectLst/>
                <a:latin typeface="Consolas" panose="020B0609020204030204" pitchFamily="49" charset="0"/>
              </a:rPr>
              <a:t>);</a:t>
            </a:r>
          </a:p>
          <a:p>
            <a:pPr algn="l">
              <a:buNone/>
            </a:pPr>
            <a:r>
              <a:rPr lang="en-US" sz="2400" b="0" dirty="0">
                <a:solidFill>
                  <a:srgbClr val="000000"/>
                </a:solidFill>
                <a:effectLst/>
                <a:latin typeface="Consolas" panose="020B0609020204030204" pitchFamily="49" charset="0"/>
              </a:rPr>
              <a:t>}</a:t>
            </a:r>
          </a:p>
          <a:p>
            <a:pPr algn="l"/>
            <a:br>
              <a:rPr lang="en-US" sz="2400" b="0" dirty="0">
                <a:solidFill>
                  <a:srgbClr val="000000"/>
                </a:solidFill>
                <a:effectLst/>
                <a:latin typeface="Consolas" panose="020B0609020204030204" pitchFamily="49" charset="0"/>
              </a:rPr>
            </a:br>
            <a:r>
              <a:rPr lang="en-US" sz="2400" b="0" dirty="0" err="1">
                <a:solidFill>
                  <a:srgbClr val="000000"/>
                </a:solidFill>
                <a:effectLst/>
                <a:latin typeface="Consolas" panose="020B0609020204030204" pitchFamily="49" charset="0"/>
              </a:rPr>
              <a:t>timeIt</a:t>
            </a:r>
            <a:r>
              <a:rPr lang="en-US" sz="2400" b="0" dirty="0">
                <a:solidFill>
                  <a:srgbClr val="000000"/>
                </a:solidFill>
                <a:effectLst/>
                <a:latin typeface="Consolas" panose="020B0609020204030204" pitchFamily="49" charset="0"/>
              </a:rPr>
              <a:t>(main)</a:t>
            </a:r>
          </a:p>
        </p:txBody>
      </p:sp>
      <p:sp>
        <p:nvSpPr>
          <p:cNvPr id="6" name="TextBox 5">
            <a:extLst>
              <a:ext uri="{FF2B5EF4-FFF2-40B4-BE49-F238E27FC236}">
                <a16:creationId xmlns:a16="http://schemas.microsoft.com/office/drawing/2014/main" id="{E0DE3C76-DED3-4E5B-DACE-9C0E5736DF97}"/>
              </a:ext>
            </a:extLst>
          </p:cNvPr>
          <p:cNvSpPr txBox="1"/>
          <p:nvPr/>
        </p:nvSpPr>
        <p:spPr>
          <a:xfrm>
            <a:off x="6760709" y="2365019"/>
            <a:ext cx="4745491" cy="3855146"/>
          </a:xfrm>
          <a:prstGeom prst="rect">
            <a:avLst/>
          </a:prstGeom>
          <a:solidFill>
            <a:schemeClr val="bg1">
              <a:alpha val="96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000" dirty="0">
                <a:solidFill>
                  <a:schemeClr val="tx1"/>
                </a:solidFill>
                <a:latin typeface="Verdana" panose="020B0604030504040204" pitchFamily="34" charset="0"/>
                <a:ea typeface="Verdana" panose="020B0604030504040204" pitchFamily="34" charset="0"/>
              </a:rPr>
              <a:t>$ </a:t>
            </a:r>
            <a:r>
              <a:rPr lang="en-US" sz="2000" dirty="0" err="1">
                <a:solidFill>
                  <a:schemeClr val="tx1"/>
                </a:solidFill>
                <a:latin typeface="Verdana" panose="020B0604030504040204" pitchFamily="34" charset="0"/>
                <a:ea typeface="Verdana" panose="020B0604030504040204" pitchFamily="34" charset="0"/>
              </a:rPr>
              <a:t>npx</a:t>
            </a:r>
            <a:r>
              <a:rPr lang="en-US" sz="2000" dirty="0">
                <a:solidFill>
                  <a:schemeClr val="tx1"/>
                </a:solidFill>
                <a:latin typeface="Verdana" panose="020B0604030504040204" pitchFamily="34" charset="0"/>
                <a:ea typeface="Verdana" panose="020B0604030504040204" pitchFamily="34" charset="0"/>
              </a:rPr>
              <a:t> </a:t>
            </a:r>
            <a:r>
              <a:rPr lang="en-US" sz="2000" dirty="0" err="1">
                <a:solidFill>
                  <a:schemeClr val="tx1"/>
                </a:solidFill>
                <a:latin typeface="Verdana" panose="020B0604030504040204" pitchFamily="34" charset="0"/>
                <a:ea typeface="Verdana" panose="020B0604030504040204" pitchFamily="34" charset="0"/>
              </a:rPr>
              <a:t>ts</a:t>
            </a:r>
            <a:r>
              <a:rPr lang="en-US" sz="2000" dirty="0">
                <a:solidFill>
                  <a:schemeClr val="tx1"/>
                </a:solidFill>
                <a:latin typeface="Verdana" panose="020B0604030504040204" pitchFamily="34" charset="0"/>
                <a:ea typeface="Verdana" panose="020B0604030504040204" pitchFamily="34" charset="0"/>
              </a:rPr>
              <a:t>-node </a:t>
            </a:r>
            <a:r>
              <a:rPr lang="en-US" sz="2000" dirty="0" err="1">
                <a:solidFill>
                  <a:schemeClr val="tx1"/>
                </a:solidFill>
                <a:latin typeface="Verdana" panose="020B0604030504040204" pitchFamily="34" charset="0"/>
                <a:ea typeface="Verdana" panose="020B0604030504040204" pitchFamily="34" charset="0"/>
              </a:rPr>
              <a:t>threeRequestsConcurrently.ts</a:t>
            </a:r>
            <a:r>
              <a:rPr lang="en-US" sz="2000" dirty="0">
                <a:solidFill>
                  <a:schemeClr val="tx1"/>
                </a:solidFill>
                <a:latin typeface="Verdana" panose="020B0604030504040204" pitchFamily="34" charset="0"/>
                <a:ea typeface="Verdana" panose="020B0604030504040204" pitchFamily="34" charset="0"/>
              </a:rPr>
              <a:t> </a:t>
            </a:r>
          </a:p>
          <a:p>
            <a:pPr algn="l"/>
            <a:r>
              <a:rPr lang="en-US" sz="2000" dirty="0">
                <a:solidFill>
                  <a:schemeClr val="tx1"/>
                </a:solidFill>
                <a:latin typeface="Verdana" panose="020B0604030504040204" pitchFamily="34" charset="0"/>
                <a:ea typeface="Verdana" panose="020B0604030504040204" pitchFamily="34" charset="0"/>
              </a:rPr>
              <a:t>starting main</a:t>
            </a:r>
          </a:p>
          <a:p>
            <a:pPr algn="l"/>
            <a:r>
              <a:rPr lang="en-US" sz="2000" dirty="0" err="1">
                <a:solidFill>
                  <a:schemeClr val="tx1"/>
                </a:solidFill>
                <a:latin typeface="Verdana" panose="020B0604030504040204" pitchFamily="34" charset="0"/>
                <a:ea typeface="Verdana" panose="020B0604030504040204" pitchFamily="34" charset="0"/>
              </a:rPr>
              <a:t>fakeRequest</a:t>
            </a:r>
            <a:r>
              <a:rPr lang="en-US" sz="2000" dirty="0">
                <a:solidFill>
                  <a:schemeClr val="tx1"/>
                </a:solidFill>
                <a:latin typeface="Verdana" panose="020B0604030504040204" pitchFamily="34" charset="0"/>
                <a:ea typeface="Verdana" panose="020B0604030504040204" pitchFamily="34" charset="0"/>
              </a:rPr>
              <a:t> received request: 1</a:t>
            </a:r>
          </a:p>
          <a:p>
            <a:pPr algn="l"/>
            <a:r>
              <a:rPr lang="en-US" sz="2000" dirty="0">
                <a:solidFill>
                  <a:schemeClr val="tx1"/>
                </a:solidFill>
                <a:latin typeface="Verdana" panose="020B0604030504040204" pitchFamily="34" charset="0"/>
                <a:ea typeface="Verdana" panose="020B0604030504040204" pitchFamily="34" charset="0"/>
              </a:rPr>
              <a:t>time passes....</a:t>
            </a:r>
          </a:p>
          <a:p>
            <a:pPr algn="l"/>
            <a:r>
              <a:rPr lang="en-US" sz="2000" dirty="0" err="1">
                <a:solidFill>
                  <a:schemeClr val="tx1"/>
                </a:solidFill>
                <a:latin typeface="Verdana" panose="020B0604030504040204" pitchFamily="34" charset="0"/>
                <a:ea typeface="Verdana" panose="020B0604030504040204" pitchFamily="34" charset="0"/>
              </a:rPr>
              <a:t>fakeRequest</a:t>
            </a:r>
            <a:r>
              <a:rPr lang="en-US" sz="2000" dirty="0">
                <a:solidFill>
                  <a:schemeClr val="tx1"/>
                </a:solidFill>
                <a:latin typeface="Verdana" panose="020B0604030504040204" pitchFamily="34" charset="0"/>
                <a:ea typeface="Verdana" panose="020B0604030504040204" pitchFamily="34" charset="0"/>
              </a:rPr>
              <a:t> received request: 2</a:t>
            </a:r>
          </a:p>
          <a:p>
            <a:pPr algn="l"/>
            <a:r>
              <a:rPr lang="en-US" sz="2000" dirty="0">
                <a:solidFill>
                  <a:schemeClr val="tx1"/>
                </a:solidFill>
                <a:latin typeface="Verdana" panose="020B0604030504040204" pitchFamily="34" charset="0"/>
                <a:ea typeface="Verdana" panose="020B0604030504040204" pitchFamily="34" charset="0"/>
              </a:rPr>
              <a:t>time passes....</a:t>
            </a:r>
          </a:p>
          <a:p>
            <a:pPr algn="l"/>
            <a:r>
              <a:rPr lang="en-US" sz="2000" dirty="0" err="1">
                <a:solidFill>
                  <a:schemeClr val="tx1"/>
                </a:solidFill>
                <a:latin typeface="Verdana" panose="020B0604030504040204" pitchFamily="34" charset="0"/>
                <a:ea typeface="Verdana" panose="020B0604030504040204" pitchFamily="34" charset="0"/>
              </a:rPr>
              <a:t>fakeRequest</a:t>
            </a:r>
            <a:r>
              <a:rPr lang="en-US" sz="2000" dirty="0">
                <a:solidFill>
                  <a:schemeClr val="tx1"/>
                </a:solidFill>
                <a:latin typeface="Verdana" panose="020B0604030504040204" pitchFamily="34" charset="0"/>
                <a:ea typeface="Verdana" panose="020B0604030504040204" pitchFamily="34" charset="0"/>
              </a:rPr>
              <a:t> received request: 3</a:t>
            </a:r>
          </a:p>
          <a:p>
            <a:pPr algn="l"/>
            <a:r>
              <a:rPr lang="en-US" sz="2000" dirty="0">
                <a:solidFill>
                  <a:schemeClr val="tx1"/>
                </a:solidFill>
                <a:latin typeface="Verdana" panose="020B0604030504040204" pitchFamily="34" charset="0"/>
                <a:ea typeface="Verdana" panose="020B0604030504040204" pitchFamily="34" charset="0"/>
              </a:rPr>
              <a:t>time passes....</a:t>
            </a:r>
          </a:p>
          <a:p>
            <a:pPr algn="l"/>
            <a:r>
              <a:rPr lang="en-US" sz="2000" dirty="0">
                <a:solidFill>
                  <a:schemeClr val="tx1"/>
                </a:solidFill>
                <a:latin typeface="Verdana" panose="020B0604030504040204" pitchFamily="34" charset="0"/>
                <a:ea typeface="Verdana" panose="020B0604030504040204" pitchFamily="34" charset="0"/>
              </a:rPr>
              <a:t>results: [ 11, 12, 13 ]</a:t>
            </a:r>
          </a:p>
          <a:p>
            <a:pPr algn="l"/>
            <a:r>
              <a:rPr lang="en-US" sz="2000" dirty="0">
                <a:solidFill>
                  <a:schemeClr val="tx1"/>
                </a:solidFill>
                <a:latin typeface="Verdana" panose="020B0604030504040204" pitchFamily="34" charset="0"/>
                <a:ea typeface="Verdana" panose="020B0604030504040204" pitchFamily="34" charset="0"/>
              </a:rPr>
              <a:t>main done</a:t>
            </a:r>
          </a:p>
          <a:p>
            <a:pPr algn="l"/>
            <a:r>
              <a:rPr lang="en-US" sz="2000" dirty="0">
                <a:solidFill>
                  <a:schemeClr val="tx1"/>
                </a:solidFill>
                <a:latin typeface="Verdana" panose="020B0604030504040204" pitchFamily="34" charset="0"/>
                <a:ea typeface="Verdana" panose="020B0604030504040204" pitchFamily="34" charset="0"/>
              </a:rPr>
              <a:t>1018.81 msec</a:t>
            </a:r>
          </a:p>
        </p:txBody>
      </p:sp>
      <p:sp>
        <p:nvSpPr>
          <p:cNvPr id="7" name="Oval 6">
            <a:extLst>
              <a:ext uri="{FF2B5EF4-FFF2-40B4-BE49-F238E27FC236}">
                <a16:creationId xmlns:a16="http://schemas.microsoft.com/office/drawing/2014/main" id="{DF350BD1-BCBF-4053-D8F2-B89C978EAA4F}"/>
              </a:ext>
            </a:extLst>
          </p:cNvPr>
          <p:cNvSpPr/>
          <p:nvPr/>
        </p:nvSpPr>
        <p:spPr>
          <a:xfrm>
            <a:off x="6608309" y="5683156"/>
            <a:ext cx="2189747" cy="66173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800" dirty="0" err="1">
              <a:solidFill>
                <a:schemeClr val="tx1"/>
              </a:solidFill>
            </a:endParaRPr>
          </a:p>
        </p:txBody>
      </p:sp>
    </p:spTree>
    <p:extLst>
      <p:ext uri="{BB962C8B-B14F-4D97-AF65-F5344CB8AC3E}">
        <p14:creationId xmlns:p14="http://schemas.microsoft.com/office/powerpoint/2010/main" val="1692804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54EC4D-D0E4-E0A2-E9EB-0EAF13A1ABD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CBA0134-0F6C-30D5-93F3-BF1ED27FAEEB}"/>
              </a:ext>
            </a:extLst>
          </p:cNvPr>
          <p:cNvSpPr>
            <a:spLocks noGrp="1"/>
          </p:cNvSpPr>
          <p:nvPr>
            <p:ph type="title"/>
          </p:nvPr>
        </p:nvSpPr>
        <p:spPr/>
        <p:txBody>
          <a:bodyPr/>
          <a:lstStyle/>
          <a:p>
            <a:r>
              <a:rPr lang="en-US" dirty="0"/>
              <a:t>If you add awaits, the requests will be processed sequentially</a:t>
            </a:r>
          </a:p>
        </p:txBody>
      </p:sp>
      <p:sp>
        <p:nvSpPr>
          <p:cNvPr id="3" name="Slide Number Placeholder 2">
            <a:extLst>
              <a:ext uri="{FF2B5EF4-FFF2-40B4-BE49-F238E27FC236}">
                <a16:creationId xmlns:a16="http://schemas.microsoft.com/office/drawing/2014/main" id="{A49AA8CF-B9E1-FE41-F28F-EAC4DABD179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6108ED69-BEC0-E2B4-CE24-6547CAD27A48}"/>
              </a:ext>
            </a:extLst>
          </p:cNvPr>
          <p:cNvSpPr txBox="1"/>
          <p:nvPr/>
        </p:nvSpPr>
        <p:spPr>
          <a:xfrm>
            <a:off x="320842" y="1546051"/>
            <a:ext cx="9921240" cy="563231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buNone/>
            </a:pPr>
            <a:r>
              <a:rPr lang="en-US" sz="2000" b="0" dirty="0">
                <a:solidFill>
                  <a:srgbClr val="0000FF"/>
                </a:solidFill>
                <a:effectLst/>
                <a:latin typeface="Consolas" panose="020B0609020204030204" pitchFamily="49" charset="0"/>
              </a:rPr>
              <a:t>async</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function</a:t>
            </a:r>
            <a:r>
              <a:rPr lang="en-US" sz="2000" b="0" dirty="0">
                <a:solidFill>
                  <a:srgbClr val="000000"/>
                </a:solidFill>
                <a:effectLst/>
                <a:latin typeface="Consolas" panose="020B0609020204030204" pitchFamily="49" charset="0"/>
              </a:rPr>
              <a:t> main() {</a:t>
            </a:r>
          </a:p>
          <a:p>
            <a:pPr algn="l">
              <a:buNone/>
            </a:pPr>
            <a:r>
              <a:rPr lang="en-US" sz="2000" b="0" dirty="0">
                <a:solidFill>
                  <a:srgbClr val="000000"/>
                </a:solidFill>
                <a:effectLst/>
                <a:latin typeface="Consolas" panose="020B0609020204030204" pitchFamily="49" charset="0"/>
              </a:rPr>
              <a:t>    console.log(</a:t>
            </a:r>
            <a:r>
              <a:rPr lang="en-US" sz="2000" b="0" dirty="0">
                <a:solidFill>
                  <a:srgbClr val="A31515"/>
                </a:solidFill>
                <a:effectLst/>
                <a:latin typeface="Consolas" panose="020B0609020204030204" pitchFamily="49" charset="0"/>
              </a:rPr>
              <a:t>'starting main'</a:t>
            </a:r>
            <a:r>
              <a:rPr lang="en-US" sz="2000" b="0" dirty="0">
                <a:solidFill>
                  <a:srgbClr val="000000"/>
                </a:solidFill>
                <a:effectLst/>
                <a:latin typeface="Consolas" panose="020B0609020204030204" pitchFamily="49" charset="0"/>
              </a:rPr>
              <a:t>);</a:t>
            </a:r>
          </a:p>
          <a:p>
            <a:pPr algn="l">
              <a:buNone/>
            </a:pP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a:t>
            </a:r>
            <a:r>
              <a:rPr lang="en-US" sz="2000" b="0" dirty="0">
                <a:solidFill>
                  <a:srgbClr val="000000"/>
                </a:solidFill>
                <a:effectLst/>
                <a:latin typeface="Consolas" panose="020B0609020204030204" pitchFamily="49" charset="0"/>
              </a:rPr>
              <a:t> res1 = </a:t>
            </a:r>
            <a:r>
              <a:rPr lang="en-US" sz="2000" b="0" dirty="0">
                <a:solidFill>
                  <a:srgbClr val="0000FF"/>
                </a:solidFill>
                <a:effectLst/>
                <a:latin typeface="Consolas" panose="020B0609020204030204" pitchFamily="49" charset="0"/>
              </a:rPr>
              <a:t>await</a:t>
            </a:r>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fakeRequest</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1</a:t>
            </a:r>
            <a:r>
              <a:rPr lang="en-US" sz="2000" b="0" dirty="0">
                <a:solidFill>
                  <a:srgbClr val="000000"/>
                </a:solidFill>
                <a:effectLst/>
                <a:latin typeface="Consolas" panose="020B0609020204030204" pitchFamily="49" charset="0"/>
              </a:rPr>
              <a:t>);</a:t>
            </a:r>
          </a:p>
          <a:p>
            <a:pPr algn="l">
              <a:buNone/>
            </a:pPr>
            <a:r>
              <a:rPr lang="en-US" sz="2000" b="0" dirty="0">
                <a:solidFill>
                  <a:srgbClr val="000000"/>
                </a:solidFill>
                <a:effectLst/>
                <a:latin typeface="Consolas" panose="020B0609020204030204" pitchFamily="49" charset="0"/>
              </a:rPr>
              <a:t>    console.log(</a:t>
            </a:r>
            <a:r>
              <a:rPr lang="en-US" sz="2000" b="0" dirty="0">
                <a:solidFill>
                  <a:srgbClr val="A31515"/>
                </a:solidFill>
                <a:effectLst/>
                <a:latin typeface="Consolas" panose="020B0609020204030204" pitchFamily="49" charset="0"/>
              </a:rPr>
              <a:t>`</a:t>
            </a:r>
            <a:r>
              <a:rPr lang="en-US" sz="2000" b="0" dirty="0" err="1">
                <a:solidFill>
                  <a:srgbClr val="A31515"/>
                </a:solidFill>
                <a:effectLst/>
                <a:latin typeface="Consolas" panose="020B0609020204030204" pitchFamily="49" charset="0"/>
              </a:rPr>
              <a:t>fakeRequest</a:t>
            </a:r>
            <a:r>
              <a:rPr lang="en-US" sz="2000" b="0" dirty="0">
                <a:solidFill>
                  <a:srgbClr val="A31515"/>
                </a:solidFill>
                <a:effectLst/>
                <a:latin typeface="Consolas" panose="020B0609020204030204" pitchFamily="49" charset="0"/>
              </a:rPr>
              <a:t>(1) returned: </a:t>
            </a:r>
            <a:r>
              <a:rPr lang="en-US" sz="2000" b="0" dirty="0">
                <a:solidFill>
                  <a:srgbClr val="0000FF"/>
                </a:solidFill>
                <a:effectLst/>
                <a:latin typeface="Consolas" panose="020B0609020204030204" pitchFamily="49" charset="0"/>
              </a:rPr>
              <a:t>${</a:t>
            </a:r>
            <a:r>
              <a:rPr lang="en-US" sz="2000" b="0" dirty="0">
                <a:solidFill>
                  <a:srgbClr val="000000"/>
                </a:solidFill>
                <a:effectLst/>
                <a:latin typeface="Consolas" panose="020B0609020204030204" pitchFamily="49" charset="0"/>
              </a:rPr>
              <a:t>res1</a:t>
            </a:r>
            <a:r>
              <a:rPr lang="en-US" sz="2000" b="0" dirty="0">
                <a:solidFill>
                  <a:srgbClr val="0000FF"/>
                </a:solidFill>
                <a:effectLst/>
                <a:latin typeface="Consolas" panose="020B0609020204030204" pitchFamily="49" charset="0"/>
              </a:rPr>
              <a:t>}</a:t>
            </a:r>
            <a:r>
              <a:rPr lang="en-US" sz="2000" b="0" dirty="0">
                <a:solidFill>
                  <a:srgbClr val="A31515"/>
                </a:solidFill>
                <a:effectLst/>
                <a:latin typeface="Consolas" panose="020B0609020204030204" pitchFamily="49" charset="0"/>
              </a:rPr>
              <a:t>`</a:t>
            </a:r>
            <a:r>
              <a:rPr lang="en-US" sz="2000" b="0" dirty="0">
                <a:solidFill>
                  <a:srgbClr val="000000"/>
                </a:solidFill>
                <a:effectLst/>
                <a:latin typeface="Consolas" panose="020B0609020204030204" pitchFamily="49" charset="0"/>
              </a:rPr>
              <a:t>);</a:t>
            </a:r>
          </a:p>
          <a:p>
            <a:pPr algn="l">
              <a:buNone/>
            </a:pP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a:t>
            </a:r>
            <a:r>
              <a:rPr lang="en-US" sz="2000" b="0" dirty="0">
                <a:solidFill>
                  <a:srgbClr val="000000"/>
                </a:solidFill>
                <a:effectLst/>
                <a:latin typeface="Consolas" panose="020B0609020204030204" pitchFamily="49" charset="0"/>
              </a:rPr>
              <a:t> res2 = </a:t>
            </a:r>
            <a:r>
              <a:rPr lang="en-US" sz="2000" b="0" dirty="0">
                <a:solidFill>
                  <a:srgbClr val="0000FF"/>
                </a:solidFill>
                <a:effectLst/>
                <a:latin typeface="Consolas" panose="020B0609020204030204" pitchFamily="49" charset="0"/>
              </a:rPr>
              <a:t>await</a:t>
            </a:r>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fakeRequest</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2</a:t>
            </a:r>
            <a:r>
              <a:rPr lang="en-US" sz="2000" b="0" dirty="0">
                <a:solidFill>
                  <a:srgbClr val="000000"/>
                </a:solidFill>
                <a:effectLst/>
                <a:latin typeface="Consolas" panose="020B0609020204030204" pitchFamily="49" charset="0"/>
              </a:rPr>
              <a:t>);</a:t>
            </a:r>
          </a:p>
          <a:p>
            <a:pPr algn="l">
              <a:buNone/>
            </a:pPr>
            <a:r>
              <a:rPr lang="en-US" sz="2000" b="0" dirty="0">
                <a:solidFill>
                  <a:srgbClr val="000000"/>
                </a:solidFill>
                <a:effectLst/>
                <a:latin typeface="Consolas" panose="020B0609020204030204" pitchFamily="49" charset="0"/>
              </a:rPr>
              <a:t>    console.log(</a:t>
            </a:r>
            <a:r>
              <a:rPr lang="en-US" sz="2000" b="0" dirty="0">
                <a:solidFill>
                  <a:srgbClr val="A31515"/>
                </a:solidFill>
                <a:effectLst/>
                <a:latin typeface="Consolas" panose="020B0609020204030204" pitchFamily="49" charset="0"/>
              </a:rPr>
              <a:t>`</a:t>
            </a:r>
            <a:r>
              <a:rPr lang="en-US" sz="2000" b="0" dirty="0" err="1">
                <a:solidFill>
                  <a:srgbClr val="A31515"/>
                </a:solidFill>
                <a:effectLst/>
                <a:latin typeface="Consolas" panose="020B0609020204030204" pitchFamily="49" charset="0"/>
              </a:rPr>
              <a:t>fakeRequest</a:t>
            </a:r>
            <a:r>
              <a:rPr lang="en-US" sz="2000" b="0" dirty="0">
                <a:solidFill>
                  <a:srgbClr val="A31515"/>
                </a:solidFill>
                <a:effectLst/>
                <a:latin typeface="Consolas" panose="020B0609020204030204" pitchFamily="49" charset="0"/>
              </a:rPr>
              <a:t>(2) returned: </a:t>
            </a:r>
            <a:r>
              <a:rPr lang="en-US" sz="2000" b="0" dirty="0">
                <a:solidFill>
                  <a:srgbClr val="0000FF"/>
                </a:solidFill>
                <a:effectLst/>
                <a:latin typeface="Consolas" panose="020B0609020204030204" pitchFamily="49" charset="0"/>
              </a:rPr>
              <a:t>${</a:t>
            </a:r>
            <a:r>
              <a:rPr lang="en-US" sz="2000" b="0" dirty="0">
                <a:solidFill>
                  <a:srgbClr val="000000"/>
                </a:solidFill>
                <a:effectLst/>
                <a:latin typeface="Consolas" panose="020B0609020204030204" pitchFamily="49" charset="0"/>
              </a:rPr>
              <a:t>res2</a:t>
            </a:r>
            <a:r>
              <a:rPr lang="en-US" sz="2000" b="0" dirty="0">
                <a:solidFill>
                  <a:srgbClr val="0000FF"/>
                </a:solidFill>
                <a:effectLst/>
                <a:latin typeface="Consolas" panose="020B0609020204030204" pitchFamily="49" charset="0"/>
              </a:rPr>
              <a:t>}</a:t>
            </a:r>
            <a:r>
              <a:rPr lang="en-US" sz="2000" b="0" dirty="0">
                <a:solidFill>
                  <a:srgbClr val="A31515"/>
                </a:solidFill>
                <a:effectLst/>
                <a:latin typeface="Consolas" panose="020B0609020204030204" pitchFamily="49" charset="0"/>
              </a:rPr>
              <a:t>`</a:t>
            </a:r>
            <a:r>
              <a:rPr lang="en-US" sz="2000" b="0" dirty="0">
                <a:solidFill>
                  <a:srgbClr val="000000"/>
                </a:solidFill>
                <a:effectLst/>
                <a:latin typeface="Consolas" panose="020B0609020204030204" pitchFamily="49" charset="0"/>
              </a:rPr>
              <a:t>);  </a:t>
            </a:r>
          </a:p>
          <a:p>
            <a:pPr algn="l">
              <a:buNone/>
            </a:pP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a:t>
            </a:r>
            <a:r>
              <a:rPr lang="en-US" sz="2000" b="0" dirty="0">
                <a:solidFill>
                  <a:srgbClr val="000000"/>
                </a:solidFill>
                <a:effectLst/>
                <a:latin typeface="Consolas" panose="020B0609020204030204" pitchFamily="49" charset="0"/>
              </a:rPr>
              <a:t> res3 = </a:t>
            </a:r>
            <a:r>
              <a:rPr lang="en-US" sz="2000" b="0" dirty="0">
                <a:solidFill>
                  <a:srgbClr val="0000FF"/>
                </a:solidFill>
                <a:effectLst/>
                <a:latin typeface="Consolas" panose="020B0609020204030204" pitchFamily="49" charset="0"/>
              </a:rPr>
              <a:t>await</a:t>
            </a:r>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fakeRequest</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2</a:t>
            </a:r>
            <a:r>
              <a:rPr lang="en-US" sz="2000" b="0" dirty="0">
                <a:solidFill>
                  <a:srgbClr val="000000"/>
                </a:solidFill>
                <a:effectLst/>
                <a:latin typeface="Consolas" panose="020B0609020204030204" pitchFamily="49" charset="0"/>
              </a:rPr>
              <a:t>);</a:t>
            </a:r>
          </a:p>
          <a:p>
            <a:pPr algn="l">
              <a:buNone/>
            </a:pPr>
            <a:r>
              <a:rPr lang="en-US" sz="2000" b="0" dirty="0">
                <a:solidFill>
                  <a:srgbClr val="000000"/>
                </a:solidFill>
                <a:effectLst/>
                <a:latin typeface="Consolas" panose="020B0609020204030204" pitchFamily="49" charset="0"/>
              </a:rPr>
              <a:t>    console.log(</a:t>
            </a:r>
            <a:r>
              <a:rPr lang="en-US" sz="2000" b="0" dirty="0">
                <a:solidFill>
                  <a:srgbClr val="A31515"/>
                </a:solidFill>
                <a:effectLst/>
                <a:latin typeface="Consolas" panose="020B0609020204030204" pitchFamily="49" charset="0"/>
              </a:rPr>
              <a:t>`</a:t>
            </a:r>
            <a:r>
              <a:rPr lang="en-US" sz="2000" b="0" dirty="0" err="1">
                <a:solidFill>
                  <a:srgbClr val="A31515"/>
                </a:solidFill>
                <a:effectLst/>
                <a:latin typeface="Consolas" panose="020B0609020204030204" pitchFamily="49" charset="0"/>
              </a:rPr>
              <a:t>fakeRequest</a:t>
            </a:r>
            <a:r>
              <a:rPr lang="en-US" sz="2000" b="0" dirty="0">
                <a:solidFill>
                  <a:srgbClr val="A31515"/>
                </a:solidFill>
                <a:effectLst/>
                <a:latin typeface="Consolas" panose="020B0609020204030204" pitchFamily="49" charset="0"/>
              </a:rPr>
              <a:t>(2) returned: </a:t>
            </a:r>
            <a:r>
              <a:rPr lang="en-US" sz="2000" b="0" dirty="0">
                <a:solidFill>
                  <a:srgbClr val="0000FF"/>
                </a:solidFill>
                <a:effectLst/>
                <a:latin typeface="Consolas" panose="020B0609020204030204" pitchFamily="49" charset="0"/>
              </a:rPr>
              <a:t>${</a:t>
            </a:r>
            <a:r>
              <a:rPr lang="en-US" sz="2000" b="0" dirty="0">
                <a:solidFill>
                  <a:srgbClr val="000000"/>
                </a:solidFill>
                <a:effectLst/>
                <a:latin typeface="Consolas" panose="020B0609020204030204" pitchFamily="49" charset="0"/>
              </a:rPr>
              <a:t>res3</a:t>
            </a:r>
            <a:r>
              <a:rPr lang="en-US" sz="2000" b="0" dirty="0">
                <a:solidFill>
                  <a:srgbClr val="0000FF"/>
                </a:solidFill>
                <a:effectLst/>
                <a:latin typeface="Consolas" panose="020B0609020204030204" pitchFamily="49" charset="0"/>
              </a:rPr>
              <a:t>}</a:t>
            </a:r>
            <a:r>
              <a:rPr lang="en-US" sz="2000" b="0" dirty="0">
                <a:solidFill>
                  <a:srgbClr val="A31515"/>
                </a:solidFill>
                <a:effectLst/>
                <a:latin typeface="Consolas" panose="020B0609020204030204" pitchFamily="49" charset="0"/>
              </a:rPr>
              <a:t>`</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console.log(</a:t>
            </a:r>
            <a:r>
              <a:rPr lang="en-US" sz="2000" b="0" dirty="0">
                <a:solidFill>
                  <a:srgbClr val="A31515"/>
                </a:solidFill>
                <a:effectLst/>
                <a:latin typeface="Consolas" panose="020B0609020204030204" pitchFamily="49" charset="0"/>
              </a:rPr>
              <a:t>'main done'</a:t>
            </a:r>
            <a:r>
              <a:rPr lang="en-US" sz="2000" b="0" dirty="0">
                <a:solidFill>
                  <a:srgbClr val="000000"/>
                </a:solidFill>
                <a:effectLst/>
                <a:latin typeface="Consolas" panose="020B0609020204030204" pitchFamily="49" charset="0"/>
              </a:rPr>
              <a:t>);</a:t>
            </a:r>
          </a:p>
          <a:p>
            <a:pPr algn="l">
              <a:buNone/>
            </a:pPr>
            <a:endParaRPr lang="en-US" sz="2000" b="0" dirty="0">
              <a:solidFill>
                <a:srgbClr val="000000"/>
              </a:solidFill>
              <a:effectLst/>
              <a:latin typeface="Consolas" panose="020B0609020204030204" pitchFamily="49" charset="0"/>
            </a:endParaRPr>
          </a:p>
          <a:p>
            <a:pPr algn="l">
              <a:buNone/>
            </a:pPr>
            <a:r>
              <a:rPr lang="en-US" sz="2000" b="0" dirty="0">
                <a:solidFill>
                  <a:srgbClr val="000000"/>
                </a:solidFill>
                <a:effectLst/>
                <a:latin typeface="Consolas" panose="020B0609020204030204" pitchFamily="49" charset="0"/>
              </a:rPr>
              <a:t>     </a:t>
            </a:r>
          </a:p>
          <a:p>
            <a:pPr algn="l">
              <a:buNone/>
            </a:pPr>
            <a:r>
              <a:rPr lang="en-US" sz="2000" b="0" dirty="0">
                <a:solidFill>
                  <a:srgbClr val="000000"/>
                </a:solidFill>
                <a:effectLst/>
                <a:latin typeface="Consolas" panose="020B0609020204030204" pitchFamily="49" charset="0"/>
              </a:rPr>
              <a:t>}</a:t>
            </a:r>
          </a:p>
          <a:p>
            <a:pPr algn="l"/>
            <a:br>
              <a:rPr lang="en-US" sz="2000" b="0" dirty="0">
                <a:solidFill>
                  <a:srgbClr val="000000"/>
                </a:solidFill>
                <a:effectLst/>
                <a:latin typeface="Consolas" panose="020B0609020204030204" pitchFamily="49" charset="0"/>
              </a:rPr>
            </a:br>
            <a:r>
              <a:rPr lang="en-US" sz="2000" b="0" dirty="0" err="1">
                <a:solidFill>
                  <a:srgbClr val="000000"/>
                </a:solidFill>
                <a:effectLst/>
                <a:latin typeface="Consolas" panose="020B0609020204030204" pitchFamily="49" charset="0"/>
              </a:rPr>
              <a:t>timeIt</a:t>
            </a:r>
            <a:r>
              <a:rPr lang="en-US" sz="2000" b="0" dirty="0">
                <a:solidFill>
                  <a:srgbClr val="000000"/>
                </a:solidFill>
                <a:effectLst/>
                <a:latin typeface="Consolas" panose="020B0609020204030204" pitchFamily="49" charset="0"/>
              </a:rPr>
              <a:t>(main)</a:t>
            </a:r>
          </a:p>
          <a:p>
            <a:pPr algn="l"/>
            <a:br>
              <a:rPr lang="en-US" sz="2000" b="0" dirty="0">
                <a:solidFill>
                  <a:srgbClr val="000000"/>
                </a:solidFill>
                <a:effectLst/>
                <a:latin typeface="Consolas" panose="020B0609020204030204" pitchFamily="49" charset="0"/>
              </a:rPr>
            </a:br>
            <a:br>
              <a:rPr lang="en-US" sz="2000" b="0" dirty="0">
                <a:solidFill>
                  <a:srgbClr val="000000"/>
                </a:solidFill>
                <a:effectLst/>
                <a:latin typeface="Consolas" panose="020B0609020204030204" pitchFamily="49" charset="0"/>
              </a:rPr>
            </a:br>
            <a:endParaRPr lang="en-US" sz="2000" b="0" dirty="0">
              <a:solidFill>
                <a:srgbClr val="000000"/>
              </a:solidFill>
              <a:effectLst/>
              <a:latin typeface="Consolas" panose="020B0609020204030204" pitchFamily="49" charset="0"/>
            </a:endParaRPr>
          </a:p>
          <a:p>
            <a:pPr algn="l"/>
            <a:endParaRPr lang="en-US" sz="2000" b="0" dirty="0">
              <a:solidFill>
                <a:srgbClr val="000000"/>
              </a:solidFill>
              <a:effectLst/>
              <a:latin typeface="Consolas" panose="020B0609020204030204" pitchFamily="49" charset="0"/>
            </a:endParaRPr>
          </a:p>
        </p:txBody>
      </p:sp>
      <p:sp>
        <p:nvSpPr>
          <p:cNvPr id="11" name="Rectangle: Rounded Corners 10">
            <a:extLst>
              <a:ext uri="{FF2B5EF4-FFF2-40B4-BE49-F238E27FC236}">
                <a16:creationId xmlns:a16="http://schemas.microsoft.com/office/drawing/2014/main" id="{3520FB5E-3AE7-3FD0-69BA-048A057769EC}"/>
              </a:ext>
            </a:extLst>
          </p:cNvPr>
          <p:cNvSpPr/>
          <p:nvPr/>
        </p:nvSpPr>
        <p:spPr>
          <a:xfrm>
            <a:off x="2173705" y="6041030"/>
            <a:ext cx="5566611"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/XXXXX/</a:t>
            </a:r>
            <a:r>
              <a:rPr lang="en-US" sz="2400" dirty="0" err="1">
                <a:solidFill>
                  <a:schemeClr val="tx1"/>
                </a:solidFill>
              </a:rPr>
              <a:t>threeRequestsSequentially.ts</a:t>
            </a:r>
            <a:endParaRPr lang="en-US" sz="2400" dirty="0">
              <a:solidFill>
                <a:schemeClr val="tx1"/>
              </a:solidFill>
            </a:endParaRPr>
          </a:p>
        </p:txBody>
      </p:sp>
      <p:sp>
        <p:nvSpPr>
          <p:cNvPr id="4" name="TextBox 3">
            <a:extLst>
              <a:ext uri="{FF2B5EF4-FFF2-40B4-BE49-F238E27FC236}">
                <a16:creationId xmlns:a16="http://schemas.microsoft.com/office/drawing/2014/main" id="{028D8E6E-E736-D78B-6305-A6D88EB2A02C}"/>
              </a:ext>
            </a:extLst>
          </p:cNvPr>
          <p:cNvSpPr txBox="1"/>
          <p:nvPr/>
        </p:nvSpPr>
        <p:spPr>
          <a:xfrm>
            <a:off x="7125667" y="1375114"/>
            <a:ext cx="4745491" cy="4732548"/>
          </a:xfrm>
          <a:prstGeom prst="rect">
            <a:avLst/>
          </a:prstGeom>
          <a:solidFill>
            <a:schemeClr val="bg1">
              <a:alpha val="96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000">
                <a:solidFill>
                  <a:schemeClr val="tx1"/>
                </a:solidFill>
                <a:latin typeface="Verdana" panose="020B0604030504040204" pitchFamily="34" charset="0"/>
                <a:ea typeface="Verdana" panose="020B0604030504040204" pitchFamily="34" charset="0"/>
              </a:rPr>
              <a:t>$ npx ts-node threeRequestsSequentially.ts </a:t>
            </a:r>
          </a:p>
          <a:p>
            <a:pPr algn="l"/>
            <a:r>
              <a:rPr lang="en-US" sz="2000">
                <a:solidFill>
                  <a:schemeClr val="tx1"/>
                </a:solidFill>
                <a:latin typeface="Verdana" panose="020B0604030504040204" pitchFamily="34" charset="0"/>
                <a:ea typeface="Verdana" panose="020B0604030504040204" pitchFamily="34" charset="0"/>
              </a:rPr>
              <a:t>starting main</a:t>
            </a:r>
          </a:p>
          <a:p>
            <a:pPr algn="l"/>
            <a:r>
              <a:rPr lang="en-US" sz="2000">
                <a:solidFill>
                  <a:schemeClr val="tx1"/>
                </a:solidFill>
                <a:latin typeface="Verdana" panose="020B0604030504040204" pitchFamily="34" charset="0"/>
                <a:ea typeface="Verdana" panose="020B0604030504040204" pitchFamily="34" charset="0"/>
              </a:rPr>
              <a:t>fakeRequest received request: 1</a:t>
            </a:r>
          </a:p>
          <a:p>
            <a:pPr algn="l"/>
            <a:r>
              <a:rPr lang="en-US" sz="2000">
                <a:solidFill>
                  <a:schemeClr val="tx1"/>
                </a:solidFill>
                <a:latin typeface="Verdana" panose="020B0604030504040204" pitchFamily="34" charset="0"/>
                <a:ea typeface="Verdana" panose="020B0604030504040204" pitchFamily="34" charset="0"/>
              </a:rPr>
              <a:t>time passes....</a:t>
            </a:r>
          </a:p>
          <a:p>
            <a:pPr algn="l"/>
            <a:r>
              <a:rPr lang="en-US" sz="2000">
                <a:solidFill>
                  <a:schemeClr val="tx1"/>
                </a:solidFill>
                <a:latin typeface="Verdana" panose="020B0604030504040204" pitchFamily="34" charset="0"/>
                <a:ea typeface="Verdana" panose="020B0604030504040204" pitchFamily="34" charset="0"/>
              </a:rPr>
              <a:t>fakeRequest(1) returned: 11</a:t>
            </a:r>
          </a:p>
          <a:p>
            <a:pPr algn="l"/>
            <a:r>
              <a:rPr lang="en-US" sz="2000">
                <a:solidFill>
                  <a:schemeClr val="tx1"/>
                </a:solidFill>
                <a:latin typeface="Verdana" panose="020B0604030504040204" pitchFamily="34" charset="0"/>
                <a:ea typeface="Verdana" panose="020B0604030504040204" pitchFamily="34" charset="0"/>
              </a:rPr>
              <a:t>fakeRequest received request: 2</a:t>
            </a:r>
          </a:p>
          <a:p>
            <a:pPr algn="l"/>
            <a:r>
              <a:rPr lang="en-US" sz="2000">
                <a:solidFill>
                  <a:schemeClr val="tx1"/>
                </a:solidFill>
                <a:latin typeface="Verdana" panose="020B0604030504040204" pitchFamily="34" charset="0"/>
                <a:ea typeface="Verdana" panose="020B0604030504040204" pitchFamily="34" charset="0"/>
              </a:rPr>
              <a:t>time passes....</a:t>
            </a:r>
          </a:p>
          <a:p>
            <a:pPr algn="l"/>
            <a:r>
              <a:rPr lang="en-US" sz="2000">
                <a:solidFill>
                  <a:schemeClr val="tx1"/>
                </a:solidFill>
                <a:latin typeface="Verdana" panose="020B0604030504040204" pitchFamily="34" charset="0"/>
                <a:ea typeface="Verdana" panose="020B0604030504040204" pitchFamily="34" charset="0"/>
              </a:rPr>
              <a:t>fakeRequest(2) returned: 12</a:t>
            </a:r>
          </a:p>
          <a:p>
            <a:pPr algn="l"/>
            <a:r>
              <a:rPr lang="en-US" sz="2000">
                <a:solidFill>
                  <a:schemeClr val="tx1"/>
                </a:solidFill>
                <a:latin typeface="Verdana" panose="020B0604030504040204" pitchFamily="34" charset="0"/>
                <a:ea typeface="Verdana" panose="020B0604030504040204" pitchFamily="34" charset="0"/>
              </a:rPr>
              <a:t>fakeRequest received request: 3</a:t>
            </a:r>
          </a:p>
          <a:p>
            <a:pPr algn="l"/>
            <a:r>
              <a:rPr lang="en-US" sz="2000">
                <a:solidFill>
                  <a:schemeClr val="tx1"/>
                </a:solidFill>
                <a:latin typeface="Verdana" panose="020B0604030504040204" pitchFamily="34" charset="0"/>
                <a:ea typeface="Verdana" panose="020B0604030504040204" pitchFamily="34" charset="0"/>
              </a:rPr>
              <a:t>time passes....</a:t>
            </a:r>
          </a:p>
          <a:p>
            <a:pPr algn="l"/>
            <a:r>
              <a:rPr lang="en-US" sz="2000">
                <a:solidFill>
                  <a:schemeClr val="tx1"/>
                </a:solidFill>
                <a:latin typeface="Verdana" panose="020B0604030504040204" pitchFamily="34" charset="0"/>
                <a:ea typeface="Verdana" panose="020B0604030504040204" pitchFamily="34" charset="0"/>
              </a:rPr>
              <a:t>fakeRequest(3) returned: 13</a:t>
            </a:r>
          </a:p>
          <a:p>
            <a:pPr algn="l"/>
            <a:r>
              <a:rPr lang="en-US" sz="2000">
                <a:solidFill>
                  <a:schemeClr val="tx1"/>
                </a:solidFill>
                <a:latin typeface="Verdana" panose="020B0604030504040204" pitchFamily="34" charset="0"/>
                <a:ea typeface="Verdana" panose="020B0604030504040204" pitchFamily="34" charset="0"/>
              </a:rPr>
              <a:t>main done</a:t>
            </a:r>
          </a:p>
          <a:p>
            <a:pPr algn="l"/>
            <a:r>
              <a:rPr lang="en-US" sz="2000">
                <a:solidFill>
                  <a:schemeClr val="tx1"/>
                </a:solidFill>
                <a:latin typeface="Verdana" panose="020B0604030504040204" pitchFamily="34" charset="0"/>
                <a:ea typeface="Verdana" panose="020B0604030504040204" pitchFamily="34" charset="0"/>
              </a:rPr>
              <a:t>3024.03 msec</a:t>
            </a:r>
            <a:endParaRPr lang="en-US" sz="2000" dirty="0">
              <a:solidFill>
                <a:schemeClr val="tx1"/>
              </a:solidFill>
              <a:latin typeface="Verdana" panose="020B0604030504040204" pitchFamily="34" charset="0"/>
              <a:ea typeface="Verdana" panose="020B0604030504040204" pitchFamily="34" charset="0"/>
            </a:endParaRPr>
          </a:p>
        </p:txBody>
      </p:sp>
      <p:sp>
        <p:nvSpPr>
          <p:cNvPr id="6" name="Oval 5">
            <a:extLst>
              <a:ext uri="{FF2B5EF4-FFF2-40B4-BE49-F238E27FC236}">
                <a16:creationId xmlns:a16="http://schemas.microsoft.com/office/drawing/2014/main" id="{0D7BB16A-95D1-89D3-897B-11BAEE66BE98}"/>
              </a:ext>
            </a:extLst>
          </p:cNvPr>
          <p:cNvSpPr/>
          <p:nvPr/>
        </p:nvSpPr>
        <p:spPr>
          <a:xfrm>
            <a:off x="7041446" y="5430379"/>
            <a:ext cx="2189747" cy="66173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800" dirty="0" err="1">
              <a:solidFill>
                <a:schemeClr val="tx1"/>
              </a:solidFill>
            </a:endParaRPr>
          </a:p>
        </p:txBody>
      </p:sp>
    </p:spTree>
    <p:extLst>
      <p:ext uri="{BB962C8B-B14F-4D97-AF65-F5344CB8AC3E}">
        <p14:creationId xmlns:p14="http://schemas.microsoft.com/office/powerpoint/2010/main" val="2643055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FE440-1FD3-2B4F-403A-E40489D13083}"/>
              </a:ext>
            </a:extLst>
          </p:cNvPr>
          <p:cNvSpPr>
            <a:spLocks noGrp="1"/>
          </p:cNvSpPr>
          <p:nvPr>
            <p:ph type="title"/>
          </p:nvPr>
        </p:nvSpPr>
        <p:spPr/>
        <p:txBody>
          <a:bodyPr/>
          <a:lstStyle/>
          <a:p>
            <a:r>
              <a:rPr lang="en-US" dirty="0"/>
              <a:t>…but it would be much slower</a:t>
            </a:r>
          </a:p>
        </p:txBody>
      </p:sp>
      <p:sp>
        <p:nvSpPr>
          <p:cNvPr id="3" name="Slide Number Placeholder 2">
            <a:extLst>
              <a:ext uri="{FF2B5EF4-FFF2-40B4-BE49-F238E27FC236}">
                <a16:creationId xmlns:a16="http://schemas.microsoft.com/office/drawing/2014/main" id="{462549B7-9B6F-7E72-66A0-E704B24B20F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217FB539-8276-5DDE-65FD-937F1297E272}"/>
              </a:ext>
            </a:extLst>
          </p:cNvPr>
          <p:cNvSpPr txBox="1"/>
          <p:nvPr/>
        </p:nvSpPr>
        <p:spPr>
          <a:xfrm>
            <a:off x="711200" y="1745040"/>
            <a:ext cx="10769600" cy="1323439"/>
          </a:xfrm>
          <a:prstGeom prst="rect">
            <a:avLst/>
          </a:prstGeom>
          <a:ln/>
        </p:spPr>
        <p:style>
          <a:lnRef idx="2">
            <a:schemeClr val="dk1"/>
          </a:lnRef>
          <a:fillRef idx="1">
            <a:schemeClr val="lt1"/>
          </a:fillRef>
          <a:effectRef idx="0">
            <a:schemeClr val="dk1"/>
          </a:effectRef>
          <a:fontRef idx="minor">
            <a:schemeClr val="dk1"/>
          </a:fontRef>
        </p:style>
        <p:txBody>
          <a:bodyPr wrap="square">
            <a:spAutoFit/>
          </a:bodyPr>
          <a:lstStyle/>
          <a:p>
            <a:pPr algn="l"/>
            <a:r>
              <a:rPr lang="en-US" sz="2000" dirty="0">
                <a:solidFill>
                  <a:prstClr val="black"/>
                </a:solidFill>
                <a:latin typeface="Lucida Console" panose="020B0609040504020204" pitchFamily="49" charset="0"/>
              </a:rPr>
              <a:t>$ </a:t>
            </a:r>
            <a:r>
              <a:rPr lang="en-US" sz="2000" dirty="0" err="1">
                <a:solidFill>
                  <a:prstClr val="black"/>
                </a:solidFill>
                <a:latin typeface="Lucida Console" panose="020B0609040504020204" pitchFamily="49" charset="0"/>
              </a:rPr>
              <a:t>npx</a:t>
            </a:r>
            <a:r>
              <a:rPr lang="en-US" sz="2000" dirty="0">
                <a:solidFill>
                  <a:prstClr val="black"/>
                </a:solidFill>
                <a:latin typeface="Lucida Console" panose="020B0609040504020204" pitchFamily="49" charset="0"/>
              </a:rPr>
              <a:t> </a:t>
            </a:r>
            <a:r>
              <a:rPr lang="en-US" sz="2000" dirty="0" err="1">
                <a:solidFill>
                  <a:prstClr val="black"/>
                </a:solidFill>
                <a:latin typeface="Lucida Console" panose="020B0609040504020204" pitchFamily="49" charset="0"/>
              </a:rPr>
              <a:t>ts</a:t>
            </a:r>
            <a:r>
              <a:rPr lang="en-US" sz="2000" dirty="0">
                <a:solidFill>
                  <a:prstClr val="black"/>
                </a:solidFill>
                <a:latin typeface="Lucida Console" panose="020B0609040504020204" pitchFamily="49" charset="0"/>
              </a:rPr>
              <a:t>-node </a:t>
            </a:r>
            <a:r>
              <a:rPr lang="en-US" sz="2000" dirty="0" err="1">
                <a:solidFill>
                  <a:prstClr val="black"/>
                </a:solidFill>
                <a:latin typeface="Lucida Console" panose="020B0609040504020204" pitchFamily="49" charset="0"/>
              </a:rPr>
              <a:t>timeComparison.ts</a:t>
            </a:r>
            <a:endParaRPr lang="en-US" sz="2000" dirty="0">
              <a:solidFill>
                <a:prstClr val="black"/>
              </a:solidFill>
              <a:latin typeface="Lucida Console" panose="020B0609040504020204" pitchFamily="49" charset="0"/>
            </a:endParaRPr>
          </a:p>
          <a:p>
            <a:pPr algn="l"/>
            <a:r>
              <a:rPr lang="en-US" sz="2000" dirty="0">
                <a:solidFill>
                  <a:prstClr val="black"/>
                </a:solidFill>
                <a:latin typeface="Lucida Console" panose="020B0609040504020204" pitchFamily="49" charset="0"/>
              </a:rPr>
              <a:t>After 100 runs of length 10</a:t>
            </a:r>
          </a:p>
          <a:p>
            <a:pPr algn="l"/>
            <a:r>
              <a:rPr lang="en-US" sz="2000" dirty="0" err="1">
                <a:solidFill>
                  <a:prstClr val="black"/>
                </a:solidFill>
                <a:latin typeface="Lucida Console" panose="020B0609040504020204" pitchFamily="49" charset="0"/>
              </a:rPr>
              <a:t>makeRequestsConcurrently</a:t>
            </a:r>
            <a:r>
              <a:rPr lang="en-US" sz="2000" dirty="0">
                <a:solidFill>
                  <a:prstClr val="black"/>
                </a:solidFill>
                <a:latin typeface="Lucida Console" panose="020B0609040504020204" pitchFamily="49" charset="0"/>
              </a:rPr>
              <a:t>: min = 23  avg = 34 max = 190 milliseconds</a:t>
            </a:r>
          </a:p>
          <a:p>
            <a:pPr algn="l"/>
            <a:r>
              <a:rPr lang="en-US" sz="2000" dirty="0" err="1">
                <a:solidFill>
                  <a:prstClr val="black"/>
                </a:solidFill>
                <a:latin typeface="Lucida Console" panose="020B0609040504020204" pitchFamily="49" charset="0"/>
              </a:rPr>
              <a:t>makeRequestsSerially</a:t>
            </a:r>
            <a:r>
              <a:rPr lang="en-US" sz="2000" dirty="0">
                <a:solidFill>
                  <a:prstClr val="black"/>
                </a:solidFill>
                <a:latin typeface="Lucida Console" panose="020B0609040504020204" pitchFamily="49" charset="0"/>
              </a:rPr>
              <a:t>    : min = 210  avg = 237 max = 812 milliseconds</a:t>
            </a:r>
          </a:p>
        </p:txBody>
      </p:sp>
      <p:sp>
        <p:nvSpPr>
          <p:cNvPr id="4" name="TextBox 3">
            <a:extLst>
              <a:ext uri="{FF2B5EF4-FFF2-40B4-BE49-F238E27FC236}">
                <a16:creationId xmlns:a16="http://schemas.microsoft.com/office/drawing/2014/main" id="{501A8F5B-F448-DDF2-CEF7-03E764BA1716}"/>
              </a:ext>
            </a:extLst>
          </p:cNvPr>
          <p:cNvSpPr txBox="1"/>
          <p:nvPr/>
        </p:nvSpPr>
        <p:spPr>
          <a:xfrm>
            <a:off x="4529959" y="3951890"/>
            <a:ext cx="3037489" cy="1755227"/>
          </a:xfrm>
          <a:prstGeom prst="rect">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000" dirty="0">
                <a:solidFill>
                  <a:schemeClr val="tx1"/>
                </a:solidFill>
                <a:latin typeface="Verdana" panose="020B0604030504040204" pitchFamily="34" charset="0"/>
                <a:ea typeface="Verdana" panose="020B0604030504040204" pitchFamily="34" charset="0"/>
              </a:rPr>
              <a:t>Need to redo with this semester's examples</a:t>
            </a:r>
          </a:p>
        </p:txBody>
      </p:sp>
    </p:spTree>
    <p:extLst>
      <p:ext uri="{BB962C8B-B14F-4D97-AF65-F5344CB8AC3E}">
        <p14:creationId xmlns:p14="http://schemas.microsoft.com/office/powerpoint/2010/main" val="18641397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04872-A5AA-7EF3-C717-33099E420CC7}"/>
              </a:ext>
            </a:extLst>
          </p:cNvPr>
          <p:cNvSpPr>
            <a:spLocks noGrp="1"/>
          </p:cNvSpPr>
          <p:nvPr>
            <p:ph type="title"/>
          </p:nvPr>
        </p:nvSpPr>
        <p:spPr/>
        <p:txBody>
          <a:bodyPr/>
          <a:lstStyle/>
          <a:p>
            <a:r>
              <a:rPr lang="en-US" dirty="0"/>
              <a:t>Why is that? </a:t>
            </a:r>
            <a:br>
              <a:rPr lang="en-US" dirty="0"/>
            </a:br>
            <a:r>
              <a:rPr lang="en-US" dirty="0"/>
              <a:t>Visualizing </a:t>
            </a:r>
            <a:r>
              <a:rPr lang="en-US" dirty="0" err="1"/>
              <a:t>Promise.all</a:t>
            </a:r>
            <a:endParaRPr lang="en-US" dirty="0"/>
          </a:p>
        </p:txBody>
      </p:sp>
      <p:sp>
        <p:nvSpPr>
          <p:cNvPr id="3" name="Slide Number Placeholder 2">
            <a:extLst>
              <a:ext uri="{FF2B5EF4-FFF2-40B4-BE49-F238E27FC236}">
                <a16:creationId xmlns:a16="http://schemas.microsoft.com/office/drawing/2014/main" id="{1E27C171-D5EA-DE88-E683-2C6A1DB367B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grpSp>
        <p:nvGrpSpPr>
          <p:cNvPr id="82" name="Group 81">
            <a:extLst>
              <a:ext uri="{FF2B5EF4-FFF2-40B4-BE49-F238E27FC236}">
                <a16:creationId xmlns:a16="http://schemas.microsoft.com/office/drawing/2014/main" id="{5C09B819-646C-1BF0-CDF8-9C3635361FB2}"/>
              </a:ext>
            </a:extLst>
          </p:cNvPr>
          <p:cNvGrpSpPr/>
          <p:nvPr/>
        </p:nvGrpSpPr>
        <p:grpSpPr>
          <a:xfrm>
            <a:off x="204422" y="4995633"/>
            <a:ext cx="7468846" cy="1418932"/>
            <a:chOff x="728956" y="4248728"/>
            <a:chExt cx="7468846" cy="1418932"/>
          </a:xfrm>
        </p:grpSpPr>
        <p:grpSp>
          <p:nvGrpSpPr>
            <p:cNvPr id="49" name="Group 48">
              <a:extLst>
                <a:ext uri="{FF2B5EF4-FFF2-40B4-BE49-F238E27FC236}">
                  <a16:creationId xmlns:a16="http://schemas.microsoft.com/office/drawing/2014/main" id="{0F03F2D4-9D9D-5A5B-2FB0-BA0B2E9644A6}"/>
                </a:ext>
              </a:extLst>
            </p:cNvPr>
            <p:cNvGrpSpPr/>
            <p:nvPr/>
          </p:nvGrpSpPr>
          <p:grpSpPr>
            <a:xfrm>
              <a:off x="3197836" y="5199032"/>
              <a:ext cx="4999966" cy="468628"/>
              <a:chOff x="1485900" y="2377440"/>
              <a:chExt cx="4999966" cy="468628"/>
            </a:xfrm>
          </p:grpSpPr>
          <p:sp>
            <p:nvSpPr>
              <p:cNvPr id="50" name="Rectangle 49">
                <a:extLst>
                  <a:ext uri="{FF2B5EF4-FFF2-40B4-BE49-F238E27FC236}">
                    <a16:creationId xmlns:a16="http://schemas.microsoft.com/office/drawing/2014/main" id="{CFC40432-958C-952B-6872-3370A26A793F}"/>
                  </a:ext>
                </a:extLst>
              </p:cNvPr>
              <p:cNvSpPr/>
              <p:nvPr/>
            </p:nvSpPr>
            <p:spPr>
              <a:xfrm>
                <a:off x="1485900" y="2377440"/>
                <a:ext cx="1234440" cy="468628"/>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r>
                  <a:rPr lang="en-US" sz="2000" dirty="0">
                    <a:solidFill>
                      <a:schemeClr val="tx1"/>
                    </a:solidFill>
                  </a:rPr>
                  <a:t>send</a:t>
                </a:r>
              </a:p>
            </p:txBody>
          </p:sp>
          <p:sp>
            <p:nvSpPr>
              <p:cNvPr id="51" name="Rectangle 50">
                <a:extLst>
                  <a:ext uri="{FF2B5EF4-FFF2-40B4-BE49-F238E27FC236}">
                    <a16:creationId xmlns:a16="http://schemas.microsoft.com/office/drawing/2014/main" id="{2307C3DA-FED1-E2EA-9531-AEE61B0DD710}"/>
                  </a:ext>
                </a:extLst>
              </p:cNvPr>
              <p:cNvSpPr/>
              <p:nvPr/>
            </p:nvSpPr>
            <p:spPr>
              <a:xfrm>
                <a:off x="5251426" y="2377440"/>
                <a:ext cx="1234440" cy="468628"/>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r>
                  <a:rPr lang="en-US" sz="2000" dirty="0">
                    <a:solidFill>
                      <a:schemeClr val="tx1"/>
                    </a:solidFill>
                  </a:rPr>
                  <a:t>receive</a:t>
                </a:r>
              </a:p>
            </p:txBody>
          </p:sp>
          <p:sp>
            <p:nvSpPr>
              <p:cNvPr id="52" name="Rectangle 51">
                <a:extLst>
                  <a:ext uri="{FF2B5EF4-FFF2-40B4-BE49-F238E27FC236}">
                    <a16:creationId xmlns:a16="http://schemas.microsoft.com/office/drawing/2014/main" id="{BC3D1DA1-8838-02F1-198E-80213880467B}"/>
                  </a:ext>
                </a:extLst>
              </p:cNvPr>
              <p:cNvSpPr/>
              <p:nvPr/>
            </p:nvSpPr>
            <p:spPr>
              <a:xfrm>
                <a:off x="2720340" y="2377440"/>
                <a:ext cx="2531086" cy="468628"/>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rPr>
                  <a:t>wait</a:t>
                </a:r>
              </a:p>
            </p:txBody>
          </p:sp>
        </p:grpSp>
        <p:grpSp>
          <p:nvGrpSpPr>
            <p:cNvPr id="53" name="Group 52">
              <a:extLst>
                <a:ext uri="{FF2B5EF4-FFF2-40B4-BE49-F238E27FC236}">
                  <a16:creationId xmlns:a16="http://schemas.microsoft.com/office/drawing/2014/main" id="{B0F02838-D0F8-BD56-D733-FEDFE2B23448}"/>
                </a:ext>
              </a:extLst>
            </p:cNvPr>
            <p:cNvGrpSpPr/>
            <p:nvPr/>
          </p:nvGrpSpPr>
          <p:grpSpPr>
            <a:xfrm>
              <a:off x="1963396" y="4704310"/>
              <a:ext cx="4999966" cy="494722"/>
              <a:chOff x="1658596" y="4399510"/>
              <a:chExt cx="4999966" cy="494722"/>
            </a:xfrm>
          </p:grpSpPr>
          <p:sp>
            <p:nvSpPr>
              <p:cNvPr id="54" name="Rectangle 53">
                <a:extLst>
                  <a:ext uri="{FF2B5EF4-FFF2-40B4-BE49-F238E27FC236}">
                    <a16:creationId xmlns:a16="http://schemas.microsoft.com/office/drawing/2014/main" id="{08972302-CCB6-9709-0572-0B9CCE455266}"/>
                  </a:ext>
                </a:extLst>
              </p:cNvPr>
              <p:cNvSpPr/>
              <p:nvPr/>
            </p:nvSpPr>
            <p:spPr>
              <a:xfrm>
                <a:off x="1658596" y="4425604"/>
                <a:ext cx="1234440" cy="468628"/>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r>
                  <a:rPr lang="en-US" sz="2000" dirty="0">
                    <a:solidFill>
                      <a:schemeClr val="tx1"/>
                    </a:solidFill>
                  </a:rPr>
                  <a:t>send</a:t>
                </a:r>
              </a:p>
            </p:txBody>
          </p:sp>
          <p:sp>
            <p:nvSpPr>
              <p:cNvPr id="55" name="Rectangle 54">
                <a:extLst>
                  <a:ext uri="{FF2B5EF4-FFF2-40B4-BE49-F238E27FC236}">
                    <a16:creationId xmlns:a16="http://schemas.microsoft.com/office/drawing/2014/main" id="{FE22DEE2-3309-56DA-BA98-74B2D7C89158}"/>
                  </a:ext>
                </a:extLst>
              </p:cNvPr>
              <p:cNvSpPr/>
              <p:nvPr/>
            </p:nvSpPr>
            <p:spPr>
              <a:xfrm>
                <a:off x="5424122" y="4399510"/>
                <a:ext cx="1234440" cy="468628"/>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r>
                  <a:rPr lang="en-US" sz="2000" dirty="0">
                    <a:solidFill>
                      <a:schemeClr val="tx1"/>
                    </a:solidFill>
                  </a:rPr>
                  <a:t>receive</a:t>
                </a:r>
              </a:p>
            </p:txBody>
          </p:sp>
          <p:sp>
            <p:nvSpPr>
              <p:cNvPr id="56" name="Rectangle 55">
                <a:extLst>
                  <a:ext uri="{FF2B5EF4-FFF2-40B4-BE49-F238E27FC236}">
                    <a16:creationId xmlns:a16="http://schemas.microsoft.com/office/drawing/2014/main" id="{16D55FBC-F6C0-31BD-82FE-3A4A3C3A33FA}"/>
                  </a:ext>
                </a:extLst>
              </p:cNvPr>
              <p:cNvSpPr/>
              <p:nvPr/>
            </p:nvSpPr>
            <p:spPr>
              <a:xfrm>
                <a:off x="2893036" y="4425604"/>
                <a:ext cx="2531086" cy="468628"/>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rPr>
                  <a:t>wait</a:t>
                </a:r>
              </a:p>
            </p:txBody>
          </p:sp>
        </p:grpSp>
        <p:grpSp>
          <p:nvGrpSpPr>
            <p:cNvPr id="65" name="Group 64">
              <a:extLst>
                <a:ext uri="{FF2B5EF4-FFF2-40B4-BE49-F238E27FC236}">
                  <a16:creationId xmlns:a16="http://schemas.microsoft.com/office/drawing/2014/main" id="{A600B712-6C6F-51EA-917A-D5B4819DF697}"/>
                </a:ext>
              </a:extLst>
            </p:cNvPr>
            <p:cNvGrpSpPr/>
            <p:nvPr/>
          </p:nvGrpSpPr>
          <p:grpSpPr>
            <a:xfrm>
              <a:off x="728956" y="4248728"/>
              <a:ext cx="5044440" cy="481674"/>
              <a:chOff x="1485900" y="2364394"/>
              <a:chExt cx="5044440" cy="481674"/>
            </a:xfrm>
          </p:grpSpPr>
          <p:sp>
            <p:nvSpPr>
              <p:cNvPr id="66" name="Rectangle 65">
                <a:extLst>
                  <a:ext uri="{FF2B5EF4-FFF2-40B4-BE49-F238E27FC236}">
                    <a16:creationId xmlns:a16="http://schemas.microsoft.com/office/drawing/2014/main" id="{862DB715-0EBB-54B0-AFD9-9ECA6240CD8C}"/>
                  </a:ext>
                </a:extLst>
              </p:cNvPr>
              <p:cNvSpPr/>
              <p:nvPr/>
            </p:nvSpPr>
            <p:spPr>
              <a:xfrm>
                <a:off x="1485900" y="2377440"/>
                <a:ext cx="1234440" cy="468628"/>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r>
                  <a:rPr lang="en-US" sz="2000" dirty="0">
                    <a:solidFill>
                      <a:schemeClr val="tx1"/>
                    </a:solidFill>
                  </a:rPr>
                  <a:t>send</a:t>
                </a:r>
              </a:p>
            </p:txBody>
          </p:sp>
          <p:sp>
            <p:nvSpPr>
              <p:cNvPr id="67" name="Rectangle 66">
                <a:extLst>
                  <a:ext uri="{FF2B5EF4-FFF2-40B4-BE49-F238E27FC236}">
                    <a16:creationId xmlns:a16="http://schemas.microsoft.com/office/drawing/2014/main" id="{D1E2B88A-0509-42E4-DF5D-AECD08D1DB35}"/>
                  </a:ext>
                </a:extLst>
              </p:cNvPr>
              <p:cNvSpPr/>
              <p:nvPr/>
            </p:nvSpPr>
            <p:spPr>
              <a:xfrm>
                <a:off x="5295900" y="2364394"/>
                <a:ext cx="1234440" cy="468628"/>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r>
                  <a:rPr lang="en-US" sz="2000" dirty="0">
                    <a:solidFill>
                      <a:schemeClr val="tx1"/>
                    </a:solidFill>
                  </a:rPr>
                  <a:t>receive</a:t>
                </a:r>
              </a:p>
            </p:txBody>
          </p:sp>
          <p:sp>
            <p:nvSpPr>
              <p:cNvPr id="68" name="Rectangle 67">
                <a:extLst>
                  <a:ext uri="{FF2B5EF4-FFF2-40B4-BE49-F238E27FC236}">
                    <a16:creationId xmlns:a16="http://schemas.microsoft.com/office/drawing/2014/main" id="{6DB95BA2-2788-85B7-A0E1-A4F9F29D5EF4}"/>
                  </a:ext>
                </a:extLst>
              </p:cNvPr>
              <p:cNvSpPr/>
              <p:nvPr/>
            </p:nvSpPr>
            <p:spPr>
              <a:xfrm>
                <a:off x="2720340" y="2377440"/>
                <a:ext cx="2575560" cy="468628"/>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rPr>
                  <a:t>wait</a:t>
                </a:r>
              </a:p>
            </p:txBody>
          </p:sp>
        </p:grpSp>
      </p:grpSp>
      <p:grpSp>
        <p:nvGrpSpPr>
          <p:cNvPr id="86" name="Group 85">
            <a:extLst>
              <a:ext uri="{FF2B5EF4-FFF2-40B4-BE49-F238E27FC236}">
                <a16:creationId xmlns:a16="http://schemas.microsoft.com/office/drawing/2014/main" id="{5176B963-A4DF-0123-9888-C475085E882C}"/>
              </a:ext>
            </a:extLst>
          </p:cNvPr>
          <p:cNvGrpSpPr/>
          <p:nvPr/>
        </p:nvGrpSpPr>
        <p:grpSpPr>
          <a:xfrm>
            <a:off x="204422" y="2825268"/>
            <a:ext cx="11603265" cy="429918"/>
            <a:chOff x="275566" y="2038843"/>
            <a:chExt cx="13845540" cy="475151"/>
          </a:xfrm>
        </p:grpSpPr>
        <p:grpSp>
          <p:nvGrpSpPr>
            <p:cNvPr id="70" name="Group 69">
              <a:extLst>
                <a:ext uri="{FF2B5EF4-FFF2-40B4-BE49-F238E27FC236}">
                  <a16:creationId xmlns:a16="http://schemas.microsoft.com/office/drawing/2014/main" id="{E0C733AD-12E5-5746-0B25-760C18C4E98F}"/>
                </a:ext>
              </a:extLst>
            </p:cNvPr>
            <p:cNvGrpSpPr/>
            <p:nvPr/>
          </p:nvGrpSpPr>
          <p:grpSpPr>
            <a:xfrm>
              <a:off x="275566" y="2038843"/>
              <a:ext cx="4610100" cy="468628"/>
              <a:chOff x="1485900" y="2377440"/>
              <a:chExt cx="4610100" cy="468628"/>
            </a:xfrm>
          </p:grpSpPr>
          <p:sp>
            <p:nvSpPr>
              <p:cNvPr id="71" name="Rectangle 70">
                <a:extLst>
                  <a:ext uri="{FF2B5EF4-FFF2-40B4-BE49-F238E27FC236}">
                    <a16:creationId xmlns:a16="http://schemas.microsoft.com/office/drawing/2014/main" id="{85B21E4C-FD23-F42D-3BAD-EF62DF4A932B}"/>
                  </a:ext>
                </a:extLst>
              </p:cNvPr>
              <p:cNvSpPr/>
              <p:nvPr/>
            </p:nvSpPr>
            <p:spPr>
              <a:xfrm>
                <a:off x="1485900" y="2377440"/>
                <a:ext cx="1234440" cy="468628"/>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r>
                  <a:rPr lang="en-US" sz="2000" dirty="0">
                    <a:solidFill>
                      <a:schemeClr val="tx1"/>
                    </a:solidFill>
                  </a:rPr>
                  <a:t>send</a:t>
                </a:r>
              </a:p>
            </p:txBody>
          </p:sp>
          <p:sp>
            <p:nvSpPr>
              <p:cNvPr id="72" name="Rectangle 71">
                <a:extLst>
                  <a:ext uri="{FF2B5EF4-FFF2-40B4-BE49-F238E27FC236}">
                    <a16:creationId xmlns:a16="http://schemas.microsoft.com/office/drawing/2014/main" id="{BD9EEAB6-370C-9AD5-7988-28FA7420DCB8}"/>
                  </a:ext>
                </a:extLst>
              </p:cNvPr>
              <p:cNvSpPr/>
              <p:nvPr/>
            </p:nvSpPr>
            <p:spPr>
              <a:xfrm>
                <a:off x="4861560" y="2377440"/>
                <a:ext cx="1234440" cy="468628"/>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r>
                  <a:rPr lang="en-US" sz="2000" dirty="0">
                    <a:solidFill>
                      <a:schemeClr val="tx1"/>
                    </a:solidFill>
                  </a:rPr>
                  <a:t>receive</a:t>
                </a:r>
              </a:p>
            </p:txBody>
          </p:sp>
          <p:sp>
            <p:nvSpPr>
              <p:cNvPr id="73" name="Rectangle 72">
                <a:extLst>
                  <a:ext uri="{FF2B5EF4-FFF2-40B4-BE49-F238E27FC236}">
                    <a16:creationId xmlns:a16="http://schemas.microsoft.com/office/drawing/2014/main" id="{C65B9EA3-31C4-ADF8-50E0-A1A1094B5F0B}"/>
                  </a:ext>
                </a:extLst>
              </p:cNvPr>
              <p:cNvSpPr/>
              <p:nvPr/>
            </p:nvSpPr>
            <p:spPr>
              <a:xfrm>
                <a:off x="2720340" y="2377440"/>
                <a:ext cx="2141220" cy="468628"/>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rPr>
                  <a:t>wait</a:t>
                </a:r>
              </a:p>
            </p:txBody>
          </p:sp>
        </p:grpSp>
        <p:grpSp>
          <p:nvGrpSpPr>
            <p:cNvPr id="74" name="Group 73">
              <a:extLst>
                <a:ext uri="{FF2B5EF4-FFF2-40B4-BE49-F238E27FC236}">
                  <a16:creationId xmlns:a16="http://schemas.microsoft.com/office/drawing/2014/main" id="{180C92F6-CD87-BB94-A89C-06FD23E46891}"/>
                </a:ext>
              </a:extLst>
            </p:cNvPr>
            <p:cNvGrpSpPr/>
            <p:nvPr/>
          </p:nvGrpSpPr>
          <p:grpSpPr>
            <a:xfrm>
              <a:off x="4885666" y="2038843"/>
              <a:ext cx="4610100" cy="468628"/>
              <a:chOff x="1485900" y="2332079"/>
              <a:chExt cx="4610100" cy="468628"/>
            </a:xfrm>
          </p:grpSpPr>
          <p:sp>
            <p:nvSpPr>
              <p:cNvPr id="75" name="Rectangle 74">
                <a:extLst>
                  <a:ext uri="{FF2B5EF4-FFF2-40B4-BE49-F238E27FC236}">
                    <a16:creationId xmlns:a16="http://schemas.microsoft.com/office/drawing/2014/main" id="{983D0E3A-D112-0196-149D-C9315AEC3E70}"/>
                  </a:ext>
                </a:extLst>
              </p:cNvPr>
              <p:cNvSpPr/>
              <p:nvPr/>
            </p:nvSpPr>
            <p:spPr>
              <a:xfrm>
                <a:off x="1485900" y="2332079"/>
                <a:ext cx="1234440" cy="468628"/>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r>
                  <a:rPr lang="en-US" sz="2000" dirty="0">
                    <a:solidFill>
                      <a:schemeClr val="tx1"/>
                    </a:solidFill>
                  </a:rPr>
                  <a:t>send</a:t>
                </a:r>
              </a:p>
            </p:txBody>
          </p:sp>
          <p:sp>
            <p:nvSpPr>
              <p:cNvPr id="76" name="Rectangle 75">
                <a:extLst>
                  <a:ext uri="{FF2B5EF4-FFF2-40B4-BE49-F238E27FC236}">
                    <a16:creationId xmlns:a16="http://schemas.microsoft.com/office/drawing/2014/main" id="{6B2979F7-47F3-CFFE-95CB-75E0CEB0E6D7}"/>
                  </a:ext>
                </a:extLst>
              </p:cNvPr>
              <p:cNvSpPr/>
              <p:nvPr/>
            </p:nvSpPr>
            <p:spPr>
              <a:xfrm>
                <a:off x="4861560" y="2332079"/>
                <a:ext cx="1234440" cy="468628"/>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r>
                  <a:rPr lang="en-US" sz="2000" dirty="0">
                    <a:solidFill>
                      <a:schemeClr val="tx1"/>
                    </a:solidFill>
                  </a:rPr>
                  <a:t>receive</a:t>
                </a:r>
              </a:p>
            </p:txBody>
          </p:sp>
          <p:sp>
            <p:nvSpPr>
              <p:cNvPr id="77" name="Rectangle 76">
                <a:extLst>
                  <a:ext uri="{FF2B5EF4-FFF2-40B4-BE49-F238E27FC236}">
                    <a16:creationId xmlns:a16="http://schemas.microsoft.com/office/drawing/2014/main" id="{D03FA558-2930-6B67-F8D3-BF32899EC7CC}"/>
                  </a:ext>
                </a:extLst>
              </p:cNvPr>
              <p:cNvSpPr/>
              <p:nvPr/>
            </p:nvSpPr>
            <p:spPr>
              <a:xfrm>
                <a:off x="2720340" y="2332079"/>
                <a:ext cx="2141220" cy="468628"/>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rPr>
                  <a:t>wait</a:t>
                </a:r>
              </a:p>
            </p:txBody>
          </p:sp>
        </p:grpSp>
        <p:grpSp>
          <p:nvGrpSpPr>
            <p:cNvPr id="78" name="Group 77">
              <a:extLst>
                <a:ext uri="{FF2B5EF4-FFF2-40B4-BE49-F238E27FC236}">
                  <a16:creationId xmlns:a16="http://schemas.microsoft.com/office/drawing/2014/main" id="{76F58E3A-2CE8-8D4B-3265-99CE2E26F836}"/>
                </a:ext>
              </a:extLst>
            </p:cNvPr>
            <p:cNvGrpSpPr/>
            <p:nvPr/>
          </p:nvGrpSpPr>
          <p:grpSpPr>
            <a:xfrm>
              <a:off x="9511006" y="2045366"/>
              <a:ext cx="4610100" cy="468628"/>
              <a:chOff x="1485900" y="2377440"/>
              <a:chExt cx="4610100" cy="468628"/>
            </a:xfrm>
          </p:grpSpPr>
          <p:sp>
            <p:nvSpPr>
              <p:cNvPr id="79" name="Rectangle 78">
                <a:extLst>
                  <a:ext uri="{FF2B5EF4-FFF2-40B4-BE49-F238E27FC236}">
                    <a16:creationId xmlns:a16="http://schemas.microsoft.com/office/drawing/2014/main" id="{07931022-8389-65A1-CE37-D4C119DFD595}"/>
                  </a:ext>
                </a:extLst>
              </p:cNvPr>
              <p:cNvSpPr/>
              <p:nvPr/>
            </p:nvSpPr>
            <p:spPr>
              <a:xfrm>
                <a:off x="1485900" y="2377440"/>
                <a:ext cx="1234440" cy="468628"/>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r>
                  <a:rPr lang="en-US" sz="2000" dirty="0">
                    <a:solidFill>
                      <a:schemeClr val="tx1"/>
                    </a:solidFill>
                  </a:rPr>
                  <a:t>send</a:t>
                </a:r>
              </a:p>
            </p:txBody>
          </p:sp>
          <p:sp>
            <p:nvSpPr>
              <p:cNvPr id="80" name="Rectangle 79">
                <a:extLst>
                  <a:ext uri="{FF2B5EF4-FFF2-40B4-BE49-F238E27FC236}">
                    <a16:creationId xmlns:a16="http://schemas.microsoft.com/office/drawing/2014/main" id="{771578F2-CE5B-DF8D-C1CC-D99DFFB94300}"/>
                  </a:ext>
                </a:extLst>
              </p:cNvPr>
              <p:cNvSpPr/>
              <p:nvPr/>
            </p:nvSpPr>
            <p:spPr>
              <a:xfrm>
                <a:off x="4861560" y="2377440"/>
                <a:ext cx="1234440" cy="468628"/>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r>
                  <a:rPr lang="en-US" sz="2000" dirty="0">
                    <a:solidFill>
                      <a:schemeClr val="tx1"/>
                    </a:solidFill>
                  </a:rPr>
                  <a:t>receive</a:t>
                </a:r>
              </a:p>
            </p:txBody>
          </p:sp>
          <p:sp>
            <p:nvSpPr>
              <p:cNvPr id="81" name="Rectangle 80">
                <a:extLst>
                  <a:ext uri="{FF2B5EF4-FFF2-40B4-BE49-F238E27FC236}">
                    <a16:creationId xmlns:a16="http://schemas.microsoft.com/office/drawing/2014/main" id="{B780C2A3-31AD-CA5B-7C22-CE977052038C}"/>
                  </a:ext>
                </a:extLst>
              </p:cNvPr>
              <p:cNvSpPr/>
              <p:nvPr/>
            </p:nvSpPr>
            <p:spPr>
              <a:xfrm>
                <a:off x="2720340" y="2377440"/>
                <a:ext cx="2141220" cy="468628"/>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rPr>
                  <a:t>wait</a:t>
                </a:r>
              </a:p>
            </p:txBody>
          </p:sp>
        </p:grpSp>
      </p:grpSp>
      <p:sp>
        <p:nvSpPr>
          <p:cNvPr id="83" name="TextBox 82">
            <a:extLst>
              <a:ext uri="{FF2B5EF4-FFF2-40B4-BE49-F238E27FC236}">
                <a16:creationId xmlns:a16="http://schemas.microsoft.com/office/drawing/2014/main" id="{289CE299-DF50-7F29-AADE-259F205F8158}"/>
              </a:ext>
            </a:extLst>
          </p:cNvPr>
          <p:cNvSpPr txBox="1"/>
          <p:nvPr/>
        </p:nvSpPr>
        <p:spPr>
          <a:xfrm>
            <a:off x="2354508" y="1645677"/>
            <a:ext cx="3020084" cy="914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sz="2400" dirty="0">
                <a:solidFill>
                  <a:schemeClr val="tx1"/>
                </a:solidFill>
                <a:latin typeface="Verdana" panose="020B0604030504040204" pitchFamily="34" charset="0"/>
                <a:ea typeface="Verdana" panose="020B0604030504040204" pitchFamily="34" charset="0"/>
              </a:rPr>
              <a:t>Sequential (await)</a:t>
            </a:r>
          </a:p>
        </p:txBody>
      </p:sp>
      <p:sp>
        <p:nvSpPr>
          <p:cNvPr id="84" name="TextBox 83">
            <a:extLst>
              <a:ext uri="{FF2B5EF4-FFF2-40B4-BE49-F238E27FC236}">
                <a16:creationId xmlns:a16="http://schemas.microsoft.com/office/drawing/2014/main" id="{75DA8819-1E1F-21D0-D328-BA212D0F69E0}"/>
              </a:ext>
            </a:extLst>
          </p:cNvPr>
          <p:cNvSpPr txBox="1"/>
          <p:nvPr/>
        </p:nvSpPr>
        <p:spPr>
          <a:xfrm>
            <a:off x="2360810" y="3841707"/>
            <a:ext cx="3782084" cy="914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sz="2400" dirty="0">
                <a:solidFill>
                  <a:schemeClr val="tx1"/>
                </a:solidFill>
                <a:latin typeface="Verdana" panose="020B0604030504040204" pitchFamily="34" charset="0"/>
                <a:ea typeface="Verdana" panose="020B0604030504040204" pitchFamily="34" charset="0"/>
              </a:rPr>
              <a:t>Concurrent (</a:t>
            </a:r>
            <a:r>
              <a:rPr lang="en-US" sz="2400" dirty="0" err="1">
                <a:solidFill>
                  <a:schemeClr val="tx1"/>
                </a:solidFill>
                <a:latin typeface="Verdana" panose="020B0604030504040204" pitchFamily="34" charset="0"/>
                <a:ea typeface="Verdana" panose="020B0604030504040204" pitchFamily="34" charset="0"/>
              </a:rPr>
              <a:t>Promise.all</a:t>
            </a:r>
            <a:r>
              <a:rPr lang="en-US" sz="2400" dirty="0">
                <a:solidFill>
                  <a:schemeClr val="tx1"/>
                </a:solidFill>
                <a:latin typeface="Verdana" panose="020B0604030504040204" pitchFamily="34" charset="0"/>
                <a:ea typeface="Verdana" panose="020B0604030504040204" pitchFamily="34" charset="0"/>
              </a:rPr>
              <a:t>)</a:t>
            </a:r>
          </a:p>
        </p:txBody>
      </p:sp>
      <p:sp>
        <p:nvSpPr>
          <p:cNvPr id="85" name="TextBox 84">
            <a:extLst>
              <a:ext uri="{FF2B5EF4-FFF2-40B4-BE49-F238E27FC236}">
                <a16:creationId xmlns:a16="http://schemas.microsoft.com/office/drawing/2014/main" id="{F53C8640-347D-C02C-2069-65D5C148A1A9}"/>
              </a:ext>
            </a:extLst>
          </p:cNvPr>
          <p:cNvSpPr txBox="1"/>
          <p:nvPr/>
        </p:nvSpPr>
        <p:spPr>
          <a:xfrm>
            <a:off x="5821608" y="1497583"/>
            <a:ext cx="3925004" cy="1210588"/>
          </a:xfrm>
          <a:prstGeom prst="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rgbClr val="5E5E5E"/>
                </a:solidFill>
                <a:effectLst/>
                <a:uFillTx/>
                <a:latin typeface="+mn-lt"/>
                <a:ea typeface="+mn-ea"/>
                <a:cs typeface="+mn-cs"/>
                <a:sym typeface="Helvetica Neue"/>
              </a:rPr>
              <a:t>“Don’t make another request until you got the last response back”</a:t>
            </a:r>
          </a:p>
        </p:txBody>
      </p:sp>
      <p:sp>
        <p:nvSpPr>
          <p:cNvPr id="87" name="TextBox 86">
            <a:extLst>
              <a:ext uri="{FF2B5EF4-FFF2-40B4-BE49-F238E27FC236}">
                <a16:creationId xmlns:a16="http://schemas.microsoft.com/office/drawing/2014/main" id="{5B534789-66A7-D575-0C34-AFB9DCA26C31}"/>
              </a:ext>
            </a:extLst>
          </p:cNvPr>
          <p:cNvSpPr txBox="1"/>
          <p:nvPr/>
        </p:nvSpPr>
        <p:spPr>
          <a:xfrm>
            <a:off x="6563167" y="3693613"/>
            <a:ext cx="3925004" cy="1210588"/>
          </a:xfrm>
          <a:prstGeom prst="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rgbClr val="5E5E5E"/>
                </a:solidFill>
                <a:effectLst/>
                <a:uFillTx/>
                <a:latin typeface="+mn-lt"/>
                <a:ea typeface="+mn-ea"/>
                <a:cs typeface="+mn-cs"/>
                <a:sym typeface="Helvetica Neue"/>
              </a:rPr>
              <a:t>“Make all of the requests now, then wait for all of the responses”</a:t>
            </a:r>
          </a:p>
        </p:txBody>
      </p:sp>
      <p:sp>
        <p:nvSpPr>
          <p:cNvPr id="88" name="TextBox 87">
            <a:extLst>
              <a:ext uri="{FF2B5EF4-FFF2-40B4-BE49-F238E27FC236}">
                <a16:creationId xmlns:a16="http://schemas.microsoft.com/office/drawing/2014/main" id="{7BCC99CE-DB71-E9BE-E8B0-BCDD5EE88A98}"/>
              </a:ext>
            </a:extLst>
          </p:cNvPr>
          <p:cNvSpPr txBox="1"/>
          <p:nvPr/>
        </p:nvSpPr>
        <p:spPr>
          <a:xfrm>
            <a:off x="10429848" y="1836861"/>
            <a:ext cx="1642882" cy="424016"/>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000" dirty="0">
                <a:solidFill>
                  <a:schemeClr val="tx1"/>
                </a:solidFill>
                <a:latin typeface="Verdana" panose="020B0604030504040204" pitchFamily="34" charset="0"/>
                <a:ea typeface="Verdana" panose="020B0604030504040204" pitchFamily="34" charset="0"/>
              </a:rPr>
              <a:t>237 msec</a:t>
            </a:r>
          </a:p>
        </p:txBody>
      </p:sp>
      <p:sp>
        <p:nvSpPr>
          <p:cNvPr id="89" name="Rectangle 88">
            <a:extLst>
              <a:ext uri="{FF2B5EF4-FFF2-40B4-BE49-F238E27FC236}">
                <a16:creationId xmlns:a16="http://schemas.microsoft.com/office/drawing/2014/main" id="{77861A10-ABD5-B4EF-DE2A-5996A6E0AF54}"/>
              </a:ext>
            </a:extLst>
          </p:cNvPr>
          <p:cNvSpPr/>
          <p:nvPr/>
        </p:nvSpPr>
        <p:spPr>
          <a:xfrm>
            <a:off x="10674302" y="3966210"/>
            <a:ext cx="1398428" cy="786357"/>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l"/>
            <a:r>
              <a:rPr lang="en-US" sz="2800" dirty="0">
                <a:solidFill>
                  <a:schemeClr val="tx1"/>
                </a:solidFill>
              </a:rPr>
              <a:t>34 msec</a:t>
            </a:r>
          </a:p>
        </p:txBody>
      </p:sp>
    </p:spTree>
    <p:extLst>
      <p:ext uri="{BB962C8B-B14F-4D97-AF65-F5344CB8AC3E}">
        <p14:creationId xmlns:p14="http://schemas.microsoft.com/office/powerpoint/2010/main" val="13180735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557F9-4669-BC23-671C-8C691083F9C1}"/>
              </a:ext>
            </a:extLst>
          </p:cNvPr>
          <p:cNvSpPr>
            <a:spLocks noGrp="1"/>
          </p:cNvSpPr>
          <p:nvPr>
            <p:ph type="title"/>
          </p:nvPr>
        </p:nvSpPr>
        <p:spPr/>
        <p:txBody>
          <a:bodyPr/>
          <a:lstStyle/>
          <a:p>
            <a:r>
              <a:rPr lang="en-US" dirty="0"/>
              <a:t>Requests can also be chained</a:t>
            </a:r>
          </a:p>
        </p:txBody>
      </p:sp>
      <p:sp>
        <p:nvSpPr>
          <p:cNvPr id="3" name="Slide Number Placeholder 2">
            <a:extLst>
              <a:ext uri="{FF2B5EF4-FFF2-40B4-BE49-F238E27FC236}">
                <a16:creationId xmlns:a16="http://schemas.microsoft.com/office/drawing/2014/main" id="{F8808706-6268-9CD3-2DA8-A73471FBB5E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987993F6-2888-EBB7-4525-CD86F2703834}"/>
              </a:ext>
            </a:extLst>
          </p:cNvPr>
          <p:cNvSpPr txBox="1"/>
          <p:nvPr/>
        </p:nvSpPr>
        <p:spPr>
          <a:xfrm>
            <a:off x="96252" y="1439663"/>
            <a:ext cx="10719601" cy="3675646"/>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none">
            <a:noAutofit/>
          </a:bodyPr>
          <a:lstStyle/>
          <a:p>
            <a:pPr algn="l">
              <a:buNone/>
            </a:pPr>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main() {</a:t>
            </a:r>
          </a:p>
          <a:p>
            <a:pPr algn="l">
              <a:buNone/>
            </a:pPr>
            <a:r>
              <a:rPr lang="en-US" sz="1800" b="0" dirty="0">
                <a:solidFill>
                  <a:srgbClr val="000000"/>
                </a:solidFill>
                <a:effectLst/>
                <a:latin typeface="Consolas" panose="020B0609020204030204" pitchFamily="49" charset="0"/>
              </a:rPr>
              <a:t>    console.log(</a:t>
            </a:r>
            <a:r>
              <a:rPr lang="en-US" sz="1800" b="0" dirty="0">
                <a:solidFill>
                  <a:srgbClr val="A31515"/>
                </a:solidFill>
                <a:effectLst/>
                <a:latin typeface="Consolas" panose="020B0609020204030204" pitchFamily="49" charset="0"/>
              </a:rPr>
              <a:t>'main started'</a:t>
            </a:r>
            <a:r>
              <a:rPr lang="en-US" sz="1800" b="0" dirty="0">
                <a:solidFill>
                  <a:srgbClr val="000000"/>
                </a:solidFill>
                <a:effectLst/>
                <a:latin typeface="Consolas" panose="020B0609020204030204" pitchFamily="49" charset="0"/>
              </a:rPr>
              <a:t>);</a:t>
            </a:r>
          </a:p>
          <a:p>
            <a:pPr algn="l">
              <a:buNone/>
            </a:pP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request1 = </a:t>
            </a:r>
            <a:r>
              <a:rPr lang="en-US" sz="1800" b="0" dirty="0">
                <a:solidFill>
                  <a:srgbClr val="098658"/>
                </a:solidFill>
                <a:effectLst/>
                <a:latin typeface="Consolas" panose="020B0609020204030204" pitchFamily="49" charset="0"/>
              </a:rPr>
              <a:t>32</a:t>
            </a:r>
            <a:endParaRPr lang="en-US" sz="1800" b="0" dirty="0">
              <a:solidFill>
                <a:srgbClr val="000000"/>
              </a:solidFill>
              <a:effectLst/>
              <a:latin typeface="Consolas" panose="020B0609020204030204" pitchFamily="49" charset="0"/>
            </a:endParaRPr>
          </a:p>
          <a:p>
            <a:pPr algn="l">
              <a:buNone/>
            </a:pP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res1 = </a:t>
            </a:r>
            <a:r>
              <a:rPr lang="en-US" sz="1800" b="0" dirty="0">
                <a:solidFill>
                  <a:srgbClr val="0000FF"/>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000000"/>
                </a:solidFill>
                <a:effectLst/>
                <a:latin typeface="Consolas" panose="020B0609020204030204" pitchFamily="49" charset="0"/>
              </a:rPr>
              <a:t>fakeRequest</a:t>
            </a:r>
            <a:r>
              <a:rPr lang="en-US" sz="1800" b="0" dirty="0">
                <a:solidFill>
                  <a:srgbClr val="000000"/>
                </a:solidFill>
                <a:effectLst/>
                <a:latin typeface="Consolas" panose="020B0609020204030204" pitchFamily="49" charset="0"/>
              </a:rPr>
              <a:t>(request1);</a:t>
            </a:r>
          </a:p>
          <a:p>
            <a:pPr algn="l">
              <a:buNone/>
            </a:pPr>
            <a:r>
              <a:rPr lang="en-US" sz="1800" b="0" dirty="0">
                <a:solidFill>
                  <a:srgbClr val="000000"/>
                </a:solidFill>
                <a:effectLst/>
                <a:latin typeface="Consolas" panose="020B0609020204030204" pitchFamily="49" charset="0"/>
              </a:rPr>
              <a:t>    console.log(</a:t>
            </a:r>
            <a:r>
              <a:rPr lang="en-US" sz="1800" b="0" dirty="0">
                <a:solidFill>
                  <a:srgbClr val="A31515"/>
                </a:solidFill>
                <a:effectLst/>
                <a:latin typeface="Consolas" panose="020B0609020204030204" pitchFamily="49" charset="0"/>
              </a:rPr>
              <a:t>`</a:t>
            </a:r>
            <a:r>
              <a:rPr lang="en-US" sz="1800" b="0" dirty="0" err="1">
                <a:solidFill>
                  <a:srgbClr val="A31515"/>
                </a:solidFill>
                <a:effectLst/>
                <a:latin typeface="Consolas" panose="020B0609020204030204" pitchFamily="49" charset="0"/>
              </a:rPr>
              <a:t>fakeRequest</a:t>
            </a:r>
            <a:r>
              <a:rPr lang="en-US" sz="1800" b="0" dirty="0">
                <a:solidFill>
                  <a:srgbClr val="A31515"/>
                </a:solidFill>
                <a:effectLst/>
                <a:latin typeface="Consolas" panose="020B0609020204030204" pitchFamily="49" charset="0"/>
              </a:rPr>
              <a:t>(</a:t>
            </a:r>
            <a:r>
              <a:rPr lang="en-US" sz="1800" b="0" dirty="0">
                <a:solidFill>
                  <a:srgbClr val="0000FF"/>
                </a:solidFill>
                <a:effectLst/>
                <a:latin typeface="Consolas" panose="020B0609020204030204" pitchFamily="49" charset="0"/>
              </a:rPr>
              <a:t>${</a:t>
            </a:r>
            <a:r>
              <a:rPr lang="en-US" sz="1800" b="0" dirty="0">
                <a:solidFill>
                  <a:srgbClr val="000000"/>
                </a:solidFill>
                <a:effectLst/>
                <a:latin typeface="Consolas" panose="020B0609020204030204" pitchFamily="49" charset="0"/>
              </a:rPr>
              <a:t>request1</a:t>
            </a:r>
            <a:r>
              <a:rPr lang="en-US" sz="1800" b="0" dirty="0">
                <a:solidFill>
                  <a:srgbClr val="0000FF"/>
                </a:solidFill>
                <a:effectLst/>
                <a:latin typeface="Consolas" panose="020B0609020204030204" pitchFamily="49" charset="0"/>
              </a:rPr>
              <a:t>}</a:t>
            </a:r>
            <a:r>
              <a:rPr lang="en-US" sz="1800" b="0" dirty="0">
                <a:solidFill>
                  <a:srgbClr val="A31515"/>
                </a:solidFill>
                <a:effectLst/>
                <a:latin typeface="Consolas" panose="020B0609020204030204" pitchFamily="49" charset="0"/>
              </a:rPr>
              <a:t>) returned: </a:t>
            </a:r>
            <a:r>
              <a:rPr lang="en-US" sz="1800" b="0" dirty="0">
                <a:solidFill>
                  <a:srgbClr val="0000FF"/>
                </a:solidFill>
                <a:effectLst/>
                <a:latin typeface="Consolas" panose="020B0609020204030204" pitchFamily="49" charset="0"/>
              </a:rPr>
              <a:t>${</a:t>
            </a:r>
            <a:r>
              <a:rPr lang="en-US" sz="1800" b="0" dirty="0">
                <a:solidFill>
                  <a:srgbClr val="000000"/>
                </a:solidFill>
                <a:effectLst/>
                <a:latin typeface="Consolas" panose="020B0609020204030204" pitchFamily="49" charset="0"/>
              </a:rPr>
              <a:t>res1</a:t>
            </a:r>
            <a:r>
              <a:rPr lang="en-US" sz="1800" b="0" dirty="0">
                <a:solidFill>
                  <a:srgbClr val="0000FF"/>
                </a:solidFill>
                <a:effectLst/>
                <a:latin typeface="Consolas" panose="020B0609020204030204" pitchFamily="49" charset="0"/>
              </a:rPr>
              <a:t>}</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a:t>
            </a:r>
          </a:p>
          <a:p>
            <a:pPr algn="l">
              <a:buNone/>
            </a:pP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res2 = </a:t>
            </a:r>
            <a:r>
              <a:rPr lang="en-US" sz="1800" b="0" dirty="0">
                <a:solidFill>
                  <a:srgbClr val="0000FF"/>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000000"/>
                </a:solidFill>
                <a:effectLst/>
                <a:latin typeface="Consolas" panose="020B0609020204030204" pitchFamily="49" charset="0"/>
              </a:rPr>
              <a:t>fakeRequest</a:t>
            </a:r>
            <a:r>
              <a:rPr lang="en-US" sz="1800" b="0" dirty="0">
                <a:solidFill>
                  <a:srgbClr val="000000"/>
                </a:solidFill>
                <a:effectLst/>
                <a:latin typeface="Consolas" panose="020B0609020204030204" pitchFamily="49" charset="0"/>
              </a:rPr>
              <a:t>(res1);</a:t>
            </a:r>
          </a:p>
          <a:p>
            <a:pPr algn="l">
              <a:buNone/>
            </a:pPr>
            <a:r>
              <a:rPr lang="en-US" sz="1800" b="0" dirty="0">
                <a:solidFill>
                  <a:srgbClr val="000000"/>
                </a:solidFill>
                <a:effectLst/>
                <a:latin typeface="Consolas" panose="020B0609020204030204" pitchFamily="49" charset="0"/>
              </a:rPr>
              <a:t>    console.log(</a:t>
            </a:r>
            <a:r>
              <a:rPr lang="en-US" sz="1800" b="0" dirty="0">
                <a:solidFill>
                  <a:srgbClr val="A31515"/>
                </a:solidFill>
                <a:effectLst/>
                <a:latin typeface="Consolas" panose="020B0609020204030204" pitchFamily="49" charset="0"/>
              </a:rPr>
              <a:t>`</a:t>
            </a:r>
            <a:r>
              <a:rPr lang="en-US" sz="1800" b="0" dirty="0" err="1">
                <a:solidFill>
                  <a:srgbClr val="A31515"/>
                </a:solidFill>
                <a:effectLst/>
                <a:latin typeface="Consolas" panose="020B0609020204030204" pitchFamily="49" charset="0"/>
              </a:rPr>
              <a:t>fakeRequest</a:t>
            </a:r>
            <a:r>
              <a:rPr lang="en-US" sz="1800" b="0" dirty="0">
                <a:solidFill>
                  <a:srgbClr val="A31515"/>
                </a:solidFill>
                <a:effectLst/>
                <a:latin typeface="Consolas" panose="020B0609020204030204" pitchFamily="49" charset="0"/>
              </a:rPr>
              <a:t>(</a:t>
            </a:r>
            <a:r>
              <a:rPr lang="en-US" sz="1800" b="0" dirty="0">
                <a:solidFill>
                  <a:srgbClr val="0000FF"/>
                </a:solidFill>
                <a:effectLst/>
                <a:latin typeface="Consolas" panose="020B0609020204030204" pitchFamily="49" charset="0"/>
              </a:rPr>
              <a:t>${</a:t>
            </a:r>
            <a:r>
              <a:rPr lang="en-US" sz="1800" b="0" dirty="0">
                <a:solidFill>
                  <a:srgbClr val="000000"/>
                </a:solidFill>
                <a:effectLst/>
                <a:latin typeface="Consolas" panose="020B0609020204030204" pitchFamily="49" charset="0"/>
              </a:rPr>
              <a:t>res1</a:t>
            </a:r>
            <a:r>
              <a:rPr lang="en-US" sz="1800" b="0" dirty="0">
                <a:solidFill>
                  <a:srgbClr val="0000FF"/>
                </a:solidFill>
                <a:effectLst/>
                <a:latin typeface="Consolas" panose="020B0609020204030204" pitchFamily="49" charset="0"/>
              </a:rPr>
              <a:t>}</a:t>
            </a:r>
            <a:r>
              <a:rPr lang="en-US" sz="1800" b="0" dirty="0">
                <a:solidFill>
                  <a:srgbClr val="A31515"/>
                </a:solidFill>
                <a:effectLst/>
                <a:latin typeface="Consolas" panose="020B0609020204030204" pitchFamily="49" charset="0"/>
              </a:rPr>
              <a:t>)returned: </a:t>
            </a:r>
            <a:r>
              <a:rPr lang="en-US" sz="1800" b="0" dirty="0">
                <a:solidFill>
                  <a:srgbClr val="0000FF"/>
                </a:solidFill>
                <a:effectLst/>
                <a:latin typeface="Consolas" panose="020B0609020204030204" pitchFamily="49" charset="0"/>
              </a:rPr>
              <a:t>${</a:t>
            </a:r>
            <a:r>
              <a:rPr lang="en-US" sz="1800" b="0" dirty="0">
                <a:solidFill>
                  <a:srgbClr val="000000"/>
                </a:solidFill>
                <a:effectLst/>
                <a:latin typeface="Consolas" panose="020B0609020204030204" pitchFamily="49" charset="0"/>
              </a:rPr>
              <a:t>res2</a:t>
            </a:r>
            <a:r>
              <a:rPr lang="en-US" sz="1800" b="0" dirty="0">
                <a:solidFill>
                  <a:srgbClr val="0000FF"/>
                </a:solidFill>
                <a:effectLst/>
                <a:latin typeface="Consolas" panose="020B0609020204030204" pitchFamily="49" charset="0"/>
              </a:rPr>
              <a:t>}</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a:t>
            </a:r>
          </a:p>
          <a:p>
            <a:pPr algn="l">
              <a:buNone/>
            </a:pP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res3 = </a:t>
            </a:r>
            <a:r>
              <a:rPr lang="en-US" sz="1800" b="0" dirty="0">
                <a:solidFill>
                  <a:srgbClr val="0000FF"/>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000000"/>
                </a:solidFill>
                <a:effectLst/>
                <a:latin typeface="Consolas" panose="020B0609020204030204" pitchFamily="49" charset="0"/>
              </a:rPr>
              <a:t>fakeRequest</a:t>
            </a:r>
            <a:r>
              <a:rPr lang="en-US" sz="1800" b="0" dirty="0">
                <a:solidFill>
                  <a:srgbClr val="000000"/>
                </a:solidFill>
                <a:effectLst/>
                <a:latin typeface="Consolas" panose="020B0609020204030204" pitchFamily="49" charset="0"/>
              </a:rPr>
              <a:t>(res2);</a:t>
            </a:r>
          </a:p>
          <a:p>
            <a:pPr algn="l">
              <a:buNone/>
            </a:pPr>
            <a:r>
              <a:rPr lang="en-US" sz="1800" b="0" dirty="0">
                <a:solidFill>
                  <a:srgbClr val="000000"/>
                </a:solidFill>
                <a:effectLst/>
                <a:latin typeface="Consolas" panose="020B0609020204030204" pitchFamily="49" charset="0"/>
              </a:rPr>
              <a:t>    console.log(</a:t>
            </a:r>
            <a:r>
              <a:rPr lang="en-US" sz="1800" b="0" dirty="0">
                <a:solidFill>
                  <a:srgbClr val="A31515"/>
                </a:solidFill>
                <a:effectLst/>
                <a:latin typeface="Consolas" panose="020B0609020204030204" pitchFamily="49" charset="0"/>
              </a:rPr>
              <a:t>`</a:t>
            </a:r>
            <a:r>
              <a:rPr lang="en-US" sz="1800" b="0" dirty="0" err="1">
                <a:solidFill>
                  <a:srgbClr val="A31515"/>
                </a:solidFill>
                <a:effectLst/>
                <a:latin typeface="Consolas" panose="020B0609020204030204" pitchFamily="49" charset="0"/>
              </a:rPr>
              <a:t>fakeRequest</a:t>
            </a:r>
            <a:r>
              <a:rPr lang="en-US" sz="1800" b="0" dirty="0">
                <a:solidFill>
                  <a:srgbClr val="A31515"/>
                </a:solidFill>
                <a:effectLst/>
                <a:latin typeface="Consolas" panose="020B0609020204030204" pitchFamily="49" charset="0"/>
              </a:rPr>
              <a:t>(</a:t>
            </a:r>
            <a:r>
              <a:rPr lang="en-US" sz="1800" b="0" dirty="0">
                <a:solidFill>
                  <a:srgbClr val="0000FF"/>
                </a:solidFill>
                <a:effectLst/>
                <a:latin typeface="Consolas" panose="020B0609020204030204" pitchFamily="49" charset="0"/>
              </a:rPr>
              <a:t>${</a:t>
            </a:r>
            <a:r>
              <a:rPr lang="en-US" sz="1800" b="0" dirty="0">
                <a:solidFill>
                  <a:srgbClr val="000000"/>
                </a:solidFill>
                <a:effectLst/>
                <a:latin typeface="Consolas" panose="020B0609020204030204" pitchFamily="49" charset="0"/>
              </a:rPr>
              <a:t>res2</a:t>
            </a:r>
            <a:r>
              <a:rPr lang="en-US" sz="1800" b="0" dirty="0">
                <a:solidFill>
                  <a:srgbClr val="0000FF"/>
                </a:solidFill>
                <a:effectLst/>
                <a:latin typeface="Consolas" panose="020B0609020204030204" pitchFamily="49" charset="0"/>
              </a:rPr>
              <a:t>}</a:t>
            </a:r>
            <a:r>
              <a:rPr lang="en-US" sz="1800" b="0" dirty="0">
                <a:solidFill>
                  <a:srgbClr val="A31515"/>
                </a:solidFill>
                <a:effectLst/>
                <a:latin typeface="Consolas" panose="020B0609020204030204" pitchFamily="49" charset="0"/>
              </a:rPr>
              <a:t>)returned: </a:t>
            </a:r>
            <a:r>
              <a:rPr lang="en-US" sz="1800" b="0" dirty="0">
                <a:solidFill>
                  <a:srgbClr val="0000FF"/>
                </a:solidFill>
                <a:effectLst/>
                <a:latin typeface="Consolas" panose="020B0609020204030204" pitchFamily="49" charset="0"/>
              </a:rPr>
              <a:t>${</a:t>
            </a:r>
            <a:r>
              <a:rPr lang="en-US" sz="1800" b="0" dirty="0">
                <a:solidFill>
                  <a:srgbClr val="000000"/>
                </a:solidFill>
                <a:effectLst/>
                <a:latin typeface="Consolas" panose="020B0609020204030204" pitchFamily="49" charset="0"/>
              </a:rPr>
              <a:t>res3</a:t>
            </a:r>
            <a:r>
              <a:rPr lang="en-US" sz="1800" b="0" dirty="0">
                <a:solidFill>
                  <a:srgbClr val="0000FF"/>
                </a:solidFill>
                <a:effectLst/>
                <a:latin typeface="Consolas" panose="020B0609020204030204" pitchFamily="49" charset="0"/>
              </a:rPr>
              <a:t>}</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a:t>
            </a:r>
          </a:p>
          <a:p>
            <a:pPr algn="l">
              <a:buNone/>
            </a:pPr>
            <a:r>
              <a:rPr lang="en-US" sz="1800" b="0" dirty="0">
                <a:solidFill>
                  <a:srgbClr val="000000"/>
                </a:solidFill>
                <a:effectLst/>
                <a:latin typeface="Consolas" panose="020B0609020204030204" pitchFamily="49" charset="0"/>
              </a:rPr>
              <a:t>    console.log([request1, res1, res2, res3]);</a:t>
            </a:r>
          </a:p>
          <a:p>
            <a:pPr algn="l">
              <a:buNone/>
            </a:pPr>
            <a:r>
              <a:rPr lang="en-US" sz="1800" b="0" dirty="0">
                <a:solidFill>
                  <a:srgbClr val="000000"/>
                </a:solidFill>
                <a:effectLst/>
                <a:latin typeface="Consolas" panose="020B0609020204030204" pitchFamily="49" charset="0"/>
              </a:rPr>
              <a:t>    console.log(</a:t>
            </a:r>
            <a:r>
              <a:rPr lang="en-US" sz="1800" b="0" dirty="0">
                <a:solidFill>
                  <a:srgbClr val="A31515"/>
                </a:solidFill>
                <a:effectLst/>
                <a:latin typeface="Consolas" panose="020B0609020204030204" pitchFamily="49" charset="0"/>
              </a:rPr>
              <a:t>'main done'</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a:t>
            </a:r>
          </a:p>
        </p:txBody>
      </p:sp>
      <p:sp>
        <p:nvSpPr>
          <p:cNvPr id="4" name="TextBox 3">
            <a:extLst>
              <a:ext uri="{FF2B5EF4-FFF2-40B4-BE49-F238E27FC236}">
                <a16:creationId xmlns:a16="http://schemas.microsoft.com/office/drawing/2014/main" id="{D8EF7B45-A161-261B-F400-90B48A588379}"/>
              </a:ext>
            </a:extLst>
          </p:cNvPr>
          <p:cNvSpPr txBox="1"/>
          <p:nvPr/>
        </p:nvSpPr>
        <p:spPr>
          <a:xfrm>
            <a:off x="7350257" y="1594186"/>
            <a:ext cx="4745491" cy="4762164"/>
          </a:xfrm>
          <a:prstGeom prst="rect">
            <a:avLst/>
          </a:prstGeom>
          <a:solidFill>
            <a:schemeClr val="bg1">
              <a:alpha val="96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r>
              <a:rPr lang="en-US" sz="2000" dirty="0">
                <a:solidFill>
                  <a:schemeClr val="tx1"/>
                </a:solidFill>
                <a:latin typeface="Verdana" panose="020B0604030504040204" pitchFamily="34" charset="0"/>
                <a:ea typeface="Verdana" panose="020B0604030504040204" pitchFamily="34" charset="0"/>
              </a:rPr>
              <a:t>$ </a:t>
            </a:r>
            <a:r>
              <a:rPr lang="en-US" sz="2000" dirty="0" err="1">
                <a:solidFill>
                  <a:schemeClr val="tx1"/>
                </a:solidFill>
                <a:latin typeface="Verdana" panose="020B0604030504040204" pitchFamily="34" charset="0"/>
                <a:ea typeface="Verdana" panose="020B0604030504040204" pitchFamily="34" charset="0"/>
              </a:rPr>
              <a:t>npx</a:t>
            </a:r>
            <a:r>
              <a:rPr lang="en-US" sz="2000" dirty="0">
                <a:solidFill>
                  <a:schemeClr val="tx1"/>
                </a:solidFill>
                <a:latin typeface="Verdana" panose="020B0604030504040204" pitchFamily="34" charset="0"/>
                <a:ea typeface="Verdana" panose="020B0604030504040204" pitchFamily="34" charset="0"/>
              </a:rPr>
              <a:t> </a:t>
            </a:r>
            <a:r>
              <a:rPr lang="en-US" sz="2000" dirty="0" err="1">
                <a:solidFill>
                  <a:schemeClr val="tx1"/>
                </a:solidFill>
                <a:latin typeface="Verdana" panose="020B0604030504040204" pitchFamily="34" charset="0"/>
                <a:ea typeface="Verdana" panose="020B0604030504040204" pitchFamily="34" charset="0"/>
              </a:rPr>
              <a:t>ts</a:t>
            </a:r>
            <a:r>
              <a:rPr lang="en-US" sz="2000" dirty="0">
                <a:solidFill>
                  <a:schemeClr val="tx1"/>
                </a:solidFill>
                <a:latin typeface="Verdana" panose="020B0604030504040204" pitchFamily="34" charset="0"/>
                <a:ea typeface="Verdana" panose="020B0604030504040204" pitchFamily="34" charset="0"/>
              </a:rPr>
              <a:t>-node </a:t>
            </a:r>
            <a:r>
              <a:rPr lang="en-US" sz="2000" dirty="0" err="1">
                <a:solidFill>
                  <a:schemeClr val="tx1"/>
                </a:solidFill>
                <a:latin typeface="Verdana" panose="020B0604030504040204" pitchFamily="34" charset="0"/>
                <a:ea typeface="Verdana" panose="020B0604030504040204" pitchFamily="34" charset="0"/>
              </a:rPr>
              <a:t>threeRequestsChained.ts</a:t>
            </a:r>
            <a:r>
              <a:rPr lang="en-US" sz="2000" dirty="0">
                <a:solidFill>
                  <a:schemeClr val="tx1"/>
                </a:solidFill>
                <a:latin typeface="Verdana" panose="020B0604030504040204" pitchFamily="34" charset="0"/>
                <a:ea typeface="Verdana" panose="020B0604030504040204" pitchFamily="34" charset="0"/>
              </a:rPr>
              <a:t> </a:t>
            </a:r>
          </a:p>
          <a:p>
            <a:pPr algn="l"/>
            <a:r>
              <a:rPr lang="en-US" sz="2000" dirty="0">
                <a:solidFill>
                  <a:schemeClr val="tx1"/>
                </a:solidFill>
                <a:latin typeface="Verdana" panose="020B0604030504040204" pitchFamily="34" charset="0"/>
                <a:ea typeface="Verdana" panose="020B0604030504040204" pitchFamily="34" charset="0"/>
              </a:rPr>
              <a:t>main started</a:t>
            </a:r>
          </a:p>
          <a:p>
            <a:pPr algn="l"/>
            <a:r>
              <a:rPr lang="en-US" sz="2000" dirty="0" err="1">
                <a:solidFill>
                  <a:schemeClr val="tx1"/>
                </a:solidFill>
                <a:latin typeface="Verdana" panose="020B0604030504040204" pitchFamily="34" charset="0"/>
                <a:ea typeface="Verdana" panose="020B0604030504040204" pitchFamily="34" charset="0"/>
              </a:rPr>
              <a:t>fakeRequest</a:t>
            </a:r>
            <a:r>
              <a:rPr lang="en-US" sz="2000" dirty="0">
                <a:solidFill>
                  <a:schemeClr val="tx1"/>
                </a:solidFill>
                <a:latin typeface="Verdana" panose="020B0604030504040204" pitchFamily="34" charset="0"/>
                <a:ea typeface="Verdana" panose="020B0604030504040204" pitchFamily="34" charset="0"/>
              </a:rPr>
              <a:t> received request: 32</a:t>
            </a:r>
          </a:p>
          <a:p>
            <a:pPr algn="l"/>
            <a:r>
              <a:rPr lang="en-US" sz="2000" dirty="0">
                <a:solidFill>
                  <a:schemeClr val="tx1"/>
                </a:solidFill>
                <a:latin typeface="Verdana" panose="020B0604030504040204" pitchFamily="34" charset="0"/>
                <a:ea typeface="Verdana" panose="020B0604030504040204" pitchFamily="34" charset="0"/>
              </a:rPr>
              <a:t>time passes....</a:t>
            </a:r>
          </a:p>
          <a:p>
            <a:pPr algn="l"/>
            <a:r>
              <a:rPr lang="en-US" sz="2000" dirty="0" err="1">
                <a:solidFill>
                  <a:schemeClr val="tx1"/>
                </a:solidFill>
                <a:latin typeface="Verdana" panose="020B0604030504040204" pitchFamily="34" charset="0"/>
                <a:ea typeface="Verdana" panose="020B0604030504040204" pitchFamily="34" charset="0"/>
              </a:rPr>
              <a:t>fakeRequest</a:t>
            </a:r>
            <a:r>
              <a:rPr lang="en-US" sz="2000" dirty="0">
                <a:solidFill>
                  <a:schemeClr val="tx1"/>
                </a:solidFill>
                <a:latin typeface="Verdana" panose="020B0604030504040204" pitchFamily="34" charset="0"/>
                <a:ea typeface="Verdana" panose="020B0604030504040204" pitchFamily="34" charset="0"/>
              </a:rPr>
              <a:t>(32) returned: 42</a:t>
            </a:r>
          </a:p>
          <a:p>
            <a:pPr algn="l"/>
            <a:r>
              <a:rPr lang="en-US" sz="2000" dirty="0" err="1">
                <a:solidFill>
                  <a:schemeClr val="tx1"/>
                </a:solidFill>
                <a:latin typeface="Verdana" panose="020B0604030504040204" pitchFamily="34" charset="0"/>
                <a:ea typeface="Verdana" panose="020B0604030504040204" pitchFamily="34" charset="0"/>
              </a:rPr>
              <a:t>fakeRequest</a:t>
            </a:r>
            <a:r>
              <a:rPr lang="en-US" sz="2000" dirty="0">
                <a:solidFill>
                  <a:schemeClr val="tx1"/>
                </a:solidFill>
                <a:latin typeface="Verdana" panose="020B0604030504040204" pitchFamily="34" charset="0"/>
                <a:ea typeface="Verdana" panose="020B0604030504040204" pitchFamily="34" charset="0"/>
              </a:rPr>
              <a:t> received request: 42</a:t>
            </a:r>
          </a:p>
          <a:p>
            <a:pPr algn="l"/>
            <a:r>
              <a:rPr lang="en-US" sz="2000" dirty="0">
                <a:solidFill>
                  <a:schemeClr val="tx1"/>
                </a:solidFill>
                <a:latin typeface="Verdana" panose="020B0604030504040204" pitchFamily="34" charset="0"/>
                <a:ea typeface="Verdana" panose="020B0604030504040204" pitchFamily="34" charset="0"/>
              </a:rPr>
              <a:t>time passes....</a:t>
            </a:r>
          </a:p>
          <a:p>
            <a:pPr algn="l"/>
            <a:r>
              <a:rPr lang="en-US" sz="2000" dirty="0" err="1">
                <a:solidFill>
                  <a:schemeClr val="tx1"/>
                </a:solidFill>
                <a:latin typeface="Verdana" panose="020B0604030504040204" pitchFamily="34" charset="0"/>
                <a:ea typeface="Verdana" panose="020B0604030504040204" pitchFamily="34" charset="0"/>
              </a:rPr>
              <a:t>fakeRequest</a:t>
            </a:r>
            <a:r>
              <a:rPr lang="en-US" sz="2000" dirty="0">
                <a:solidFill>
                  <a:schemeClr val="tx1"/>
                </a:solidFill>
                <a:latin typeface="Verdana" panose="020B0604030504040204" pitchFamily="34" charset="0"/>
                <a:ea typeface="Verdana" panose="020B0604030504040204" pitchFamily="34" charset="0"/>
              </a:rPr>
              <a:t>(42)returned: 52</a:t>
            </a:r>
          </a:p>
          <a:p>
            <a:pPr algn="l"/>
            <a:r>
              <a:rPr lang="en-US" sz="2000" dirty="0" err="1">
                <a:solidFill>
                  <a:schemeClr val="tx1"/>
                </a:solidFill>
                <a:latin typeface="Verdana" panose="020B0604030504040204" pitchFamily="34" charset="0"/>
                <a:ea typeface="Verdana" panose="020B0604030504040204" pitchFamily="34" charset="0"/>
              </a:rPr>
              <a:t>fakeRequest</a:t>
            </a:r>
            <a:r>
              <a:rPr lang="en-US" sz="2000" dirty="0">
                <a:solidFill>
                  <a:schemeClr val="tx1"/>
                </a:solidFill>
                <a:latin typeface="Verdana" panose="020B0604030504040204" pitchFamily="34" charset="0"/>
                <a:ea typeface="Verdana" panose="020B0604030504040204" pitchFamily="34" charset="0"/>
              </a:rPr>
              <a:t> received request: 52</a:t>
            </a:r>
          </a:p>
          <a:p>
            <a:pPr algn="l"/>
            <a:r>
              <a:rPr lang="en-US" sz="2000" dirty="0">
                <a:solidFill>
                  <a:schemeClr val="tx1"/>
                </a:solidFill>
                <a:latin typeface="Verdana" panose="020B0604030504040204" pitchFamily="34" charset="0"/>
                <a:ea typeface="Verdana" panose="020B0604030504040204" pitchFamily="34" charset="0"/>
              </a:rPr>
              <a:t>time passes....</a:t>
            </a:r>
          </a:p>
          <a:p>
            <a:pPr algn="l"/>
            <a:r>
              <a:rPr lang="en-US" sz="2000" dirty="0" err="1">
                <a:solidFill>
                  <a:schemeClr val="tx1"/>
                </a:solidFill>
                <a:latin typeface="Verdana" panose="020B0604030504040204" pitchFamily="34" charset="0"/>
                <a:ea typeface="Verdana" panose="020B0604030504040204" pitchFamily="34" charset="0"/>
              </a:rPr>
              <a:t>fakeRequest</a:t>
            </a:r>
            <a:r>
              <a:rPr lang="en-US" sz="2000" dirty="0">
                <a:solidFill>
                  <a:schemeClr val="tx1"/>
                </a:solidFill>
                <a:latin typeface="Verdana" panose="020B0604030504040204" pitchFamily="34" charset="0"/>
                <a:ea typeface="Verdana" panose="020B0604030504040204" pitchFamily="34" charset="0"/>
              </a:rPr>
              <a:t>(52)returned: 62</a:t>
            </a:r>
          </a:p>
          <a:p>
            <a:pPr algn="l"/>
            <a:r>
              <a:rPr lang="en-US" sz="2000" dirty="0">
                <a:solidFill>
                  <a:schemeClr val="tx1"/>
                </a:solidFill>
                <a:latin typeface="Verdana" panose="020B0604030504040204" pitchFamily="34" charset="0"/>
                <a:ea typeface="Verdana" panose="020B0604030504040204" pitchFamily="34" charset="0"/>
              </a:rPr>
              <a:t>[ 32, 42, 52, 62 ]</a:t>
            </a:r>
          </a:p>
          <a:p>
            <a:pPr algn="l"/>
            <a:r>
              <a:rPr lang="en-US" sz="2000" dirty="0">
                <a:solidFill>
                  <a:schemeClr val="tx1"/>
                </a:solidFill>
                <a:latin typeface="Verdana" panose="020B0604030504040204" pitchFamily="34" charset="0"/>
                <a:ea typeface="Verdana" panose="020B0604030504040204" pitchFamily="34" charset="0"/>
              </a:rPr>
              <a:t>main done</a:t>
            </a:r>
          </a:p>
          <a:p>
            <a:pPr algn="l"/>
            <a:r>
              <a:rPr lang="en-US" sz="2000" dirty="0">
                <a:solidFill>
                  <a:schemeClr val="tx1"/>
                </a:solidFill>
                <a:latin typeface="Verdana" panose="020B0604030504040204" pitchFamily="34" charset="0"/>
                <a:ea typeface="Verdana" panose="020B0604030504040204" pitchFamily="34" charset="0"/>
              </a:rPr>
              <a:t>3080.99 msec</a:t>
            </a:r>
          </a:p>
        </p:txBody>
      </p:sp>
    </p:spTree>
    <p:extLst>
      <p:ext uri="{BB962C8B-B14F-4D97-AF65-F5344CB8AC3E}">
        <p14:creationId xmlns:p14="http://schemas.microsoft.com/office/powerpoint/2010/main" val="269510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B45BD-D557-BF7D-E910-DAEEFB3046BC}"/>
              </a:ext>
            </a:extLst>
          </p:cNvPr>
          <p:cNvSpPr>
            <a:spLocks noGrp="1"/>
          </p:cNvSpPr>
          <p:nvPr>
            <p:ph type="title"/>
          </p:nvPr>
        </p:nvSpPr>
        <p:spPr/>
        <p:txBody>
          <a:bodyPr/>
          <a:lstStyle/>
          <a:p>
            <a:r>
              <a:rPr lang="en-US" dirty="0"/>
              <a:t>Asynchronous Programming: we've been teaching it all wrong (again)</a:t>
            </a:r>
          </a:p>
        </p:txBody>
      </p:sp>
      <p:sp>
        <p:nvSpPr>
          <p:cNvPr id="3" name="Content Placeholder 2">
            <a:extLst>
              <a:ext uri="{FF2B5EF4-FFF2-40B4-BE49-F238E27FC236}">
                <a16:creationId xmlns:a16="http://schemas.microsoft.com/office/drawing/2014/main" id="{C7DE92E9-02E8-5691-C367-5FB3468B0764}"/>
              </a:ext>
            </a:extLst>
          </p:cNvPr>
          <p:cNvSpPr>
            <a:spLocks noGrp="1"/>
          </p:cNvSpPr>
          <p:nvPr>
            <p:ph idx="1"/>
          </p:nvPr>
        </p:nvSpPr>
        <p:spPr/>
        <p:txBody>
          <a:bodyPr>
            <a:normAutofit fontScale="92500" lnSpcReduction="20000"/>
          </a:bodyPr>
          <a:lstStyle/>
          <a:p>
            <a:r>
              <a:rPr lang="en-US" dirty="0"/>
              <a:t>This slide is me explaining what's going on in this deck; it is not for distribution to students.</a:t>
            </a:r>
          </a:p>
          <a:p>
            <a:r>
              <a:rPr lang="en-US" dirty="0"/>
              <a:t>I finally that trying to explain async programming in terms of promises is like explaining typescript in terms of assembly language: it's just the *wrong level*</a:t>
            </a:r>
          </a:p>
          <a:p>
            <a:r>
              <a:rPr lang="en-US" dirty="0"/>
              <a:t>Among other things, it fails to emphasize that you can determine the points at which your execution can be interrupted is *statically determinable".</a:t>
            </a:r>
          </a:p>
          <a:p>
            <a:r>
              <a:rPr lang="en-US" dirty="0"/>
              <a:t>These slides *start* by explaining what the uninterruptible segments of your program are.</a:t>
            </a:r>
          </a:p>
          <a:p>
            <a:r>
              <a:rPr lang="en-US" dirty="0"/>
              <a:t>So we take "run to completion" as a fundamental concept (explaining that it's a misnomer), and go on from there.</a:t>
            </a:r>
          </a:p>
          <a:p>
            <a:r>
              <a:rPr lang="en-US" dirty="0"/>
              <a:t>See if you think this could work!!</a:t>
            </a:r>
          </a:p>
        </p:txBody>
      </p:sp>
      <p:sp>
        <p:nvSpPr>
          <p:cNvPr id="4" name="Slide Number Placeholder 3">
            <a:extLst>
              <a:ext uri="{FF2B5EF4-FFF2-40B4-BE49-F238E27FC236}">
                <a16:creationId xmlns:a16="http://schemas.microsoft.com/office/drawing/2014/main" id="{6678BB7B-2A1D-B013-DD9A-15312487824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7421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822D8-647D-CE4F-4440-4E7D817A3BD5}"/>
              </a:ext>
            </a:extLst>
          </p:cNvPr>
          <p:cNvSpPr>
            <a:spLocks noGrp="1"/>
          </p:cNvSpPr>
          <p:nvPr>
            <p:ph type="title"/>
          </p:nvPr>
        </p:nvSpPr>
        <p:spPr/>
        <p:txBody>
          <a:bodyPr/>
          <a:lstStyle/>
          <a:p>
            <a:r>
              <a:rPr lang="en-US" dirty="0"/>
              <a:t>Recover from errors with try/catch</a:t>
            </a:r>
          </a:p>
        </p:txBody>
      </p:sp>
      <p:sp>
        <p:nvSpPr>
          <p:cNvPr id="3" name="Slide Number Placeholder 2">
            <a:extLst>
              <a:ext uri="{FF2B5EF4-FFF2-40B4-BE49-F238E27FC236}">
                <a16:creationId xmlns:a16="http://schemas.microsoft.com/office/drawing/2014/main" id="{9EE7E889-2466-AAB6-88E1-F8947E31B69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2306D213-2BE5-C1BC-8B14-F0F96C46938F}"/>
              </a:ext>
            </a:extLst>
          </p:cNvPr>
          <p:cNvSpPr txBox="1"/>
          <p:nvPr/>
        </p:nvSpPr>
        <p:spPr>
          <a:xfrm>
            <a:off x="838200" y="1502688"/>
            <a:ext cx="10515599" cy="286232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buNone/>
            </a:pPr>
            <a:r>
              <a:rPr lang="en-US" sz="1800" b="0" dirty="0">
                <a:solidFill>
                  <a:srgbClr val="008000"/>
                </a:solidFill>
                <a:effectLst/>
                <a:latin typeface="Consolas" panose="020B0609020204030204" pitchFamily="49" charset="0"/>
              </a:rPr>
              <a:t>// a request that may fail</a:t>
            </a:r>
            <a:endParaRPr lang="en-US" sz="1800" b="0" dirty="0">
              <a:solidFill>
                <a:srgbClr val="000000"/>
              </a:solidFill>
              <a:effectLst/>
              <a:latin typeface="Consolas" panose="020B0609020204030204" pitchFamily="49" charset="0"/>
            </a:endParaRPr>
          </a:p>
          <a:p>
            <a:pPr algn="l">
              <a:buNone/>
            </a:pPr>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000000"/>
                </a:solidFill>
                <a:effectLst/>
                <a:latin typeface="Consolas" panose="020B0609020204030204" pitchFamily="49" charset="0"/>
              </a:rPr>
              <a:t>maybeFailingRequest</a:t>
            </a:r>
            <a:r>
              <a:rPr lang="en-US" sz="1800" b="0" dirty="0">
                <a:solidFill>
                  <a:srgbClr val="000000"/>
                </a:solidFill>
                <a:effectLst/>
                <a:latin typeface="Consolas" panose="020B0609020204030204" pitchFamily="49" charset="0"/>
              </a:rPr>
              <a:t>(req: number): Promise&lt;number&gt; {</a:t>
            </a:r>
          </a:p>
          <a:p>
            <a:pPr algn="l">
              <a:buNone/>
            </a:pP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res = </a:t>
            </a:r>
            <a:r>
              <a:rPr lang="en-US" sz="1800" b="0" dirty="0">
                <a:solidFill>
                  <a:srgbClr val="0000FF"/>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000000"/>
                </a:solidFill>
                <a:effectLst/>
                <a:latin typeface="Consolas" panose="020B0609020204030204" pitchFamily="49" charset="0"/>
              </a:rPr>
              <a:t>fakeRequest</a:t>
            </a:r>
            <a:r>
              <a:rPr lang="en-US" sz="1800" b="0" dirty="0">
                <a:solidFill>
                  <a:srgbClr val="000000"/>
                </a:solidFill>
                <a:effectLst/>
                <a:latin typeface="Consolas" panose="020B0609020204030204" pitchFamily="49" charset="0"/>
              </a:rPr>
              <a:t>(req);</a:t>
            </a:r>
          </a:p>
          <a:p>
            <a:pPr algn="l">
              <a:buNone/>
            </a:pP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if</a:t>
            </a:r>
            <a:r>
              <a:rPr lang="en-US" sz="1800" b="0" dirty="0">
                <a:solidFill>
                  <a:srgbClr val="000000"/>
                </a:solidFill>
                <a:effectLst/>
                <a:latin typeface="Consolas" panose="020B0609020204030204" pitchFamily="49" charset="0"/>
              </a:rPr>
              <a:t> (res &lt; </a:t>
            </a:r>
            <a:r>
              <a:rPr lang="en-US" sz="1800" b="0" dirty="0">
                <a:solidFill>
                  <a:srgbClr val="098658"/>
                </a:solidFill>
                <a:effectLst/>
                <a:latin typeface="Consolas" panose="020B0609020204030204" pitchFamily="49" charset="0"/>
              </a:rPr>
              <a:t>0</a:t>
            </a:r>
            <a:r>
              <a:rPr lang="en-US" sz="1800" b="0" dirty="0">
                <a:solidFill>
                  <a:srgbClr val="000000"/>
                </a:solidFill>
                <a:effectLst/>
                <a:latin typeface="Consolas" panose="020B0609020204030204" pitchFamily="49" charset="0"/>
              </a:rPr>
              <a:t>) {</a:t>
            </a:r>
          </a:p>
          <a:p>
            <a:pPr algn="l">
              <a:buNone/>
            </a:pP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throw</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new</a:t>
            </a:r>
            <a:r>
              <a:rPr lang="en-US" sz="1800" b="0" dirty="0">
                <a:solidFill>
                  <a:srgbClr val="000000"/>
                </a:solidFill>
                <a:effectLst/>
                <a:latin typeface="Consolas" panose="020B0609020204030204" pitchFamily="49" charset="0"/>
              </a:rPr>
              <a:t> Error(</a:t>
            </a:r>
            <a:r>
              <a:rPr lang="en-US" sz="1800" b="0" dirty="0">
                <a:solidFill>
                  <a:srgbClr val="A31515"/>
                </a:solidFill>
                <a:effectLst/>
                <a:latin typeface="Consolas" panose="020B0609020204030204" pitchFamily="49" charset="0"/>
              </a:rPr>
              <a:t>`Request </a:t>
            </a:r>
            <a:r>
              <a:rPr lang="en-US" sz="1800" b="0" dirty="0">
                <a:solidFill>
                  <a:srgbClr val="0000FF"/>
                </a:solidFill>
                <a:effectLst/>
                <a:latin typeface="Consolas" panose="020B0609020204030204" pitchFamily="49" charset="0"/>
              </a:rPr>
              <a:t>${</a:t>
            </a:r>
            <a:r>
              <a:rPr lang="en-US" sz="1800" b="0" dirty="0">
                <a:solidFill>
                  <a:srgbClr val="000000"/>
                </a:solidFill>
                <a:effectLst/>
                <a:latin typeface="Consolas" panose="020B0609020204030204" pitchFamily="49" charset="0"/>
              </a:rPr>
              <a:t>req</a:t>
            </a:r>
            <a:r>
              <a:rPr lang="en-US" sz="1800" b="0" dirty="0">
                <a:solidFill>
                  <a:srgbClr val="0000FF"/>
                </a:solidFill>
                <a:effectLst/>
                <a:latin typeface="Consolas" panose="020B0609020204030204" pitchFamily="49" charset="0"/>
              </a:rPr>
              <a:t>}</a:t>
            </a:r>
            <a:r>
              <a:rPr lang="en-US" sz="1800" b="0" dirty="0">
                <a:solidFill>
                  <a:srgbClr val="A31515"/>
                </a:solidFill>
                <a:effectLst/>
                <a:latin typeface="Consolas" panose="020B0609020204030204" pitchFamily="49" charset="0"/>
              </a:rPr>
              <a:t> failed because response </a:t>
            </a:r>
            <a:r>
              <a:rPr lang="en-US" sz="1800" b="0" dirty="0">
                <a:solidFill>
                  <a:srgbClr val="0000FF"/>
                </a:solidFill>
                <a:effectLst/>
                <a:latin typeface="Consolas" panose="020B0609020204030204" pitchFamily="49" charset="0"/>
              </a:rPr>
              <a:t>${</a:t>
            </a:r>
            <a:r>
              <a:rPr lang="en-US" sz="1800" b="0" dirty="0">
                <a:solidFill>
                  <a:srgbClr val="000000"/>
                </a:solidFill>
                <a:effectLst/>
                <a:latin typeface="Consolas" panose="020B0609020204030204" pitchFamily="49" charset="0"/>
              </a:rPr>
              <a:t>res</a:t>
            </a:r>
            <a:r>
              <a:rPr lang="en-US" sz="1800" b="0" dirty="0">
                <a:solidFill>
                  <a:srgbClr val="0000FF"/>
                </a:solidFill>
                <a:effectLst/>
                <a:latin typeface="Consolas" panose="020B0609020204030204" pitchFamily="49" charset="0"/>
              </a:rPr>
              <a:t>}</a:t>
            </a:r>
            <a:r>
              <a:rPr lang="en-US" sz="1800" b="0" dirty="0">
                <a:solidFill>
                  <a:srgbClr val="A31515"/>
                </a:solidFill>
                <a:effectLst/>
                <a:latin typeface="Consolas" panose="020B0609020204030204" pitchFamily="49" charset="0"/>
              </a:rPr>
              <a:t> &lt; 0`</a:t>
            </a:r>
            <a:r>
              <a:rPr lang="en-US" sz="1800" b="0" dirty="0">
                <a:solidFill>
                  <a:srgbClr val="000000"/>
                </a:solidFill>
                <a:effectLst/>
                <a:latin typeface="Consolas" panose="020B0609020204030204" pitchFamily="49" charset="0"/>
              </a:rPr>
              <a:t>);</a:t>
            </a:r>
          </a:p>
          <a:p>
            <a:pPr algn="l">
              <a:buNone/>
            </a:pPr>
            <a:r>
              <a:rPr lang="en-US" sz="1800" b="0" dirty="0">
                <a:solidFill>
                  <a:srgbClr val="000000"/>
                </a:solidFill>
                <a:effectLst/>
                <a:latin typeface="Consolas" panose="020B0609020204030204" pitchFamily="49" charset="0"/>
              </a:rPr>
              <a:t>    } </a:t>
            </a:r>
            <a:r>
              <a:rPr lang="en-US" sz="1800" b="0" dirty="0">
                <a:solidFill>
                  <a:srgbClr val="0000FF"/>
                </a:solidFill>
                <a:effectLst/>
                <a:latin typeface="Consolas" panose="020B0609020204030204" pitchFamily="49" charset="0"/>
              </a:rPr>
              <a:t>else</a:t>
            </a:r>
            <a:r>
              <a:rPr lang="en-US" sz="1800" b="0" dirty="0">
                <a:solidFill>
                  <a:srgbClr val="000000"/>
                </a:solidFill>
                <a:effectLst/>
                <a:latin typeface="Consolas" panose="020B0609020204030204" pitchFamily="49" charset="0"/>
              </a:rPr>
              <a:t> {</a:t>
            </a:r>
          </a:p>
          <a:p>
            <a:pPr algn="l">
              <a:buNone/>
            </a:pP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return</a:t>
            </a:r>
            <a:r>
              <a:rPr lang="en-US" sz="1800" b="0" dirty="0">
                <a:solidFill>
                  <a:srgbClr val="000000"/>
                </a:solidFill>
                <a:effectLst/>
                <a:latin typeface="Consolas" panose="020B0609020204030204" pitchFamily="49" charset="0"/>
              </a:rPr>
              <a:t> res;</a:t>
            </a:r>
          </a:p>
          <a:p>
            <a:pPr algn="l">
              <a:buNone/>
            </a:pPr>
            <a:r>
              <a:rPr lang="en-US" sz="1800" b="0" dirty="0">
                <a:solidFill>
                  <a:srgbClr val="000000"/>
                </a:solidFill>
                <a:effectLst/>
                <a:latin typeface="Consolas" panose="020B0609020204030204" pitchFamily="49" charset="0"/>
              </a:rPr>
              <a:t>    }</a:t>
            </a:r>
          </a:p>
          <a:p>
            <a:pPr algn="l">
              <a:buNone/>
            </a:pPr>
            <a:r>
              <a:rPr lang="en-US" sz="1800" b="0" dirty="0">
                <a:solidFill>
                  <a:srgbClr val="000000"/>
                </a:solidFill>
                <a:effectLst/>
                <a:latin typeface="Consolas" panose="020B0609020204030204" pitchFamily="49" charset="0"/>
              </a:rPr>
              <a:t>}</a:t>
            </a:r>
          </a:p>
          <a:p>
            <a:pPr algn="l">
              <a:buNone/>
            </a:pPr>
            <a:endParaRPr lang="en-US" sz="18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7111117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AD786-B7DC-3321-491C-CA9ED91D7CD2}"/>
              </a:ext>
            </a:extLst>
          </p:cNvPr>
          <p:cNvSpPr>
            <a:spLocks noGrp="1"/>
          </p:cNvSpPr>
          <p:nvPr>
            <p:ph type="title"/>
          </p:nvPr>
        </p:nvSpPr>
        <p:spPr/>
        <p:txBody>
          <a:bodyPr/>
          <a:lstStyle/>
          <a:p>
            <a:r>
              <a:rPr lang="en-US" dirty="0"/>
              <a:t>try/catch, continued</a:t>
            </a:r>
          </a:p>
        </p:txBody>
      </p:sp>
      <p:sp>
        <p:nvSpPr>
          <p:cNvPr id="3" name="Slide Number Placeholder 2">
            <a:extLst>
              <a:ext uri="{FF2B5EF4-FFF2-40B4-BE49-F238E27FC236}">
                <a16:creationId xmlns:a16="http://schemas.microsoft.com/office/drawing/2014/main" id="{C3DB2FF2-D4C6-4A23-094E-2911EB3F951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5463AA30-80EE-A64B-CB98-E6D0ABBA68FA}"/>
              </a:ext>
            </a:extLst>
          </p:cNvPr>
          <p:cNvSpPr txBox="1"/>
          <p:nvPr/>
        </p:nvSpPr>
        <p:spPr>
          <a:xfrm>
            <a:off x="437321" y="1336969"/>
            <a:ext cx="8852453" cy="470898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2000" dirty="0">
                <a:solidFill>
                  <a:srgbClr val="0000FF"/>
                </a:solidFill>
                <a:latin typeface="Consolas" panose="020B0609020204030204" pitchFamily="49" charset="0"/>
              </a:rPr>
              <a:t>async</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function</a:t>
            </a:r>
            <a:r>
              <a:rPr lang="en-US" sz="2000" dirty="0">
                <a:solidFill>
                  <a:srgbClr val="000000"/>
                </a:solidFill>
                <a:latin typeface="Consolas" panose="020B0609020204030204" pitchFamily="49" charset="0"/>
              </a:rPr>
              <a:t> main() {</a:t>
            </a:r>
          </a:p>
          <a:p>
            <a:pPr algn="l"/>
            <a:r>
              <a:rPr lang="en-US" sz="2000" dirty="0">
                <a:solidFill>
                  <a:srgbClr val="000000"/>
                </a:solidFill>
                <a:latin typeface="Consolas" panose="020B0609020204030204" pitchFamily="49" charset="0"/>
              </a:rPr>
              <a:t>    console.log(</a:t>
            </a:r>
            <a:r>
              <a:rPr lang="en-US" sz="2000" dirty="0">
                <a:solidFill>
                  <a:srgbClr val="A31515"/>
                </a:solidFill>
                <a:latin typeface="Consolas" panose="020B0609020204030204" pitchFamily="49" charset="0"/>
              </a:rPr>
              <a:t>'main started'</a:t>
            </a:r>
            <a:r>
              <a:rPr lang="en-US" sz="2000" dirty="0">
                <a:solidFill>
                  <a:srgbClr val="000000"/>
                </a:solidFill>
                <a:latin typeface="Consolas" panose="020B0609020204030204" pitchFamily="49" charset="0"/>
              </a:rPr>
              <a:t>);</a:t>
            </a:r>
          </a:p>
          <a:p>
            <a:pPr algn="l"/>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const</a:t>
            </a:r>
            <a:r>
              <a:rPr lang="en-US" sz="2000" dirty="0">
                <a:solidFill>
                  <a:srgbClr val="000000"/>
                </a:solidFill>
                <a:latin typeface="Consolas" panose="020B0609020204030204" pitchFamily="49" charset="0"/>
              </a:rPr>
              <a:t> req1 = -</a:t>
            </a:r>
            <a:r>
              <a:rPr lang="en-US" sz="2000" dirty="0">
                <a:solidFill>
                  <a:srgbClr val="098658"/>
                </a:solidFill>
                <a:latin typeface="Consolas" panose="020B0609020204030204" pitchFamily="49" charset="0"/>
              </a:rPr>
              <a:t>32</a:t>
            </a:r>
            <a:endParaRPr lang="en-US" sz="2000" dirty="0">
              <a:solidFill>
                <a:srgbClr val="000000"/>
              </a:solidFill>
              <a:latin typeface="Consolas" panose="020B0609020204030204" pitchFamily="49" charset="0"/>
            </a:endParaRPr>
          </a:p>
          <a:p>
            <a:pPr algn="l"/>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let</a:t>
            </a:r>
            <a:r>
              <a:rPr lang="en-US" sz="2000" dirty="0">
                <a:solidFill>
                  <a:srgbClr val="000000"/>
                </a:solidFill>
                <a:latin typeface="Consolas" panose="020B0609020204030204" pitchFamily="49" charset="0"/>
              </a:rPr>
              <a:t> res: number;</a:t>
            </a:r>
          </a:p>
          <a:p>
            <a:pPr algn="l"/>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try</a:t>
            </a:r>
            <a:r>
              <a:rPr lang="en-US" sz="2000" dirty="0">
                <a:solidFill>
                  <a:srgbClr val="000000"/>
                </a:solidFill>
                <a:latin typeface="Consolas" panose="020B0609020204030204" pitchFamily="49" charset="0"/>
              </a:rPr>
              <a:t> {</a:t>
            </a:r>
          </a:p>
          <a:p>
            <a:pPr algn="l"/>
            <a:r>
              <a:rPr lang="en-US" sz="2000" dirty="0">
                <a:solidFill>
                  <a:srgbClr val="000000"/>
                </a:solidFill>
                <a:latin typeface="Consolas" panose="020B0609020204030204" pitchFamily="49" charset="0"/>
              </a:rPr>
              <a:t>        res = </a:t>
            </a:r>
            <a:r>
              <a:rPr lang="en-US" sz="2000" dirty="0">
                <a:solidFill>
                  <a:srgbClr val="0000FF"/>
                </a:solidFill>
                <a:latin typeface="Consolas" panose="020B0609020204030204" pitchFamily="49" charset="0"/>
              </a:rPr>
              <a:t>await</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maybeFailingRequest</a:t>
            </a:r>
            <a:r>
              <a:rPr lang="en-US" sz="2000" dirty="0">
                <a:solidFill>
                  <a:srgbClr val="000000"/>
                </a:solidFill>
                <a:latin typeface="Consolas" panose="020B0609020204030204" pitchFamily="49" charset="0"/>
              </a:rPr>
              <a:t>(req1);</a:t>
            </a:r>
          </a:p>
          <a:p>
            <a:pPr algn="l"/>
            <a:r>
              <a:rPr lang="en-US" sz="2000" dirty="0">
                <a:solidFill>
                  <a:srgbClr val="000000"/>
                </a:solidFill>
                <a:latin typeface="Consolas" panose="020B0609020204030204" pitchFamily="49" charset="0"/>
              </a:rPr>
              <a:t>        console.log(</a:t>
            </a:r>
            <a:r>
              <a:rPr lang="en-US" sz="2000" dirty="0">
                <a:solidFill>
                  <a:srgbClr val="A31515"/>
                </a:solidFill>
                <a:latin typeface="Consolas" panose="020B0609020204030204" pitchFamily="49" charset="0"/>
              </a:rPr>
              <a:t>`</a:t>
            </a:r>
            <a:r>
              <a:rPr lang="en-US" sz="2000" dirty="0" err="1">
                <a:solidFill>
                  <a:srgbClr val="A31515"/>
                </a:solidFill>
                <a:latin typeface="Consolas" panose="020B0609020204030204" pitchFamily="49" charset="0"/>
              </a:rPr>
              <a:t>fakeRequest</a:t>
            </a:r>
            <a:r>
              <a:rPr lang="en-US" sz="2000" dirty="0">
                <a:solidFill>
                  <a:srgbClr val="A31515"/>
                </a:solidFill>
                <a:latin typeface="Consolas" panose="020B0609020204030204" pitchFamily="49" charset="0"/>
              </a:rPr>
              <a:t>(</a:t>
            </a:r>
            <a:r>
              <a:rPr lang="en-US" sz="2000" dirty="0">
                <a:solidFill>
                  <a:srgbClr val="0000FF"/>
                </a:solidFill>
                <a:latin typeface="Consolas" panose="020B0609020204030204" pitchFamily="49" charset="0"/>
              </a:rPr>
              <a:t>${</a:t>
            </a:r>
            <a:r>
              <a:rPr lang="en-US" sz="2000" dirty="0">
                <a:solidFill>
                  <a:srgbClr val="000000"/>
                </a:solidFill>
                <a:latin typeface="Consolas" panose="020B0609020204030204" pitchFamily="49" charset="0"/>
              </a:rPr>
              <a:t>req1</a:t>
            </a:r>
            <a:r>
              <a:rPr lang="en-US" sz="2000" dirty="0">
                <a:solidFill>
                  <a:srgbClr val="0000FF"/>
                </a:solidFill>
                <a:latin typeface="Consolas" panose="020B0609020204030204" pitchFamily="49" charset="0"/>
              </a:rPr>
              <a:t>}</a:t>
            </a:r>
            <a:r>
              <a:rPr lang="en-US" sz="2000" dirty="0">
                <a:solidFill>
                  <a:srgbClr val="A31515"/>
                </a:solidFill>
                <a:latin typeface="Consolas" panose="020B0609020204030204" pitchFamily="49" charset="0"/>
              </a:rPr>
              <a:t>) returned: </a:t>
            </a:r>
            <a:r>
              <a:rPr lang="en-US" sz="2000" dirty="0">
                <a:solidFill>
                  <a:srgbClr val="0000FF"/>
                </a:solidFill>
                <a:latin typeface="Consolas" panose="020B0609020204030204" pitchFamily="49" charset="0"/>
              </a:rPr>
              <a:t>${</a:t>
            </a:r>
            <a:r>
              <a:rPr lang="en-US" sz="2000" dirty="0">
                <a:solidFill>
                  <a:srgbClr val="000000"/>
                </a:solidFill>
                <a:latin typeface="Consolas" panose="020B0609020204030204" pitchFamily="49" charset="0"/>
              </a:rPr>
              <a:t>res</a:t>
            </a:r>
            <a:r>
              <a:rPr lang="en-US" sz="2000" dirty="0">
                <a:solidFill>
                  <a:srgbClr val="0000FF"/>
                </a:solidFill>
                <a:latin typeface="Consolas" panose="020B0609020204030204" pitchFamily="49" charset="0"/>
              </a:rPr>
              <a:t>}</a:t>
            </a:r>
            <a:r>
              <a:rPr lang="en-US" sz="2000" dirty="0">
                <a:solidFill>
                  <a:srgbClr val="A31515"/>
                </a:solidFill>
                <a:latin typeface="Consolas" panose="020B0609020204030204" pitchFamily="49" charset="0"/>
              </a:rPr>
              <a:t>`</a:t>
            </a:r>
            <a:r>
              <a:rPr lang="en-US" sz="2000" dirty="0">
                <a:solidFill>
                  <a:srgbClr val="000000"/>
                </a:solidFill>
                <a:latin typeface="Consolas" panose="020B0609020204030204" pitchFamily="49" charset="0"/>
              </a:rPr>
              <a:t>);</a:t>
            </a:r>
          </a:p>
          <a:p>
            <a:pPr algn="l"/>
            <a:r>
              <a:rPr lang="en-US" sz="2000" dirty="0">
                <a:solidFill>
                  <a:srgbClr val="000000"/>
                </a:solidFill>
                <a:latin typeface="Consolas" panose="020B0609020204030204" pitchFamily="49" charset="0"/>
              </a:rPr>
              <a:t>    } </a:t>
            </a:r>
            <a:r>
              <a:rPr lang="en-US" sz="2000" dirty="0">
                <a:solidFill>
                  <a:srgbClr val="0000FF"/>
                </a:solidFill>
                <a:latin typeface="Consolas" panose="020B0609020204030204" pitchFamily="49" charset="0"/>
              </a:rPr>
              <a:t>catch</a:t>
            </a:r>
            <a:r>
              <a:rPr lang="en-US" sz="2000" dirty="0">
                <a:solidFill>
                  <a:srgbClr val="000000"/>
                </a:solidFill>
                <a:latin typeface="Consolas" panose="020B0609020204030204" pitchFamily="49" charset="0"/>
              </a:rPr>
              <a:t> (err) {</a:t>
            </a:r>
          </a:p>
          <a:p>
            <a:pPr algn="l"/>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console.error</a:t>
            </a:r>
            <a:r>
              <a:rPr lang="en-US" sz="2000" dirty="0">
                <a:solidFill>
                  <a:srgbClr val="000000"/>
                </a:solidFill>
                <a:latin typeface="Consolas" panose="020B0609020204030204" pitchFamily="49" charset="0"/>
              </a:rPr>
              <a:t>(</a:t>
            </a:r>
            <a:r>
              <a:rPr lang="en-US" sz="2000" dirty="0">
                <a:solidFill>
                  <a:srgbClr val="A31515"/>
                </a:solidFill>
                <a:latin typeface="Consolas" panose="020B0609020204030204" pitchFamily="49" charset="0"/>
              </a:rPr>
              <a:t>`Error occurred for request </a:t>
            </a:r>
            <a:r>
              <a:rPr lang="en-US" sz="2000" dirty="0">
                <a:solidFill>
                  <a:srgbClr val="0000FF"/>
                </a:solidFill>
                <a:latin typeface="Consolas" panose="020B0609020204030204" pitchFamily="49" charset="0"/>
              </a:rPr>
              <a:t>${</a:t>
            </a:r>
            <a:r>
              <a:rPr lang="en-US" sz="2000" dirty="0">
                <a:solidFill>
                  <a:srgbClr val="000000"/>
                </a:solidFill>
                <a:latin typeface="Consolas" panose="020B0609020204030204" pitchFamily="49" charset="0"/>
              </a:rPr>
              <a:t>req1</a:t>
            </a:r>
            <a:r>
              <a:rPr lang="en-US" sz="2000" dirty="0">
                <a:solidFill>
                  <a:srgbClr val="0000FF"/>
                </a:solidFill>
                <a:latin typeface="Consolas" panose="020B0609020204030204" pitchFamily="49" charset="0"/>
              </a:rPr>
              <a:t>}</a:t>
            </a:r>
            <a:r>
              <a:rPr lang="en-US" sz="2000" dirty="0">
                <a:solidFill>
                  <a:srgbClr val="A31515"/>
                </a:solidFill>
                <a:latin typeface="Consolas" panose="020B0609020204030204" pitchFamily="49" charset="0"/>
              </a:rPr>
              <a:t>`</a:t>
            </a:r>
            <a:r>
              <a:rPr lang="en-US" sz="2000" dirty="0">
                <a:solidFill>
                  <a:srgbClr val="000000"/>
                </a:solidFill>
                <a:latin typeface="Consolas" panose="020B0609020204030204" pitchFamily="49" charset="0"/>
              </a:rPr>
              <a:t>);</a:t>
            </a:r>
          </a:p>
          <a:p>
            <a:pPr algn="l"/>
            <a:r>
              <a:rPr lang="en-US" sz="2000" dirty="0">
                <a:solidFill>
                  <a:srgbClr val="000000"/>
                </a:solidFill>
                <a:latin typeface="Consolas" panose="020B0609020204030204" pitchFamily="49" charset="0"/>
              </a:rPr>
              <a:t>        res = </a:t>
            </a:r>
            <a:r>
              <a:rPr lang="en-US" sz="2000" dirty="0">
                <a:solidFill>
                  <a:srgbClr val="098658"/>
                </a:solidFill>
                <a:latin typeface="Consolas" panose="020B0609020204030204" pitchFamily="49" charset="0"/>
              </a:rPr>
              <a:t>0</a:t>
            </a:r>
            <a:endParaRPr lang="en-US" sz="2000" dirty="0">
              <a:solidFill>
                <a:srgbClr val="000000"/>
              </a:solidFill>
              <a:latin typeface="Consolas" panose="020B0609020204030204" pitchFamily="49" charset="0"/>
            </a:endParaRPr>
          </a:p>
          <a:p>
            <a:pPr algn="l"/>
            <a:r>
              <a:rPr lang="en-US" sz="2000" dirty="0">
                <a:solidFill>
                  <a:srgbClr val="000000"/>
                </a:solidFill>
                <a:latin typeface="Consolas" panose="020B0609020204030204" pitchFamily="49" charset="0"/>
              </a:rPr>
              <a:t>    }    </a:t>
            </a:r>
          </a:p>
          <a:p>
            <a:pPr algn="l"/>
            <a:r>
              <a:rPr lang="en-US" sz="2000" dirty="0">
                <a:solidFill>
                  <a:srgbClr val="000000"/>
                </a:solidFill>
                <a:latin typeface="Consolas" panose="020B0609020204030204" pitchFamily="49" charset="0"/>
              </a:rPr>
              <a:t>    console.log(</a:t>
            </a:r>
            <a:r>
              <a:rPr lang="en-US" sz="2000" dirty="0">
                <a:solidFill>
                  <a:srgbClr val="A31515"/>
                </a:solidFill>
                <a:latin typeface="Consolas" panose="020B0609020204030204" pitchFamily="49" charset="0"/>
              </a:rPr>
              <a:t>'main done with res ='</a:t>
            </a:r>
            <a:r>
              <a:rPr lang="en-US" sz="2000" dirty="0">
                <a:solidFill>
                  <a:srgbClr val="000000"/>
                </a:solidFill>
                <a:latin typeface="Consolas" panose="020B0609020204030204" pitchFamily="49" charset="0"/>
              </a:rPr>
              <a:t>, res);</a:t>
            </a:r>
          </a:p>
          <a:p>
            <a:pPr algn="l"/>
            <a:r>
              <a:rPr lang="en-US" sz="2000" dirty="0">
                <a:solidFill>
                  <a:srgbClr val="000000"/>
                </a:solidFill>
                <a:latin typeface="Consolas" panose="020B0609020204030204" pitchFamily="49" charset="0"/>
              </a:rPr>
              <a:t>}</a:t>
            </a:r>
          </a:p>
          <a:p>
            <a:pPr algn="l"/>
            <a:br>
              <a:rPr lang="en-US" sz="2000" dirty="0">
                <a:solidFill>
                  <a:srgbClr val="000000"/>
                </a:solidFill>
                <a:latin typeface="Consolas" panose="020B0609020204030204" pitchFamily="49" charset="0"/>
              </a:rPr>
            </a:br>
            <a:r>
              <a:rPr lang="en-US" sz="2000" dirty="0" err="1">
                <a:solidFill>
                  <a:srgbClr val="000000"/>
                </a:solidFill>
                <a:latin typeface="Consolas" panose="020B0609020204030204" pitchFamily="49" charset="0"/>
              </a:rPr>
              <a:t>timeIt</a:t>
            </a:r>
            <a:r>
              <a:rPr lang="en-US" sz="2000" dirty="0">
                <a:solidFill>
                  <a:srgbClr val="000000"/>
                </a:solidFill>
                <a:latin typeface="Consolas" panose="020B0609020204030204" pitchFamily="49" charset="0"/>
              </a:rPr>
              <a:t>(main);</a:t>
            </a:r>
          </a:p>
        </p:txBody>
      </p:sp>
      <p:sp>
        <p:nvSpPr>
          <p:cNvPr id="6" name="TextBox 5">
            <a:extLst>
              <a:ext uri="{FF2B5EF4-FFF2-40B4-BE49-F238E27FC236}">
                <a16:creationId xmlns:a16="http://schemas.microsoft.com/office/drawing/2014/main" id="{78A3314E-5172-5F8E-8896-D7ADF7D3024D}"/>
              </a:ext>
            </a:extLst>
          </p:cNvPr>
          <p:cNvSpPr txBox="1"/>
          <p:nvPr/>
        </p:nvSpPr>
        <p:spPr>
          <a:xfrm>
            <a:off x="5961358" y="4105898"/>
            <a:ext cx="4773698" cy="2250452"/>
          </a:xfrm>
          <a:prstGeom prst="rect">
            <a:avLst/>
          </a:prstGeom>
          <a:solidFill>
            <a:schemeClr val="bg1">
              <a:alpha val="96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r>
              <a:rPr lang="en-US" sz="2000" dirty="0">
                <a:solidFill>
                  <a:schemeClr val="tx1"/>
                </a:solidFill>
                <a:latin typeface="Verdana" panose="020B0604030504040204" pitchFamily="34" charset="0"/>
                <a:ea typeface="Verdana" panose="020B0604030504040204" pitchFamily="34" charset="0"/>
              </a:rPr>
              <a:t>$ </a:t>
            </a:r>
            <a:r>
              <a:rPr lang="en-US" sz="2000" dirty="0" err="1">
                <a:solidFill>
                  <a:schemeClr val="tx1"/>
                </a:solidFill>
                <a:latin typeface="Verdana" panose="020B0604030504040204" pitchFamily="34" charset="0"/>
                <a:ea typeface="Verdana" panose="020B0604030504040204" pitchFamily="34" charset="0"/>
              </a:rPr>
              <a:t>npx</a:t>
            </a:r>
            <a:r>
              <a:rPr lang="en-US" sz="2000" dirty="0">
                <a:solidFill>
                  <a:schemeClr val="tx1"/>
                </a:solidFill>
                <a:latin typeface="Verdana" panose="020B0604030504040204" pitchFamily="34" charset="0"/>
                <a:ea typeface="Verdana" panose="020B0604030504040204" pitchFamily="34" charset="0"/>
              </a:rPr>
              <a:t> </a:t>
            </a:r>
            <a:r>
              <a:rPr lang="en-US" sz="2000" dirty="0" err="1">
                <a:solidFill>
                  <a:schemeClr val="tx1"/>
                </a:solidFill>
                <a:latin typeface="Verdana" panose="020B0604030504040204" pitchFamily="34" charset="0"/>
                <a:ea typeface="Verdana" panose="020B0604030504040204" pitchFamily="34" charset="0"/>
              </a:rPr>
              <a:t>ts</a:t>
            </a:r>
            <a:r>
              <a:rPr lang="en-US" sz="2000" dirty="0">
                <a:solidFill>
                  <a:schemeClr val="tx1"/>
                </a:solidFill>
                <a:latin typeface="Verdana" panose="020B0604030504040204" pitchFamily="34" charset="0"/>
                <a:ea typeface="Verdana" panose="020B0604030504040204" pitchFamily="34" charset="0"/>
              </a:rPr>
              <a:t>-node </a:t>
            </a:r>
            <a:r>
              <a:rPr lang="en-US" sz="2000" dirty="0" err="1">
                <a:solidFill>
                  <a:schemeClr val="tx1"/>
                </a:solidFill>
                <a:latin typeface="Verdana" panose="020B0604030504040204" pitchFamily="34" charset="0"/>
                <a:ea typeface="Verdana" panose="020B0604030504040204" pitchFamily="34" charset="0"/>
              </a:rPr>
              <a:t>tryCatchExample.ts</a:t>
            </a:r>
            <a:r>
              <a:rPr lang="en-US" sz="2000" dirty="0">
                <a:solidFill>
                  <a:schemeClr val="tx1"/>
                </a:solidFill>
                <a:latin typeface="Verdana" panose="020B0604030504040204" pitchFamily="34" charset="0"/>
                <a:ea typeface="Verdana" panose="020B0604030504040204" pitchFamily="34" charset="0"/>
              </a:rPr>
              <a:t> </a:t>
            </a:r>
          </a:p>
          <a:p>
            <a:pPr algn="l"/>
            <a:r>
              <a:rPr lang="en-US" sz="2000" dirty="0">
                <a:solidFill>
                  <a:schemeClr val="tx1"/>
                </a:solidFill>
                <a:latin typeface="Verdana" panose="020B0604030504040204" pitchFamily="34" charset="0"/>
                <a:ea typeface="Verdana" panose="020B0604030504040204" pitchFamily="34" charset="0"/>
              </a:rPr>
              <a:t>main started</a:t>
            </a:r>
          </a:p>
          <a:p>
            <a:pPr algn="l"/>
            <a:r>
              <a:rPr lang="en-US" sz="2000" dirty="0" err="1">
                <a:solidFill>
                  <a:schemeClr val="tx1"/>
                </a:solidFill>
                <a:latin typeface="Verdana" panose="020B0604030504040204" pitchFamily="34" charset="0"/>
                <a:ea typeface="Verdana" panose="020B0604030504040204" pitchFamily="34" charset="0"/>
              </a:rPr>
              <a:t>fakeRequest</a:t>
            </a:r>
            <a:r>
              <a:rPr lang="en-US" sz="2000" dirty="0">
                <a:solidFill>
                  <a:schemeClr val="tx1"/>
                </a:solidFill>
                <a:latin typeface="Verdana" panose="020B0604030504040204" pitchFamily="34" charset="0"/>
                <a:ea typeface="Verdana" panose="020B0604030504040204" pitchFamily="34" charset="0"/>
              </a:rPr>
              <a:t> received request: -32</a:t>
            </a:r>
          </a:p>
          <a:p>
            <a:pPr algn="l"/>
            <a:r>
              <a:rPr lang="en-US" sz="2000" dirty="0">
                <a:solidFill>
                  <a:schemeClr val="tx1"/>
                </a:solidFill>
                <a:latin typeface="Verdana" panose="020B0604030504040204" pitchFamily="34" charset="0"/>
                <a:ea typeface="Verdana" panose="020B0604030504040204" pitchFamily="34" charset="0"/>
              </a:rPr>
              <a:t>time passes....</a:t>
            </a:r>
          </a:p>
          <a:p>
            <a:pPr algn="l"/>
            <a:r>
              <a:rPr lang="en-US" sz="2000" dirty="0">
                <a:solidFill>
                  <a:schemeClr val="tx1"/>
                </a:solidFill>
                <a:latin typeface="Verdana" panose="020B0604030504040204" pitchFamily="34" charset="0"/>
                <a:ea typeface="Verdana" panose="020B0604030504040204" pitchFamily="34" charset="0"/>
              </a:rPr>
              <a:t>Error occurred for request -32</a:t>
            </a:r>
          </a:p>
          <a:p>
            <a:pPr algn="l"/>
            <a:r>
              <a:rPr lang="en-US" sz="2000" dirty="0">
                <a:solidFill>
                  <a:schemeClr val="tx1"/>
                </a:solidFill>
                <a:latin typeface="Verdana" panose="020B0604030504040204" pitchFamily="34" charset="0"/>
                <a:ea typeface="Verdana" panose="020B0604030504040204" pitchFamily="34" charset="0"/>
              </a:rPr>
              <a:t>main done with res = 0        </a:t>
            </a:r>
          </a:p>
          <a:p>
            <a:pPr algn="l"/>
            <a:r>
              <a:rPr lang="en-US" sz="2000" dirty="0">
                <a:solidFill>
                  <a:schemeClr val="tx1"/>
                </a:solidFill>
                <a:latin typeface="Verdana" panose="020B0604030504040204" pitchFamily="34" charset="0"/>
                <a:ea typeface="Verdana" panose="020B0604030504040204" pitchFamily="34" charset="0"/>
              </a:rPr>
              <a:t>1007.52 msec</a:t>
            </a:r>
          </a:p>
        </p:txBody>
      </p:sp>
    </p:spTree>
    <p:extLst>
      <p:ext uri="{BB962C8B-B14F-4D97-AF65-F5344CB8AC3E}">
        <p14:creationId xmlns:p14="http://schemas.microsoft.com/office/powerpoint/2010/main" val="2045028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20D8D-8532-DA86-A683-B1C203EACE32}"/>
              </a:ext>
            </a:extLst>
          </p:cNvPr>
          <p:cNvSpPr>
            <a:spLocks noGrp="1"/>
          </p:cNvSpPr>
          <p:nvPr>
            <p:ph type="title"/>
          </p:nvPr>
        </p:nvSpPr>
        <p:spPr/>
        <p:txBody>
          <a:bodyPr/>
          <a:lstStyle/>
          <a:p>
            <a:r>
              <a:rPr lang="en-US" dirty="0"/>
              <a:t>Pattern for testing an async function</a:t>
            </a:r>
          </a:p>
        </p:txBody>
      </p:sp>
      <p:sp>
        <p:nvSpPr>
          <p:cNvPr id="3" name="Slide Number Placeholder 2">
            <a:extLst>
              <a:ext uri="{FF2B5EF4-FFF2-40B4-BE49-F238E27FC236}">
                <a16:creationId xmlns:a16="http://schemas.microsoft.com/office/drawing/2014/main" id="{64699641-A0C9-C405-C80C-41C087A6B28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560A18AA-69C5-D290-77BA-EC0C2600C77F}"/>
              </a:ext>
            </a:extLst>
          </p:cNvPr>
          <p:cNvSpPr txBox="1"/>
          <p:nvPr/>
        </p:nvSpPr>
        <p:spPr>
          <a:xfrm>
            <a:off x="838200" y="1532631"/>
            <a:ext cx="9537700" cy="347787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buNone/>
            </a:pPr>
            <a:r>
              <a:rPr lang="en-US" sz="2000" b="0" dirty="0">
                <a:solidFill>
                  <a:srgbClr val="000000"/>
                </a:solidFill>
                <a:effectLst/>
                <a:latin typeface="Consolas" panose="020B0609020204030204" pitchFamily="49" charset="0"/>
              </a:rPr>
              <a:t>test(</a:t>
            </a:r>
            <a:r>
              <a:rPr lang="en-US" sz="2000" b="0" dirty="0">
                <a:solidFill>
                  <a:srgbClr val="A31515"/>
                </a:solidFill>
                <a:effectLst/>
                <a:latin typeface="Consolas" panose="020B0609020204030204" pitchFamily="49" charset="0"/>
              </a:rPr>
              <a:t>'</a:t>
            </a:r>
            <a:r>
              <a:rPr lang="en-US" sz="2000" b="0" dirty="0" err="1">
                <a:solidFill>
                  <a:srgbClr val="A31515"/>
                </a:solidFill>
                <a:effectLst/>
                <a:latin typeface="Consolas" panose="020B0609020204030204" pitchFamily="49" charset="0"/>
              </a:rPr>
              <a:t>fakeRequest</a:t>
            </a:r>
            <a:r>
              <a:rPr lang="en-US" sz="2000" b="0" dirty="0">
                <a:solidFill>
                  <a:srgbClr val="A31515"/>
                </a:solidFill>
                <a:effectLst/>
                <a:latin typeface="Consolas" panose="020B0609020204030204" pitchFamily="49" charset="0"/>
              </a:rPr>
              <a:t> should return its argument + 10'</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async</a:t>
            </a:r>
            <a:r>
              <a:rPr lang="en-US" sz="2000" b="0" dirty="0">
                <a:solidFill>
                  <a:srgbClr val="000000"/>
                </a:solidFill>
                <a:effectLst/>
                <a:latin typeface="Consolas" panose="020B0609020204030204" pitchFamily="49" charset="0"/>
              </a:rPr>
              <a:t> () </a:t>
            </a:r>
            <a:r>
              <a:rPr lang="en-US" sz="2000" b="0" dirty="0">
                <a:solidFill>
                  <a:srgbClr val="0000FF"/>
                </a:solidFill>
                <a:effectLst/>
                <a:latin typeface="Consolas" panose="020B0609020204030204" pitchFamily="49" charset="0"/>
              </a:rPr>
              <a:t>=&gt;</a:t>
            </a:r>
            <a:r>
              <a:rPr lang="en-US" sz="2000" b="0" dirty="0">
                <a:solidFill>
                  <a:srgbClr val="000000"/>
                </a:solidFill>
                <a:effectLst/>
                <a:latin typeface="Consolas" panose="020B0609020204030204" pitchFamily="49" charset="0"/>
              </a:rPr>
              <a:t> {</a:t>
            </a:r>
          </a:p>
          <a:p>
            <a:pPr algn="l">
              <a:buNone/>
            </a:pPr>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expect.assertions</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1</a:t>
            </a:r>
            <a:r>
              <a:rPr lang="en-US" sz="2000" b="0" dirty="0">
                <a:solidFill>
                  <a:srgbClr val="000000"/>
                </a:solidFill>
                <a:effectLst/>
                <a:latin typeface="Consolas" panose="020B0609020204030204" pitchFamily="49" charset="0"/>
              </a:rPr>
              <a:t>)</a:t>
            </a:r>
          </a:p>
          <a:p>
            <a:pPr algn="l">
              <a:buNone/>
            </a:pP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await</a:t>
            </a:r>
            <a:r>
              <a:rPr lang="en-US" sz="2000" b="0" dirty="0">
                <a:solidFill>
                  <a:srgbClr val="000000"/>
                </a:solidFill>
                <a:effectLst/>
                <a:latin typeface="Consolas" panose="020B0609020204030204" pitchFamily="49" charset="0"/>
              </a:rPr>
              <a:t> expect(</a:t>
            </a:r>
            <a:r>
              <a:rPr lang="en-US" sz="2000" b="0" dirty="0" err="1">
                <a:solidFill>
                  <a:srgbClr val="000000"/>
                </a:solidFill>
                <a:effectLst/>
                <a:latin typeface="Consolas" panose="020B0609020204030204" pitchFamily="49" charset="0"/>
              </a:rPr>
              <a:t>fakeRequest</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33</a:t>
            </a:r>
            <a:r>
              <a:rPr lang="en-US" sz="2000" b="0" dirty="0">
                <a:solidFill>
                  <a:srgbClr val="000000"/>
                </a:solidFill>
                <a:effectLst/>
                <a:latin typeface="Consolas" panose="020B0609020204030204" pitchFamily="49" charset="0"/>
              </a:rPr>
              <a:t>)).</a:t>
            </a:r>
            <a:r>
              <a:rPr lang="en-US" sz="2000" b="0" dirty="0" err="1">
                <a:solidFill>
                  <a:srgbClr val="000000"/>
                </a:solidFill>
                <a:effectLst/>
                <a:latin typeface="Consolas" panose="020B0609020204030204" pitchFamily="49" charset="0"/>
              </a:rPr>
              <a:t>resolves.toEqual</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43</a:t>
            </a:r>
            <a:r>
              <a:rPr lang="en-US" sz="2000" b="0" dirty="0">
                <a:solidFill>
                  <a:srgbClr val="000000"/>
                </a:solidFill>
                <a:effectLst/>
                <a:latin typeface="Consolas" panose="020B0609020204030204" pitchFamily="49" charset="0"/>
              </a:rPr>
              <a:t>)</a:t>
            </a:r>
          </a:p>
          <a:p>
            <a:pPr algn="l">
              <a:buNone/>
            </a:pPr>
            <a:r>
              <a:rPr lang="en-US" sz="2000" b="0" dirty="0">
                <a:solidFill>
                  <a:srgbClr val="000000"/>
                </a:solidFill>
                <a:effectLst/>
                <a:latin typeface="Consolas" panose="020B0609020204030204" pitchFamily="49" charset="0"/>
              </a:rPr>
              <a:t>})</a:t>
            </a:r>
          </a:p>
          <a:p>
            <a:pPr algn="l">
              <a:buNone/>
            </a:pPr>
            <a:endParaRPr lang="en-US" sz="2000" b="0" dirty="0">
              <a:solidFill>
                <a:srgbClr val="000000"/>
              </a:solidFill>
              <a:effectLst/>
              <a:latin typeface="Consolas" panose="020B0609020204030204" pitchFamily="49" charset="0"/>
            </a:endParaRPr>
          </a:p>
          <a:p>
            <a:pPr algn="l">
              <a:buNone/>
            </a:pPr>
            <a:r>
              <a:rPr lang="en-US" sz="2000" b="0" dirty="0">
                <a:solidFill>
                  <a:srgbClr val="008000"/>
                </a:solidFill>
                <a:effectLst/>
                <a:latin typeface="Consolas" panose="020B0609020204030204" pitchFamily="49" charset="0"/>
              </a:rPr>
              <a:t>// this will succeed, because it does not await the promise</a:t>
            </a:r>
            <a:endParaRPr lang="en-US" sz="2000" b="0" dirty="0">
              <a:solidFill>
                <a:srgbClr val="000000"/>
              </a:solidFill>
              <a:effectLst/>
              <a:latin typeface="Consolas" panose="020B0609020204030204" pitchFamily="49" charset="0"/>
            </a:endParaRPr>
          </a:p>
          <a:p>
            <a:pPr algn="l">
              <a:buNone/>
            </a:pPr>
            <a:r>
              <a:rPr lang="en-US" sz="2000" b="0" dirty="0">
                <a:solidFill>
                  <a:srgbClr val="000000"/>
                </a:solidFill>
                <a:effectLst/>
                <a:latin typeface="Consolas" panose="020B0609020204030204" pitchFamily="49" charset="0"/>
              </a:rPr>
              <a:t>test(</a:t>
            </a:r>
            <a:r>
              <a:rPr lang="en-US" sz="2000" b="0" dirty="0">
                <a:solidFill>
                  <a:srgbClr val="A31515"/>
                </a:solidFill>
                <a:effectLst/>
                <a:latin typeface="Consolas" panose="020B0609020204030204" pitchFamily="49" charset="0"/>
              </a:rPr>
              <a:t>'bogus test'</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async</a:t>
            </a:r>
            <a:r>
              <a:rPr lang="en-US" sz="2000" b="0" dirty="0">
                <a:solidFill>
                  <a:srgbClr val="000000"/>
                </a:solidFill>
                <a:effectLst/>
                <a:latin typeface="Consolas" panose="020B0609020204030204" pitchFamily="49" charset="0"/>
              </a:rPr>
              <a:t> () </a:t>
            </a:r>
            <a:r>
              <a:rPr lang="en-US" sz="2000" b="0" dirty="0">
                <a:solidFill>
                  <a:srgbClr val="0000FF"/>
                </a:solidFill>
                <a:effectLst/>
                <a:latin typeface="Consolas" panose="020B0609020204030204" pitchFamily="49" charset="0"/>
              </a:rPr>
              <a:t>=&gt;</a:t>
            </a:r>
            <a:r>
              <a:rPr lang="en-US" sz="2000" b="0" dirty="0">
                <a:solidFill>
                  <a:srgbClr val="000000"/>
                </a:solidFill>
                <a:effectLst/>
                <a:latin typeface="Consolas" panose="020B0609020204030204" pitchFamily="49" charset="0"/>
              </a:rPr>
              <a:t> {</a:t>
            </a:r>
          </a:p>
          <a:p>
            <a:pPr algn="l">
              <a:buNone/>
            </a:pPr>
            <a:r>
              <a:rPr lang="en-US" sz="2000" b="0" dirty="0">
                <a:solidFill>
                  <a:srgbClr val="000000"/>
                </a:solidFill>
                <a:effectLst/>
                <a:latin typeface="Consolas" panose="020B0609020204030204" pitchFamily="49" charset="0"/>
              </a:rPr>
              <a:t>    </a:t>
            </a:r>
            <a:r>
              <a:rPr lang="en-US" sz="2000" b="0" dirty="0">
                <a:solidFill>
                  <a:srgbClr val="008000"/>
                </a:solidFill>
                <a:effectLst/>
                <a:latin typeface="Consolas" panose="020B0609020204030204" pitchFamily="49" charset="0"/>
              </a:rPr>
              <a:t>// </a:t>
            </a:r>
            <a:r>
              <a:rPr lang="en-US" sz="2000" b="0" dirty="0" err="1">
                <a:solidFill>
                  <a:srgbClr val="008000"/>
                </a:solidFill>
                <a:effectLst/>
                <a:latin typeface="Consolas" panose="020B0609020204030204" pitchFamily="49" charset="0"/>
              </a:rPr>
              <a:t>expect.assertions</a:t>
            </a:r>
            <a:r>
              <a:rPr lang="en-US" sz="2000" b="0" dirty="0">
                <a:solidFill>
                  <a:srgbClr val="008000"/>
                </a:solidFill>
                <a:effectLst/>
                <a:latin typeface="Consolas" panose="020B0609020204030204" pitchFamily="49" charset="0"/>
              </a:rPr>
              <a:t>(1)</a:t>
            </a:r>
            <a:endParaRPr lang="en-US" sz="2000" b="0" dirty="0">
              <a:solidFill>
                <a:srgbClr val="000000"/>
              </a:solidFill>
              <a:effectLst/>
              <a:latin typeface="Consolas" panose="020B0609020204030204" pitchFamily="49" charset="0"/>
            </a:endParaRPr>
          </a:p>
          <a:p>
            <a:pPr algn="l">
              <a:buNone/>
            </a:pPr>
            <a:r>
              <a:rPr lang="en-US" sz="2000" b="0" dirty="0">
                <a:solidFill>
                  <a:srgbClr val="000000"/>
                </a:solidFill>
                <a:effectLst/>
                <a:latin typeface="Consolas" panose="020B0609020204030204" pitchFamily="49" charset="0"/>
              </a:rPr>
              <a:t>    expect(</a:t>
            </a:r>
            <a:r>
              <a:rPr lang="en-US" sz="2000" b="0" dirty="0" err="1">
                <a:solidFill>
                  <a:srgbClr val="000000"/>
                </a:solidFill>
                <a:effectLst/>
                <a:latin typeface="Consolas" panose="020B0609020204030204" pitchFamily="49" charset="0"/>
              </a:rPr>
              <a:t>fakeRequest</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33</a:t>
            </a:r>
            <a:r>
              <a:rPr lang="en-US" sz="2000" b="0" dirty="0">
                <a:solidFill>
                  <a:srgbClr val="000000"/>
                </a:solidFill>
                <a:effectLst/>
                <a:latin typeface="Consolas" panose="020B0609020204030204" pitchFamily="49" charset="0"/>
              </a:rPr>
              <a:t>)).</a:t>
            </a:r>
            <a:r>
              <a:rPr lang="en-US" sz="2000" b="0" dirty="0" err="1">
                <a:solidFill>
                  <a:srgbClr val="000000"/>
                </a:solidFill>
                <a:effectLst/>
                <a:latin typeface="Consolas" panose="020B0609020204030204" pitchFamily="49" charset="0"/>
              </a:rPr>
              <a:t>resolves.toEqual</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99</a:t>
            </a:r>
            <a:r>
              <a:rPr lang="en-US" sz="2000" b="0" dirty="0">
                <a:solidFill>
                  <a:srgbClr val="000000"/>
                </a:solidFill>
                <a:effectLst/>
                <a:latin typeface="Consolas" panose="020B0609020204030204" pitchFamily="49" charset="0"/>
              </a:rPr>
              <a:t>)</a:t>
            </a:r>
          </a:p>
          <a:p>
            <a:pPr algn="l">
              <a:buNone/>
            </a:pPr>
            <a:r>
              <a:rPr lang="en-US" sz="2000" b="0" dirty="0">
                <a:solidFill>
                  <a:srgbClr val="000000"/>
                </a:solidFill>
                <a:effectLst/>
                <a:latin typeface="Consolas" panose="020B0609020204030204" pitchFamily="49" charset="0"/>
              </a:rPr>
              <a:t>})</a:t>
            </a:r>
          </a:p>
          <a:p>
            <a:pPr>
              <a:buNone/>
            </a:pPr>
            <a:endParaRPr lang="en-US" sz="2000" b="0" dirty="0">
              <a:solidFill>
                <a:srgbClr val="000000"/>
              </a:solidFill>
              <a:effectLst/>
              <a:latin typeface="Consolas" panose="020B0609020204030204" pitchFamily="49" charset="0"/>
            </a:endParaRPr>
          </a:p>
        </p:txBody>
      </p:sp>
      <p:sp>
        <p:nvSpPr>
          <p:cNvPr id="4" name="Rectangle: Rounded Corners 3">
            <a:extLst>
              <a:ext uri="{FF2B5EF4-FFF2-40B4-BE49-F238E27FC236}">
                <a16:creationId xmlns:a16="http://schemas.microsoft.com/office/drawing/2014/main" id="{915E4C98-57FC-EAD8-7E9D-5CC1781AD506}"/>
              </a:ext>
            </a:extLst>
          </p:cNvPr>
          <p:cNvSpPr/>
          <p:nvPr/>
        </p:nvSpPr>
        <p:spPr>
          <a:xfrm>
            <a:off x="1397286" y="5950286"/>
            <a:ext cx="4572000" cy="588626"/>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/XXX/jest-</a:t>
            </a:r>
            <a:r>
              <a:rPr lang="en-US" sz="2400" dirty="0" err="1">
                <a:solidFill>
                  <a:schemeClr val="tx1"/>
                </a:solidFill>
              </a:rPr>
              <a:t>example.test.ts</a:t>
            </a:r>
            <a:endParaRPr lang="en-US" sz="2400" dirty="0">
              <a:solidFill>
                <a:schemeClr val="tx1"/>
              </a:solidFill>
            </a:endParaRPr>
          </a:p>
        </p:txBody>
      </p:sp>
    </p:spTree>
    <p:extLst>
      <p:ext uri="{BB962C8B-B14F-4D97-AF65-F5344CB8AC3E}">
        <p14:creationId xmlns:p14="http://schemas.microsoft.com/office/powerpoint/2010/main" val="10475641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F14E23-6B1E-6DA9-43DE-D4AB6B8047D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BA7287F-F13F-EB1E-780C-93A76182EF32}"/>
              </a:ext>
            </a:extLst>
          </p:cNvPr>
          <p:cNvSpPr>
            <a:spLocks noGrp="1"/>
          </p:cNvSpPr>
          <p:nvPr>
            <p:ph type="title"/>
          </p:nvPr>
        </p:nvSpPr>
        <p:spPr/>
        <p:txBody>
          <a:bodyPr/>
          <a:lstStyle/>
          <a:p>
            <a:r>
              <a:rPr lang="en-US" dirty="0" err="1"/>
              <a:t>AntiPattern</a:t>
            </a:r>
            <a:r>
              <a:rPr lang="en-US" dirty="0"/>
              <a:t> 1: </a:t>
            </a:r>
            <a:r>
              <a:rPr lang="en-US" dirty="0" err="1"/>
              <a:t>un</a:t>
            </a:r>
            <a:r>
              <a:rPr lang="en-US" b="1" dirty="0" err="1"/>
              <a:t>await</a:t>
            </a:r>
            <a:r>
              <a:rPr lang="en-US" dirty="0" err="1"/>
              <a:t>ed</a:t>
            </a:r>
            <a:r>
              <a:rPr lang="en-US" dirty="0"/>
              <a:t> promise</a:t>
            </a:r>
          </a:p>
        </p:txBody>
      </p:sp>
      <p:sp>
        <p:nvSpPr>
          <p:cNvPr id="3" name="Slide Number Placeholder 2">
            <a:extLst>
              <a:ext uri="{FF2B5EF4-FFF2-40B4-BE49-F238E27FC236}">
                <a16:creationId xmlns:a16="http://schemas.microsoft.com/office/drawing/2014/main" id="{4F4B96EB-0B11-E398-A048-10591D4A8AF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EA3B20F1-3798-4B90-66E0-29F929CC20B9}"/>
              </a:ext>
            </a:extLst>
          </p:cNvPr>
          <p:cNvSpPr txBox="1"/>
          <p:nvPr/>
        </p:nvSpPr>
        <p:spPr>
          <a:xfrm>
            <a:off x="838200" y="1713651"/>
            <a:ext cx="9921240" cy="6001643"/>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2000" b="0" dirty="0">
                <a:solidFill>
                  <a:srgbClr val="008000"/>
                </a:solidFill>
                <a:effectLst/>
                <a:latin typeface="Consolas" panose="020B0609020204030204" pitchFamily="49" charset="0"/>
              </a:rPr>
              <a:t>// </a:t>
            </a:r>
            <a:r>
              <a:rPr lang="en-US" sz="2000" b="0" dirty="0" err="1">
                <a:solidFill>
                  <a:srgbClr val="008000"/>
                </a:solidFill>
                <a:effectLst/>
                <a:latin typeface="Consolas" panose="020B0609020204030204" pitchFamily="49" charset="0"/>
              </a:rPr>
              <a:t>fakeRequest</a:t>
            </a:r>
            <a:r>
              <a:rPr lang="en-US" sz="2000" b="0" dirty="0">
                <a:solidFill>
                  <a:srgbClr val="008000"/>
                </a:solidFill>
                <a:effectLst/>
                <a:latin typeface="Consolas" panose="020B0609020204030204" pitchFamily="49" charset="0"/>
              </a:rPr>
              <a:t>(n) is an async that waits for 1 second and then </a:t>
            </a:r>
          </a:p>
          <a:p>
            <a:pPr algn="l"/>
            <a:r>
              <a:rPr lang="en-US" sz="2000" b="0" dirty="0">
                <a:solidFill>
                  <a:srgbClr val="008000"/>
                </a:solidFill>
                <a:effectLst/>
                <a:latin typeface="Consolas" panose="020B0609020204030204" pitchFamily="49" charset="0"/>
              </a:rPr>
              <a:t>// resolves with the number n+10</a:t>
            </a:r>
            <a:endParaRPr lang="en-US" sz="2000" b="0" dirty="0">
              <a:solidFill>
                <a:srgbClr val="000000"/>
              </a:solidFill>
              <a:effectLst/>
              <a:latin typeface="Consolas" panose="020B0609020204030204" pitchFamily="49" charset="0"/>
            </a:endParaRPr>
          </a:p>
          <a:p>
            <a:pPr algn="l"/>
            <a:r>
              <a:rPr lang="en-US" sz="2000" dirty="0">
                <a:solidFill>
                  <a:srgbClr val="0000FF"/>
                </a:solidFill>
                <a:latin typeface="Consolas" panose="020B0609020204030204" pitchFamily="49" charset="0"/>
              </a:rPr>
              <a:t>import </a:t>
            </a:r>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fakeRequest</a:t>
            </a:r>
            <a:r>
              <a:rPr lang="en-US" sz="2000" b="0" dirty="0">
                <a:solidFill>
                  <a:srgbClr val="000000"/>
                </a:solidFill>
                <a:effectLst/>
                <a:latin typeface="Consolas" panose="020B0609020204030204" pitchFamily="49" charset="0"/>
              </a:rPr>
              <a:t> } </a:t>
            </a:r>
            <a:r>
              <a:rPr lang="en-US" sz="2000" b="0" dirty="0">
                <a:solidFill>
                  <a:srgbClr val="0000FF"/>
                </a:solidFill>
                <a:effectLst/>
                <a:latin typeface="Consolas" panose="020B0609020204030204" pitchFamily="49" charset="0"/>
              </a:rPr>
              <a:t>from</a:t>
            </a:r>
            <a:r>
              <a:rPr lang="en-US" sz="2000" b="0" dirty="0">
                <a:solidFill>
                  <a:srgbClr val="000000"/>
                </a:solidFill>
                <a:effectLst/>
                <a:latin typeface="Consolas" panose="020B0609020204030204" pitchFamily="49" charset="0"/>
              </a:rPr>
              <a:t> </a:t>
            </a:r>
            <a:r>
              <a:rPr lang="en-US" sz="2000" b="0" dirty="0">
                <a:solidFill>
                  <a:srgbClr val="A31515"/>
                </a:solidFill>
                <a:effectLst/>
                <a:latin typeface="Consolas" panose="020B0609020204030204" pitchFamily="49" charset="0"/>
              </a:rPr>
              <a:t>"./</a:t>
            </a:r>
            <a:r>
              <a:rPr lang="en-US" sz="2000" b="0" dirty="0" err="1">
                <a:solidFill>
                  <a:srgbClr val="A31515"/>
                </a:solidFill>
                <a:effectLst/>
                <a:latin typeface="Consolas" panose="020B0609020204030204" pitchFamily="49" charset="0"/>
              </a:rPr>
              <a:t>fakeRequest</a:t>
            </a:r>
            <a:r>
              <a:rPr lang="en-US" sz="2000" b="0" dirty="0">
                <a:solidFill>
                  <a:srgbClr val="A31515"/>
                </a:solidFill>
                <a:effectLst/>
                <a:latin typeface="Consolas" panose="020B0609020204030204" pitchFamily="49" charset="0"/>
              </a:rPr>
              <a:t>"</a:t>
            </a:r>
            <a:r>
              <a:rPr lang="en-US" sz="2000" b="0" dirty="0">
                <a:solidFill>
                  <a:srgbClr val="000000"/>
                </a:solidFill>
                <a:effectLst/>
                <a:latin typeface="Consolas" panose="020B0609020204030204" pitchFamily="49" charset="0"/>
              </a:rPr>
              <a:t>;</a:t>
            </a:r>
          </a:p>
          <a:p>
            <a:pPr algn="l">
              <a:buNone/>
            </a:pPr>
            <a:r>
              <a:rPr lang="en-US" sz="2000" b="0" dirty="0">
                <a:solidFill>
                  <a:srgbClr val="0000FF"/>
                </a:solidFill>
                <a:effectLst/>
                <a:latin typeface="Consolas" panose="020B0609020204030204" pitchFamily="49" charset="0"/>
              </a:rPr>
              <a:t>import</a:t>
            </a:r>
            <a:r>
              <a:rPr lang="en-US" sz="2000" b="0" dirty="0">
                <a:solidFill>
                  <a:srgbClr val="000000"/>
                </a:solidFill>
                <a:effectLst/>
                <a:latin typeface="Consolas" panose="020B0609020204030204" pitchFamily="49" charset="0"/>
              </a:rPr>
              <a:t> { </a:t>
            </a:r>
            <a:r>
              <a:rPr lang="en-US" sz="2000" b="0" dirty="0" err="1">
                <a:solidFill>
                  <a:srgbClr val="000000"/>
                </a:solidFill>
                <a:effectLst/>
                <a:latin typeface="Consolas" panose="020B0609020204030204" pitchFamily="49" charset="0"/>
              </a:rPr>
              <a:t>timeIt</a:t>
            </a:r>
            <a:r>
              <a:rPr lang="en-US" sz="2000" b="0" dirty="0">
                <a:solidFill>
                  <a:srgbClr val="000000"/>
                </a:solidFill>
                <a:effectLst/>
                <a:latin typeface="Consolas" panose="020B0609020204030204" pitchFamily="49" charset="0"/>
              </a:rPr>
              <a:t> } </a:t>
            </a:r>
            <a:r>
              <a:rPr lang="en-US" sz="2000" b="0" dirty="0">
                <a:solidFill>
                  <a:srgbClr val="0000FF"/>
                </a:solidFill>
                <a:effectLst/>
                <a:latin typeface="Consolas" panose="020B0609020204030204" pitchFamily="49" charset="0"/>
              </a:rPr>
              <a:t>from</a:t>
            </a:r>
            <a:r>
              <a:rPr lang="en-US" sz="2000" b="0" dirty="0">
                <a:solidFill>
                  <a:srgbClr val="000000"/>
                </a:solidFill>
                <a:effectLst/>
                <a:latin typeface="Consolas" panose="020B0609020204030204" pitchFamily="49" charset="0"/>
              </a:rPr>
              <a:t> </a:t>
            </a:r>
            <a:r>
              <a:rPr lang="en-US" sz="2000" b="0" dirty="0">
                <a:solidFill>
                  <a:srgbClr val="A31515"/>
                </a:solidFill>
                <a:effectLst/>
                <a:latin typeface="Consolas" panose="020B0609020204030204" pitchFamily="49" charset="0"/>
              </a:rPr>
              <a:t>"./</a:t>
            </a:r>
            <a:r>
              <a:rPr lang="en-US" sz="2000" b="0" dirty="0" err="1">
                <a:solidFill>
                  <a:srgbClr val="A31515"/>
                </a:solidFill>
                <a:effectLst/>
                <a:latin typeface="Consolas" panose="020B0609020204030204" pitchFamily="49" charset="0"/>
              </a:rPr>
              <a:t>timeIt</a:t>
            </a:r>
            <a:r>
              <a:rPr lang="en-US" sz="2000" b="0" dirty="0">
                <a:solidFill>
                  <a:srgbClr val="A31515"/>
                </a:solidFill>
                <a:effectLst/>
                <a:latin typeface="Consolas" panose="020B0609020204030204" pitchFamily="49" charset="0"/>
              </a:rPr>
              <a:t>"</a:t>
            </a:r>
            <a:r>
              <a:rPr lang="en-US" sz="2000" b="0" dirty="0">
                <a:solidFill>
                  <a:srgbClr val="000000"/>
                </a:solidFill>
                <a:effectLst/>
                <a:latin typeface="Consolas" panose="020B0609020204030204" pitchFamily="49" charset="0"/>
              </a:rPr>
              <a:t>;</a:t>
            </a:r>
          </a:p>
          <a:p>
            <a:pPr algn="l">
              <a:buNone/>
            </a:pPr>
            <a:br>
              <a:rPr lang="en-US" sz="2000" b="0" dirty="0">
                <a:solidFill>
                  <a:srgbClr val="000000"/>
                </a:solidFill>
                <a:effectLst/>
                <a:latin typeface="Consolas" panose="020B0609020204030204" pitchFamily="49" charset="0"/>
              </a:rPr>
            </a:br>
            <a:r>
              <a:rPr lang="en-US" sz="2000" b="0" dirty="0">
                <a:solidFill>
                  <a:srgbClr val="0000FF"/>
                </a:solidFill>
                <a:effectLst/>
                <a:latin typeface="Consolas" panose="020B0609020204030204" pitchFamily="49" charset="0"/>
              </a:rPr>
              <a:t>async</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function</a:t>
            </a:r>
            <a:r>
              <a:rPr lang="en-US" sz="2000" b="0" dirty="0">
                <a:solidFill>
                  <a:srgbClr val="000000"/>
                </a:solidFill>
                <a:effectLst/>
                <a:latin typeface="Consolas" panose="020B0609020204030204" pitchFamily="49" charset="0"/>
              </a:rPr>
              <a:t> main() {</a:t>
            </a:r>
          </a:p>
          <a:p>
            <a:pPr algn="l">
              <a:buNone/>
            </a:pPr>
            <a:r>
              <a:rPr lang="en-US" sz="2000" b="0" dirty="0">
                <a:solidFill>
                  <a:srgbClr val="000000"/>
                </a:solidFill>
                <a:effectLst/>
                <a:latin typeface="Consolas" panose="020B0609020204030204" pitchFamily="49" charset="0"/>
              </a:rPr>
              <a:t>    console.log(</a:t>
            </a:r>
            <a:r>
              <a:rPr lang="en-US" sz="2000" b="0" dirty="0">
                <a:solidFill>
                  <a:srgbClr val="A31515"/>
                </a:solidFill>
                <a:effectLst/>
                <a:latin typeface="Consolas" panose="020B0609020204030204" pitchFamily="49" charset="0"/>
              </a:rPr>
              <a:t>'main started'</a:t>
            </a:r>
            <a:r>
              <a:rPr lang="en-US" sz="2000" b="0" dirty="0">
                <a:solidFill>
                  <a:srgbClr val="000000"/>
                </a:solidFill>
                <a:effectLst/>
                <a:latin typeface="Consolas" panose="020B0609020204030204" pitchFamily="49" charset="0"/>
              </a:rPr>
              <a:t>);</a:t>
            </a:r>
          </a:p>
          <a:p>
            <a:pPr algn="l">
              <a:buNone/>
            </a:pP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a:t>
            </a:r>
            <a:r>
              <a:rPr lang="en-US" sz="2000" b="0" dirty="0">
                <a:solidFill>
                  <a:srgbClr val="000000"/>
                </a:solidFill>
                <a:effectLst/>
                <a:latin typeface="Consolas" panose="020B0609020204030204" pitchFamily="49" charset="0"/>
              </a:rPr>
              <a:t> request = </a:t>
            </a:r>
            <a:r>
              <a:rPr lang="en-US" sz="2000" b="0" dirty="0">
                <a:solidFill>
                  <a:srgbClr val="098658"/>
                </a:solidFill>
                <a:effectLst/>
                <a:latin typeface="Consolas" panose="020B0609020204030204" pitchFamily="49" charset="0"/>
              </a:rPr>
              <a:t>32</a:t>
            </a:r>
            <a:endParaRPr lang="en-US" sz="2000" b="0" dirty="0">
              <a:solidFill>
                <a:srgbClr val="000000"/>
              </a:solidFill>
              <a:effectLst/>
              <a:latin typeface="Consolas" panose="020B0609020204030204" pitchFamily="49" charset="0"/>
            </a:endParaRPr>
          </a:p>
          <a:p>
            <a:pPr algn="l">
              <a:buNone/>
            </a:pP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a:t>
            </a:r>
            <a:r>
              <a:rPr lang="en-US" sz="2000" b="0" dirty="0">
                <a:solidFill>
                  <a:srgbClr val="000000"/>
                </a:solidFill>
                <a:effectLst/>
                <a:latin typeface="Consolas" panose="020B0609020204030204" pitchFamily="49" charset="0"/>
              </a:rPr>
              <a:t> res = </a:t>
            </a:r>
            <a:r>
              <a:rPr lang="en-US" sz="2000" b="0" dirty="0" err="1">
                <a:solidFill>
                  <a:srgbClr val="000000"/>
                </a:solidFill>
                <a:effectLst/>
                <a:latin typeface="Consolas" panose="020B0609020204030204" pitchFamily="49" charset="0"/>
              </a:rPr>
              <a:t>fakeRequest</a:t>
            </a:r>
            <a:r>
              <a:rPr lang="en-US" sz="2000" b="0" dirty="0">
                <a:solidFill>
                  <a:srgbClr val="000000"/>
                </a:solidFill>
                <a:effectLst/>
                <a:latin typeface="Consolas" panose="020B0609020204030204" pitchFamily="49" charset="0"/>
              </a:rPr>
              <a:t>(request);</a:t>
            </a:r>
          </a:p>
          <a:p>
            <a:pPr algn="l">
              <a:buNone/>
            </a:pPr>
            <a:r>
              <a:rPr lang="en-US" sz="2000" b="0" dirty="0">
                <a:solidFill>
                  <a:srgbClr val="000000"/>
                </a:solidFill>
                <a:effectLst/>
                <a:latin typeface="Consolas" panose="020B0609020204030204" pitchFamily="49" charset="0"/>
              </a:rPr>
              <a:t>    console.log(</a:t>
            </a:r>
            <a:r>
              <a:rPr lang="en-US" sz="2000" b="0" dirty="0">
                <a:solidFill>
                  <a:srgbClr val="A31515"/>
                </a:solidFill>
                <a:effectLst/>
                <a:latin typeface="Consolas" panose="020B0609020204030204" pitchFamily="49" charset="0"/>
              </a:rPr>
              <a:t>`</a:t>
            </a:r>
            <a:r>
              <a:rPr lang="en-US" sz="2000" b="0" dirty="0" err="1">
                <a:solidFill>
                  <a:srgbClr val="A31515"/>
                </a:solidFill>
                <a:effectLst/>
                <a:latin typeface="Consolas" panose="020B0609020204030204" pitchFamily="49" charset="0"/>
              </a:rPr>
              <a:t>fakeRequest</a:t>
            </a:r>
            <a:r>
              <a:rPr lang="en-US" sz="2000" b="0" dirty="0">
                <a:solidFill>
                  <a:srgbClr val="A31515"/>
                </a:solidFill>
                <a:effectLst/>
                <a:latin typeface="Consolas" panose="020B0609020204030204" pitchFamily="49" charset="0"/>
              </a:rPr>
              <a:t>(</a:t>
            </a:r>
            <a:r>
              <a:rPr lang="en-US" sz="2000" b="0" dirty="0">
                <a:solidFill>
                  <a:srgbClr val="0000FF"/>
                </a:solidFill>
                <a:effectLst/>
                <a:latin typeface="Consolas" panose="020B0609020204030204" pitchFamily="49" charset="0"/>
              </a:rPr>
              <a:t>${</a:t>
            </a:r>
            <a:r>
              <a:rPr lang="en-US" sz="2000" b="0" dirty="0">
                <a:solidFill>
                  <a:srgbClr val="000000"/>
                </a:solidFill>
                <a:effectLst/>
                <a:latin typeface="Consolas" panose="020B0609020204030204" pitchFamily="49" charset="0"/>
              </a:rPr>
              <a:t>request</a:t>
            </a:r>
            <a:r>
              <a:rPr lang="en-US" sz="2000" b="0" dirty="0">
                <a:solidFill>
                  <a:srgbClr val="0000FF"/>
                </a:solidFill>
                <a:effectLst/>
                <a:latin typeface="Consolas" panose="020B0609020204030204" pitchFamily="49" charset="0"/>
              </a:rPr>
              <a:t>}</a:t>
            </a:r>
            <a:r>
              <a:rPr lang="en-US" sz="2000" b="0" dirty="0">
                <a:solidFill>
                  <a:srgbClr val="A31515"/>
                </a:solidFill>
                <a:effectLst/>
                <a:latin typeface="Consolas" panose="020B0609020204030204" pitchFamily="49" charset="0"/>
              </a:rPr>
              <a:t>) returned: </a:t>
            </a:r>
            <a:r>
              <a:rPr lang="en-US" sz="2000" b="0" dirty="0">
                <a:solidFill>
                  <a:srgbClr val="0000FF"/>
                </a:solidFill>
                <a:effectLst/>
                <a:latin typeface="Consolas" panose="020B0609020204030204" pitchFamily="49" charset="0"/>
              </a:rPr>
              <a:t>${</a:t>
            </a:r>
            <a:r>
              <a:rPr lang="en-US" sz="2000" b="0" dirty="0">
                <a:solidFill>
                  <a:srgbClr val="000000"/>
                </a:solidFill>
                <a:effectLst/>
                <a:latin typeface="Consolas" panose="020B0609020204030204" pitchFamily="49" charset="0"/>
              </a:rPr>
              <a:t>res</a:t>
            </a:r>
            <a:r>
              <a:rPr lang="en-US" sz="2000" b="0" dirty="0">
                <a:solidFill>
                  <a:srgbClr val="0000FF"/>
                </a:solidFill>
                <a:effectLst/>
                <a:latin typeface="Consolas" panose="020B0609020204030204" pitchFamily="49" charset="0"/>
              </a:rPr>
              <a:t>}</a:t>
            </a:r>
            <a:r>
              <a:rPr lang="en-US" sz="2000" b="0" dirty="0">
                <a:solidFill>
                  <a:srgbClr val="A31515"/>
                </a:solidFill>
                <a:effectLst/>
                <a:latin typeface="Consolas" panose="020B0609020204030204" pitchFamily="49" charset="0"/>
              </a:rPr>
              <a:t>`</a:t>
            </a:r>
            <a:r>
              <a:rPr lang="en-US" sz="2000" b="0" dirty="0">
                <a:solidFill>
                  <a:srgbClr val="000000"/>
                </a:solidFill>
                <a:effectLst/>
                <a:latin typeface="Consolas" panose="020B0609020204030204" pitchFamily="49" charset="0"/>
              </a:rPr>
              <a:t>);</a:t>
            </a:r>
          </a:p>
          <a:p>
            <a:pPr algn="l">
              <a:buNone/>
            </a:pPr>
            <a:r>
              <a:rPr lang="en-US" sz="2000" b="0" dirty="0">
                <a:solidFill>
                  <a:srgbClr val="000000"/>
                </a:solidFill>
                <a:effectLst/>
                <a:latin typeface="Consolas" panose="020B0609020204030204" pitchFamily="49" charset="0"/>
              </a:rPr>
              <a:t>    console.log(</a:t>
            </a:r>
            <a:r>
              <a:rPr lang="en-US" sz="2000" b="0" dirty="0">
                <a:solidFill>
                  <a:srgbClr val="A31515"/>
                </a:solidFill>
                <a:effectLst/>
                <a:latin typeface="Consolas" panose="020B0609020204030204" pitchFamily="49" charset="0"/>
              </a:rPr>
              <a:t>'main done'</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a:t>
            </a:r>
          </a:p>
          <a:p>
            <a:pPr algn="l">
              <a:buNone/>
            </a:pPr>
            <a:br>
              <a:rPr lang="en-US" sz="2000" b="0" dirty="0">
                <a:solidFill>
                  <a:srgbClr val="000000"/>
                </a:solidFill>
                <a:effectLst/>
                <a:latin typeface="Consolas" panose="020B0609020204030204" pitchFamily="49" charset="0"/>
              </a:rPr>
            </a:br>
            <a:r>
              <a:rPr lang="en-US" sz="2000" b="0" dirty="0" err="1">
                <a:solidFill>
                  <a:srgbClr val="000000"/>
                </a:solidFill>
                <a:effectLst/>
                <a:latin typeface="Consolas" panose="020B0609020204030204" pitchFamily="49" charset="0"/>
              </a:rPr>
              <a:t>timeIt</a:t>
            </a:r>
            <a:r>
              <a:rPr lang="en-US" sz="2000" b="0" dirty="0">
                <a:solidFill>
                  <a:srgbClr val="000000"/>
                </a:solidFill>
                <a:effectLst/>
                <a:latin typeface="Consolas" panose="020B0609020204030204" pitchFamily="49" charset="0"/>
              </a:rPr>
              <a:t>(main)</a:t>
            </a:r>
          </a:p>
          <a:p>
            <a:pPr algn="l"/>
            <a:br>
              <a:rPr lang="en-US" sz="3200" b="0" dirty="0">
                <a:solidFill>
                  <a:srgbClr val="000000"/>
                </a:solidFill>
                <a:effectLst/>
                <a:latin typeface="Consolas" panose="020B0609020204030204" pitchFamily="49" charset="0"/>
              </a:rPr>
            </a:br>
            <a:br>
              <a:rPr lang="en-US" sz="3200" b="0" dirty="0">
                <a:solidFill>
                  <a:srgbClr val="000000"/>
                </a:solidFill>
                <a:effectLst/>
                <a:latin typeface="Consolas" panose="020B0609020204030204" pitchFamily="49" charset="0"/>
              </a:rPr>
            </a:br>
            <a:endParaRPr lang="en-US" sz="2000" b="0" dirty="0">
              <a:solidFill>
                <a:srgbClr val="000000"/>
              </a:solidFill>
              <a:effectLst/>
              <a:latin typeface="Consolas" panose="020B0609020204030204" pitchFamily="49" charset="0"/>
            </a:endParaRPr>
          </a:p>
          <a:p>
            <a:pPr algn="l"/>
            <a:endParaRPr lang="en-US" sz="2000" b="0" dirty="0">
              <a:solidFill>
                <a:srgbClr val="000000"/>
              </a:solidFill>
              <a:effectLst/>
              <a:latin typeface="Consolas" panose="020B0609020204030204" pitchFamily="49" charset="0"/>
            </a:endParaRPr>
          </a:p>
        </p:txBody>
      </p:sp>
      <p:sp>
        <p:nvSpPr>
          <p:cNvPr id="11" name="Rectangle: Rounded Corners 10">
            <a:extLst>
              <a:ext uri="{FF2B5EF4-FFF2-40B4-BE49-F238E27FC236}">
                <a16:creationId xmlns:a16="http://schemas.microsoft.com/office/drawing/2014/main" id="{6A6B5414-BFCC-277C-2680-A68D9807DB6C}"/>
              </a:ext>
            </a:extLst>
          </p:cNvPr>
          <p:cNvSpPr/>
          <p:nvPr/>
        </p:nvSpPr>
        <p:spPr>
          <a:xfrm>
            <a:off x="5102070" y="136525"/>
            <a:ext cx="5180920"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/XXXXX/</a:t>
            </a:r>
            <a:r>
              <a:rPr lang="en-US" sz="2400" dirty="0" err="1">
                <a:solidFill>
                  <a:schemeClr val="tx1"/>
                </a:solidFill>
              </a:rPr>
              <a:t>oneRequestNoAwait.ts</a:t>
            </a:r>
            <a:endParaRPr lang="en-US" sz="2400" dirty="0">
              <a:solidFill>
                <a:schemeClr val="tx1"/>
              </a:solidFill>
            </a:endParaRPr>
          </a:p>
        </p:txBody>
      </p:sp>
      <p:sp>
        <p:nvSpPr>
          <p:cNvPr id="4" name="TextBox 3">
            <a:extLst>
              <a:ext uri="{FF2B5EF4-FFF2-40B4-BE49-F238E27FC236}">
                <a16:creationId xmlns:a16="http://schemas.microsoft.com/office/drawing/2014/main" id="{66E8FBED-B605-FC27-1D00-D9868FABB613}"/>
              </a:ext>
            </a:extLst>
          </p:cNvPr>
          <p:cNvSpPr txBox="1"/>
          <p:nvPr/>
        </p:nvSpPr>
        <p:spPr>
          <a:xfrm>
            <a:off x="6096000" y="3920951"/>
            <a:ext cx="5899485" cy="2638592"/>
          </a:xfrm>
          <a:prstGeom prst="rect">
            <a:avLst/>
          </a:prstGeom>
          <a:solidFill>
            <a:schemeClr val="bg1">
              <a:alpha val="9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000" dirty="0">
                <a:solidFill>
                  <a:schemeClr val="tx1"/>
                </a:solidFill>
                <a:latin typeface="Verdana" panose="020B0604030504040204" pitchFamily="34" charset="0"/>
                <a:ea typeface="Verdana" panose="020B0604030504040204" pitchFamily="34" charset="0"/>
              </a:rPr>
              <a:t>$ </a:t>
            </a:r>
            <a:r>
              <a:rPr lang="en-US" sz="2000" dirty="0" err="1">
                <a:solidFill>
                  <a:schemeClr val="tx1"/>
                </a:solidFill>
                <a:latin typeface="Verdana" panose="020B0604030504040204" pitchFamily="34" charset="0"/>
                <a:ea typeface="Verdana" panose="020B0604030504040204" pitchFamily="34" charset="0"/>
              </a:rPr>
              <a:t>npx</a:t>
            </a:r>
            <a:r>
              <a:rPr lang="en-US" sz="2000" dirty="0">
                <a:solidFill>
                  <a:schemeClr val="tx1"/>
                </a:solidFill>
                <a:latin typeface="Verdana" panose="020B0604030504040204" pitchFamily="34" charset="0"/>
                <a:ea typeface="Verdana" panose="020B0604030504040204" pitchFamily="34" charset="0"/>
              </a:rPr>
              <a:t> </a:t>
            </a:r>
            <a:r>
              <a:rPr lang="en-US" sz="2000" dirty="0" err="1">
                <a:solidFill>
                  <a:schemeClr val="tx1"/>
                </a:solidFill>
                <a:latin typeface="Verdana" panose="020B0604030504040204" pitchFamily="34" charset="0"/>
                <a:ea typeface="Verdana" panose="020B0604030504040204" pitchFamily="34" charset="0"/>
              </a:rPr>
              <a:t>ts</a:t>
            </a:r>
            <a:r>
              <a:rPr lang="en-US" sz="2000" dirty="0">
                <a:solidFill>
                  <a:schemeClr val="tx1"/>
                </a:solidFill>
                <a:latin typeface="Verdana" panose="020B0604030504040204" pitchFamily="34" charset="0"/>
                <a:ea typeface="Verdana" panose="020B0604030504040204" pitchFamily="34" charset="0"/>
              </a:rPr>
              <a:t>-node </a:t>
            </a:r>
            <a:r>
              <a:rPr lang="en-US" sz="2000" dirty="0" err="1">
                <a:solidFill>
                  <a:schemeClr val="tx1"/>
                </a:solidFill>
                <a:latin typeface="Verdana" panose="020B0604030504040204" pitchFamily="34" charset="0"/>
                <a:ea typeface="Verdana" panose="020B0604030504040204" pitchFamily="34" charset="0"/>
              </a:rPr>
              <a:t>oneRequestNoAwait.ts</a:t>
            </a:r>
            <a:r>
              <a:rPr lang="en-US" sz="2000" dirty="0">
                <a:solidFill>
                  <a:schemeClr val="tx1"/>
                </a:solidFill>
                <a:latin typeface="Verdana" panose="020B0604030504040204" pitchFamily="34" charset="0"/>
                <a:ea typeface="Verdana" panose="020B0604030504040204" pitchFamily="34" charset="0"/>
              </a:rPr>
              <a:t> </a:t>
            </a:r>
          </a:p>
          <a:p>
            <a:pPr algn="l"/>
            <a:r>
              <a:rPr lang="en-US" sz="2000" dirty="0">
                <a:solidFill>
                  <a:schemeClr val="tx1"/>
                </a:solidFill>
                <a:latin typeface="Verdana" panose="020B0604030504040204" pitchFamily="34" charset="0"/>
                <a:ea typeface="Verdana" panose="020B0604030504040204" pitchFamily="34" charset="0"/>
              </a:rPr>
              <a:t>main started</a:t>
            </a:r>
          </a:p>
          <a:p>
            <a:pPr algn="l"/>
            <a:r>
              <a:rPr lang="en-US" sz="2000" dirty="0" err="1">
                <a:solidFill>
                  <a:schemeClr val="tx1"/>
                </a:solidFill>
                <a:latin typeface="Verdana" panose="020B0604030504040204" pitchFamily="34" charset="0"/>
                <a:ea typeface="Verdana" panose="020B0604030504040204" pitchFamily="34" charset="0"/>
              </a:rPr>
              <a:t>fakeRequest</a:t>
            </a:r>
            <a:r>
              <a:rPr lang="en-US" sz="2000" dirty="0">
                <a:solidFill>
                  <a:schemeClr val="tx1"/>
                </a:solidFill>
                <a:latin typeface="Verdana" panose="020B0604030504040204" pitchFamily="34" charset="0"/>
                <a:ea typeface="Verdana" panose="020B0604030504040204" pitchFamily="34" charset="0"/>
              </a:rPr>
              <a:t>(32) returned: [object Promise]</a:t>
            </a:r>
          </a:p>
          <a:p>
            <a:pPr algn="l"/>
            <a:r>
              <a:rPr lang="en-US" sz="2000" dirty="0">
                <a:solidFill>
                  <a:schemeClr val="tx1"/>
                </a:solidFill>
                <a:latin typeface="Verdana" panose="020B0604030504040204" pitchFamily="34" charset="0"/>
                <a:ea typeface="Verdana" panose="020B0604030504040204" pitchFamily="34" charset="0"/>
              </a:rPr>
              <a:t>main done</a:t>
            </a:r>
          </a:p>
          <a:p>
            <a:pPr algn="l"/>
            <a:r>
              <a:rPr lang="en-US" sz="2000" dirty="0">
                <a:solidFill>
                  <a:schemeClr val="tx1"/>
                </a:solidFill>
                <a:latin typeface="Verdana" panose="020B0604030504040204" pitchFamily="34" charset="0"/>
                <a:ea typeface="Verdana" panose="020B0604030504040204" pitchFamily="34" charset="0"/>
              </a:rPr>
              <a:t>2.64 msec</a:t>
            </a:r>
          </a:p>
          <a:p>
            <a:pPr algn="l"/>
            <a:r>
              <a:rPr lang="en-US" sz="2000" dirty="0" err="1">
                <a:solidFill>
                  <a:schemeClr val="tx1"/>
                </a:solidFill>
                <a:latin typeface="Verdana" panose="020B0604030504040204" pitchFamily="34" charset="0"/>
                <a:ea typeface="Verdana" panose="020B0604030504040204" pitchFamily="34" charset="0"/>
              </a:rPr>
              <a:t>fakeRequest</a:t>
            </a:r>
            <a:r>
              <a:rPr lang="en-US" sz="2000" dirty="0">
                <a:solidFill>
                  <a:schemeClr val="tx1"/>
                </a:solidFill>
                <a:latin typeface="Verdana" panose="020B0604030504040204" pitchFamily="34" charset="0"/>
                <a:ea typeface="Verdana" panose="020B0604030504040204" pitchFamily="34" charset="0"/>
              </a:rPr>
              <a:t> received request: 32</a:t>
            </a:r>
          </a:p>
          <a:p>
            <a:pPr algn="l"/>
            <a:r>
              <a:rPr lang="en-US" sz="2000" dirty="0">
                <a:solidFill>
                  <a:schemeClr val="tx1"/>
                </a:solidFill>
                <a:latin typeface="Verdana" panose="020B0604030504040204" pitchFamily="34" charset="0"/>
                <a:ea typeface="Verdana" panose="020B0604030504040204" pitchFamily="34" charset="0"/>
              </a:rPr>
              <a:t>time passes....</a:t>
            </a:r>
          </a:p>
        </p:txBody>
      </p:sp>
    </p:spTree>
    <p:extLst>
      <p:ext uri="{BB962C8B-B14F-4D97-AF65-F5344CB8AC3E}">
        <p14:creationId xmlns:p14="http://schemas.microsoft.com/office/powerpoint/2010/main" val="32829856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16B3A9-1CA3-D434-E3DD-4F382E289BF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87D8002-1C99-EC9F-DA70-F0E3169E1549}"/>
              </a:ext>
            </a:extLst>
          </p:cNvPr>
          <p:cNvSpPr>
            <a:spLocks noGrp="1"/>
          </p:cNvSpPr>
          <p:nvPr>
            <p:ph type="title"/>
          </p:nvPr>
        </p:nvSpPr>
        <p:spPr/>
        <p:txBody>
          <a:bodyPr/>
          <a:lstStyle/>
          <a:p>
            <a:r>
              <a:rPr lang="en-US" dirty="0"/>
              <a:t>What just happened?</a:t>
            </a:r>
          </a:p>
        </p:txBody>
      </p:sp>
      <p:sp>
        <p:nvSpPr>
          <p:cNvPr id="3" name="Slide Number Placeholder 2">
            <a:extLst>
              <a:ext uri="{FF2B5EF4-FFF2-40B4-BE49-F238E27FC236}">
                <a16:creationId xmlns:a16="http://schemas.microsoft.com/office/drawing/2014/main" id="{BC30DBE3-1B9B-4F46-5CEB-C4AA88A8E61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2B1F02AF-8DE3-DFC5-F033-2E405B803472}"/>
              </a:ext>
            </a:extLst>
          </p:cNvPr>
          <p:cNvSpPr txBox="1"/>
          <p:nvPr/>
        </p:nvSpPr>
        <p:spPr>
          <a:xfrm>
            <a:off x="6990347" y="105223"/>
            <a:ext cx="4363453" cy="1584363"/>
          </a:xfrm>
          <a:prstGeom prst="rect">
            <a:avLst/>
          </a:prstGeom>
          <a:solidFill>
            <a:schemeClr val="bg1">
              <a:alpha val="96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rmAutofit fontScale="62500" lnSpcReduction="20000"/>
          </a:bodyPr>
          <a:lstStyle/>
          <a:p>
            <a:pPr algn="l">
              <a:lnSpc>
                <a:spcPct val="120000"/>
              </a:lnSpc>
            </a:pPr>
            <a:r>
              <a:rPr lang="en-US" sz="2000" dirty="0">
                <a:solidFill>
                  <a:srgbClr val="7030A0"/>
                </a:solidFill>
                <a:latin typeface="Verdana" panose="020B0604030504040204" pitchFamily="34" charset="0"/>
                <a:ea typeface="Verdana" panose="020B0604030504040204" pitchFamily="34" charset="0"/>
              </a:rPr>
              <a:t>$ </a:t>
            </a:r>
            <a:r>
              <a:rPr lang="en-US" sz="2000" dirty="0" err="1">
                <a:solidFill>
                  <a:srgbClr val="7030A0"/>
                </a:solidFill>
                <a:latin typeface="Verdana" panose="020B0604030504040204" pitchFamily="34" charset="0"/>
                <a:ea typeface="Verdana" panose="020B0604030504040204" pitchFamily="34" charset="0"/>
              </a:rPr>
              <a:t>npx</a:t>
            </a:r>
            <a:r>
              <a:rPr lang="en-US" sz="2000" dirty="0">
                <a:solidFill>
                  <a:srgbClr val="7030A0"/>
                </a:solidFill>
                <a:latin typeface="Verdana" panose="020B0604030504040204" pitchFamily="34" charset="0"/>
                <a:ea typeface="Verdana" panose="020B0604030504040204" pitchFamily="34" charset="0"/>
              </a:rPr>
              <a:t> </a:t>
            </a:r>
            <a:r>
              <a:rPr lang="en-US" sz="2000" dirty="0" err="1">
                <a:solidFill>
                  <a:srgbClr val="7030A0"/>
                </a:solidFill>
                <a:latin typeface="Verdana" panose="020B0604030504040204" pitchFamily="34" charset="0"/>
                <a:ea typeface="Verdana" panose="020B0604030504040204" pitchFamily="34" charset="0"/>
              </a:rPr>
              <a:t>ts</a:t>
            </a:r>
            <a:r>
              <a:rPr lang="en-US" sz="2000" dirty="0">
                <a:solidFill>
                  <a:srgbClr val="7030A0"/>
                </a:solidFill>
                <a:latin typeface="Verdana" panose="020B0604030504040204" pitchFamily="34" charset="0"/>
                <a:ea typeface="Verdana" panose="020B0604030504040204" pitchFamily="34" charset="0"/>
              </a:rPr>
              <a:t>-node </a:t>
            </a:r>
            <a:r>
              <a:rPr lang="en-US" sz="2000" dirty="0" err="1">
                <a:solidFill>
                  <a:srgbClr val="7030A0"/>
                </a:solidFill>
                <a:latin typeface="Verdana" panose="020B0604030504040204" pitchFamily="34" charset="0"/>
                <a:ea typeface="Verdana" panose="020B0604030504040204" pitchFamily="34" charset="0"/>
              </a:rPr>
              <a:t>oneRequestNoAwait.ts</a:t>
            </a:r>
            <a:r>
              <a:rPr lang="en-US" sz="2000" dirty="0">
                <a:solidFill>
                  <a:srgbClr val="7030A0"/>
                </a:solidFill>
                <a:latin typeface="Verdana" panose="020B0604030504040204" pitchFamily="34" charset="0"/>
                <a:ea typeface="Verdana" panose="020B0604030504040204" pitchFamily="34" charset="0"/>
              </a:rPr>
              <a:t> </a:t>
            </a:r>
          </a:p>
          <a:p>
            <a:pPr algn="l">
              <a:lnSpc>
                <a:spcPct val="120000"/>
              </a:lnSpc>
            </a:pPr>
            <a:r>
              <a:rPr lang="en-US" sz="2000" dirty="0">
                <a:solidFill>
                  <a:srgbClr val="7030A0"/>
                </a:solidFill>
                <a:latin typeface="Verdana" panose="020B0604030504040204" pitchFamily="34" charset="0"/>
                <a:ea typeface="Verdana" panose="020B0604030504040204" pitchFamily="34" charset="0"/>
              </a:rPr>
              <a:t>main started</a:t>
            </a:r>
          </a:p>
          <a:p>
            <a:pPr algn="l">
              <a:lnSpc>
                <a:spcPct val="120000"/>
              </a:lnSpc>
            </a:pPr>
            <a:r>
              <a:rPr lang="en-US" sz="2000" dirty="0" err="1">
                <a:solidFill>
                  <a:srgbClr val="7030A0"/>
                </a:solidFill>
                <a:latin typeface="Verdana" panose="020B0604030504040204" pitchFamily="34" charset="0"/>
                <a:ea typeface="Verdana" panose="020B0604030504040204" pitchFamily="34" charset="0"/>
              </a:rPr>
              <a:t>fakeRequest</a:t>
            </a:r>
            <a:r>
              <a:rPr lang="en-US" sz="2000" dirty="0">
                <a:solidFill>
                  <a:srgbClr val="7030A0"/>
                </a:solidFill>
                <a:latin typeface="Verdana" panose="020B0604030504040204" pitchFamily="34" charset="0"/>
                <a:ea typeface="Verdana" panose="020B0604030504040204" pitchFamily="34" charset="0"/>
              </a:rPr>
              <a:t>(32) returned: [object Promise]</a:t>
            </a:r>
          </a:p>
          <a:p>
            <a:pPr algn="l">
              <a:lnSpc>
                <a:spcPct val="120000"/>
              </a:lnSpc>
            </a:pPr>
            <a:r>
              <a:rPr lang="en-US" sz="2000" dirty="0">
                <a:solidFill>
                  <a:srgbClr val="7030A0"/>
                </a:solidFill>
                <a:latin typeface="Verdana" panose="020B0604030504040204" pitchFamily="34" charset="0"/>
                <a:ea typeface="Verdana" panose="020B0604030504040204" pitchFamily="34" charset="0"/>
              </a:rPr>
              <a:t>main done</a:t>
            </a:r>
          </a:p>
          <a:p>
            <a:pPr algn="l">
              <a:lnSpc>
                <a:spcPct val="120000"/>
              </a:lnSpc>
            </a:pPr>
            <a:r>
              <a:rPr lang="en-US" sz="2000" dirty="0">
                <a:solidFill>
                  <a:srgbClr val="7030A0"/>
                </a:solidFill>
                <a:latin typeface="Verdana" panose="020B0604030504040204" pitchFamily="34" charset="0"/>
                <a:ea typeface="Verdana" panose="020B0604030504040204" pitchFamily="34" charset="0"/>
              </a:rPr>
              <a:t>2.64 msec</a:t>
            </a:r>
          </a:p>
          <a:p>
            <a:pPr algn="l">
              <a:lnSpc>
                <a:spcPct val="120000"/>
              </a:lnSpc>
            </a:pPr>
            <a:r>
              <a:rPr lang="en-US" sz="2000" dirty="0" err="1">
                <a:solidFill>
                  <a:srgbClr val="7030A0"/>
                </a:solidFill>
                <a:latin typeface="Verdana" panose="020B0604030504040204" pitchFamily="34" charset="0"/>
                <a:ea typeface="Verdana" panose="020B0604030504040204" pitchFamily="34" charset="0"/>
              </a:rPr>
              <a:t>fakeRequest</a:t>
            </a:r>
            <a:r>
              <a:rPr lang="en-US" sz="2000" dirty="0">
                <a:solidFill>
                  <a:srgbClr val="7030A0"/>
                </a:solidFill>
                <a:latin typeface="Verdana" panose="020B0604030504040204" pitchFamily="34" charset="0"/>
                <a:ea typeface="Verdana" panose="020B0604030504040204" pitchFamily="34" charset="0"/>
              </a:rPr>
              <a:t> received request: 32</a:t>
            </a:r>
          </a:p>
          <a:p>
            <a:pPr algn="l">
              <a:lnSpc>
                <a:spcPct val="120000"/>
              </a:lnSpc>
            </a:pPr>
            <a:r>
              <a:rPr lang="en-US" sz="2000" dirty="0">
                <a:solidFill>
                  <a:srgbClr val="7030A0"/>
                </a:solidFill>
                <a:latin typeface="Verdana" panose="020B0604030504040204" pitchFamily="34" charset="0"/>
                <a:ea typeface="Verdana" panose="020B0604030504040204" pitchFamily="34" charset="0"/>
              </a:rPr>
              <a:t>time passes....</a:t>
            </a:r>
          </a:p>
        </p:txBody>
      </p:sp>
      <p:sp>
        <p:nvSpPr>
          <p:cNvPr id="5" name="TextBox 4">
            <a:extLst>
              <a:ext uri="{FF2B5EF4-FFF2-40B4-BE49-F238E27FC236}">
                <a16:creationId xmlns:a16="http://schemas.microsoft.com/office/drawing/2014/main" id="{C1E0BC84-B015-CBC7-53DD-85AF8C21B367}"/>
              </a:ext>
            </a:extLst>
          </p:cNvPr>
          <p:cNvSpPr txBox="1"/>
          <p:nvPr/>
        </p:nvSpPr>
        <p:spPr>
          <a:xfrm>
            <a:off x="657726" y="1556867"/>
            <a:ext cx="8414085" cy="42144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457200" indent="-457200" algn="l">
              <a:buFont typeface="+mj-lt"/>
              <a:buAutoNum type="arabicPeriod"/>
            </a:pPr>
            <a:r>
              <a:rPr lang="en-US" sz="2200" dirty="0">
                <a:solidFill>
                  <a:schemeClr val="tx1"/>
                </a:solidFill>
                <a:latin typeface="Verdana" panose="020B0604030504040204" pitchFamily="34" charset="0"/>
                <a:ea typeface="Verdana" panose="020B0604030504040204" pitchFamily="34" charset="0"/>
              </a:rPr>
              <a:t>main() called </a:t>
            </a:r>
            <a:r>
              <a:rPr lang="en-US" sz="2200" dirty="0" err="1">
                <a:solidFill>
                  <a:schemeClr val="tx1"/>
                </a:solidFill>
                <a:latin typeface="Verdana" panose="020B0604030504040204" pitchFamily="34" charset="0"/>
                <a:ea typeface="Verdana" panose="020B0604030504040204" pitchFamily="34" charset="0"/>
              </a:rPr>
              <a:t>fakeRequest</a:t>
            </a:r>
            <a:r>
              <a:rPr lang="en-US" sz="2200" dirty="0">
                <a:solidFill>
                  <a:schemeClr val="tx1"/>
                </a:solidFill>
                <a:latin typeface="Verdana" panose="020B0604030504040204" pitchFamily="34" charset="0"/>
                <a:ea typeface="Verdana" panose="020B0604030504040204" pitchFamily="34" charset="0"/>
              </a:rPr>
              <a:t>(32).</a:t>
            </a:r>
          </a:p>
          <a:p>
            <a:pPr marL="457200" indent="-457200" algn="l">
              <a:buFont typeface="+mj-lt"/>
              <a:buAutoNum type="arabicPeriod"/>
            </a:pPr>
            <a:r>
              <a:rPr lang="en-US" sz="2200" dirty="0" err="1">
                <a:solidFill>
                  <a:schemeClr val="tx1"/>
                </a:solidFill>
                <a:latin typeface="Verdana" panose="020B0604030504040204" pitchFamily="34" charset="0"/>
                <a:ea typeface="Verdana" panose="020B0604030504040204" pitchFamily="34" charset="0"/>
              </a:rPr>
              <a:t>fakeRequest</a:t>
            </a:r>
            <a:r>
              <a:rPr lang="en-US" sz="2200" dirty="0">
                <a:solidFill>
                  <a:schemeClr val="tx1"/>
                </a:solidFill>
                <a:latin typeface="Verdana" panose="020B0604030504040204" pitchFamily="34" charset="0"/>
                <a:ea typeface="Verdana" panose="020B0604030504040204" pitchFamily="34" charset="0"/>
              </a:rPr>
              <a:t>(32) created a unit of work (a Promise), and told the runtime to run it sometime or other. </a:t>
            </a:r>
          </a:p>
          <a:p>
            <a:pPr marL="457200" indent="-457200" algn="l">
              <a:buFont typeface="+mj-lt"/>
              <a:buAutoNum type="arabicPeriod"/>
            </a:pPr>
            <a:r>
              <a:rPr lang="en-US" sz="2200" dirty="0">
                <a:solidFill>
                  <a:schemeClr val="tx1"/>
                </a:solidFill>
                <a:latin typeface="Verdana" panose="020B0604030504040204" pitchFamily="34" charset="0"/>
                <a:ea typeface="Verdana" panose="020B0604030504040204" pitchFamily="34" charset="0"/>
              </a:rPr>
              <a:t>Normally, we wouldn't see the actual value returned by </a:t>
            </a:r>
            <a:r>
              <a:rPr lang="en-US" sz="2200" dirty="0" err="1">
                <a:solidFill>
                  <a:schemeClr val="tx1"/>
                </a:solidFill>
                <a:latin typeface="Verdana" panose="020B0604030504040204" pitchFamily="34" charset="0"/>
                <a:ea typeface="Verdana" panose="020B0604030504040204" pitchFamily="34" charset="0"/>
              </a:rPr>
              <a:t>fakeRequest</a:t>
            </a:r>
            <a:r>
              <a:rPr lang="en-US" sz="2200" dirty="0">
                <a:solidFill>
                  <a:schemeClr val="tx1"/>
                </a:solidFill>
                <a:latin typeface="Verdana" panose="020B0604030504040204" pitchFamily="34" charset="0"/>
                <a:ea typeface="Verdana" panose="020B0604030504040204" pitchFamily="34" charset="0"/>
              </a:rPr>
              <a:t>(32), because we'd just wait for the unit of work to run before proceeding.</a:t>
            </a:r>
          </a:p>
          <a:p>
            <a:pPr marL="457200" indent="-457200" algn="l">
              <a:buFont typeface="+mj-lt"/>
              <a:buAutoNum type="arabicPeriod"/>
            </a:pPr>
            <a:r>
              <a:rPr lang="en-US" sz="2200" dirty="0">
                <a:solidFill>
                  <a:schemeClr val="tx1"/>
                </a:solidFill>
                <a:latin typeface="Verdana" panose="020B0604030504040204" pitchFamily="34" charset="0"/>
                <a:ea typeface="Verdana" panose="020B0604030504040204" pitchFamily="34" charset="0"/>
              </a:rPr>
              <a:t>But here, we didn't wait-- we just took the value returned by </a:t>
            </a:r>
            <a:r>
              <a:rPr lang="en-US" sz="2200" dirty="0" err="1">
                <a:solidFill>
                  <a:schemeClr val="tx1"/>
                </a:solidFill>
                <a:latin typeface="Verdana" panose="020B0604030504040204" pitchFamily="34" charset="0"/>
                <a:ea typeface="Verdana" panose="020B0604030504040204" pitchFamily="34" charset="0"/>
              </a:rPr>
              <a:t>fakeRequest</a:t>
            </a:r>
            <a:r>
              <a:rPr lang="en-US" sz="2200" dirty="0">
                <a:solidFill>
                  <a:schemeClr val="tx1"/>
                </a:solidFill>
                <a:latin typeface="Verdana" panose="020B0604030504040204" pitchFamily="34" charset="0"/>
                <a:ea typeface="Verdana" panose="020B0604030504040204" pitchFamily="34" charset="0"/>
              </a:rPr>
              <a:t>(32)-- the Promise-- and printed it.  </a:t>
            </a:r>
          </a:p>
          <a:p>
            <a:pPr marL="457200" indent="-457200" algn="l">
              <a:buFont typeface="+mj-lt"/>
              <a:buAutoNum type="arabicPeriod"/>
            </a:pPr>
            <a:r>
              <a:rPr lang="en-US" sz="2200" dirty="0">
                <a:solidFill>
                  <a:schemeClr val="tx1"/>
                </a:solidFill>
                <a:latin typeface="Verdana" panose="020B0604030504040204" pitchFamily="34" charset="0"/>
                <a:ea typeface="Verdana" panose="020B0604030504040204" pitchFamily="34" charset="0"/>
              </a:rPr>
              <a:t>We finished our current unit of work, printing "main done", which informed the runtime that we were done.</a:t>
            </a:r>
          </a:p>
          <a:p>
            <a:pPr marL="457200" indent="-457200" algn="l">
              <a:buFont typeface="+mj-lt"/>
              <a:buAutoNum type="arabicPeriod"/>
            </a:pPr>
            <a:r>
              <a:rPr lang="en-US" sz="2200" dirty="0">
                <a:solidFill>
                  <a:schemeClr val="tx1"/>
                </a:solidFill>
                <a:latin typeface="Verdana" panose="020B0604030504040204" pitchFamily="34" charset="0"/>
                <a:ea typeface="Verdana" panose="020B0604030504040204" pitchFamily="34" charset="0"/>
              </a:rPr>
              <a:t>The runtime then looked around for another unit of work to do.  In this case, it found the unit of work created by </a:t>
            </a:r>
            <a:r>
              <a:rPr lang="en-US" sz="2200" dirty="0" err="1">
                <a:solidFill>
                  <a:schemeClr val="tx1"/>
                </a:solidFill>
                <a:latin typeface="Verdana" panose="020B0604030504040204" pitchFamily="34" charset="0"/>
                <a:ea typeface="Verdana" panose="020B0604030504040204" pitchFamily="34" charset="0"/>
              </a:rPr>
              <a:t>fakeRequest</a:t>
            </a:r>
            <a:r>
              <a:rPr lang="en-US" sz="2200" dirty="0">
                <a:solidFill>
                  <a:schemeClr val="tx1"/>
                </a:solidFill>
                <a:latin typeface="Verdana" panose="020B0604030504040204" pitchFamily="34" charset="0"/>
                <a:ea typeface="Verdana" panose="020B0604030504040204" pitchFamily="34" charset="0"/>
              </a:rPr>
              <a:t>(32), and ran it, printing the last two lines</a:t>
            </a:r>
          </a:p>
        </p:txBody>
      </p:sp>
    </p:spTree>
    <p:extLst>
      <p:ext uri="{BB962C8B-B14F-4D97-AF65-F5344CB8AC3E}">
        <p14:creationId xmlns:p14="http://schemas.microsoft.com/office/powerpoint/2010/main" val="21574498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6A55D-2528-DCB5-09F8-7CC2682A46CF}"/>
              </a:ext>
            </a:extLst>
          </p:cNvPr>
          <p:cNvSpPr>
            <a:spLocks noGrp="1"/>
          </p:cNvSpPr>
          <p:nvPr>
            <p:ph type="title"/>
          </p:nvPr>
        </p:nvSpPr>
        <p:spPr/>
        <p:txBody>
          <a:bodyPr/>
          <a:lstStyle/>
          <a:p>
            <a:r>
              <a:rPr lang="en-US" dirty="0"/>
              <a:t>Wow! That was complicated!</a:t>
            </a:r>
          </a:p>
        </p:txBody>
      </p:sp>
      <p:sp>
        <p:nvSpPr>
          <p:cNvPr id="6" name="Content Placeholder 5">
            <a:extLst>
              <a:ext uri="{FF2B5EF4-FFF2-40B4-BE49-F238E27FC236}">
                <a16:creationId xmlns:a16="http://schemas.microsoft.com/office/drawing/2014/main" id="{6EEDDBC3-3476-1D23-E440-67C32968B092}"/>
              </a:ext>
            </a:extLst>
          </p:cNvPr>
          <p:cNvSpPr>
            <a:spLocks noGrp="1"/>
          </p:cNvSpPr>
          <p:nvPr>
            <p:ph idx="1"/>
          </p:nvPr>
        </p:nvSpPr>
        <p:spPr/>
        <p:txBody>
          <a:bodyPr/>
          <a:lstStyle/>
          <a:p>
            <a:pPr>
              <a:lnSpc>
                <a:spcPct val="100000"/>
              </a:lnSpc>
            </a:pPr>
            <a:r>
              <a:rPr lang="en-US" dirty="0"/>
              <a:t>We try to make our code easy to understand.</a:t>
            </a:r>
          </a:p>
          <a:p>
            <a:pPr>
              <a:lnSpc>
                <a:spcPct val="100000"/>
              </a:lnSpc>
            </a:pPr>
            <a:r>
              <a:rPr lang="en-US" dirty="0"/>
              <a:t>That's why it's an </a:t>
            </a:r>
            <a:r>
              <a:rPr lang="en-US" dirty="0">
                <a:solidFill>
                  <a:srgbClr val="FF0000"/>
                </a:solidFill>
              </a:rPr>
              <a:t>anti</a:t>
            </a:r>
            <a:r>
              <a:rPr lang="en-US" dirty="0"/>
              <a:t>pattern.</a:t>
            </a:r>
          </a:p>
          <a:p>
            <a:pPr>
              <a:lnSpc>
                <a:spcPct val="100000"/>
              </a:lnSpc>
            </a:pPr>
            <a:r>
              <a:rPr lang="en-US" dirty="0"/>
              <a:t>Luckily, in real code we don't need to do this very often</a:t>
            </a:r>
          </a:p>
          <a:p>
            <a:endParaRPr lang="en-US" dirty="0"/>
          </a:p>
        </p:txBody>
      </p:sp>
      <p:sp>
        <p:nvSpPr>
          <p:cNvPr id="3" name="Slide Number Placeholder 2">
            <a:extLst>
              <a:ext uri="{FF2B5EF4-FFF2-40B4-BE49-F238E27FC236}">
                <a16:creationId xmlns:a16="http://schemas.microsoft.com/office/drawing/2014/main" id="{1791E4EA-E058-8ADA-00B7-04A93F5326F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EFF1AD36-E6AA-5734-DC40-263724AC25F6}"/>
              </a:ext>
            </a:extLst>
          </p:cNvPr>
          <p:cNvSpPr txBox="1"/>
          <p:nvPr/>
        </p:nvSpPr>
        <p:spPr>
          <a:xfrm>
            <a:off x="1603207" y="2243753"/>
            <a:ext cx="6093994" cy="276999"/>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dirty="0"/>
              <a:t>is complicated (which is why it's an antipattern).  Here's what happened:</a:t>
            </a:r>
          </a:p>
        </p:txBody>
      </p:sp>
    </p:spTree>
    <p:extLst>
      <p:ext uri="{BB962C8B-B14F-4D97-AF65-F5344CB8AC3E}">
        <p14:creationId xmlns:p14="http://schemas.microsoft.com/office/powerpoint/2010/main" val="9083750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143EA-9B8C-0797-2510-7BC626EACB21}"/>
              </a:ext>
            </a:extLst>
          </p:cNvPr>
          <p:cNvSpPr>
            <a:spLocks noGrp="1"/>
          </p:cNvSpPr>
          <p:nvPr>
            <p:ph type="title"/>
          </p:nvPr>
        </p:nvSpPr>
        <p:spPr/>
        <p:txBody>
          <a:bodyPr/>
          <a:lstStyle/>
          <a:p>
            <a:r>
              <a:rPr lang="en-US" dirty="0"/>
              <a:t>AntiPattern1a: async with no await</a:t>
            </a:r>
          </a:p>
        </p:txBody>
      </p:sp>
      <p:sp>
        <p:nvSpPr>
          <p:cNvPr id="3" name="Content Placeholder 2">
            <a:extLst>
              <a:ext uri="{FF2B5EF4-FFF2-40B4-BE49-F238E27FC236}">
                <a16:creationId xmlns:a16="http://schemas.microsoft.com/office/drawing/2014/main" id="{28D56449-1DCF-3FDB-310F-6893AA37A752}"/>
              </a:ext>
            </a:extLst>
          </p:cNvPr>
          <p:cNvSpPr>
            <a:spLocks noGrp="1"/>
          </p:cNvSpPr>
          <p:nvPr>
            <p:ph idx="1"/>
          </p:nvPr>
        </p:nvSpPr>
        <p:spPr>
          <a:xfrm>
            <a:off x="838199" y="1500160"/>
            <a:ext cx="9871841" cy="4351338"/>
          </a:xfrm>
        </p:spPr>
        <p:txBody>
          <a:bodyPr/>
          <a:lstStyle/>
          <a:p>
            <a:pPr marL="0" marR="0" lvl="0" indent="0" algn="l" defTabSz="1219169" rtl="0" eaLnBrk="1" fontAlgn="auto" latinLnBrk="0" hangingPunct="0">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0000FF"/>
                </a:solidFill>
                <a:effectLst/>
                <a:uLnTx/>
                <a:uFillTx/>
                <a:latin typeface="Consolas" panose="020B0609020204030204" pitchFamily="49" charset="0"/>
                <a:ea typeface="+mn-ea"/>
                <a:cs typeface="+mn-cs"/>
                <a:sym typeface="Helvetica Neue"/>
              </a:rPr>
              <a:t>async</a:t>
            </a:r>
            <a:r>
              <a:rPr kumimoji="0" lang="en-US" sz="20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sym typeface="Helvetica Neue"/>
              </a:rPr>
              <a:t> </a:t>
            </a:r>
            <a:r>
              <a:rPr kumimoji="0" lang="en-US" sz="2000" b="0" i="0" u="none" strike="noStrike" kern="0" cap="none" spc="0" normalizeH="0" baseline="0" noProof="0" dirty="0">
                <a:ln>
                  <a:noFill/>
                </a:ln>
                <a:solidFill>
                  <a:srgbClr val="0000FF"/>
                </a:solidFill>
                <a:effectLst/>
                <a:uLnTx/>
                <a:uFillTx/>
                <a:latin typeface="Consolas" panose="020B0609020204030204" pitchFamily="49" charset="0"/>
                <a:ea typeface="+mn-ea"/>
                <a:cs typeface="+mn-cs"/>
                <a:sym typeface="Helvetica Neue"/>
              </a:rPr>
              <a:t>function</a:t>
            </a:r>
            <a:r>
              <a:rPr kumimoji="0" lang="en-US" sz="20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sym typeface="Helvetica Neue"/>
              </a:rPr>
              <a:t> main() {</a:t>
            </a:r>
          </a:p>
          <a:p>
            <a:pPr marL="0" marR="0" lvl="0" indent="0" algn="l" defTabSz="1219169" rtl="0" eaLnBrk="1" fontAlgn="auto" latinLnBrk="0" hangingPunct="0">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sym typeface="Helvetica Neue"/>
              </a:rPr>
              <a:t>    console.log(</a:t>
            </a:r>
            <a:r>
              <a:rPr kumimoji="0" lang="en-US" sz="2000" b="0" i="0" u="none" strike="noStrike" kern="0" cap="none" spc="0" normalizeH="0" baseline="0" noProof="0" dirty="0">
                <a:ln>
                  <a:noFill/>
                </a:ln>
                <a:solidFill>
                  <a:srgbClr val="A31515"/>
                </a:solidFill>
                <a:effectLst/>
                <a:uLnTx/>
                <a:uFillTx/>
                <a:latin typeface="Consolas" panose="020B0609020204030204" pitchFamily="49" charset="0"/>
                <a:ea typeface="+mn-ea"/>
                <a:cs typeface="+mn-cs"/>
                <a:sym typeface="Helvetica Neue"/>
              </a:rPr>
              <a:t>'main started'</a:t>
            </a:r>
            <a:r>
              <a:rPr kumimoji="0" lang="en-US" sz="20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sym typeface="Helvetica Neue"/>
              </a:rPr>
              <a:t>);</a:t>
            </a:r>
          </a:p>
          <a:p>
            <a:pPr marL="0" marR="0" lvl="0" indent="0" algn="l" defTabSz="1219169" rtl="0" eaLnBrk="1" fontAlgn="auto" latinLnBrk="0" hangingPunct="0">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sym typeface="Helvetica Neue"/>
              </a:rPr>
              <a:t>    </a:t>
            </a:r>
            <a:r>
              <a:rPr kumimoji="0" lang="en-US" sz="2000" b="0" i="0" u="none" strike="noStrike" kern="0" cap="none" spc="0" normalizeH="0" baseline="0" noProof="0" dirty="0">
                <a:ln>
                  <a:noFill/>
                </a:ln>
                <a:solidFill>
                  <a:srgbClr val="0000FF"/>
                </a:solidFill>
                <a:effectLst/>
                <a:uLnTx/>
                <a:uFillTx/>
                <a:latin typeface="Consolas" panose="020B0609020204030204" pitchFamily="49" charset="0"/>
                <a:ea typeface="+mn-ea"/>
                <a:cs typeface="+mn-cs"/>
                <a:sym typeface="Helvetica Neue"/>
              </a:rPr>
              <a:t>const</a:t>
            </a:r>
            <a:r>
              <a:rPr kumimoji="0" lang="en-US" sz="20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sym typeface="Helvetica Neue"/>
              </a:rPr>
              <a:t> request = </a:t>
            </a:r>
            <a:r>
              <a:rPr kumimoji="0" lang="en-US" sz="2000" b="0" i="0" u="none" strike="noStrike" kern="0" cap="none" spc="0" normalizeH="0" baseline="0" noProof="0" dirty="0">
                <a:ln>
                  <a:noFill/>
                </a:ln>
                <a:solidFill>
                  <a:srgbClr val="098658"/>
                </a:solidFill>
                <a:effectLst/>
                <a:uLnTx/>
                <a:uFillTx/>
                <a:latin typeface="Consolas" panose="020B0609020204030204" pitchFamily="49" charset="0"/>
                <a:ea typeface="+mn-ea"/>
                <a:cs typeface="+mn-cs"/>
                <a:sym typeface="Helvetica Neue"/>
              </a:rPr>
              <a:t>32</a:t>
            </a:r>
            <a:endParaRPr kumimoji="0" lang="en-US" sz="20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sym typeface="Helvetica Neue"/>
            </a:endParaRPr>
          </a:p>
          <a:p>
            <a:pPr marL="0" marR="0" lvl="0" indent="0" algn="l" defTabSz="1219169" rtl="0" eaLnBrk="1" fontAlgn="auto" latinLnBrk="0" hangingPunct="0">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sym typeface="Helvetica Neue"/>
              </a:rPr>
              <a:t>    </a:t>
            </a:r>
            <a:r>
              <a:rPr kumimoji="0" lang="en-US" sz="2000" b="0" i="0" u="none" strike="noStrike" kern="0" cap="none" spc="0" normalizeH="0" baseline="0" noProof="0" dirty="0">
                <a:ln>
                  <a:noFill/>
                </a:ln>
                <a:solidFill>
                  <a:srgbClr val="0000FF"/>
                </a:solidFill>
                <a:effectLst/>
                <a:uLnTx/>
                <a:uFillTx/>
                <a:latin typeface="Consolas" panose="020B0609020204030204" pitchFamily="49" charset="0"/>
                <a:ea typeface="+mn-ea"/>
                <a:cs typeface="+mn-cs"/>
                <a:sym typeface="Helvetica Neue"/>
              </a:rPr>
              <a:t>const</a:t>
            </a:r>
            <a:r>
              <a:rPr kumimoji="0" lang="en-US" sz="20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sym typeface="Helvetica Neue"/>
              </a:rPr>
              <a:t> res = </a:t>
            </a:r>
            <a:r>
              <a:rPr kumimoji="0" lang="en-US" sz="2000" b="0" i="0" u="none" strike="noStrike" kern="0" cap="none" spc="0" normalizeH="0" baseline="0" noProof="0" dirty="0" err="1">
                <a:ln>
                  <a:noFill/>
                </a:ln>
                <a:solidFill>
                  <a:srgbClr val="000000"/>
                </a:solidFill>
                <a:effectLst/>
                <a:uLnTx/>
                <a:uFillTx/>
                <a:latin typeface="Consolas" panose="020B0609020204030204" pitchFamily="49" charset="0"/>
                <a:ea typeface="+mn-ea"/>
                <a:cs typeface="+mn-cs"/>
                <a:sym typeface="Helvetica Neue"/>
              </a:rPr>
              <a:t>fakeRequest</a:t>
            </a:r>
            <a:r>
              <a:rPr kumimoji="0" lang="en-US" sz="20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sym typeface="Helvetica Neue"/>
              </a:rPr>
              <a:t>(request);</a:t>
            </a:r>
          </a:p>
          <a:p>
            <a:pPr marL="0" marR="0" lvl="0" indent="0" algn="l" defTabSz="1219169" rtl="0" eaLnBrk="1" fontAlgn="auto" latinLnBrk="0" hangingPunct="0">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sym typeface="Helvetica Neue"/>
              </a:rPr>
              <a:t>    console.log(</a:t>
            </a:r>
            <a:r>
              <a:rPr kumimoji="0" lang="en-US" sz="2000" b="0" i="0" u="none" strike="noStrike" kern="0" cap="none" spc="0" normalizeH="0" baseline="0" noProof="0" dirty="0">
                <a:ln>
                  <a:noFill/>
                </a:ln>
                <a:solidFill>
                  <a:srgbClr val="A31515"/>
                </a:solidFill>
                <a:effectLst/>
                <a:uLnTx/>
                <a:uFillTx/>
                <a:latin typeface="Consolas" panose="020B0609020204030204" pitchFamily="49" charset="0"/>
                <a:ea typeface="+mn-ea"/>
                <a:cs typeface="+mn-cs"/>
                <a:sym typeface="Helvetica Neue"/>
              </a:rPr>
              <a:t>`</a:t>
            </a:r>
            <a:r>
              <a:rPr kumimoji="0" lang="en-US" sz="2000" b="0" i="0" u="none" strike="noStrike" kern="0" cap="none" spc="0" normalizeH="0" baseline="0" noProof="0" dirty="0" err="1">
                <a:ln>
                  <a:noFill/>
                </a:ln>
                <a:solidFill>
                  <a:srgbClr val="A31515"/>
                </a:solidFill>
                <a:effectLst/>
                <a:uLnTx/>
                <a:uFillTx/>
                <a:latin typeface="Consolas" panose="020B0609020204030204" pitchFamily="49" charset="0"/>
                <a:ea typeface="+mn-ea"/>
                <a:cs typeface="+mn-cs"/>
                <a:sym typeface="Helvetica Neue"/>
              </a:rPr>
              <a:t>fakeRequest</a:t>
            </a:r>
            <a:r>
              <a:rPr kumimoji="0" lang="en-US" sz="2000" b="0" i="0" u="none" strike="noStrike" kern="0" cap="none" spc="0" normalizeH="0" baseline="0" noProof="0" dirty="0">
                <a:ln>
                  <a:noFill/>
                </a:ln>
                <a:solidFill>
                  <a:srgbClr val="A31515"/>
                </a:solidFill>
                <a:effectLst/>
                <a:uLnTx/>
                <a:uFillTx/>
                <a:latin typeface="Consolas" panose="020B0609020204030204" pitchFamily="49" charset="0"/>
                <a:ea typeface="+mn-ea"/>
                <a:cs typeface="+mn-cs"/>
                <a:sym typeface="Helvetica Neue"/>
              </a:rPr>
              <a:t>(</a:t>
            </a:r>
            <a:r>
              <a:rPr kumimoji="0" lang="en-US" sz="2000" b="0" i="0" u="none" strike="noStrike" kern="0" cap="none" spc="0" normalizeH="0" baseline="0" noProof="0" dirty="0">
                <a:ln>
                  <a:noFill/>
                </a:ln>
                <a:solidFill>
                  <a:srgbClr val="0000FF"/>
                </a:solidFill>
                <a:effectLst/>
                <a:uLnTx/>
                <a:uFillTx/>
                <a:latin typeface="Consolas" panose="020B0609020204030204" pitchFamily="49" charset="0"/>
                <a:ea typeface="+mn-ea"/>
                <a:cs typeface="+mn-cs"/>
                <a:sym typeface="Helvetica Neue"/>
              </a:rPr>
              <a:t>${</a:t>
            </a:r>
            <a:r>
              <a:rPr kumimoji="0" lang="en-US" sz="20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sym typeface="Helvetica Neue"/>
              </a:rPr>
              <a:t>request</a:t>
            </a:r>
            <a:r>
              <a:rPr kumimoji="0" lang="en-US" sz="2000" b="0" i="0" u="none" strike="noStrike" kern="0" cap="none" spc="0" normalizeH="0" baseline="0" noProof="0" dirty="0">
                <a:ln>
                  <a:noFill/>
                </a:ln>
                <a:solidFill>
                  <a:srgbClr val="0000FF"/>
                </a:solidFill>
                <a:effectLst/>
                <a:uLnTx/>
                <a:uFillTx/>
                <a:latin typeface="Consolas" panose="020B0609020204030204" pitchFamily="49" charset="0"/>
                <a:ea typeface="+mn-ea"/>
                <a:cs typeface="+mn-cs"/>
                <a:sym typeface="Helvetica Neue"/>
              </a:rPr>
              <a:t>}</a:t>
            </a:r>
            <a:r>
              <a:rPr kumimoji="0" lang="en-US" sz="2000" b="0" i="0" u="none" strike="noStrike" kern="0" cap="none" spc="0" normalizeH="0" baseline="0" noProof="0" dirty="0">
                <a:ln>
                  <a:noFill/>
                </a:ln>
                <a:solidFill>
                  <a:srgbClr val="A31515"/>
                </a:solidFill>
                <a:effectLst/>
                <a:uLnTx/>
                <a:uFillTx/>
                <a:latin typeface="Consolas" panose="020B0609020204030204" pitchFamily="49" charset="0"/>
                <a:ea typeface="+mn-ea"/>
                <a:cs typeface="+mn-cs"/>
                <a:sym typeface="Helvetica Neue"/>
              </a:rPr>
              <a:t>) returned: </a:t>
            </a:r>
            <a:r>
              <a:rPr kumimoji="0" lang="en-US" sz="2000" b="0" i="0" u="none" strike="noStrike" kern="0" cap="none" spc="0" normalizeH="0" baseline="0" noProof="0" dirty="0">
                <a:ln>
                  <a:noFill/>
                </a:ln>
                <a:solidFill>
                  <a:srgbClr val="0000FF"/>
                </a:solidFill>
                <a:effectLst/>
                <a:uLnTx/>
                <a:uFillTx/>
                <a:latin typeface="Consolas" panose="020B0609020204030204" pitchFamily="49" charset="0"/>
                <a:ea typeface="+mn-ea"/>
                <a:cs typeface="+mn-cs"/>
                <a:sym typeface="Helvetica Neue"/>
              </a:rPr>
              <a:t>${</a:t>
            </a:r>
            <a:r>
              <a:rPr kumimoji="0" lang="en-US" sz="20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sym typeface="Helvetica Neue"/>
              </a:rPr>
              <a:t>res</a:t>
            </a:r>
            <a:r>
              <a:rPr kumimoji="0" lang="en-US" sz="2000" b="0" i="0" u="none" strike="noStrike" kern="0" cap="none" spc="0" normalizeH="0" baseline="0" noProof="0" dirty="0">
                <a:ln>
                  <a:noFill/>
                </a:ln>
                <a:solidFill>
                  <a:srgbClr val="0000FF"/>
                </a:solidFill>
                <a:effectLst/>
                <a:uLnTx/>
                <a:uFillTx/>
                <a:latin typeface="Consolas" panose="020B0609020204030204" pitchFamily="49" charset="0"/>
                <a:ea typeface="+mn-ea"/>
                <a:cs typeface="+mn-cs"/>
                <a:sym typeface="Helvetica Neue"/>
              </a:rPr>
              <a:t>}</a:t>
            </a:r>
            <a:r>
              <a:rPr kumimoji="0" lang="en-US" sz="2000" b="0" i="0" u="none" strike="noStrike" kern="0" cap="none" spc="0" normalizeH="0" baseline="0" noProof="0" dirty="0">
                <a:ln>
                  <a:noFill/>
                </a:ln>
                <a:solidFill>
                  <a:srgbClr val="A31515"/>
                </a:solidFill>
                <a:effectLst/>
                <a:uLnTx/>
                <a:uFillTx/>
                <a:latin typeface="Consolas" panose="020B0609020204030204" pitchFamily="49" charset="0"/>
                <a:ea typeface="+mn-ea"/>
                <a:cs typeface="+mn-cs"/>
                <a:sym typeface="Helvetica Neue"/>
              </a:rPr>
              <a:t>`</a:t>
            </a:r>
            <a:r>
              <a:rPr kumimoji="0" lang="en-US" sz="20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sym typeface="Helvetica Neue"/>
              </a:rPr>
              <a:t>);</a:t>
            </a:r>
          </a:p>
          <a:p>
            <a:pPr marL="0" marR="0" lvl="0" indent="0" algn="l" defTabSz="1219169" rtl="0" eaLnBrk="1" fontAlgn="auto" latinLnBrk="0" hangingPunct="0">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sym typeface="Helvetica Neue"/>
              </a:rPr>
              <a:t>    console.log(</a:t>
            </a:r>
            <a:r>
              <a:rPr kumimoji="0" lang="en-US" sz="2000" b="0" i="0" u="none" strike="noStrike" kern="0" cap="none" spc="0" normalizeH="0" baseline="0" noProof="0" dirty="0">
                <a:ln>
                  <a:noFill/>
                </a:ln>
                <a:solidFill>
                  <a:srgbClr val="A31515"/>
                </a:solidFill>
                <a:effectLst/>
                <a:uLnTx/>
                <a:uFillTx/>
                <a:latin typeface="Consolas" panose="020B0609020204030204" pitchFamily="49" charset="0"/>
                <a:ea typeface="+mn-ea"/>
                <a:cs typeface="+mn-cs"/>
                <a:sym typeface="Helvetica Neue"/>
              </a:rPr>
              <a:t>'main done'</a:t>
            </a:r>
            <a:r>
              <a:rPr kumimoji="0" lang="en-US" sz="20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sym typeface="Helvetica Neue"/>
              </a:rPr>
              <a:t>);</a:t>
            </a:r>
          </a:p>
          <a:p>
            <a:pPr marL="0" marR="0" lvl="0" indent="0" algn="l" defTabSz="1219169" rtl="0" eaLnBrk="1" fontAlgn="auto" latinLnBrk="0" hangingPunct="0">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sym typeface="Helvetica Neue"/>
              </a:rPr>
              <a:t>}</a:t>
            </a:r>
          </a:p>
          <a:p>
            <a:endParaRPr lang="en-US" dirty="0"/>
          </a:p>
        </p:txBody>
      </p:sp>
      <p:sp>
        <p:nvSpPr>
          <p:cNvPr id="4" name="Slide Number Placeholder 3">
            <a:extLst>
              <a:ext uri="{FF2B5EF4-FFF2-40B4-BE49-F238E27FC236}">
                <a16:creationId xmlns:a16="http://schemas.microsoft.com/office/drawing/2014/main" id="{44E9E064-70D6-F269-FC5D-0708F736173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410221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C3C71-F774-1710-A3D1-D12E7FEC9D88}"/>
              </a:ext>
            </a:extLst>
          </p:cNvPr>
          <p:cNvSpPr>
            <a:spLocks noGrp="1"/>
          </p:cNvSpPr>
          <p:nvPr>
            <p:ph type="title"/>
          </p:nvPr>
        </p:nvSpPr>
        <p:spPr/>
        <p:txBody>
          <a:bodyPr/>
          <a:lstStyle/>
          <a:p>
            <a:r>
              <a:rPr lang="en-US" dirty="0" err="1"/>
              <a:t>AntiPattern</a:t>
            </a:r>
            <a:r>
              <a:rPr lang="en-US" dirty="0"/>
              <a:t> 2: Side-effect before </a:t>
            </a:r>
            <a:r>
              <a:rPr lang="en-US" b="1" dirty="0"/>
              <a:t>await</a:t>
            </a:r>
          </a:p>
        </p:txBody>
      </p:sp>
      <p:sp>
        <p:nvSpPr>
          <p:cNvPr id="4" name="Slide Number Placeholder 3">
            <a:extLst>
              <a:ext uri="{FF2B5EF4-FFF2-40B4-BE49-F238E27FC236}">
                <a16:creationId xmlns:a16="http://schemas.microsoft.com/office/drawing/2014/main" id="{A9E8AE3D-F9F1-A80A-92FB-EF7AA9EA537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Rectangle 4">
            <a:extLst>
              <a:ext uri="{FF2B5EF4-FFF2-40B4-BE49-F238E27FC236}">
                <a16:creationId xmlns:a16="http://schemas.microsoft.com/office/drawing/2014/main" id="{45DB45DA-C721-39D6-8D2B-F673BB783A5B}"/>
              </a:ext>
            </a:extLst>
          </p:cNvPr>
          <p:cNvSpPr/>
          <p:nvPr/>
        </p:nvSpPr>
        <p:spPr>
          <a:xfrm>
            <a:off x="1290145" y="2912564"/>
            <a:ext cx="7223234" cy="480302"/>
          </a:xfrm>
          <a:prstGeom prst="rect">
            <a:avLst/>
          </a:prstGeom>
          <a:solidFill>
            <a:schemeClr val="bg2">
              <a:lumMod val="75000"/>
              <a:alpha val="81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800" dirty="0" err="1">
              <a:solidFill>
                <a:schemeClr val="tx1"/>
              </a:solidFill>
            </a:endParaRPr>
          </a:p>
        </p:txBody>
      </p:sp>
      <p:sp>
        <p:nvSpPr>
          <p:cNvPr id="11" name="TextBox 10">
            <a:extLst>
              <a:ext uri="{FF2B5EF4-FFF2-40B4-BE49-F238E27FC236}">
                <a16:creationId xmlns:a16="http://schemas.microsoft.com/office/drawing/2014/main" id="{04A70C4F-62DF-3B99-2AD2-351E24CA15D7}"/>
              </a:ext>
            </a:extLst>
          </p:cNvPr>
          <p:cNvSpPr txBox="1"/>
          <p:nvPr/>
        </p:nvSpPr>
        <p:spPr>
          <a:xfrm>
            <a:off x="764627" y="1955052"/>
            <a:ext cx="7031420" cy="378565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buNone/>
            </a:pPr>
            <a:r>
              <a:rPr lang="en-US" sz="2000" b="0" dirty="0">
                <a:solidFill>
                  <a:srgbClr val="0000FF"/>
                </a:solidFill>
                <a:effectLst/>
                <a:latin typeface="Consolas" panose="020B0609020204030204" pitchFamily="49" charset="0"/>
              </a:rPr>
              <a:t>async</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function</a:t>
            </a:r>
            <a:r>
              <a:rPr lang="en-US" sz="2000" b="0" dirty="0">
                <a:solidFill>
                  <a:srgbClr val="000000"/>
                </a:solidFill>
                <a:effectLst/>
                <a:latin typeface="Consolas" panose="020B0609020204030204" pitchFamily="49" charset="0"/>
              </a:rPr>
              <a:t> f() {</a:t>
            </a:r>
          </a:p>
          <a:p>
            <a:pPr algn="l">
              <a:buNone/>
            </a:pPr>
            <a:r>
              <a:rPr lang="en-US" sz="2000" b="0" dirty="0">
                <a:solidFill>
                  <a:srgbClr val="000000"/>
                </a:solidFill>
                <a:effectLst/>
                <a:latin typeface="Consolas" panose="020B0609020204030204" pitchFamily="49" charset="0"/>
              </a:rPr>
              <a:t>    console.log(</a:t>
            </a:r>
            <a:r>
              <a:rPr lang="en-US" sz="2000" b="0" dirty="0">
                <a:solidFill>
                  <a:srgbClr val="A31515"/>
                </a:solidFill>
                <a:effectLst/>
                <a:latin typeface="Consolas" panose="020B0609020204030204" pitchFamily="49" charset="0"/>
              </a:rPr>
              <a:t>'f started'</a:t>
            </a:r>
            <a:r>
              <a:rPr lang="en-US" sz="2000" b="0" dirty="0">
                <a:solidFill>
                  <a:srgbClr val="000000"/>
                </a:solidFill>
                <a:effectLst/>
                <a:latin typeface="Consolas" panose="020B0609020204030204" pitchFamily="49" charset="0"/>
              </a:rPr>
              <a:t>);</a:t>
            </a:r>
          </a:p>
          <a:p>
            <a:pPr algn="l">
              <a:buNone/>
            </a:pP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await</a:t>
            </a:r>
            <a:r>
              <a:rPr lang="en-US" sz="2000" b="0" dirty="0">
                <a:solidFill>
                  <a:srgbClr val="000000"/>
                </a:solidFill>
                <a:effectLst/>
                <a:latin typeface="Consolas" panose="020B0609020204030204" pitchFamily="49" charset="0"/>
              </a:rPr>
              <a:t> g();</a:t>
            </a:r>
          </a:p>
          <a:p>
            <a:pPr algn="l">
              <a:buNone/>
            </a:pPr>
            <a:r>
              <a:rPr lang="en-US" sz="2000" b="0" dirty="0">
                <a:solidFill>
                  <a:srgbClr val="000000"/>
                </a:solidFill>
                <a:effectLst/>
                <a:latin typeface="Consolas" panose="020B0609020204030204" pitchFamily="49" charset="0"/>
              </a:rPr>
              <a:t>    console.log(</a:t>
            </a:r>
            <a:r>
              <a:rPr lang="en-US" sz="2000" b="0" dirty="0">
                <a:solidFill>
                  <a:srgbClr val="A31515"/>
                </a:solidFill>
                <a:effectLst/>
                <a:latin typeface="Consolas" panose="020B0609020204030204" pitchFamily="49" charset="0"/>
              </a:rPr>
              <a:t>'f done'</a:t>
            </a:r>
            <a:r>
              <a:rPr lang="en-US" sz="2000" b="0" dirty="0">
                <a:solidFill>
                  <a:srgbClr val="000000"/>
                </a:solidFill>
                <a:effectLst/>
                <a:latin typeface="Consolas" panose="020B0609020204030204" pitchFamily="49" charset="0"/>
              </a:rPr>
              <a:t>);</a:t>
            </a:r>
          </a:p>
          <a:p>
            <a:pPr algn="l">
              <a:buNone/>
            </a:pPr>
            <a:r>
              <a:rPr lang="en-US" sz="2000" b="0" dirty="0">
                <a:solidFill>
                  <a:srgbClr val="000000"/>
                </a:solidFill>
                <a:effectLst/>
                <a:latin typeface="Consolas" panose="020B0609020204030204" pitchFamily="49" charset="0"/>
              </a:rPr>
              <a:t>}</a:t>
            </a:r>
          </a:p>
          <a:p>
            <a:pPr algn="l">
              <a:buNone/>
            </a:pPr>
            <a:br>
              <a:rPr lang="en-US" sz="2000" b="0" dirty="0">
                <a:solidFill>
                  <a:srgbClr val="000000"/>
                </a:solidFill>
                <a:effectLst/>
                <a:latin typeface="Consolas" panose="020B0609020204030204" pitchFamily="49" charset="0"/>
              </a:rPr>
            </a:br>
            <a:r>
              <a:rPr lang="en-US" sz="2000" b="0" dirty="0">
                <a:solidFill>
                  <a:srgbClr val="0000FF"/>
                </a:solidFill>
                <a:effectLst/>
                <a:latin typeface="Consolas" panose="020B0609020204030204" pitchFamily="49" charset="0"/>
              </a:rPr>
              <a:t>async</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function</a:t>
            </a:r>
            <a:r>
              <a:rPr lang="en-US" sz="2000" b="0" dirty="0">
                <a:solidFill>
                  <a:srgbClr val="000000"/>
                </a:solidFill>
                <a:effectLst/>
                <a:latin typeface="Consolas" panose="020B0609020204030204" pitchFamily="49" charset="0"/>
              </a:rPr>
              <a:t> g() {</a:t>
            </a:r>
          </a:p>
          <a:p>
            <a:pPr algn="l">
              <a:buNone/>
            </a:pPr>
            <a:r>
              <a:rPr lang="en-US" sz="2000" b="0" dirty="0">
                <a:solidFill>
                  <a:srgbClr val="000000"/>
                </a:solidFill>
                <a:effectLst/>
                <a:latin typeface="Consolas" panose="020B0609020204030204" pitchFamily="49" charset="0"/>
              </a:rPr>
              <a:t>    console.log(</a:t>
            </a:r>
            <a:r>
              <a:rPr lang="en-US" sz="2000" b="0" dirty="0">
                <a:solidFill>
                  <a:srgbClr val="A31515"/>
                </a:solidFill>
                <a:effectLst/>
                <a:latin typeface="Consolas" panose="020B0609020204030204" pitchFamily="49" charset="0"/>
              </a:rPr>
              <a:t>'g started'</a:t>
            </a:r>
            <a:r>
              <a:rPr lang="en-US" sz="2000" b="0" dirty="0">
                <a:solidFill>
                  <a:srgbClr val="000000"/>
                </a:solidFill>
                <a:effectLst/>
                <a:latin typeface="Consolas" panose="020B0609020204030204" pitchFamily="49" charset="0"/>
              </a:rPr>
              <a:t>);</a:t>
            </a:r>
          </a:p>
          <a:p>
            <a:pPr algn="l">
              <a:buNone/>
            </a:pP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a:t>
            </a:r>
            <a:r>
              <a:rPr lang="en-US" sz="2000" b="0" dirty="0">
                <a:solidFill>
                  <a:srgbClr val="000000"/>
                </a:solidFill>
                <a:effectLst/>
                <a:latin typeface="Consolas" panose="020B0609020204030204" pitchFamily="49" charset="0"/>
              </a:rPr>
              <a:t> res = </a:t>
            </a:r>
            <a:r>
              <a:rPr lang="en-US" sz="2000" b="0" dirty="0">
                <a:solidFill>
                  <a:srgbClr val="0000FF"/>
                </a:solidFill>
                <a:effectLst/>
                <a:latin typeface="Consolas" panose="020B0609020204030204" pitchFamily="49" charset="0"/>
              </a:rPr>
              <a:t>await</a:t>
            </a:r>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fakeRequest</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32</a:t>
            </a:r>
            <a:r>
              <a:rPr lang="en-US" sz="2000" b="0" dirty="0">
                <a:solidFill>
                  <a:srgbClr val="000000"/>
                </a:solidFill>
                <a:effectLst/>
                <a:latin typeface="Consolas" panose="020B0609020204030204" pitchFamily="49" charset="0"/>
              </a:rPr>
              <a:t>);</a:t>
            </a:r>
          </a:p>
          <a:p>
            <a:pPr algn="l">
              <a:buNone/>
            </a:pPr>
            <a:r>
              <a:rPr lang="en-US" sz="2000" b="0" dirty="0">
                <a:solidFill>
                  <a:srgbClr val="000000"/>
                </a:solidFill>
                <a:effectLst/>
                <a:latin typeface="Consolas" panose="020B0609020204030204" pitchFamily="49" charset="0"/>
              </a:rPr>
              <a:t>    console.log(</a:t>
            </a:r>
            <a:r>
              <a:rPr lang="en-US" sz="2000" b="0" dirty="0">
                <a:solidFill>
                  <a:srgbClr val="A31515"/>
                </a:solidFill>
                <a:effectLst/>
                <a:latin typeface="Consolas" panose="020B0609020204030204" pitchFamily="49" charset="0"/>
              </a:rPr>
              <a:t>`</a:t>
            </a:r>
            <a:r>
              <a:rPr lang="en-US" sz="2000" b="0" dirty="0" err="1">
                <a:solidFill>
                  <a:srgbClr val="A31515"/>
                </a:solidFill>
                <a:effectLst/>
                <a:latin typeface="Consolas" panose="020B0609020204030204" pitchFamily="49" charset="0"/>
              </a:rPr>
              <a:t>fakeRequest</a:t>
            </a:r>
            <a:r>
              <a:rPr lang="en-US" sz="2000" b="0" dirty="0">
                <a:solidFill>
                  <a:srgbClr val="A31515"/>
                </a:solidFill>
                <a:effectLst/>
                <a:latin typeface="Consolas" panose="020B0609020204030204" pitchFamily="49" charset="0"/>
              </a:rPr>
              <a:t>(32) returned: </a:t>
            </a:r>
            <a:r>
              <a:rPr lang="en-US" sz="2000" b="0" dirty="0">
                <a:solidFill>
                  <a:srgbClr val="0000FF"/>
                </a:solidFill>
                <a:effectLst/>
                <a:latin typeface="Consolas" panose="020B0609020204030204" pitchFamily="49" charset="0"/>
              </a:rPr>
              <a:t>${</a:t>
            </a:r>
            <a:r>
              <a:rPr lang="en-US" sz="2000" b="0" dirty="0">
                <a:solidFill>
                  <a:srgbClr val="000000"/>
                </a:solidFill>
                <a:effectLst/>
                <a:latin typeface="Consolas" panose="020B0609020204030204" pitchFamily="49" charset="0"/>
              </a:rPr>
              <a:t>res</a:t>
            </a:r>
            <a:r>
              <a:rPr lang="en-US" sz="2000" b="0" dirty="0">
                <a:solidFill>
                  <a:srgbClr val="0000FF"/>
                </a:solidFill>
                <a:effectLst/>
                <a:latin typeface="Consolas" panose="020B0609020204030204" pitchFamily="49" charset="0"/>
              </a:rPr>
              <a:t>}</a:t>
            </a:r>
            <a:r>
              <a:rPr lang="en-US" sz="2000" b="0" dirty="0">
                <a:solidFill>
                  <a:srgbClr val="A31515"/>
                </a:solidFill>
                <a:effectLst/>
                <a:latin typeface="Consolas" panose="020B0609020204030204" pitchFamily="49" charset="0"/>
              </a:rPr>
              <a:t>`</a:t>
            </a:r>
            <a:r>
              <a:rPr lang="en-US" sz="2000" b="0" dirty="0">
                <a:solidFill>
                  <a:srgbClr val="000000"/>
                </a:solidFill>
                <a:effectLst/>
                <a:latin typeface="Consolas" panose="020B0609020204030204" pitchFamily="49" charset="0"/>
              </a:rPr>
              <a:t>);</a:t>
            </a:r>
          </a:p>
          <a:p>
            <a:pPr algn="l">
              <a:buNone/>
            </a:pPr>
            <a:r>
              <a:rPr lang="en-US" sz="2000" b="0" dirty="0">
                <a:solidFill>
                  <a:srgbClr val="000000"/>
                </a:solidFill>
                <a:effectLst/>
                <a:latin typeface="Consolas" panose="020B0609020204030204" pitchFamily="49" charset="0"/>
              </a:rPr>
              <a:t>}</a:t>
            </a:r>
          </a:p>
        </p:txBody>
      </p:sp>
      <p:sp>
        <p:nvSpPr>
          <p:cNvPr id="12" name="Rectangle 11">
            <a:extLst>
              <a:ext uri="{FF2B5EF4-FFF2-40B4-BE49-F238E27FC236}">
                <a16:creationId xmlns:a16="http://schemas.microsoft.com/office/drawing/2014/main" id="{5A643412-0F84-C000-DE6A-D0FF1D40B3B6}"/>
              </a:ext>
            </a:extLst>
          </p:cNvPr>
          <p:cNvSpPr/>
          <p:nvPr/>
        </p:nvSpPr>
        <p:spPr>
          <a:xfrm>
            <a:off x="1387366" y="4723007"/>
            <a:ext cx="7223234" cy="480302"/>
          </a:xfrm>
          <a:prstGeom prst="rect">
            <a:avLst/>
          </a:prstGeom>
          <a:solidFill>
            <a:schemeClr val="tx2">
              <a:lumMod val="20000"/>
              <a:lumOff val="80000"/>
              <a:alpha val="81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800" dirty="0" err="1">
              <a:solidFill>
                <a:schemeClr val="tx1"/>
              </a:solidFill>
            </a:endParaRPr>
          </a:p>
        </p:txBody>
      </p:sp>
      <p:sp>
        <p:nvSpPr>
          <p:cNvPr id="13" name="Rectangle 12">
            <a:extLst>
              <a:ext uri="{FF2B5EF4-FFF2-40B4-BE49-F238E27FC236}">
                <a16:creationId xmlns:a16="http://schemas.microsoft.com/office/drawing/2014/main" id="{69F8F9ED-1E90-84ED-40DB-6F66F573A069}"/>
              </a:ext>
            </a:extLst>
          </p:cNvPr>
          <p:cNvSpPr/>
          <p:nvPr/>
        </p:nvSpPr>
        <p:spPr>
          <a:xfrm>
            <a:off x="1290145" y="2193657"/>
            <a:ext cx="7223234" cy="480302"/>
          </a:xfrm>
          <a:prstGeom prst="rect">
            <a:avLst/>
          </a:prstGeom>
          <a:solidFill>
            <a:schemeClr val="accent2">
              <a:lumMod val="20000"/>
              <a:lumOff val="80000"/>
              <a:alpha val="53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800" dirty="0" err="1">
              <a:solidFill>
                <a:schemeClr val="tx1"/>
              </a:solidFill>
            </a:endParaRPr>
          </a:p>
        </p:txBody>
      </p:sp>
      <p:sp>
        <p:nvSpPr>
          <p:cNvPr id="14" name="Rectangle 13">
            <a:extLst>
              <a:ext uri="{FF2B5EF4-FFF2-40B4-BE49-F238E27FC236}">
                <a16:creationId xmlns:a16="http://schemas.microsoft.com/office/drawing/2014/main" id="{DADCBE6A-5839-C307-DF51-AE86B364357F}"/>
              </a:ext>
            </a:extLst>
          </p:cNvPr>
          <p:cNvSpPr/>
          <p:nvPr/>
        </p:nvSpPr>
        <p:spPr>
          <a:xfrm>
            <a:off x="1387366" y="4004100"/>
            <a:ext cx="7223234" cy="480302"/>
          </a:xfrm>
          <a:prstGeom prst="rect">
            <a:avLst/>
          </a:prstGeom>
          <a:solidFill>
            <a:schemeClr val="accent2">
              <a:lumMod val="20000"/>
              <a:lumOff val="80000"/>
              <a:alpha val="53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800" dirty="0" err="1">
              <a:solidFill>
                <a:schemeClr val="tx1"/>
              </a:solidFill>
            </a:endParaRPr>
          </a:p>
        </p:txBody>
      </p:sp>
      <p:sp>
        <p:nvSpPr>
          <p:cNvPr id="17" name="TextBox 16">
            <a:extLst>
              <a:ext uri="{FF2B5EF4-FFF2-40B4-BE49-F238E27FC236}">
                <a16:creationId xmlns:a16="http://schemas.microsoft.com/office/drawing/2014/main" id="{8D977F1E-A97C-B8CF-E7DE-A5F86D0EEA09}"/>
              </a:ext>
            </a:extLst>
          </p:cNvPr>
          <p:cNvSpPr txBox="1"/>
          <p:nvPr/>
        </p:nvSpPr>
        <p:spPr>
          <a:xfrm>
            <a:off x="9511861" y="2496859"/>
            <a:ext cx="2280745" cy="1902373"/>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000" dirty="0">
                <a:solidFill>
                  <a:schemeClr val="tx1"/>
                </a:solidFill>
                <a:latin typeface="Verdana" panose="020B0604030504040204" pitchFamily="34" charset="0"/>
                <a:ea typeface="Verdana" panose="020B0604030504040204" pitchFamily="34" charset="0"/>
              </a:rPr>
              <a:t>These two are actually part of the *same* critical section</a:t>
            </a:r>
          </a:p>
        </p:txBody>
      </p:sp>
      <p:cxnSp>
        <p:nvCxnSpPr>
          <p:cNvPr id="19" name="Straight Arrow Connector 18">
            <a:extLst>
              <a:ext uri="{FF2B5EF4-FFF2-40B4-BE49-F238E27FC236}">
                <a16:creationId xmlns:a16="http://schemas.microsoft.com/office/drawing/2014/main" id="{2FF16C3B-13C4-FBCC-428D-E2ABF7C54CA9}"/>
              </a:ext>
            </a:extLst>
          </p:cNvPr>
          <p:cNvCxnSpPr>
            <a:stCxn id="17" idx="1"/>
            <a:endCxn id="13" idx="3"/>
          </p:cNvCxnSpPr>
          <p:nvPr/>
        </p:nvCxnSpPr>
        <p:spPr>
          <a:xfrm flipH="1" flipV="1">
            <a:off x="8513379" y="2433808"/>
            <a:ext cx="998482" cy="1014238"/>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8030F6E7-8950-9C0B-4A9F-3CA0E4917395}"/>
              </a:ext>
            </a:extLst>
          </p:cNvPr>
          <p:cNvCxnSpPr>
            <a:cxnSpLocks/>
            <a:stCxn id="17" idx="1"/>
            <a:endCxn id="14" idx="3"/>
          </p:cNvCxnSpPr>
          <p:nvPr/>
        </p:nvCxnSpPr>
        <p:spPr>
          <a:xfrm flipH="1">
            <a:off x="8610600" y="3448046"/>
            <a:ext cx="901261" cy="796205"/>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63238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6A4DA-4E4F-5F9D-7803-A9EC723C48B4}"/>
              </a:ext>
            </a:extLst>
          </p:cNvPr>
          <p:cNvSpPr>
            <a:spLocks noGrp="1"/>
          </p:cNvSpPr>
          <p:nvPr>
            <p:ph type="title"/>
          </p:nvPr>
        </p:nvSpPr>
        <p:spPr/>
        <p:txBody>
          <a:bodyPr/>
          <a:lstStyle/>
          <a:p>
            <a:r>
              <a:rPr lang="en-US" dirty="0"/>
              <a:t>How does JS Engine make this happen?</a:t>
            </a:r>
          </a:p>
        </p:txBody>
      </p:sp>
      <p:sp>
        <p:nvSpPr>
          <p:cNvPr id="4" name="Slide Number Placeholder 3">
            <a:extLst>
              <a:ext uri="{FF2B5EF4-FFF2-40B4-BE49-F238E27FC236}">
                <a16:creationId xmlns:a16="http://schemas.microsoft.com/office/drawing/2014/main" id="{69CEE083-CBA5-93C3-4C05-768A2B33BC1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19" name="Text Placeholder 3">
            <a:extLst>
              <a:ext uri="{FF2B5EF4-FFF2-40B4-BE49-F238E27FC236}">
                <a16:creationId xmlns:a16="http://schemas.microsoft.com/office/drawing/2014/main" id="{D33806CF-2E13-84B9-7FB1-98121DD0B847}"/>
              </a:ext>
            </a:extLst>
          </p:cNvPr>
          <p:cNvSpPr txBox="1">
            <a:spLocks/>
          </p:cNvSpPr>
          <p:nvPr/>
        </p:nvSpPr>
        <p:spPr>
          <a:xfrm>
            <a:off x="838200" y="1844023"/>
            <a:ext cx="3351707" cy="4124977"/>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One Event Loop means that we have single thread of execution</a:t>
            </a:r>
          </a:p>
          <a:p>
            <a:r>
              <a:rPr lang="en-US" dirty="0" err="1"/>
              <a:t>WebAPI</a:t>
            </a:r>
            <a:r>
              <a:rPr lang="en-US" dirty="0"/>
              <a:t> are used for asynchronous tasks</a:t>
            </a:r>
          </a:p>
          <a:p>
            <a:r>
              <a:rPr lang="en-US" dirty="0"/>
              <a:t>Queues are used for “await”-</a:t>
            </a:r>
            <a:r>
              <a:rPr lang="en-US" dirty="0" err="1"/>
              <a:t>ing</a:t>
            </a:r>
            <a:r>
              <a:rPr lang="en-US" dirty="0"/>
              <a:t> tasks</a:t>
            </a:r>
          </a:p>
          <a:p>
            <a:r>
              <a:rPr lang="en-US" dirty="0"/>
              <a:t>When call stack gets empty, event loop picks up tasks from Callback Queue</a:t>
            </a:r>
          </a:p>
        </p:txBody>
      </p:sp>
      <p:pic>
        <p:nvPicPr>
          <p:cNvPr id="23" name="Content Placeholder 22" descr="A diagram of a process&#10;&#10;Description automatically generated">
            <a:extLst>
              <a:ext uri="{FF2B5EF4-FFF2-40B4-BE49-F238E27FC236}">
                <a16:creationId xmlns:a16="http://schemas.microsoft.com/office/drawing/2014/main" id="{49EBE5D3-09A9-6589-D57D-2D3C018F8B3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178300" y="1606551"/>
            <a:ext cx="7163893" cy="4362449"/>
          </a:xfrm>
        </p:spPr>
      </p:pic>
    </p:spTree>
    <p:extLst>
      <p:ext uri="{BB962C8B-B14F-4D97-AF65-F5344CB8AC3E}">
        <p14:creationId xmlns:p14="http://schemas.microsoft.com/office/powerpoint/2010/main" val="39295080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7DD3DB5-27AA-2C60-D5C7-12889F0685C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itle 4">
            <a:extLst>
              <a:ext uri="{FF2B5EF4-FFF2-40B4-BE49-F238E27FC236}">
                <a16:creationId xmlns:a16="http://schemas.microsoft.com/office/drawing/2014/main" id="{C79F519B-B282-FFA4-D3A7-6E0C19BC95AE}"/>
              </a:ext>
            </a:extLst>
          </p:cNvPr>
          <p:cNvSpPr>
            <a:spLocks noGrp="1"/>
          </p:cNvSpPr>
          <p:nvPr>
            <p:ph type="title" idx="4294967295"/>
          </p:nvPr>
        </p:nvSpPr>
        <p:spPr>
          <a:xfrm>
            <a:off x="1456871" y="1465627"/>
            <a:ext cx="8958943" cy="3926745"/>
          </a:xfrm>
        </p:spPr>
        <p:txBody>
          <a:bodyPr>
            <a:normAutofit/>
          </a:bodyPr>
          <a:lstStyle/>
          <a:p>
            <a:r>
              <a:rPr lang="en-US" sz="3600" dirty="0">
                <a:solidFill>
                  <a:schemeClr val="accent1">
                    <a:lumMod val="40000"/>
                    <a:lumOff val="60000"/>
                  </a:schemeClr>
                </a:solidFill>
              </a:rPr>
              <a:t>We achieve this goal using two techniques:</a:t>
            </a:r>
            <a:br>
              <a:rPr lang="en-US" sz="3600" dirty="0">
                <a:solidFill>
                  <a:schemeClr val="accent1">
                    <a:lumMod val="40000"/>
                    <a:lumOff val="60000"/>
                  </a:schemeClr>
                </a:solidFill>
              </a:rPr>
            </a:br>
            <a:r>
              <a:rPr lang="en-US" sz="3600" dirty="0">
                <a:solidFill>
                  <a:schemeClr val="accent1">
                    <a:lumMod val="40000"/>
                    <a:lumOff val="60000"/>
                  </a:schemeClr>
                </a:solidFill>
              </a:rPr>
              <a:t> </a:t>
            </a:r>
            <a:br>
              <a:rPr lang="en-US" sz="3600" dirty="0">
                <a:solidFill>
                  <a:schemeClr val="accent1">
                    <a:lumMod val="40000"/>
                    <a:lumOff val="60000"/>
                  </a:schemeClr>
                </a:solidFill>
              </a:rPr>
            </a:br>
            <a:r>
              <a:rPr lang="en-US" sz="3600" dirty="0">
                <a:solidFill>
                  <a:schemeClr val="accent1">
                    <a:lumMod val="40000"/>
                    <a:lumOff val="60000"/>
                  </a:schemeClr>
                </a:solidFill>
              </a:rPr>
              <a:t>1. cooperative multiprocessing </a:t>
            </a:r>
            <a:br>
              <a:rPr lang="en-US" sz="3600" dirty="0">
                <a:solidFill>
                  <a:schemeClr val="accent1">
                    <a:lumMod val="40000"/>
                    <a:lumOff val="60000"/>
                  </a:schemeClr>
                </a:solidFill>
              </a:rPr>
            </a:br>
            <a:r>
              <a:rPr lang="en-US" sz="3600" dirty="0">
                <a:solidFill>
                  <a:schemeClr val="accent1">
                    <a:lumMod val="40000"/>
                    <a:lumOff val="60000"/>
                  </a:schemeClr>
                </a:solidFill>
              </a:rPr>
              <a:t> </a:t>
            </a:r>
            <a:br>
              <a:rPr lang="en-US" sz="3600" dirty="0">
                <a:solidFill>
                  <a:schemeClr val="accent1">
                    <a:lumMod val="40000"/>
                    <a:lumOff val="60000"/>
                  </a:schemeClr>
                </a:solidFill>
              </a:rPr>
            </a:br>
            <a:r>
              <a:rPr lang="en-US" sz="3600" dirty="0">
                <a:solidFill>
                  <a:schemeClr val="accent1">
                    <a:lumMod val="40000"/>
                    <a:lumOff val="60000"/>
                  </a:schemeClr>
                </a:solidFill>
              </a:rPr>
              <a:t>2. </a:t>
            </a:r>
            <a:r>
              <a:rPr lang="en-US" sz="3600" dirty="0">
                <a:solidFill>
                  <a:schemeClr val="accent5">
                    <a:lumMod val="75000"/>
                  </a:schemeClr>
                </a:solidFill>
              </a:rPr>
              <a:t>non-blocking IO </a:t>
            </a:r>
          </a:p>
        </p:txBody>
      </p:sp>
      <p:sp>
        <p:nvSpPr>
          <p:cNvPr id="2" name="Arrow: Left 1">
            <a:extLst>
              <a:ext uri="{FF2B5EF4-FFF2-40B4-BE49-F238E27FC236}">
                <a16:creationId xmlns:a16="http://schemas.microsoft.com/office/drawing/2014/main" id="{54338F1D-8D25-26AB-12F7-6AB5CC1889B6}"/>
              </a:ext>
            </a:extLst>
          </p:cNvPr>
          <p:cNvSpPr/>
          <p:nvPr/>
        </p:nvSpPr>
        <p:spPr>
          <a:xfrm>
            <a:off x="7180035" y="4826277"/>
            <a:ext cx="1787704" cy="365125"/>
          </a:xfrm>
          <a:prstGeom prst="leftArrow">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800" dirty="0" err="1">
              <a:solidFill>
                <a:schemeClr val="tx1"/>
              </a:solidFill>
            </a:endParaRPr>
          </a:p>
        </p:txBody>
      </p:sp>
      <p:sp>
        <p:nvSpPr>
          <p:cNvPr id="4" name="Title 1">
            <a:extLst>
              <a:ext uri="{FF2B5EF4-FFF2-40B4-BE49-F238E27FC236}">
                <a16:creationId xmlns:a16="http://schemas.microsoft.com/office/drawing/2014/main" id="{C2A15C0C-ED91-0841-C6C1-F5B20B479F10}"/>
              </a:ext>
            </a:extLst>
          </p:cNvPr>
          <p:cNvSpPr txBox="1">
            <a:spLocks/>
          </p:cNvSpPr>
          <p:nvPr/>
        </p:nvSpPr>
        <p:spPr>
          <a:xfrm>
            <a:off x="838200" y="136525"/>
            <a:ext cx="10515600" cy="1325563"/>
          </a:xfrm>
          <a:prstGeom prst="rect">
            <a:avLst/>
          </a:prstGeom>
        </p:spPr>
        <p:txBody>
          <a:bodyPr/>
          <a:lst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a:lstStyle>
          <a:p>
            <a:r>
              <a:rPr lang="en-US" sz="3600" dirty="0"/>
              <a:t>But where does the non-blocking IO come from?</a:t>
            </a:r>
          </a:p>
        </p:txBody>
      </p:sp>
      <p:cxnSp>
        <p:nvCxnSpPr>
          <p:cNvPr id="7" name="Straight Connector 6">
            <a:extLst>
              <a:ext uri="{FF2B5EF4-FFF2-40B4-BE49-F238E27FC236}">
                <a16:creationId xmlns:a16="http://schemas.microsoft.com/office/drawing/2014/main" id="{C14AFAB6-0A8A-228F-42BF-62C6AFED3B3B}"/>
              </a:ext>
            </a:extLst>
          </p:cNvPr>
          <p:cNvCxnSpPr/>
          <p:nvPr/>
        </p:nvCxnSpPr>
        <p:spPr>
          <a:xfrm>
            <a:off x="944217" y="1465627"/>
            <a:ext cx="10187609" cy="0"/>
          </a:xfrm>
          <a:prstGeom prst="line">
            <a:avLst/>
          </a:prstGeom>
          <a:ln w="127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82173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p:txBody>
          <a:bodyPr>
            <a:normAutofit lnSpcReduction="10000"/>
          </a:bodyPr>
          <a:lstStyle/>
          <a:p>
            <a:r>
              <a:rPr lang="en-US" dirty="0"/>
              <a:t>At the end of this lesson, you should be prepared to:</a:t>
            </a:r>
          </a:p>
          <a:p>
            <a:pPr lvl="1"/>
            <a:r>
              <a:rPr lang="en-US" dirty="0"/>
              <a:t>Explain the difference between JS run-to-completion semantics and interrupt-based semantics.</a:t>
            </a:r>
          </a:p>
          <a:p>
            <a:pPr lvl="1"/>
            <a:r>
              <a:rPr lang="en-US" dirty="0"/>
              <a:t>Given a simple program using async/await, work out the order in which the statements in the program will run.</a:t>
            </a:r>
          </a:p>
          <a:p>
            <a:pPr lvl="1"/>
            <a:r>
              <a:rPr lang="en-US" dirty="0"/>
              <a:t>Write simple programs that create and manage promises using async/await</a:t>
            </a:r>
          </a:p>
          <a:p>
            <a:pPr lvl="1"/>
            <a:r>
              <a:rPr lang="en-US" dirty="0"/>
              <a:t>Write simple programs to mask latency with concurrency by using non-blocking IO and </a:t>
            </a:r>
            <a:r>
              <a:rPr lang="en-US" dirty="0" err="1"/>
              <a:t>Promise.all</a:t>
            </a:r>
            <a:r>
              <a:rPr lang="en-US" dirty="0"/>
              <a:t> in TypeScript.</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3</a:t>
            </a:fld>
            <a:endParaRPr lang="en-US"/>
          </a:p>
        </p:txBody>
      </p:sp>
    </p:spTree>
    <p:extLst>
      <p:ext uri="{BB962C8B-B14F-4D97-AF65-F5344CB8AC3E}">
        <p14:creationId xmlns:p14="http://schemas.microsoft.com/office/powerpoint/2010/main" val="18316646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97F1B-AB6B-840B-6109-A5F224D49245}"/>
              </a:ext>
            </a:extLst>
          </p:cNvPr>
          <p:cNvSpPr>
            <a:spLocks noGrp="1"/>
          </p:cNvSpPr>
          <p:nvPr>
            <p:ph type="title"/>
          </p:nvPr>
        </p:nvSpPr>
        <p:spPr/>
        <p:txBody>
          <a:bodyPr/>
          <a:lstStyle/>
          <a:p>
            <a:r>
              <a:rPr lang="en-US" dirty="0"/>
              <a:t>Answer: JS/TS has some primitives for starting a non-blocking computation</a:t>
            </a:r>
          </a:p>
        </p:txBody>
      </p:sp>
      <p:sp>
        <p:nvSpPr>
          <p:cNvPr id="3" name="Content Placeholder 2">
            <a:extLst>
              <a:ext uri="{FF2B5EF4-FFF2-40B4-BE49-F238E27FC236}">
                <a16:creationId xmlns:a16="http://schemas.microsoft.com/office/drawing/2014/main" id="{2703E4AB-0914-33F5-4E7F-B4F98687C364}"/>
              </a:ext>
            </a:extLst>
          </p:cNvPr>
          <p:cNvSpPr>
            <a:spLocks noGrp="1"/>
          </p:cNvSpPr>
          <p:nvPr>
            <p:ph idx="1"/>
          </p:nvPr>
        </p:nvSpPr>
        <p:spPr>
          <a:xfrm>
            <a:off x="838200" y="1500160"/>
            <a:ext cx="7977810" cy="4403683"/>
          </a:xfrm>
        </p:spPr>
        <p:txBody>
          <a:bodyPr>
            <a:normAutofit fontScale="92500" lnSpcReduction="10000"/>
          </a:bodyPr>
          <a:lstStyle/>
          <a:p>
            <a:r>
              <a:rPr lang="en-US" dirty="0"/>
              <a:t>These are things like http requests, I/O operations, or timers.</a:t>
            </a:r>
          </a:p>
          <a:p>
            <a:r>
              <a:rPr lang="en-US" dirty="0"/>
              <a:t>Each of these returns a promise that you can </a:t>
            </a:r>
            <a:r>
              <a:rPr lang="en-US" b="1" dirty="0"/>
              <a:t>await</a:t>
            </a:r>
            <a:r>
              <a:rPr lang="en-US" dirty="0"/>
              <a:t>.  The promise runs while it is pending, and produces the response from the http request, or the contents of the file, etc.</a:t>
            </a:r>
          </a:p>
          <a:p>
            <a:r>
              <a:rPr lang="en-US" dirty="0"/>
              <a:t>You will hardly ever call one of these primitives yourself; usually they are wrapped in a convenient procedure, e.g., we write</a:t>
            </a:r>
          </a:p>
          <a:p>
            <a:pPr marL="0" indent="0">
              <a:buNone/>
            </a:pPr>
            <a:r>
              <a:rPr lang="en-US" b="0" dirty="0">
                <a:solidFill>
                  <a:srgbClr val="0070C1"/>
                </a:solidFill>
                <a:effectLst/>
                <a:latin typeface="Consolas" panose="020B0609020204030204" pitchFamily="49" charset="0"/>
              </a:rPr>
              <a:t>	</a:t>
            </a:r>
            <a:r>
              <a:rPr lang="en-US" b="0" dirty="0" err="1">
                <a:solidFill>
                  <a:srgbClr val="0070C1"/>
                </a:solidFill>
                <a:effectLst/>
                <a:latin typeface="Consolas" panose="020B0609020204030204" pitchFamily="49" charset="0"/>
              </a:rPr>
              <a:t>axios</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get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'https://rest-</a:t>
            </a:r>
            <a:r>
              <a:rPr lang="en-US" b="0" dirty="0" err="1">
                <a:solidFill>
                  <a:srgbClr val="A31515"/>
                </a:solidFill>
                <a:effectLst/>
                <a:latin typeface="Consolas" panose="020B0609020204030204" pitchFamily="49" charset="0"/>
              </a:rPr>
              <a:t>example.covey.town</a:t>
            </a:r>
            <a:r>
              <a:rPr lang="en-US" dirty="0">
                <a:solidFill>
                  <a:srgbClr val="A31515"/>
                </a:solidFill>
                <a:latin typeface="Consolas" panose="020B0609020204030204" pitchFamily="49" charset="0"/>
              </a:rPr>
              <a:t>’</a:t>
            </a:r>
            <a:r>
              <a:rPr lang="en-US" b="0" dirty="0">
                <a:solidFill>
                  <a:srgbClr val="000000"/>
                </a:solidFill>
                <a:effectLst/>
                <a:latin typeface="Consolas" panose="020B0609020204030204" pitchFamily="49" charset="0"/>
              </a:rPr>
              <a:t>)</a:t>
            </a:r>
          </a:p>
          <a:p>
            <a:pPr marL="0" indent="0">
              <a:buNone/>
            </a:pPr>
            <a:r>
              <a:rPr lang="en-US" dirty="0"/>
              <a:t>  to make an http request, or </a:t>
            </a:r>
          </a:p>
          <a:p>
            <a:pPr marL="0" indent="0">
              <a:buNone/>
            </a:pPr>
            <a:r>
              <a:rPr lang="en-US" b="0" dirty="0">
                <a:solidFill>
                  <a:srgbClr val="267F99"/>
                </a:solidFill>
                <a:effectLst/>
                <a:latin typeface="Consolas" panose="020B0609020204030204" pitchFamily="49" charset="0"/>
              </a:rPr>
              <a:t>	</a:t>
            </a:r>
            <a:r>
              <a:rPr lang="en-US" b="0" dirty="0" err="1">
                <a:solidFill>
                  <a:srgbClr val="267F99"/>
                </a:solidFill>
                <a:effectLst/>
                <a:latin typeface="Consolas" panose="020B0609020204030204" pitchFamily="49" charset="0"/>
              </a:rPr>
              <a:t>fs</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readFile</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filename)</a:t>
            </a:r>
          </a:p>
          <a:p>
            <a:pPr marL="0" indent="0">
              <a:buNone/>
            </a:pPr>
            <a:r>
              <a:rPr lang="en-US" dirty="0"/>
              <a:t>  to read the contents of a file.</a:t>
            </a:r>
          </a:p>
        </p:txBody>
      </p:sp>
      <p:sp>
        <p:nvSpPr>
          <p:cNvPr id="4" name="Slide Number Placeholder 3">
            <a:extLst>
              <a:ext uri="{FF2B5EF4-FFF2-40B4-BE49-F238E27FC236}">
                <a16:creationId xmlns:a16="http://schemas.microsoft.com/office/drawing/2014/main" id="{60F72ED1-8460-2361-2157-86149564204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D6522DE9-0421-F750-27F0-655F93E36D8C}"/>
              </a:ext>
            </a:extLst>
          </p:cNvPr>
          <p:cNvPicPr>
            <a:picLocks noChangeAspect="1"/>
          </p:cNvPicPr>
          <p:nvPr/>
        </p:nvPicPr>
        <p:blipFill>
          <a:blip r:embed="rId3"/>
          <a:stretch>
            <a:fillRect/>
          </a:stretch>
        </p:blipFill>
        <p:spPr>
          <a:xfrm>
            <a:off x="8610600" y="3879850"/>
            <a:ext cx="2876117" cy="2476500"/>
          </a:xfrm>
          <a:prstGeom prst="rect">
            <a:avLst/>
          </a:prstGeom>
        </p:spPr>
      </p:pic>
    </p:spTree>
    <p:extLst>
      <p:ext uri="{BB962C8B-B14F-4D97-AF65-F5344CB8AC3E}">
        <p14:creationId xmlns:p14="http://schemas.microsoft.com/office/powerpoint/2010/main" val="2269576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226FF4-569C-DD33-AED3-92AB22E9837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D7B1A70-A661-CB73-EF38-5407A4860FD0}"/>
              </a:ext>
            </a:extLst>
          </p:cNvPr>
          <p:cNvSpPr>
            <a:spLocks noGrp="1"/>
          </p:cNvSpPr>
          <p:nvPr>
            <p:ph type="title"/>
          </p:nvPr>
        </p:nvSpPr>
        <p:spPr/>
        <p:txBody>
          <a:bodyPr/>
          <a:lstStyle/>
          <a:p>
            <a:r>
              <a:rPr lang="en-US" dirty="0"/>
              <a:t>Pattern for starting a concurrent computation using non-blocking I/O</a:t>
            </a:r>
          </a:p>
        </p:txBody>
      </p:sp>
      <p:sp>
        <p:nvSpPr>
          <p:cNvPr id="3" name="Content Placeholder 2">
            <a:extLst>
              <a:ext uri="{FF2B5EF4-FFF2-40B4-BE49-F238E27FC236}">
                <a16:creationId xmlns:a16="http://schemas.microsoft.com/office/drawing/2014/main" id="{20B54715-F78B-E47F-DD7F-09C6127E7987}"/>
              </a:ext>
            </a:extLst>
          </p:cNvPr>
          <p:cNvSpPr>
            <a:spLocks noGrp="1"/>
          </p:cNvSpPr>
          <p:nvPr>
            <p:ph idx="1"/>
          </p:nvPr>
        </p:nvSpPr>
        <p:spPr>
          <a:xfrm>
            <a:off x="733302" y="3615328"/>
            <a:ext cx="11155326" cy="2431337"/>
          </a:xfrm>
        </p:spPr>
        <p:txBody>
          <a:bodyPr>
            <a:normAutofit/>
          </a:bodyPr>
          <a:lstStyle/>
          <a:p>
            <a:pPr marL="457200" indent="-457200">
              <a:buFont typeface="+mj-lt"/>
              <a:buAutoNum type="arabicPeriod"/>
            </a:pPr>
            <a:r>
              <a:rPr lang="en-US" dirty="0"/>
              <a:t>The first console.log is printed</a:t>
            </a:r>
          </a:p>
          <a:p>
            <a:pPr marL="457200" indent="-457200">
              <a:buFont typeface="+mj-lt"/>
              <a:buAutoNum type="arabicPeriod"/>
            </a:pPr>
            <a:r>
              <a:rPr lang="en-US" dirty="0"/>
              <a:t>The http request is sent, using non-blocking </a:t>
            </a:r>
            <a:r>
              <a:rPr lang="en-US" dirty="0" err="1"/>
              <a:t>i</a:t>
            </a:r>
            <a:r>
              <a:rPr lang="en-US" dirty="0"/>
              <a:t>/o</a:t>
            </a:r>
          </a:p>
          <a:p>
            <a:pPr marL="457200" indent="-457200">
              <a:buFont typeface="+mj-lt"/>
              <a:buAutoNum type="arabicPeriod"/>
            </a:pPr>
            <a:r>
              <a:rPr lang="en-US" dirty="0"/>
              <a:t>A promise is created to run the second console.log </a:t>
            </a:r>
            <a:r>
              <a:rPr lang="en-US" i="1" dirty="0"/>
              <a:t>after</a:t>
            </a:r>
            <a:r>
              <a:rPr lang="en-US" dirty="0"/>
              <a:t> the </a:t>
            </a:r>
            <a:r>
              <a:rPr lang="en-US" dirty="0" err="1"/>
              <a:t>axios.get</a:t>
            </a:r>
            <a:r>
              <a:rPr lang="en-US" dirty="0"/>
              <a:t> returns</a:t>
            </a:r>
          </a:p>
          <a:p>
            <a:pPr marL="457200" indent="-457200">
              <a:buFont typeface="+mj-lt"/>
              <a:buAutoNum type="arabicPeriod"/>
            </a:pPr>
            <a:r>
              <a:rPr lang="en-US" dirty="0"/>
              <a:t>The </a:t>
            </a:r>
            <a:r>
              <a:rPr lang="en-US" dirty="0" err="1"/>
              <a:t>makeRequest</a:t>
            </a:r>
            <a:r>
              <a:rPr lang="en-US" dirty="0"/>
              <a:t>() returns to its caller.</a:t>
            </a:r>
          </a:p>
          <a:p>
            <a:pPr marL="0" indent="0">
              <a:buNone/>
            </a:pPr>
            <a:endParaRPr lang="en-US" dirty="0"/>
          </a:p>
          <a:p>
            <a:endParaRPr lang="en-US" dirty="0"/>
          </a:p>
          <a:p>
            <a:endParaRPr lang="en-US" dirty="0"/>
          </a:p>
          <a:p>
            <a:endParaRPr lang="en-US" dirty="0"/>
          </a:p>
          <a:p>
            <a:endParaRPr lang="en-US" dirty="0"/>
          </a:p>
          <a:p>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5B2A0953-C362-FE1E-C37A-5B96A0D3CAE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8E719419-CB3C-745D-5085-FE68A131A990}"/>
              </a:ext>
            </a:extLst>
          </p:cNvPr>
          <p:cNvSpPr txBox="1"/>
          <p:nvPr/>
        </p:nvSpPr>
        <p:spPr>
          <a:xfrm>
            <a:off x="733302" y="1611457"/>
            <a:ext cx="10620498" cy="1631216"/>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2000" b="0" dirty="0">
                <a:solidFill>
                  <a:srgbClr val="0000FF"/>
                </a:solidFill>
                <a:effectLst/>
                <a:latin typeface="Consolas" panose="020B0609020204030204" pitchFamily="49" charset="0"/>
              </a:rPr>
              <a:t>export</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async</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function</a:t>
            </a:r>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makeRequest</a:t>
            </a:r>
            <a:r>
              <a:rPr lang="en-US" sz="2000" b="0" dirty="0">
                <a:solidFill>
                  <a:srgbClr val="000000"/>
                </a:solidFill>
                <a:effectLst/>
                <a:latin typeface="Consolas" panose="020B0609020204030204" pitchFamily="49" charset="0"/>
              </a:rPr>
              <a:t>(</a:t>
            </a:r>
            <a:r>
              <a:rPr lang="en-US" sz="2000" b="0" dirty="0" err="1">
                <a:solidFill>
                  <a:srgbClr val="000000"/>
                </a:solidFill>
                <a:effectLst/>
                <a:latin typeface="Consolas" panose="020B0609020204030204" pitchFamily="49" charset="0"/>
              </a:rPr>
              <a:t>requestNumber:number</a:t>
            </a:r>
            <a:r>
              <a:rPr lang="en-US" sz="2000" b="0" dirty="0">
                <a:solidFill>
                  <a:srgbClr val="000000"/>
                </a:solidFill>
                <a:effectLst/>
                <a:latin typeface="Consolas" panose="020B0609020204030204" pitchFamily="49" charset="0"/>
              </a:rPr>
              <a:t>) {</a:t>
            </a:r>
          </a:p>
          <a:p>
            <a:pPr algn="l"/>
            <a:r>
              <a:rPr lang="en-US" sz="2000" b="0" dirty="0">
                <a:solidFill>
                  <a:srgbClr val="000000"/>
                </a:solidFill>
                <a:effectLst/>
                <a:latin typeface="Consolas" panose="020B0609020204030204" pitchFamily="49" charset="0"/>
              </a:rPr>
              <a:t>    console.log(</a:t>
            </a:r>
            <a:r>
              <a:rPr lang="en-US" sz="2000" b="0" dirty="0">
                <a:solidFill>
                  <a:srgbClr val="A31515"/>
                </a:solidFill>
                <a:effectLst/>
                <a:latin typeface="Consolas" panose="020B0609020204030204" pitchFamily="49" charset="0"/>
              </a:rPr>
              <a:t>`starting </a:t>
            </a:r>
            <a:r>
              <a:rPr lang="en-US" sz="2000" b="0" dirty="0" err="1">
                <a:solidFill>
                  <a:srgbClr val="A31515"/>
                </a:solidFill>
                <a:effectLst/>
                <a:latin typeface="Consolas" panose="020B0609020204030204" pitchFamily="49" charset="0"/>
              </a:rPr>
              <a:t>makeRequest</a:t>
            </a:r>
            <a:r>
              <a:rPr lang="en-US" sz="2000" b="0" dirty="0">
                <a:solidFill>
                  <a:srgbClr val="A31515"/>
                </a:solidFill>
                <a:effectLst/>
                <a:latin typeface="Consolas" panose="020B0609020204030204" pitchFamily="49" charset="0"/>
              </a:rPr>
              <a:t>(</a:t>
            </a:r>
            <a:r>
              <a:rPr lang="en-US" sz="2000" b="0" dirty="0">
                <a:solidFill>
                  <a:srgbClr val="0000FF"/>
                </a:solidFill>
                <a:effectLst/>
                <a:latin typeface="Consolas" panose="020B0609020204030204" pitchFamily="49" charset="0"/>
              </a:rPr>
              <a:t>${</a:t>
            </a:r>
            <a:r>
              <a:rPr lang="en-US" sz="2000" b="0" dirty="0" err="1">
                <a:solidFill>
                  <a:srgbClr val="000000"/>
                </a:solidFill>
                <a:effectLst/>
                <a:latin typeface="Consolas" panose="020B0609020204030204" pitchFamily="49" charset="0"/>
              </a:rPr>
              <a:t>requestNumber</a:t>
            </a:r>
            <a:r>
              <a:rPr lang="en-US" sz="2000" b="0" dirty="0">
                <a:solidFill>
                  <a:srgbClr val="0000FF"/>
                </a:solidFill>
                <a:effectLst/>
                <a:latin typeface="Consolas" panose="020B0609020204030204" pitchFamily="49" charset="0"/>
              </a:rPr>
              <a:t>}</a:t>
            </a:r>
            <a:r>
              <a:rPr lang="en-US" sz="2000" b="0" dirty="0">
                <a:solidFill>
                  <a:srgbClr val="A31515"/>
                </a:solidFill>
                <a:effectLst/>
                <a:latin typeface="Consolas" panose="020B0609020204030204" pitchFamily="49" charset="0"/>
              </a:rPr>
              <a:t>)`</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a:t>
            </a:r>
            <a:r>
              <a:rPr lang="en-US" sz="2000" b="0" dirty="0">
                <a:solidFill>
                  <a:srgbClr val="000000"/>
                </a:solidFill>
                <a:effectLst/>
                <a:latin typeface="Consolas" panose="020B0609020204030204" pitchFamily="49" charset="0"/>
              </a:rPr>
              <a:t> response = </a:t>
            </a:r>
            <a:r>
              <a:rPr lang="en-US" sz="2000" b="0" dirty="0">
                <a:solidFill>
                  <a:srgbClr val="0000FF"/>
                </a:solidFill>
                <a:effectLst/>
                <a:latin typeface="Consolas" panose="020B0609020204030204" pitchFamily="49" charset="0"/>
              </a:rPr>
              <a:t>await</a:t>
            </a:r>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axios.get</a:t>
            </a:r>
            <a:r>
              <a:rPr lang="en-US" sz="2000" b="0" dirty="0">
                <a:solidFill>
                  <a:srgbClr val="000000"/>
                </a:solidFill>
                <a:effectLst/>
                <a:latin typeface="Consolas" panose="020B0609020204030204" pitchFamily="49" charset="0"/>
              </a:rPr>
              <a:t>(</a:t>
            </a:r>
            <a:r>
              <a:rPr lang="en-US" sz="2000" b="0" dirty="0">
                <a:solidFill>
                  <a:srgbClr val="A31515"/>
                </a:solidFill>
                <a:effectLst/>
                <a:latin typeface="Consolas" panose="020B0609020204030204" pitchFamily="49" charset="0"/>
              </a:rPr>
              <a:t>'https://rest-</a:t>
            </a:r>
            <a:r>
              <a:rPr lang="en-US" sz="2000" b="0" dirty="0" err="1">
                <a:solidFill>
                  <a:srgbClr val="A31515"/>
                </a:solidFill>
                <a:effectLst/>
                <a:latin typeface="Consolas" panose="020B0609020204030204" pitchFamily="49" charset="0"/>
              </a:rPr>
              <a:t>example.covey.town</a:t>
            </a:r>
            <a:r>
              <a:rPr lang="en-US" sz="2000" b="0" dirty="0">
                <a:solidFill>
                  <a:srgbClr val="A31515"/>
                </a:solidFill>
                <a:effectLst/>
                <a:latin typeface="Consolas" panose="020B0609020204030204" pitchFamily="49" charset="0"/>
              </a:rPr>
              <a:t>'</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console.log(</a:t>
            </a:r>
            <a:r>
              <a:rPr lang="en-US" sz="2000" b="0" dirty="0">
                <a:solidFill>
                  <a:srgbClr val="A31515"/>
                </a:solidFill>
                <a:effectLst/>
                <a:latin typeface="Consolas" panose="020B0609020204030204" pitchFamily="49" charset="0"/>
              </a:rPr>
              <a:t>'request:'</a:t>
            </a:r>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requestNumber</a:t>
            </a:r>
            <a:r>
              <a:rPr lang="en-US" sz="2000" b="0" dirty="0">
                <a:solidFill>
                  <a:srgbClr val="000000"/>
                </a:solidFill>
                <a:effectLst/>
                <a:latin typeface="Consolas" panose="020B0609020204030204" pitchFamily="49" charset="0"/>
              </a:rPr>
              <a:t>, </a:t>
            </a:r>
            <a:r>
              <a:rPr lang="en-US" sz="2000" b="0" dirty="0">
                <a:solidFill>
                  <a:srgbClr val="A31515"/>
                </a:solidFill>
                <a:effectLst/>
                <a:latin typeface="Consolas" panose="020B0609020204030204" pitchFamily="49" charset="0"/>
              </a:rPr>
              <a:t>'\</a:t>
            </a:r>
            <a:r>
              <a:rPr lang="en-US" sz="2000" b="0" dirty="0" err="1">
                <a:solidFill>
                  <a:srgbClr val="A31515"/>
                </a:solidFill>
                <a:effectLst/>
                <a:latin typeface="Consolas" panose="020B0609020204030204" pitchFamily="49" charset="0"/>
              </a:rPr>
              <a:t>nresponse</a:t>
            </a:r>
            <a:r>
              <a:rPr lang="en-US" sz="2000" b="0" dirty="0">
                <a:solidFill>
                  <a:srgbClr val="A31515"/>
                </a:solidFill>
                <a:effectLst/>
                <a:latin typeface="Consolas" panose="020B0609020204030204" pitchFamily="49" charset="0"/>
              </a:rPr>
              <a:t>:'</a:t>
            </a:r>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response.data</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506259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21F2F-6CF4-38E5-4111-58D01708C3D0}"/>
              </a:ext>
            </a:extLst>
          </p:cNvPr>
          <p:cNvSpPr>
            <a:spLocks noGrp="1"/>
          </p:cNvSpPr>
          <p:nvPr>
            <p:ph type="title"/>
          </p:nvPr>
        </p:nvSpPr>
        <p:spPr/>
        <p:txBody>
          <a:bodyPr/>
          <a:lstStyle/>
          <a:p>
            <a:r>
              <a:rPr lang="en-US" dirty="0"/>
              <a:t>Let’s put it all together</a:t>
            </a:r>
          </a:p>
        </p:txBody>
      </p:sp>
      <p:sp>
        <p:nvSpPr>
          <p:cNvPr id="4" name="Slide Number Placeholder 3">
            <a:extLst>
              <a:ext uri="{FF2B5EF4-FFF2-40B4-BE49-F238E27FC236}">
                <a16:creationId xmlns:a16="http://schemas.microsoft.com/office/drawing/2014/main" id="{04664315-99D5-1896-D0BB-CD09B954142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9" name="Picture 8">
            <a:extLst>
              <a:ext uri="{FF2B5EF4-FFF2-40B4-BE49-F238E27FC236}">
                <a16:creationId xmlns:a16="http://schemas.microsoft.com/office/drawing/2014/main" id="{BD844B7F-B1F5-435D-79CC-8C6204FCD85F}"/>
              </a:ext>
            </a:extLst>
          </p:cNvPr>
          <p:cNvPicPr>
            <a:picLocks noChangeAspect="1"/>
          </p:cNvPicPr>
          <p:nvPr/>
        </p:nvPicPr>
        <p:blipFill>
          <a:blip r:embed="rId3"/>
          <a:stretch>
            <a:fillRect/>
          </a:stretch>
        </p:blipFill>
        <p:spPr>
          <a:xfrm>
            <a:off x="6561137" y="1594198"/>
            <a:ext cx="4378325" cy="4675228"/>
          </a:xfrm>
          <a:prstGeom prst="rect">
            <a:avLst/>
          </a:prstGeom>
        </p:spPr>
      </p:pic>
      <p:sp>
        <p:nvSpPr>
          <p:cNvPr id="10" name="Content Placeholder 1">
            <a:extLst>
              <a:ext uri="{FF2B5EF4-FFF2-40B4-BE49-F238E27FC236}">
                <a16:creationId xmlns:a16="http://schemas.microsoft.com/office/drawing/2014/main" id="{C8607FDF-AE92-26C4-F259-B37D84C4E431}"/>
              </a:ext>
            </a:extLst>
          </p:cNvPr>
          <p:cNvSpPr>
            <a:spLocks noGrp="1"/>
          </p:cNvSpPr>
          <p:nvPr>
            <p:ph idx="1"/>
          </p:nvPr>
        </p:nvSpPr>
        <p:spPr>
          <a:xfrm>
            <a:off x="838200" y="1500159"/>
            <a:ext cx="4932364" cy="4769267"/>
          </a:xfrm>
        </p:spPr>
        <p:txBody>
          <a:bodyPr>
            <a:normAutofit/>
          </a:bodyPr>
          <a:lstStyle/>
          <a:p>
            <a:r>
              <a:rPr lang="en-US" dirty="0"/>
              <a:t>JS/TS has single event loop</a:t>
            </a:r>
          </a:p>
          <a:p>
            <a:r>
              <a:rPr lang="en-US" dirty="0"/>
              <a:t>We outsource most of the non-blocking IO work (to </a:t>
            </a:r>
            <a:r>
              <a:rPr lang="en-US" dirty="0" err="1"/>
              <a:t>WebAPIs</a:t>
            </a:r>
            <a:r>
              <a:rPr lang="en-US" dirty="0"/>
              <a:t>) for asynchronous work</a:t>
            </a:r>
          </a:p>
          <a:p>
            <a:r>
              <a:rPr lang="en-US" dirty="0"/>
              <a:t>Upon completion, they are placed in queues (Microtask queue has priority over </a:t>
            </a:r>
            <a:r>
              <a:rPr lang="en-US" dirty="0" err="1"/>
              <a:t>Macrotask</a:t>
            </a:r>
            <a:r>
              <a:rPr lang="en-US" dirty="0"/>
              <a:t> queue)</a:t>
            </a:r>
          </a:p>
          <a:p>
            <a:r>
              <a:rPr lang="en-US" dirty="0"/>
              <a:t>Event loop picks them up from queue when call stack is empty!</a:t>
            </a:r>
          </a:p>
        </p:txBody>
      </p:sp>
    </p:spTree>
    <p:extLst>
      <p:ext uri="{BB962C8B-B14F-4D97-AF65-F5344CB8AC3E}">
        <p14:creationId xmlns:p14="http://schemas.microsoft.com/office/powerpoint/2010/main" val="17083584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21F2F-6CF4-38E5-4111-58D01708C3D0}"/>
              </a:ext>
            </a:extLst>
          </p:cNvPr>
          <p:cNvSpPr>
            <a:spLocks noGrp="1"/>
          </p:cNvSpPr>
          <p:nvPr>
            <p:ph type="title"/>
          </p:nvPr>
        </p:nvSpPr>
        <p:spPr/>
        <p:txBody>
          <a:bodyPr/>
          <a:lstStyle/>
          <a:p>
            <a:r>
              <a:rPr lang="en-US" dirty="0"/>
              <a:t>Here is a quick demo for you</a:t>
            </a:r>
          </a:p>
        </p:txBody>
      </p:sp>
      <p:sp>
        <p:nvSpPr>
          <p:cNvPr id="4" name="Slide Number Placeholder 3">
            <a:extLst>
              <a:ext uri="{FF2B5EF4-FFF2-40B4-BE49-F238E27FC236}">
                <a16:creationId xmlns:a16="http://schemas.microsoft.com/office/drawing/2014/main" id="{04664315-99D5-1896-D0BB-CD09B954142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13" name="Content Placeholder 12" descr="A screenshot of a computer screen&#10;&#10;Description automatically generated">
            <a:extLst>
              <a:ext uri="{FF2B5EF4-FFF2-40B4-BE49-F238E27FC236}">
                <a16:creationId xmlns:a16="http://schemas.microsoft.com/office/drawing/2014/main" id="{064B45F5-FDE2-3D76-23C2-1490F802710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89049" y="1831182"/>
            <a:ext cx="6723945" cy="3782218"/>
          </a:xfrm>
        </p:spPr>
      </p:pic>
      <p:pic>
        <p:nvPicPr>
          <p:cNvPr id="11" name="Picture 10">
            <a:extLst>
              <a:ext uri="{FF2B5EF4-FFF2-40B4-BE49-F238E27FC236}">
                <a16:creationId xmlns:a16="http://schemas.microsoft.com/office/drawing/2014/main" id="{EC847469-FF98-1125-9877-E5FA9D573059}"/>
              </a:ext>
            </a:extLst>
          </p:cNvPr>
          <p:cNvPicPr>
            <a:picLocks noChangeAspect="1"/>
          </p:cNvPicPr>
          <p:nvPr/>
        </p:nvPicPr>
        <p:blipFill>
          <a:blip r:embed="rId4"/>
          <a:stretch>
            <a:fillRect/>
          </a:stretch>
        </p:blipFill>
        <p:spPr>
          <a:xfrm>
            <a:off x="7778750" y="238918"/>
            <a:ext cx="3867150" cy="1104900"/>
          </a:xfrm>
          <a:prstGeom prst="rect">
            <a:avLst/>
          </a:prstGeom>
        </p:spPr>
      </p:pic>
      <p:sp>
        <p:nvSpPr>
          <p:cNvPr id="15" name="TextBox 14">
            <a:extLst>
              <a:ext uri="{FF2B5EF4-FFF2-40B4-BE49-F238E27FC236}">
                <a16:creationId xmlns:a16="http://schemas.microsoft.com/office/drawing/2014/main" id="{C1A2920A-EDC2-50CA-9A91-6CFBD6168F89}"/>
              </a:ext>
            </a:extLst>
          </p:cNvPr>
          <p:cNvSpPr txBox="1"/>
          <p:nvPr/>
        </p:nvSpPr>
        <p:spPr>
          <a:xfrm>
            <a:off x="1603021" y="6124964"/>
            <a:ext cx="6096000" cy="46166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dirty="0">
                <a:solidFill>
                  <a:schemeClr val="tx1"/>
                </a:solidFill>
              </a:rPr>
              <a:t>Courtesy of </a:t>
            </a:r>
            <a:r>
              <a:rPr lang="en-US" dirty="0">
                <a:solidFill>
                  <a:schemeClr val="tx1"/>
                </a:solidFill>
                <a:hlinkClick r:id="rId5"/>
              </a:rPr>
              <a:t>https://dev.to/lydiahallie/javascript-visualized-event-loop-3dif</a:t>
            </a:r>
            <a:endParaRPr lang="en-US" dirty="0">
              <a:solidFill>
                <a:schemeClr val="tx1"/>
              </a:solidFill>
            </a:endParaRPr>
          </a:p>
          <a:p>
            <a:pPr algn="l"/>
            <a:endParaRPr lang="en-US" dirty="0">
              <a:solidFill>
                <a:schemeClr val="tx1"/>
              </a:solidFill>
            </a:endParaRPr>
          </a:p>
        </p:txBody>
      </p:sp>
    </p:spTree>
    <p:extLst>
      <p:ext uri="{BB962C8B-B14F-4D97-AF65-F5344CB8AC3E}">
        <p14:creationId xmlns:p14="http://schemas.microsoft.com/office/powerpoint/2010/main" val="1169713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D86C3-82B7-52D4-1AD3-A84B49E69633}"/>
              </a:ext>
            </a:extLst>
          </p:cNvPr>
          <p:cNvSpPr>
            <a:spLocks noGrp="1"/>
          </p:cNvSpPr>
          <p:nvPr>
            <p:ph type="title"/>
          </p:nvPr>
        </p:nvSpPr>
        <p:spPr/>
        <p:txBody>
          <a:bodyPr/>
          <a:lstStyle/>
          <a:p>
            <a:r>
              <a:rPr lang="en-US" dirty="0"/>
              <a:t>Everything after here is old</a:t>
            </a:r>
          </a:p>
        </p:txBody>
      </p:sp>
      <p:sp>
        <p:nvSpPr>
          <p:cNvPr id="3" name="Content Placeholder 2">
            <a:extLst>
              <a:ext uri="{FF2B5EF4-FFF2-40B4-BE49-F238E27FC236}">
                <a16:creationId xmlns:a16="http://schemas.microsoft.com/office/drawing/2014/main" id="{1150CFC7-A0C1-7E34-F723-C96D93FF7FE4}"/>
              </a:ext>
            </a:extLst>
          </p:cNvPr>
          <p:cNvSpPr>
            <a:spLocks noGrp="1"/>
          </p:cNvSpPr>
          <p:nvPr>
            <p:ph idx="1"/>
          </p:nvPr>
        </p:nvSpPr>
        <p:spPr/>
        <p:txBody>
          <a:bodyPr/>
          <a:lstStyle/>
          <a:p>
            <a:r>
              <a:rPr lang="en-US" dirty="0"/>
              <a:t>We'll consider what changes should be made (if any!)</a:t>
            </a:r>
          </a:p>
          <a:p>
            <a:r>
              <a:rPr lang="en-US" dirty="0"/>
              <a:t>I don't like being dependent on a transcript server that we don't control.</a:t>
            </a:r>
          </a:p>
        </p:txBody>
      </p:sp>
      <p:sp>
        <p:nvSpPr>
          <p:cNvPr id="4" name="Slide Number Placeholder 3">
            <a:extLst>
              <a:ext uri="{FF2B5EF4-FFF2-40B4-BE49-F238E27FC236}">
                <a16:creationId xmlns:a16="http://schemas.microsoft.com/office/drawing/2014/main" id="{15CFE7D7-B475-EE6C-8A22-3933D77B958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702038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 name="More Properties of Good Handlers"/>
          <p:cNvSpPr txBox="1">
            <a:spLocks noGrp="1"/>
          </p:cNvSpPr>
          <p:nvPr>
            <p:ph type="title"/>
          </p:nvPr>
        </p:nvSpPr>
        <p:spPr>
          <a:prstGeom prst="rect">
            <a:avLst/>
          </a:prstGeom>
        </p:spPr>
        <p:txBody>
          <a:bodyPr/>
          <a:lstStyle/>
          <a:p>
            <a:r>
              <a:rPr lang="en-US" dirty="0"/>
              <a:t>General Rules for Writing Asynchronous Code</a:t>
            </a:r>
            <a:endParaRPr dirty="0"/>
          </a:p>
        </p:txBody>
      </p:sp>
      <p:sp>
        <p:nvSpPr>
          <p:cNvPr id="517" name="Remember that event events are processed in the order they are received…"/>
          <p:cNvSpPr txBox="1">
            <a:spLocks noGrp="1"/>
          </p:cNvSpPr>
          <p:nvPr>
            <p:ph idx="1"/>
          </p:nvPr>
        </p:nvSpPr>
        <p:spPr>
          <a:xfrm>
            <a:off x="838200" y="1500160"/>
            <a:ext cx="10363200" cy="4351338"/>
          </a:xfrm>
          <a:prstGeom prst="rect">
            <a:avLst/>
          </a:prstGeom>
        </p:spPr>
        <p:txBody>
          <a:bodyPr>
            <a:normAutofit lnSpcReduction="10000"/>
          </a:bodyPr>
          <a:lstStyle/>
          <a:p>
            <a:r>
              <a:rPr lang="en-US" dirty="0"/>
              <a:t>You can’t return a value from a promise to an ordinary procedure.</a:t>
            </a:r>
          </a:p>
          <a:p>
            <a:pPr lvl="1"/>
            <a:r>
              <a:rPr lang="en-US" dirty="0"/>
              <a:t>You can only send the value to another promise that is awaiting it.</a:t>
            </a:r>
          </a:p>
          <a:p>
            <a:r>
              <a:rPr lang="en-US" dirty="0"/>
              <a:t>Call async procedures only from other async functions or from the top level.</a:t>
            </a:r>
          </a:p>
          <a:p>
            <a:r>
              <a:rPr lang="en-US" dirty="0"/>
              <a:t>Break up any long-running computation into </a:t>
            </a:r>
            <a:r>
              <a:rPr lang="en-US" b="1" dirty="0"/>
              <a:t>async/await</a:t>
            </a:r>
            <a:r>
              <a:rPr lang="en-US" dirty="0"/>
              <a:t> segments so other processes will have a chance to run.</a:t>
            </a:r>
          </a:p>
          <a:p>
            <a:r>
              <a:rPr lang="en-US" dirty="0"/>
              <a:t>Leverage concurrency when possible</a:t>
            </a:r>
          </a:p>
          <a:p>
            <a:pPr lvl="1"/>
            <a:r>
              <a:rPr lang="en-US" dirty="0"/>
              <a:t>Use </a:t>
            </a:r>
            <a:r>
              <a:rPr lang="en-US" b="1" dirty="0" err="1"/>
              <a:t>promise.all</a:t>
            </a:r>
            <a:r>
              <a:rPr lang="en-US" b="1" dirty="0"/>
              <a:t> </a:t>
            </a:r>
            <a:r>
              <a:rPr lang="en-US" dirty="0"/>
              <a:t>if you need to wait for multiple promises to return.</a:t>
            </a:r>
            <a:endParaRPr dirty="0"/>
          </a:p>
          <a:p>
            <a:r>
              <a:rPr lang="en-US" dirty="0"/>
              <a:t>Check for errors with </a:t>
            </a:r>
            <a:r>
              <a:rPr lang="en-US" b="1" dirty="0"/>
              <a:t>try/catch</a:t>
            </a:r>
          </a:p>
          <a:p>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5" name="Example: Writing Asynchronous Tasks"/>
          <p:cNvSpPr txBox="1">
            <a:spLocks noGrp="1"/>
          </p:cNvSpPr>
          <p:nvPr>
            <p:ph type="title"/>
          </p:nvPr>
        </p:nvSpPr>
        <p:spPr>
          <a:prstGeom prst="rect">
            <a:avLst/>
          </a:prstGeom>
        </p:spPr>
        <p:txBody>
          <a:bodyPr>
            <a:normAutofit/>
          </a:bodyPr>
          <a:lstStyle/>
          <a:p>
            <a:r>
              <a:rPr lang="en-US" sz="3600" dirty="0"/>
              <a:t>An Example Task Using the Transcript Server</a:t>
            </a:r>
            <a:endParaRPr sz="3600" dirty="0"/>
          </a:p>
        </p:txBody>
      </p:sp>
      <p:sp>
        <p:nvSpPr>
          <p:cNvPr id="576" name="Transcript Server: Calculating statistics (async/await)"/>
          <p:cNvSpPr txBox="1">
            <a:spLocks noGrp="1"/>
          </p:cNvSpPr>
          <p:nvPr>
            <p:ph idx="1"/>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a:bodyPr>
          <a:lstStyle/>
          <a:p>
            <a:pPr marL="304800" indent="-304800" algn="l">
              <a:lnSpc>
                <a:spcPct val="90000"/>
              </a:lnSpc>
              <a:spcBef>
                <a:spcPts val="650"/>
              </a:spcBef>
              <a:buSzPct val="123000"/>
              <a:buChar char="•"/>
              <a:defRPr sz="4800">
                <a:solidFill>
                  <a:srgbClr val="000000"/>
                </a:solidFill>
              </a:defRPr>
            </a:pPr>
            <a:r>
              <a:rPr lang="en-US" sz="2400" dirty="0"/>
              <a:t>Given an array of </a:t>
            </a:r>
            <a:r>
              <a:rPr lang="en-US" sz="2400" dirty="0" err="1"/>
              <a:t>StudentIDs</a:t>
            </a:r>
            <a:r>
              <a:rPr lang="en-US" sz="2400" dirty="0"/>
              <a:t>:</a:t>
            </a:r>
          </a:p>
          <a:p>
            <a:pPr marL="609600" lvl="1" indent="-304800" algn="l">
              <a:lnSpc>
                <a:spcPct val="90000"/>
              </a:lnSpc>
              <a:spcBef>
                <a:spcPts val="650"/>
              </a:spcBef>
              <a:buSzPct val="123000"/>
              <a:buChar char="•"/>
              <a:defRPr sz="4800">
                <a:solidFill>
                  <a:srgbClr val="000000"/>
                </a:solidFill>
              </a:defRPr>
            </a:pPr>
            <a:r>
              <a:rPr lang="en-US" sz="2400" dirty="0"/>
              <a:t>Request each student’s transcript, and save it to disk so that we have a copy, and calculate its size</a:t>
            </a:r>
          </a:p>
          <a:p>
            <a:pPr marL="609600" lvl="1" indent="-304800" algn="l">
              <a:lnSpc>
                <a:spcPct val="90000"/>
              </a:lnSpc>
              <a:spcBef>
                <a:spcPts val="650"/>
              </a:spcBef>
              <a:buSzPct val="123000"/>
              <a:buChar char="•"/>
              <a:defRPr sz="4800">
                <a:solidFill>
                  <a:srgbClr val="000000">
                    <a:alpha val="45923"/>
                  </a:srgbClr>
                </a:solidFill>
              </a:defRPr>
            </a:pPr>
            <a:r>
              <a:rPr lang="en-US" sz="2400" dirty="0">
                <a:solidFill>
                  <a:srgbClr val="000000"/>
                </a:solidFill>
              </a:rPr>
              <a:t>Once all of the pages are downloaded and saved, print out the total size of all of the files that were saved</a:t>
            </a:r>
          </a:p>
          <a:p>
            <a:endParaRPr dirty="0"/>
          </a:p>
        </p:txBody>
      </p:sp>
    </p:spTree>
    <p:extLst>
      <p:ext uri="{BB962C8B-B14F-4D97-AF65-F5344CB8AC3E}">
        <p14:creationId xmlns:p14="http://schemas.microsoft.com/office/powerpoint/2010/main" val="25013188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AC23C95-B21D-55F8-58C7-DC5B1173D5BD}"/>
              </a:ext>
            </a:extLst>
          </p:cNvPr>
          <p:cNvSpPr>
            <a:spLocks noGrp="1"/>
          </p:cNvSpPr>
          <p:nvPr>
            <p:ph type="title"/>
          </p:nvPr>
        </p:nvSpPr>
        <p:spPr/>
        <p:txBody>
          <a:bodyPr/>
          <a:lstStyle/>
          <a:p>
            <a:r>
              <a:rPr lang="en-US" dirty="0"/>
              <a:t>Generating a promise for each student</a:t>
            </a:r>
          </a:p>
        </p:txBody>
      </p:sp>
      <p:sp>
        <p:nvSpPr>
          <p:cNvPr id="5" name="Slide Number Placeholder 4">
            <a:extLst>
              <a:ext uri="{FF2B5EF4-FFF2-40B4-BE49-F238E27FC236}">
                <a16:creationId xmlns:a16="http://schemas.microsoft.com/office/drawing/2014/main" id="{F4825E82-BADD-E5B5-783F-CF248DD4B6CC}"/>
              </a:ext>
            </a:extLst>
          </p:cNvPr>
          <p:cNvSpPr>
            <a:spLocks noGrp="1"/>
          </p:cNvSpPr>
          <p:nvPr>
            <p:ph type="sldNum" sz="quarter" idx="12"/>
          </p:nvPr>
        </p:nvSpPr>
        <p:spPr/>
        <p:txBody>
          <a:bodyPr/>
          <a:lstStyle/>
          <a:p>
            <a:fld id="{86CB4B4D-7CA3-9044-876B-883B54F8677D}" type="slidenum">
              <a:rPr lang="en-US" smtClean="0"/>
              <a:t>37</a:t>
            </a:fld>
            <a:endParaRPr lang="en-US"/>
          </a:p>
        </p:txBody>
      </p:sp>
      <p:sp>
        <p:nvSpPr>
          <p:cNvPr id="8" name="TextBox 7">
            <a:extLst>
              <a:ext uri="{FF2B5EF4-FFF2-40B4-BE49-F238E27FC236}">
                <a16:creationId xmlns:a16="http://schemas.microsoft.com/office/drawing/2014/main" id="{2A2F4657-110E-E0C5-B1D3-174B061287C0}"/>
              </a:ext>
            </a:extLst>
          </p:cNvPr>
          <p:cNvSpPr txBox="1"/>
          <p:nvPr/>
        </p:nvSpPr>
        <p:spPr>
          <a:xfrm>
            <a:off x="365760" y="1366163"/>
            <a:ext cx="11913326" cy="535531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asyncGetStudentData</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returnValue</a:t>
            </a:r>
            <a:r>
              <a:rPr lang="en-US" sz="1800" b="0" dirty="0">
                <a:solidFill>
                  <a:srgbClr val="000000"/>
                </a:solidFill>
                <a:effectLst/>
                <a:latin typeface="Consolas" panose="020B0609020204030204" pitchFamily="49" charset="0"/>
              </a:rPr>
              <a:t> =  </a:t>
            </a:r>
          </a:p>
          <a:p>
            <a:pPr algn="l"/>
            <a:r>
              <a:rPr lang="en-US" sz="1800" b="0" dirty="0">
                <a:solidFill>
                  <a:srgbClr val="AF00DB"/>
                </a:solidFill>
                <a:effectLst/>
                <a:latin typeface="Consolas" panose="020B0609020204030204" pitchFamily="49" charset="0"/>
              </a:rPr>
              <a:t>     await</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axios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get</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`https://rest-</a:t>
            </a:r>
            <a:r>
              <a:rPr lang="en-US" sz="1800" b="0" dirty="0" err="1">
                <a:solidFill>
                  <a:srgbClr val="A31515"/>
                </a:solidFill>
                <a:effectLst/>
                <a:latin typeface="Consolas" panose="020B0609020204030204" pitchFamily="49" charset="0"/>
              </a:rPr>
              <a:t>example.covey.town</a:t>
            </a:r>
            <a:r>
              <a:rPr lang="en-US" sz="1800" b="0" dirty="0">
                <a:solidFill>
                  <a:srgbClr val="A31515"/>
                </a:solidFill>
                <a:effectLst/>
                <a:latin typeface="Consolas" panose="020B0609020204030204" pitchFamily="49" charset="0"/>
              </a:rPr>
              <a:t>/transcripts/</a:t>
            </a:r>
            <a:r>
              <a:rPr lang="en-US" sz="1800" b="0" dirty="0">
                <a:solidFill>
                  <a:srgbClr val="0000FF"/>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FF"/>
                </a:solidFill>
                <a:effectLst/>
                <a:latin typeface="Consolas" panose="020B0609020204030204" pitchFamily="49" charset="0"/>
              </a:rPr>
              <a:t>}</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return</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returnValue</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a:t>
            </a:r>
          </a:p>
          <a:p>
            <a:pPr algn="l"/>
            <a:br>
              <a:rPr lang="en-US" sz="1800" b="0" dirty="0">
                <a:solidFill>
                  <a:srgbClr val="000000"/>
                </a:solidFill>
                <a:effectLst/>
                <a:latin typeface="Consolas" panose="020B0609020204030204" pitchFamily="49" charset="0"/>
              </a:rPr>
            </a:br>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asyncProcessStudent</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 </a:t>
            </a:r>
            <a:r>
              <a:rPr lang="en-US" sz="1800" b="0" dirty="0">
                <a:solidFill>
                  <a:srgbClr val="267F99"/>
                </a:solidFill>
                <a:effectLst/>
                <a:latin typeface="Consolas" panose="020B0609020204030204" pitchFamily="49" charset="0"/>
              </a:rPr>
              <a:t>Promise</a:t>
            </a:r>
            <a:r>
              <a:rPr lang="en-US" sz="1800" b="0" dirty="0">
                <a:solidFill>
                  <a:srgbClr val="000000"/>
                </a:solidFill>
                <a:effectLst/>
                <a:latin typeface="Consolas" panose="020B0609020204030204" pitchFamily="49" charset="0"/>
              </a:rPr>
              <a:t>&lt;</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&gt; {</a:t>
            </a:r>
          </a:p>
          <a:p>
            <a:pPr algn="l"/>
            <a:r>
              <a:rPr lang="en-US" sz="1800" b="0" dirty="0">
                <a:solidFill>
                  <a:srgbClr val="000000"/>
                </a:solidFill>
                <a:effectLst/>
                <a:latin typeface="Consolas" panose="020B0609020204030204" pitchFamily="49" charset="0"/>
              </a:rPr>
              <a:t>    </a:t>
            </a:r>
            <a:r>
              <a:rPr lang="en-US" sz="1800" b="0" dirty="0">
                <a:solidFill>
                  <a:srgbClr val="008000"/>
                </a:solidFill>
                <a:effectLst/>
                <a:latin typeface="Consolas" panose="020B0609020204030204" pitchFamily="49" charset="0"/>
              </a:rPr>
              <a:t>// wait to get the student data</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response</a:t>
            </a:r>
            <a:r>
              <a:rPr lang="en-US" sz="1800" b="0" dirty="0">
                <a:solidFill>
                  <a:srgbClr val="000000"/>
                </a:solidFill>
                <a:effectLst/>
                <a:latin typeface="Consolas" panose="020B0609020204030204" pitchFamily="49" charset="0"/>
              </a:rPr>
              <a:t> =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asyncGetStudentData</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008000"/>
                </a:solidFill>
                <a:effectLst/>
                <a:latin typeface="Consolas" panose="020B0609020204030204" pitchFamily="49" charset="0"/>
              </a:rPr>
              <a:t>// asynchronously write the file  </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267F99"/>
                </a:solidFill>
                <a:effectLst/>
                <a:latin typeface="Consolas" panose="020B0609020204030204" pitchFamily="49" charset="0"/>
              </a:rPr>
              <a:t>fsPromises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writeFile</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dataFileName</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err="1">
                <a:solidFill>
                  <a:srgbClr val="001080"/>
                </a:solidFill>
                <a:effectLst/>
                <a:latin typeface="Consolas" panose="020B0609020204030204" pitchFamily="49" charset="0"/>
              </a:rPr>
              <a:t>JSON</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stringify</a:t>
            </a:r>
            <a:r>
              <a:rPr lang="en-US" sz="1800" b="0" dirty="0">
                <a:solidFill>
                  <a:srgbClr val="000000"/>
                </a:solidFill>
                <a:effectLst/>
                <a:latin typeface="Consolas" panose="020B0609020204030204" pitchFamily="49" charset="0"/>
              </a:rPr>
              <a:t>(</a:t>
            </a:r>
            <a:r>
              <a:rPr lang="en-US" sz="1800" b="0" dirty="0" err="1">
                <a:solidFill>
                  <a:srgbClr val="0070C1"/>
                </a:solidFill>
                <a:effectLst/>
                <a:latin typeface="Consolas" panose="020B0609020204030204" pitchFamily="49" charset="0"/>
              </a:rPr>
              <a:t>response</a:t>
            </a:r>
            <a:r>
              <a:rPr lang="en-US" sz="1800" b="0" dirty="0" err="1">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data</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8000"/>
                </a:solidFill>
                <a:effectLst/>
                <a:latin typeface="Consolas" panose="020B0609020204030204" pitchFamily="49" charset="0"/>
              </a:rPr>
              <a:t>// last, extract its size</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stats</a:t>
            </a:r>
            <a:r>
              <a:rPr lang="en-US" sz="1800" b="0" dirty="0">
                <a:solidFill>
                  <a:srgbClr val="000000"/>
                </a:solidFill>
                <a:effectLst/>
                <a:latin typeface="Consolas" panose="020B0609020204030204" pitchFamily="49" charset="0"/>
              </a:rPr>
              <a:t> =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267F99"/>
                </a:solidFill>
                <a:effectLst/>
                <a:latin typeface="Consolas" panose="020B0609020204030204" pitchFamily="49" charset="0"/>
              </a:rPr>
              <a:t>fsPromises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stat</a:t>
            </a:r>
            <a:r>
              <a:rPr lang="en-US" sz="1800" b="0" dirty="0">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dataFileName</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size</a:t>
            </a:r>
            <a:r>
              <a:rPr lang="en-US" sz="1800" b="0" dirty="0">
                <a:solidFill>
                  <a:srgbClr val="000000"/>
                </a:solidFill>
                <a:effectLst/>
                <a:latin typeface="Consolas" panose="020B0609020204030204" pitchFamily="49" charset="0"/>
              </a:rPr>
              <a:t> : </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 </a:t>
            </a:r>
            <a:r>
              <a:rPr lang="en-US" sz="1800" b="0" dirty="0" err="1">
                <a:solidFill>
                  <a:srgbClr val="0070C1"/>
                </a:solidFill>
                <a:effectLst/>
                <a:latin typeface="Consolas" panose="020B0609020204030204" pitchFamily="49" charset="0"/>
              </a:rPr>
              <a:t>stats</a:t>
            </a:r>
            <a:r>
              <a:rPr lang="en-US" sz="1800" b="0" dirty="0" err="1">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size</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return</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size</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a:t>
            </a:r>
          </a:p>
          <a:p>
            <a:pPr algn="l"/>
            <a:endParaRPr lang="en-US" sz="1800" b="0" dirty="0">
              <a:solidFill>
                <a:srgbClr val="000000"/>
              </a:solidFill>
              <a:effectLst/>
              <a:latin typeface="Consolas" panose="020B0609020204030204" pitchFamily="49" charset="0"/>
            </a:endParaRPr>
          </a:p>
        </p:txBody>
      </p:sp>
      <p:grpSp>
        <p:nvGrpSpPr>
          <p:cNvPr id="20" name="Group 19">
            <a:extLst>
              <a:ext uri="{FF2B5EF4-FFF2-40B4-BE49-F238E27FC236}">
                <a16:creationId xmlns:a16="http://schemas.microsoft.com/office/drawing/2014/main" id="{8C1CEDF4-C392-EF33-32DA-23F5FA997051}"/>
              </a:ext>
            </a:extLst>
          </p:cNvPr>
          <p:cNvGrpSpPr/>
          <p:nvPr/>
        </p:nvGrpSpPr>
        <p:grpSpPr>
          <a:xfrm>
            <a:off x="4624251" y="3886136"/>
            <a:ext cx="7567749" cy="764242"/>
            <a:chOff x="4624251" y="3886136"/>
            <a:chExt cx="7567749" cy="764242"/>
          </a:xfrm>
        </p:grpSpPr>
        <p:sp>
          <p:nvSpPr>
            <p:cNvPr id="12" name="TextBox 11">
              <a:extLst>
                <a:ext uri="{FF2B5EF4-FFF2-40B4-BE49-F238E27FC236}">
                  <a16:creationId xmlns:a16="http://schemas.microsoft.com/office/drawing/2014/main" id="{3AFEC1D8-E29C-B041-D173-AA741AFF287D}"/>
                </a:ext>
              </a:extLst>
            </p:cNvPr>
            <p:cNvSpPr txBox="1"/>
            <p:nvPr/>
          </p:nvSpPr>
          <p:spPr>
            <a:xfrm>
              <a:off x="8006501" y="3886136"/>
              <a:ext cx="4185499" cy="764242"/>
            </a:xfrm>
            <a:prstGeom prst="rect">
              <a:avLst/>
            </a:prstGeom>
            <a:solidFill>
              <a:schemeClr val="accent2">
                <a:lumMod val="20000"/>
                <a:lumOff val="80000"/>
              </a:schemeClr>
            </a:solidFill>
            <a:ln>
              <a:solidFill>
                <a:srgbClr val="0A52B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000" b="1" dirty="0">
                  <a:solidFill>
                    <a:schemeClr val="tx1"/>
                  </a:solidFill>
                  <a:latin typeface="Ink Free" panose="03080402000500000000" pitchFamily="66" charset="0"/>
                </a:rPr>
                <a:t>Calling await here also gives other processes a chance to run.</a:t>
              </a:r>
            </a:p>
          </p:txBody>
        </p:sp>
        <p:cxnSp>
          <p:nvCxnSpPr>
            <p:cNvPr id="16" name="Straight Arrow Connector 15">
              <a:extLst>
                <a:ext uri="{FF2B5EF4-FFF2-40B4-BE49-F238E27FC236}">
                  <a16:creationId xmlns:a16="http://schemas.microsoft.com/office/drawing/2014/main" id="{1BF5DC1A-4205-11A3-461E-CAE415763022}"/>
                </a:ext>
              </a:extLst>
            </p:cNvPr>
            <p:cNvCxnSpPr>
              <a:cxnSpLocks/>
            </p:cNvCxnSpPr>
            <p:nvPr/>
          </p:nvCxnSpPr>
          <p:spPr>
            <a:xfrm flipH="1">
              <a:off x="4624251" y="4268257"/>
              <a:ext cx="3382250" cy="12086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 name="Rectangle: Rounded Corners 1">
            <a:extLst>
              <a:ext uri="{FF2B5EF4-FFF2-40B4-BE49-F238E27FC236}">
                <a16:creationId xmlns:a16="http://schemas.microsoft.com/office/drawing/2014/main" id="{3C8A2482-16C2-A303-9273-A9C75C0880C3}"/>
              </a:ext>
            </a:extLst>
          </p:cNvPr>
          <p:cNvSpPr/>
          <p:nvPr/>
        </p:nvSpPr>
        <p:spPr>
          <a:xfrm>
            <a:off x="7058346" y="6095092"/>
            <a:ext cx="3593192" cy="588626"/>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/transcripts/</a:t>
            </a:r>
            <a:r>
              <a:rPr lang="en-US" sz="2400" dirty="0" err="1">
                <a:solidFill>
                  <a:schemeClr val="tx1"/>
                </a:solidFill>
              </a:rPr>
              <a:t>simple.ts</a:t>
            </a:r>
            <a:endParaRPr lang="en-US" sz="2400" dirty="0">
              <a:solidFill>
                <a:schemeClr val="tx1"/>
              </a:solidFill>
            </a:endParaRPr>
          </a:p>
        </p:txBody>
      </p:sp>
    </p:spTree>
    <p:extLst>
      <p:ext uri="{BB962C8B-B14F-4D97-AF65-F5344CB8AC3E}">
        <p14:creationId xmlns:p14="http://schemas.microsoft.com/office/powerpoint/2010/main" val="595747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5DE2D-E883-0F6F-50FA-1509F7D70DC5}"/>
              </a:ext>
            </a:extLst>
          </p:cNvPr>
          <p:cNvSpPr>
            <a:spLocks noGrp="1"/>
          </p:cNvSpPr>
          <p:nvPr>
            <p:ph type="title"/>
          </p:nvPr>
        </p:nvSpPr>
        <p:spPr/>
        <p:txBody>
          <a:bodyPr/>
          <a:lstStyle/>
          <a:p>
            <a:r>
              <a:rPr lang="en-US" dirty="0"/>
              <a:t>Running the student processes concurrently</a:t>
            </a:r>
          </a:p>
        </p:txBody>
      </p:sp>
      <p:sp>
        <p:nvSpPr>
          <p:cNvPr id="3" name="Slide Number Placeholder 2">
            <a:extLst>
              <a:ext uri="{FF2B5EF4-FFF2-40B4-BE49-F238E27FC236}">
                <a16:creationId xmlns:a16="http://schemas.microsoft.com/office/drawing/2014/main" id="{0EA93FA9-C195-0BA9-BD02-2550E24B76A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2846BFC8-81D5-969F-7B6C-D9F9AC7D87AC}"/>
              </a:ext>
            </a:extLst>
          </p:cNvPr>
          <p:cNvSpPr txBox="1"/>
          <p:nvPr/>
        </p:nvSpPr>
        <p:spPr>
          <a:xfrm>
            <a:off x="838200" y="1462045"/>
            <a:ext cx="10961914" cy="3416320"/>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runClientAsync</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studentIDs</a:t>
            </a:r>
            <a:r>
              <a:rPr lang="en-US" sz="1800" b="0" dirty="0" err="1">
                <a:solidFill>
                  <a:srgbClr val="000000"/>
                </a:solidFill>
                <a:effectLst/>
                <a:latin typeface="Consolas" panose="020B0609020204030204" pitchFamily="49" charset="0"/>
              </a:rPr>
              <a:t>:</a:t>
            </a:r>
            <a:r>
              <a:rPr lang="en-US" sz="1800" b="0" dirty="0" err="1">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`Generating Promises for </a:t>
            </a:r>
            <a:r>
              <a:rPr lang="en-US" sz="1800" b="0" dirty="0">
                <a:solidFill>
                  <a:srgbClr val="0000FF"/>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studentIDs</a:t>
            </a:r>
            <a:r>
              <a:rPr lang="en-US" sz="1800" b="0" dirty="0">
                <a:solidFill>
                  <a:srgbClr val="0000FF"/>
                </a:solidFill>
                <a:effectLst/>
                <a:latin typeface="Consolas" panose="020B0609020204030204" pitchFamily="49" charset="0"/>
              </a:rPr>
              <a:t>}</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studentPromises</a:t>
            </a:r>
            <a:r>
              <a:rPr lang="en-US" sz="1800" b="0" dirty="0">
                <a:solidFill>
                  <a:srgbClr val="000000"/>
                </a:solidFill>
                <a:effectLst/>
                <a:latin typeface="Consolas" panose="020B0609020204030204" pitchFamily="49" charset="0"/>
              </a:rPr>
              <a:t> =  </a:t>
            </a:r>
          </a:p>
          <a:p>
            <a:pPr algn="l"/>
            <a:r>
              <a:rPr lang="en-US" sz="1800" dirty="0">
                <a:solidFill>
                  <a:srgbClr val="000000"/>
                </a:solidFill>
                <a:latin typeface="Consolas" panose="020B0609020204030204" pitchFamily="49" charset="0"/>
              </a:rPr>
              <a:t>      </a:t>
            </a:r>
            <a:r>
              <a:rPr lang="en-US" sz="1800" b="0" dirty="0" err="1">
                <a:solidFill>
                  <a:srgbClr val="001080"/>
                </a:solidFill>
                <a:effectLst/>
                <a:latin typeface="Consolas" panose="020B0609020204030204" pitchFamily="49" charset="0"/>
              </a:rPr>
              <a:t>studentIDs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map</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=&gt;</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asyncProcessStudent</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  </a:t>
            </a: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'Promises Created!'</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console</a:t>
            </a:r>
            <a:r>
              <a:rPr lang="en-US" sz="1800" b="0" dirty="0">
                <a:solidFill>
                  <a:srgbClr val="000000"/>
                </a:solidFill>
                <a:effectLst/>
                <a:latin typeface="Consolas" panose="020B0609020204030204" pitchFamily="49" charset="0"/>
              </a:rPr>
              <a:t>.</a:t>
            </a:r>
            <a:r>
              <a:rPr lang="en-US" sz="1800" b="0" dirty="0">
                <a:solidFill>
                  <a:srgbClr val="795E26"/>
                </a:solidFill>
                <a:effectLst/>
                <a:latin typeface="Consolas" panose="020B0609020204030204" pitchFamily="49" charset="0"/>
              </a:rPr>
              <a:t>log</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'Satisfying Promises Concurrently'</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highlight>
                  <a:srgbClr val="00FF00"/>
                </a:highlight>
                <a:latin typeface="Consolas" panose="020B0609020204030204" pitchFamily="49" charset="0"/>
              </a:rPr>
              <a:t>const</a:t>
            </a:r>
            <a:r>
              <a:rPr lang="en-US" sz="1800" b="0" dirty="0">
                <a:solidFill>
                  <a:srgbClr val="000000"/>
                </a:solidFill>
                <a:effectLst/>
                <a:highlight>
                  <a:srgbClr val="00FF00"/>
                </a:highlight>
                <a:latin typeface="Consolas" panose="020B0609020204030204" pitchFamily="49" charset="0"/>
              </a:rPr>
              <a:t> </a:t>
            </a:r>
            <a:r>
              <a:rPr lang="en-US" sz="1800" b="0" dirty="0">
                <a:solidFill>
                  <a:srgbClr val="0070C1"/>
                </a:solidFill>
                <a:effectLst/>
                <a:highlight>
                  <a:srgbClr val="00FF00"/>
                </a:highlight>
                <a:latin typeface="Consolas" panose="020B0609020204030204" pitchFamily="49" charset="0"/>
              </a:rPr>
              <a:t>sizes</a:t>
            </a:r>
            <a:r>
              <a:rPr lang="en-US" sz="1800" b="0" dirty="0">
                <a:solidFill>
                  <a:srgbClr val="000000"/>
                </a:solidFill>
                <a:effectLst/>
                <a:highlight>
                  <a:srgbClr val="00FF00"/>
                </a:highlight>
                <a:latin typeface="Consolas" panose="020B0609020204030204" pitchFamily="49" charset="0"/>
              </a:rPr>
              <a:t> </a:t>
            </a:r>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267F99"/>
                </a:solidFill>
                <a:effectLst/>
                <a:highlight>
                  <a:srgbClr val="FFFF00"/>
                </a:highlight>
                <a:latin typeface="Consolas" panose="020B0609020204030204" pitchFamily="49" charset="0"/>
              </a:rPr>
              <a:t>Promise</a:t>
            </a:r>
            <a:r>
              <a:rPr lang="en-US" sz="1800" b="0" dirty="0" err="1">
                <a:solidFill>
                  <a:srgbClr val="000000"/>
                </a:solidFill>
                <a:effectLst/>
                <a:highlight>
                  <a:srgbClr val="FFFF00"/>
                </a:highlight>
                <a:latin typeface="Consolas" panose="020B0609020204030204" pitchFamily="49" charset="0"/>
              </a:rPr>
              <a:t>.</a:t>
            </a:r>
            <a:r>
              <a:rPr lang="en-US" sz="1800" b="0" dirty="0" err="1">
                <a:solidFill>
                  <a:srgbClr val="795E26"/>
                </a:solidFill>
                <a:effectLst/>
                <a:highlight>
                  <a:srgbClr val="FFFF00"/>
                </a:highlight>
                <a:latin typeface="Consolas" panose="020B0609020204030204" pitchFamily="49" charset="0"/>
              </a:rPr>
              <a:t>all</a:t>
            </a:r>
            <a:r>
              <a:rPr lang="en-US" sz="1800" b="0" dirty="0">
                <a:solidFill>
                  <a:srgbClr val="000000"/>
                </a:solidFill>
                <a:effectLst/>
                <a:highlight>
                  <a:srgbClr val="FFFF00"/>
                </a:highlight>
                <a:latin typeface="Consolas" panose="020B0609020204030204" pitchFamily="49" charset="0"/>
              </a:rPr>
              <a:t>(</a:t>
            </a:r>
            <a:r>
              <a:rPr lang="en-US" sz="1800" b="0" dirty="0" err="1">
                <a:solidFill>
                  <a:srgbClr val="0070C1"/>
                </a:solidFill>
                <a:effectLst/>
                <a:highlight>
                  <a:srgbClr val="FFFF00"/>
                </a:highlight>
                <a:latin typeface="Consolas" panose="020B0609020204030204" pitchFamily="49" charset="0"/>
              </a:rPr>
              <a:t>studentPromises</a:t>
            </a:r>
            <a:r>
              <a:rPr lang="en-US" sz="1800" b="0" dirty="0">
                <a:solidFill>
                  <a:srgbClr val="000000"/>
                </a:solidFill>
                <a:effectLst/>
                <a:highlight>
                  <a:srgbClr val="FFFF00"/>
                </a:highlight>
                <a:latin typeface="Consolas" panose="020B0609020204030204" pitchFamily="49" charset="0"/>
              </a:rPr>
              <a:t>)</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001080"/>
                </a:solidFill>
                <a:effectLst/>
                <a:highlight>
                  <a:srgbClr val="00FF00"/>
                </a:highlight>
                <a:latin typeface="Consolas" panose="020B0609020204030204" pitchFamily="49" charset="0"/>
              </a:rPr>
              <a:t>console</a:t>
            </a:r>
            <a:r>
              <a:rPr lang="en-US" sz="1800" b="0" dirty="0">
                <a:solidFill>
                  <a:srgbClr val="000000"/>
                </a:solidFill>
                <a:effectLst/>
                <a:highlight>
                  <a:srgbClr val="00FF00"/>
                </a:highlight>
                <a:latin typeface="Consolas" panose="020B0609020204030204" pitchFamily="49" charset="0"/>
              </a:rPr>
              <a:t>.</a:t>
            </a:r>
            <a:r>
              <a:rPr lang="en-US" sz="1800" b="0" dirty="0">
                <a:solidFill>
                  <a:srgbClr val="795E26"/>
                </a:solidFill>
                <a:effectLst/>
                <a:highlight>
                  <a:srgbClr val="00FF00"/>
                </a:highlight>
                <a:latin typeface="Consolas" panose="020B0609020204030204" pitchFamily="49" charset="0"/>
              </a:rPr>
              <a:t>log</a:t>
            </a:r>
            <a:r>
              <a:rPr lang="en-US" sz="1800" b="0" dirty="0">
                <a:solidFill>
                  <a:srgbClr val="000000"/>
                </a:solidFill>
                <a:effectLst/>
                <a:highlight>
                  <a:srgbClr val="00FF00"/>
                </a:highlight>
                <a:latin typeface="Consolas" panose="020B0609020204030204" pitchFamily="49" charset="0"/>
              </a:rPr>
              <a:t>(</a:t>
            </a:r>
            <a:r>
              <a:rPr lang="en-US" sz="1800" b="0" dirty="0">
                <a:solidFill>
                  <a:srgbClr val="0070C1"/>
                </a:solidFill>
                <a:effectLst/>
                <a:highlight>
                  <a:srgbClr val="00FF00"/>
                </a:highlight>
                <a:latin typeface="Consolas" panose="020B0609020204030204" pitchFamily="49" charset="0"/>
              </a:rPr>
              <a:t>sizes</a:t>
            </a:r>
            <a:r>
              <a:rPr lang="en-US" sz="1800" b="0" dirty="0">
                <a:solidFill>
                  <a:srgbClr val="000000"/>
                </a:solidFill>
                <a:effectLst/>
                <a:highlight>
                  <a:srgbClr val="00FF00"/>
                </a:highlight>
                <a:latin typeface="Consolas" panose="020B0609020204030204" pitchFamily="49" charset="0"/>
              </a:rPr>
              <a:t>)        </a:t>
            </a:r>
          </a:p>
          <a:p>
            <a:pPr algn="l"/>
            <a:r>
              <a:rPr lang="en-US" sz="1800" b="0" dirty="0">
                <a:solidFill>
                  <a:srgbClr val="000000"/>
                </a:solidFill>
                <a:effectLst/>
                <a:highlight>
                  <a:srgbClr val="00FF00"/>
                </a:highlight>
                <a:latin typeface="Consolas" panose="020B0609020204030204" pitchFamily="49" charset="0"/>
              </a:rPr>
              <a:t>    </a:t>
            </a:r>
            <a:r>
              <a:rPr lang="en-US" sz="1800" b="0" dirty="0">
                <a:solidFill>
                  <a:srgbClr val="0000FF"/>
                </a:solidFill>
                <a:effectLst/>
                <a:highlight>
                  <a:srgbClr val="00FF00"/>
                </a:highlight>
                <a:latin typeface="Consolas" panose="020B0609020204030204" pitchFamily="49" charset="0"/>
              </a:rPr>
              <a:t>const</a:t>
            </a:r>
            <a:r>
              <a:rPr lang="en-US" sz="1800" b="0" dirty="0">
                <a:solidFill>
                  <a:srgbClr val="000000"/>
                </a:solidFill>
                <a:effectLst/>
                <a:highlight>
                  <a:srgbClr val="00FF00"/>
                </a:highlight>
                <a:latin typeface="Consolas" panose="020B0609020204030204" pitchFamily="49" charset="0"/>
              </a:rPr>
              <a:t> </a:t>
            </a:r>
            <a:r>
              <a:rPr lang="en-US" sz="1800" b="0" dirty="0" err="1">
                <a:solidFill>
                  <a:srgbClr val="0070C1"/>
                </a:solidFill>
                <a:effectLst/>
                <a:highlight>
                  <a:srgbClr val="00FF00"/>
                </a:highlight>
                <a:latin typeface="Consolas" panose="020B0609020204030204" pitchFamily="49" charset="0"/>
              </a:rPr>
              <a:t>totalSize</a:t>
            </a:r>
            <a:r>
              <a:rPr lang="en-US" sz="1800" b="0" dirty="0">
                <a:solidFill>
                  <a:srgbClr val="000000"/>
                </a:solidFill>
                <a:effectLst/>
                <a:highlight>
                  <a:srgbClr val="00FF00"/>
                </a:highlight>
                <a:latin typeface="Consolas" panose="020B0609020204030204" pitchFamily="49" charset="0"/>
              </a:rPr>
              <a:t> = </a:t>
            </a:r>
            <a:r>
              <a:rPr lang="en-US" sz="1800" b="0" dirty="0">
                <a:solidFill>
                  <a:srgbClr val="795E26"/>
                </a:solidFill>
                <a:effectLst/>
                <a:highlight>
                  <a:srgbClr val="00FF00"/>
                </a:highlight>
                <a:latin typeface="Consolas" panose="020B0609020204030204" pitchFamily="49" charset="0"/>
              </a:rPr>
              <a:t>sum</a:t>
            </a:r>
            <a:r>
              <a:rPr lang="en-US" sz="1800" b="0" dirty="0">
                <a:solidFill>
                  <a:srgbClr val="000000"/>
                </a:solidFill>
                <a:effectLst/>
                <a:highlight>
                  <a:srgbClr val="00FF00"/>
                </a:highlight>
                <a:latin typeface="Consolas" panose="020B0609020204030204" pitchFamily="49" charset="0"/>
              </a:rPr>
              <a:t>(</a:t>
            </a:r>
            <a:r>
              <a:rPr lang="en-US" sz="1800" b="0" dirty="0">
                <a:solidFill>
                  <a:srgbClr val="0070C1"/>
                </a:solidFill>
                <a:effectLst/>
                <a:highlight>
                  <a:srgbClr val="00FF00"/>
                </a:highlight>
                <a:latin typeface="Consolas" panose="020B0609020204030204" pitchFamily="49" charset="0"/>
              </a:rPr>
              <a:t>sizes</a:t>
            </a:r>
            <a:r>
              <a:rPr lang="en-US" sz="1800" b="0" dirty="0">
                <a:solidFill>
                  <a:srgbClr val="000000"/>
                </a:solidFill>
                <a:effectLst/>
                <a:highlight>
                  <a:srgbClr val="00FF00"/>
                </a:highlight>
                <a:latin typeface="Consolas" panose="020B0609020204030204" pitchFamily="49" charset="0"/>
              </a:rPr>
              <a:t>)</a:t>
            </a:r>
          </a:p>
          <a:p>
            <a:pPr algn="l"/>
            <a:r>
              <a:rPr lang="en-US" sz="1800" b="0" dirty="0">
                <a:solidFill>
                  <a:srgbClr val="000000"/>
                </a:solidFill>
                <a:effectLst/>
                <a:highlight>
                  <a:srgbClr val="00FF00"/>
                </a:highlight>
                <a:latin typeface="Consolas" panose="020B0609020204030204" pitchFamily="49" charset="0"/>
              </a:rPr>
              <a:t>    </a:t>
            </a:r>
            <a:r>
              <a:rPr lang="en-US" sz="1800" b="0" dirty="0">
                <a:solidFill>
                  <a:srgbClr val="001080"/>
                </a:solidFill>
                <a:effectLst/>
                <a:highlight>
                  <a:srgbClr val="00FF00"/>
                </a:highlight>
                <a:latin typeface="Consolas" panose="020B0609020204030204" pitchFamily="49" charset="0"/>
              </a:rPr>
              <a:t>console</a:t>
            </a:r>
            <a:r>
              <a:rPr lang="en-US" sz="1800" b="0" dirty="0">
                <a:solidFill>
                  <a:srgbClr val="000000"/>
                </a:solidFill>
                <a:effectLst/>
                <a:highlight>
                  <a:srgbClr val="00FF00"/>
                </a:highlight>
                <a:latin typeface="Consolas" panose="020B0609020204030204" pitchFamily="49" charset="0"/>
              </a:rPr>
              <a:t>.</a:t>
            </a:r>
            <a:r>
              <a:rPr lang="en-US" sz="1800" b="0" dirty="0">
                <a:solidFill>
                  <a:srgbClr val="795E26"/>
                </a:solidFill>
                <a:effectLst/>
                <a:highlight>
                  <a:srgbClr val="00FF00"/>
                </a:highlight>
                <a:latin typeface="Consolas" panose="020B0609020204030204" pitchFamily="49" charset="0"/>
              </a:rPr>
              <a:t>log</a:t>
            </a:r>
            <a:r>
              <a:rPr lang="en-US" sz="1800" b="0" dirty="0">
                <a:solidFill>
                  <a:srgbClr val="000000"/>
                </a:solidFill>
                <a:effectLst/>
                <a:highlight>
                  <a:srgbClr val="00FF00"/>
                </a:highlight>
                <a:latin typeface="Consolas" panose="020B0609020204030204" pitchFamily="49" charset="0"/>
              </a:rPr>
              <a:t>(</a:t>
            </a:r>
            <a:r>
              <a:rPr lang="en-US" sz="1800" b="0" dirty="0">
                <a:solidFill>
                  <a:srgbClr val="A31515"/>
                </a:solidFill>
                <a:effectLst/>
                <a:highlight>
                  <a:srgbClr val="00FF00"/>
                </a:highlight>
                <a:latin typeface="Consolas" panose="020B0609020204030204" pitchFamily="49" charset="0"/>
              </a:rPr>
              <a:t>`Finished calculating size: </a:t>
            </a:r>
            <a:r>
              <a:rPr lang="en-US" sz="1800" b="0" dirty="0">
                <a:solidFill>
                  <a:srgbClr val="0000FF"/>
                </a:solidFill>
                <a:effectLst/>
                <a:highlight>
                  <a:srgbClr val="00FF00"/>
                </a:highlight>
                <a:latin typeface="Consolas" panose="020B0609020204030204" pitchFamily="49" charset="0"/>
              </a:rPr>
              <a:t>${</a:t>
            </a:r>
            <a:r>
              <a:rPr lang="en-US" sz="1800" b="0" dirty="0" err="1">
                <a:solidFill>
                  <a:srgbClr val="0070C1"/>
                </a:solidFill>
                <a:effectLst/>
                <a:highlight>
                  <a:srgbClr val="00FF00"/>
                </a:highlight>
                <a:latin typeface="Consolas" panose="020B0609020204030204" pitchFamily="49" charset="0"/>
              </a:rPr>
              <a:t>totalSize</a:t>
            </a:r>
            <a:r>
              <a:rPr lang="en-US" sz="1800" b="0" dirty="0">
                <a:solidFill>
                  <a:srgbClr val="0000FF"/>
                </a:solidFill>
                <a:effectLst/>
                <a:highlight>
                  <a:srgbClr val="00FF00"/>
                </a:highlight>
                <a:latin typeface="Consolas" panose="020B0609020204030204" pitchFamily="49" charset="0"/>
              </a:rPr>
              <a:t>}</a:t>
            </a:r>
            <a:r>
              <a:rPr lang="en-US" sz="1800" b="0" dirty="0">
                <a:solidFill>
                  <a:srgbClr val="A31515"/>
                </a:solidFill>
                <a:effectLst/>
                <a:highlight>
                  <a:srgbClr val="00FF00"/>
                </a:highlight>
                <a:latin typeface="Consolas" panose="020B0609020204030204" pitchFamily="49" charset="0"/>
              </a:rPr>
              <a:t>`</a:t>
            </a:r>
            <a:r>
              <a:rPr lang="en-US" sz="1800" b="0" dirty="0">
                <a:solidFill>
                  <a:srgbClr val="000000"/>
                </a:solidFill>
                <a:effectLst/>
                <a:highlight>
                  <a:srgbClr val="00FF00"/>
                </a:highlight>
                <a:latin typeface="Consolas" panose="020B0609020204030204" pitchFamily="49" charset="0"/>
              </a:rPr>
              <a:t>);</a:t>
            </a:r>
          </a:p>
          <a:p>
            <a:pPr algn="l"/>
            <a:r>
              <a:rPr lang="en-US" sz="1800" b="0" dirty="0">
                <a:solidFill>
                  <a:srgbClr val="000000"/>
                </a:solidFill>
                <a:effectLst/>
                <a:highlight>
                  <a:srgbClr val="00FF00"/>
                </a:highlight>
                <a:latin typeface="Consolas" panose="020B0609020204030204" pitchFamily="49" charset="0"/>
              </a:rPr>
              <a:t>    </a:t>
            </a:r>
            <a:r>
              <a:rPr lang="en-US" sz="1800" b="0" dirty="0">
                <a:solidFill>
                  <a:srgbClr val="001080"/>
                </a:solidFill>
                <a:effectLst/>
                <a:highlight>
                  <a:srgbClr val="00FF00"/>
                </a:highlight>
                <a:latin typeface="Consolas" panose="020B0609020204030204" pitchFamily="49" charset="0"/>
              </a:rPr>
              <a:t>console</a:t>
            </a:r>
            <a:r>
              <a:rPr lang="en-US" sz="1800" b="0" dirty="0">
                <a:solidFill>
                  <a:srgbClr val="000000"/>
                </a:solidFill>
                <a:effectLst/>
                <a:highlight>
                  <a:srgbClr val="00FF00"/>
                </a:highlight>
                <a:latin typeface="Consolas" panose="020B0609020204030204" pitchFamily="49" charset="0"/>
              </a:rPr>
              <a:t>.</a:t>
            </a:r>
            <a:r>
              <a:rPr lang="en-US" sz="1800" b="0" dirty="0">
                <a:solidFill>
                  <a:srgbClr val="795E26"/>
                </a:solidFill>
                <a:effectLst/>
                <a:highlight>
                  <a:srgbClr val="00FF00"/>
                </a:highlight>
                <a:latin typeface="Consolas" panose="020B0609020204030204" pitchFamily="49" charset="0"/>
              </a:rPr>
              <a:t>log</a:t>
            </a:r>
            <a:r>
              <a:rPr lang="en-US" sz="1800" b="0" dirty="0">
                <a:solidFill>
                  <a:srgbClr val="000000"/>
                </a:solidFill>
                <a:effectLst/>
                <a:highlight>
                  <a:srgbClr val="00FF00"/>
                </a:highlight>
                <a:latin typeface="Consolas" panose="020B0609020204030204" pitchFamily="49" charset="0"/>
              </a:rPr>
              <a:t>(</a:t>
            </a:r>
            <a:r>
              <a:rPr lang="en-US" sz="1800" b="0" dirty="0">
                <a:solidFill>
                  <a:srgbClr val="A31515"/>
                </a:solidFill>
                <a:effectLst/>
                <a:highlight>
                  <a:srgbClr val="00FF00"/>
                </a:highlight>
                <a:latin typeface="Consolas" panose="020B0609020204030204" pitchFamily="49" charset="0"/>
              </a:rPr>
              <a:t>'Done'</a:t>
            </a:r>
            <a:r>
              <a:rPr lang="en-US" sz="1800" b="0" dirty="0">
                <a:solidFill>
                  <a:srgbClr val="000000"/>
                </a:solidFill>
                <a:effectLst/>
                <a:highlight>
                  <a:srgbClr val="00FF00"/>
                </a:highligh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p>
        </p:txBody>
      </p:sp>
      <p:sp>
        <p:nvSpPr>
          <p:cNvPr id="9" name="TextBox 8">
            <a:extLst>
              <a:ext uri="{FF2B5EF4-FFF2-40B4-BE49-F238E27FC236}">
                <a16:creationId xmlns:a16="http://schemas.microsoft.com/office/drawing/2014/main" id="{D927EB58-2B48-60FC-18A2-C95B211CAA5C}"/>
              </a:ext>
            </a:extLst>
          </p:cNvPr>
          <p:cNvSpPr txBox="1"/>
          <p:nvPr/>
        </p:nvSpPr>
        <p:spPr>
          <a:xfrm>
            <a:off x="7297266" y="4604068"/>
            <a:ext cx="4185499" cy="1325562"/>
          </a:xfrm>
          <a:prstGeom prst="rect">
            <a:avLst/>
          </a:prstGeom>
          <a:solidFill>
            <a:schemeClr val="accent2">
              <a:lumMod val="20000"/>
              <a:lumOff val="80000"/>
            </a:schemeClr>
          </a:solidFill>
          <a:ln>
            <a:solidFill>
              <a:srgbClr val="0A52B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000" b="1" dirty="0">
                <a:solidFill>
                  <a:schemeClr val="tx1"/>
                </a:solidFill>
                <a:latin typeface="Ink Free" panose="03080402000500000000" pitchFamily="66" charset="0"/>
              </a:rPr>
              <a:t>Map-promises pattern: take a list of elements and generate a list of promises, one per element</a:t>
            </a:r>
          </a:p>
        </p:txBody>
      </p:sp>
      <p:sp>
        <p:nvSpPr>
          <p:cNvPr id="12" name="Freeform: Shape 11">
            <a:extLst>
              <a:ext uri="{FF2B5EF4-FFF2-40B4-BE49-F238E27FC236}">
                <a16:creationId xmlns:a16="http://schemas.microsoft.com/office/drawing/2014/main" id="{56995D0F-5E17-2479-340E-62244FD8F3F1}"/>
              </a:ext>
            </a:extLst>
          </p:cNvPr>
          <p:cNvSpPr/>
          <p:nvPr/>
        </p:nvSpPr>
        <p:spPr>
          <a:xfrm>
            <a:off x="4487815" y="1532283"/>
            <a:ext cx="6643167" cy="3100678"/>
          </a:xfrm>
          <a:custGeom>
            <a:avLst/>
            <a:gdLst>
              <a:gd name="connsiteX0" fmla="*/ 4846374 w 6563392"/>
              <a:gd name="connsiteY0" fmla="*/ 3100673 h 3100673"/>
              <a:gd name="connsiteX1" fmla="*/ 6561962 w 6563392"/>
              <a:gd name="connsiteY1" fmla="*/ 714524 h 3100673"/>
              <a:gd name="connsiteX2" fmla="*/ 5107631 w 6563392"/>
              <a:gd name="connsiteY2" fmla="*/ 422 h 3100673"/>
              <a:gd name="connsiteX3" fmla="*/ 3339791 w 6563392"/>
              <a:gd name="connsiteY3" fmla="*/ 610022 h 3100673"/>
              <a:gd name="connsiteX4" fmla="*/ 492088 w 6563392"/>
              <a:gd name="connsiteY4" fmla="*/ 601313 h 3100673"/>
              <a:gd name="connsiteX5" fmla="*/ 21825 w 6563392"/>
              <a:gd name="connsiteY5" fmla="*/ 731942 h 3100673"/>
              <a:gd name="connsiteX0" fmla="*/ 4881135 w 6598153"/>
              <a:gd name="connsiteY0" fmla="*/ 3488406 h 3488406"/>
              <a:gd name="connsiteX1" fmla="*/ 6596723 w 6598153"/>
              <a:gd name="connsiteY1" fmla="*/ 1102257 h 3488406"/>
              <a:gd name="connsiteX2" fmla="*/ 5142392 w 6598153"/>
              <a:gd name="connsiteY2" fmla="*/ 388155 h 3488406"/>
              <a:gd name="connsiteX3" fmla="*/ 3374552 w 6598153"/>
              <a:gd name="connsiteY3" fmla="*/ 997755 h 3488406"/>
              <a:gd name="connsiteX4" fmla="*/ 526849 w 6598153"/>
              <a:gd name="connsiteY4" fmla="*/ 989046 h 3488406"/>
              <a:gd name="connsiteX5" fmla="*/ 15946 w 6598153"/>
              <a:gd name="connsiteY5" fmla="*/ 2075 h 3488406"/>
              <a:gd name="connsiteX0" fmla="*/ 4902014 w 6619032"/>
              <a:gd name="connsiteY0" fmla="*/ 3486331 h 3486331"/>
              <a:gd name="connsiteX1" fmla="*/ 6617602 w 6619032"/>
              <a:gd name="connsiteY1" fmla="*/ 1100182 h 3486331"/>
              <a:gd name="connsiteX2" fmla="*/ 5163271 w 6619032"/>
              <a:gd name="connsiteY2" fmla="*/ 386080 h 3486331"/>
              <a:gd name="connsiteX3" fmla="*/ 3395431 w 6619032"/>
              <a:gd name="connsiteY3" fmla="*/ 995680 h 3486331"/>
              <a:gd name="connsiteX4" fmla="*/ 547728 w 6619032"/>
              <a:gd name="connsiteY4" fmla="*/ 986971 h 3486331"/>
              <a:gd name="connsiteX5" fmla="*/ 36825 w 6619032"/>
              <a:gd name="connsiteY5" fmla="*/ 0 h 3486331"/>
              <a:gd name="connsiteX0" fmla="*/ 4955159 w 6672177"/>
              <a:gd name="connsiteY0" fmla="*/ 3100674 h 3100674"/>
              <a:gd name="connsiteX1" fmla="*/ 6670747 w 6672177"/>
              <a:gd name="connsiteY1" fmla="*/ 714525 h 3100674"/>
              <a:gd name="connsiteX2" fmla="*/ 5216416 w 6672177"/>
              <a:gd name="connsiteY2" fmla="*/ 423 h 3100674"/>
              <a:gd name="connsiteX3" fmla="*/ 3448576 w 6672177"/>
              <a:gd name="connsiteY3" fmla="*/ 610023 h 3100674"/>
              <a:gd name="connsiteX4" fmla="*/ 600873 w 6672177"/>
              <a:gd name="connsiteY4" fmla="*/ 601314 h 3100674"/>
              <a:gd name="connsiteX5" fmla="*/ 29010 w 6672177"/>
              <a:gd name="connsiteY5" fmla="*/ 640503 h 3100674"/>
              <a:gd name="connsiteX0" fmla="*/ 4926149 w 6643167"/>
              <a:gd name="connsiteY0" fmla="*/ 3100674 h 3100674"/>
              <a:gd name="connsiteX1" fmla="*/ 6641737 w 6643167"/>
              <a:gd name="connsiteY1" fmla="*/ 714525 h 3100674"/>
              <a:gd name="connsiteX2" fmla="*/ 5187406 w 6643167"/>
              <a:gd name="connsiteY2" fmla="*/ 423 h 3100674"/>
              <a:gd name="connsiteX3" fmla="*/ 3419566 w 6643167"/>
              <a:gd name="connsiteY3" fmla="*/ 610023 h 3100674"/>
              <a:gd name="connsiteX4" fmla="*/ 571863 w 6643167"/>
              <a:gd name="connsiteY4" fmla="*/ 601314 h 3100674"/>
              <a:gd name="connsiteX5" fmla="*/ 0 w 6643167"/>
              <a:gd name="connsiteY5" fmla="*/ 640503 h 3100674"/>
              <a:gd name="connsiteX0" fmla="*/ 4926149 w 6643167"/>
              <a:gd name="connsiteY0" fmla="*/ 3100678 h 3100678"/>
              <a:gd name="connsiteX1" fmla="*/ 6641737 w 6643167"/>
              <a:gd name="connsiteY1" fmla="*/ 714529 h 3100678"/>
              <a:gd name="connsiteX2" fmla="*/ 5187406 w 6643167"/>
              <a:gd name="connsiteY2" fmla="*/ 427 h 3100678"/>
              <a:gd name="connsiteX3" fmla="*/ 3419566 w 6643167"/>
              <a:gd name="connsiteY3" fmla="*/ 610027 h 3100678"/>
              <a:gd name="connsiteX4" fmla="*/ 0 w 6643167"/>
              <a:gd name="connsiteY4" fmla="*/ 640507 h 31006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43167" h="3100678">
                <a:moveTo>
                  <a:pt x="4926149" y="3100678"/>
                </a:moveTo>
                <a:cubicBezTo>
                  <a:pt x="5762171" y="2165957"/>
                  <a:pt x="6598194" y="1231237"/>
                  <a:pt x="6641737" y="714529"/>
                </a:cubicBezTo>
                <a:cubicBezTo>
                  <a:pt x="6685280" y="197821"/>
                  <a:pt x="5724434" y="17844"/>
                  <a:pt x="5187406" y="427"/>
                </a:cubicBezTo>
                <a:cubicBezTo>
                  <a:pt x="4650378" y="-16990"/>
                  <a:pt x="4284134" y="503347"/>
                  <a:pt x="3419566" y="610027"/>
                </a:cubicBezTo>
                <a:cubicBezTo>
                  <a:pt x="2554998" y="716707"/>
                  <a:pt x="712410" y="634157"/>
                  <a:pt x="0" y="640507"/>
                </a:cubicBezTo>
              </a:path>
            </a:pathLst>
          </a:custGeom>
          <a:noFill/>
          <a:ln>
            <a:solidFill>
              <a:srgbClr val="0070C0"/>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94F48C8A-5919-21EA-73EE-73F7DDD02B36}"/>
              </a:ext>
            </a:extLst>
          </p:cNvPr>
          <p:cNvSpPr/>
          <p:nvPr/>
        </p:nvSpPr>
        <p:spPr>
          <a:xfrm>
            <a:off x="410067" y="5950286"/>
            <a:ext cx="3593192" cy="588626"/>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/transcripts/</a:t>
            </a:r>
            <a:r>
              <a:rPr lang="en-US" sz="2400" dirty="0" err="1">
                <a:solidFill>
                  <a:schemeClr val="tx1"/>
                </a:solidFill>
              </a:rPr>
              <a:t>simple.ts</a:t>
            </a:r>
            <a:endParaRPr lang="en-US" sz="2400" dirty="0">
              <a:solidFill>
                <a:schemeClr val="tx1"/>
              </a:solidFill>
            </a:endParaRPr>
          </a:p>
        </p:txBody>
      </p:sp>
    </p:spTree>
    <p:extLst>
      <p:ext uri="{BB962C8B-B14F-4D97-AF65-F5344CB8AC3E}">
        <p14:creationId xmlns:p14="http://schemas.microsoft.com/office/powerpoint/2010/main" val="5500926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66A3A-7B04-8847-AB8F-8B270794E953}"/>
              </a:ext>
            </a:extLst>
          </p:cNvPr>
          <p:cNvSpPr>
            <a:spLocks noGrp="1"/>
          </p:cNvSpPr>
          <p:nvPr>
            <p:ph type="title"/>
          </p:nvPr>
        </p:nvSpPr>
        <p:spPr/>
        <p:txBody>
          <a:bodyPr/>
          <a:lstStyle/>
          <a:p>
            <a:r>
              <a:rPr lang="en-US" dirty="0"/>
              <a:t>Output</a:t>
            </a:r>
          </a:p>
        </p:txBody>
      </p:sp>
      <p:sp>
        <p:nvSpPr>
          <p:cNvPr id="3" name="Slide Number Placeholder 2">
            <a:extLst>
              <a:ext uri="{FF2B5EF4-FFF2-40B4-BE49-F238E27FC236}">
                <a16:creationId xmlns:a16="http://schemas.microsoft.com/office/drawing/2014/main" id="{415A4530-B697-CFF3-982C-E8581EFC19C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A60B0BCF-2FF0-55D6-6180-910C9D46BD05}"/>
              </a:ext>
            </a:extLst>
          </p:cNvPr>
          <p:cNvSpPr txBox="1"/>
          <p:nvPr/>
        </p:nvSpPr>
        <p:spPr>
          <a:xfrm>
            <a:off x="838200" y="3174109"/>
            <a:ext cx="6096000" cy="2031325"/>
          </a:xfrm>
          <a:prstGeom prst="rect">
            <a:avLst/>
          </a:prstGeom>
          <a:ln/>
        </p:spPr>
        <p:style>
          <a:lnRef idx="2">
            <a:schemeClr val="dk1"/>
          </a:lnRef>
          <a:fillRef idx="1">
            <a:schemeClr val="lt1"/>
          </a:fillRef>
          <a:effectRef idx="0">
            <a:schemeClr val="dk1"/>
          </a:effectRef>
          <a:fontRef idx="minor">
            <a:schemeClr val="dk1"/>
          </a:fontRef>
        </p:style>
        <p:txBody>
          <a:bodyPr wrap="square">
            <a:spAutoFit/>
          </a:bodyPr>
          <a:lstStyle/>
          <a:p>
            <a:pPr algn="l"/>
            <a:r>
              <a:rPr lang="en-US" sz="1800" dirty="0">
                <a:solidFill>
                  <a:schemeClr val="tx1"/>
                </a:solidFill>
              </a:rPr>
              <a:t>$ </a:t>
            </a:r>
            <a:r>
              <a:rPr lang="en-US" sz="1800" dirty="0" err="1">
                <a:solidFill>
                  <a:schemeClr val="tx1"/>
                </a:solidFill>
              </a:rPr>
              <a:t>npx</a:t>
            </a:r>
            <a:r>
              <a:rPr lang="en-US" sz="1800" dirty="0">
                <a:solidFill>
                  <a:schemeClr val="tx1"/>
                </a:solidFill>
              </a:rPr>
              <a:t> </a:t>
            </a:r>
            <a:r>
              <a:rPr lang="en-US" sz="1800" dirty="0" err="1">
                <a:solidFill>
                  <a:schemeClr val="tx1"/>
                </a:solidFill>
              </a:rPr>
              <a:t>ts</a:t>
            </a:r>
            <a:r>
              <a:rPr lang="en-US" sz="1800" dirty="0">
                <a:solidFill>
                  <a:schemeClr val="tx1"/>
                </a:solidFill>
              </a:rPr>
              <a:t>-node </a:t>
            </a:r>
            <a:r>
              <a:rPr lang="en-US" sz="1800" dirty="0" err="1">
                <a:solidFill>
                  <a:schemeClr val="tx1"/>
                </a:solidFill>
              </a:rPr>
              <a:t>simple.ts</a:t>
            </a:r>
            <a:endParaRPr lang="en-US" sz="1800" dirty="0">
              <a:solidFill>
                <a:schemeClr val="tx1"/>
              </a:solidFill>
            </a:endParaRPr>
          </a:p>
          <a:p>
            <a:pPr algn="l"/>
            <a:r>
              <a:rPr lang="en-US" sz="1800" dirty="0">
                <a:solidFill>
                  <a:schemeClr val="tx1"/>
                </a:solidFill>
              </a:rPr>
              <a:t>Generating Promises for 411,412,423</a:t>
            </a:r>
          </a:p>
          <a:p>
            <a:pPr algn="l"/>
            <a:r>
              <a:rPr lang="en-US" sz="1800" dirty="0">
                <a:solidFill>
                  <a:schemeClr val="tx1"/>
                </a:solidFill>
              </a:rPr>
              <a:t>Promises Created!</a:t>
            </a:r>
          </a:p>
          <a:p>
            <a:pPr algn="l"/>
            <a:r>
              <a:rPr lang="en-US" sz="1800" dirty="0">
                <a:solidFill>
                  <a:schemeClr val="tx1"/>
                </a:solidFill>
              </a:rPr>
              <a:t>Satisfying Promises Concurrently</a:t>
            </a:r>
          </a:p>
          <a:p>
            <a:pPr algn="l"/>
            <a:r>
              <a:rPr lang="en-US" sz="1800" dirty="0">
                <a:solidFill>
                  <a:schemeClr val="tx1"/>
                </a:solidFill>
              </a:rPr>
              <a:t>[ 151, 92, 145 ]</a:t>
            </a:r>
          </a:p>
          <a:p>
            <a:pPr algn="l"/>
            <a:r>
              <a:rPr lang="en-US" sz="1800" dirty="0">
                <a:solidFill>
                  <a:schemeClr val="tx1"/>
                </a:solidFill>
              </a:rPr>
              <a:t>Finished calculating size: 388</a:t>
            </a:r>
          </a:p>
          <a:p>
            <a:pPr algn="l"/>
            <a:r>
              <a:rPr lang="en-US" sz="1800" dirty="0">
                <a:solidFill>
                  <a:schemeClr val="tx1"/>
                </a:solidFill>
              </a:rPr>
              <a:t>Done</a:t>
            </a:r>
          </a:p>
        </p:txBody>
      </p:sp>
      <p:sp>
        <p:nvSpPr>
          <p:cNvPr id="6" name="Arrow: Down 5">
            <a:extLst>
              <a:ext uri="{FF2B5EF4-FFF2-40B4-BE49-F238E27FC236}">
                <a16:creationId xmlns:a16="http://schemas.microsoft.com/office/drawing/2014/main" id="{364140E1-9D6F-FE26-3EB2-C439F3FBAD20}"/>
              </a:ext>
            </a:extLst>
          </p:cNvPr>
          <p:cNvSpPr/>
          <p:nvPr/>
        </p:nvSpPr>
        <p:spPr>
          <a:xfrm>
            <a:off x="2381434" y="2369437"/>
            <a:ext cx="710588" cy="578461"/>
          </a:xfrm>
          <a:prstGeom prst="downArrow">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
        <p:nvSpPr>
          <p:cNvPr id="8" name="TextBox 7">
            <a:extLst>
              <a:ext uri="{FF2B5EF4-FFF2-40B4-BE49-F238E27FC236}">
                <a16:creationId xmlns:a16="http://schemas.microsoft.com/office/drawing/2014/main" id="{98B119BE-C0BB-036D-A839-A1A909132FA0}"/>
              </a:ext>
            </a:extLst>
          </p:cNvPr>
          <p:cNvSpPr txBox="1"/>
          <p:nvPr/>
        </p:nvSpPr>
        <p:spPr>
          <a:xfrm>
            <a:off x="838200" y="1815439"/>
            <a:ext cx="6096000" cy="55399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800" b="0" dirty="0" err="1">
                <a:solidFill>
                  <a:srgbClr val="795E26"/>
                </a:solidFill>
                <a:effectLst/>
                <a:latin typeface="Consolas" panose="020B0609020204030204" pitchFamily="49" charset="0"/>
              </a:rPr>
              <a:t>runClientAsync</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411</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412</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423</a:t>
            </a:r>
            <a:r>
              <a:rPr lang="en-US" sz="1800" b="0" dirty="0">
                <a:solidFill>
                  <a:srgbClr val="000000"/>
                </a:solidFill>
                <a:effectLst/>
                <a:latin typeface="Consolas" panose="020B0609020204030204" pitchFamily="49" charset="0"/>
              </a:rPr>
              <a:t>])</a:t>
            </a:r>
            <a:endParaRPr lang="en-US" sz="1800" dirty="0">
              <a:solidFill>
                <a:schemeClr val="tx1"/>
              </a:solidFill>
            </a:endParaRPr>
          </a:p>
          <a:p>
            <a:pPr algn="l"/>
            <a:endParaRPr lang="en-US" sz="1200" dirty="0">
              <a:solidFill>
                <a:schemeClr val="tx1"/>
              </a:solidFill>
            </a:endParaRPr>
          </a:p>
        </p:txBody>
      </p:sp>
    </p:spTree>
    <p:extLst>
      <p:ext uri="{BB962C8B-B14F-4D97-AF65-F5344CB8AC3E}">
        <p14:creationId xmlns:p14="http://schemas.microsoft.com/office/powerpoint/2010/main" val="32034036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2AFFF-8173-684B-84C4-4485658ADFAA}"/>
              </a:ext>
            </a:extLst>
          </p:cNvPr>
          <p:cNvSpPr>
            <a:spLocks noGrp="1"/>
          </p:cNvSpPr>
          <p:nvPr>
            <p:ph type="title"/>
          </p:nvPr>
        </p:nvSpPr>
        <p:spPr/>
        <p:txBody>
          <a:bodyPr>
            <a:normAutofit/>
          </a:bodyPr>
          <a:lstStyle/>
          <a:p>
            <a:r>
              <a:rPr lang="en-US" sz="3600" dirty="0"/>
              <a:t>Your app probably spends most of its time waiting</a:t>
            </a:r>
          </a:p>
        </p:txBody>
      </p:sp>
      <p:sp>
        <p:nvSpPr>
          <p:cNvPr id="3" name="Text Placeholder 2">
            <a:extLst>
              <a:ext uri="{FF2B5EF4-FFF2-40B4-BE49-F238E27FC236}">
                <a16:creationId xmlns:a16="http://schemas.microsoft.com/office/drawing/2014/main" id="{78B96E90-8488-4353-B730-DCAA6C341B31}"/>
              </a:ext>
            </a:extLst>
          </p:cNvPr>
          <p:cNvSpPr>
            <a:spLocks noGrp="1"/>
          </p:cNvSpPr>
          <p:nvPr>
            <p:ph type="body" idx="4294967295"/>
          </p:nvPr>
        </p:nvSpPr>
        <p:spPr>
          <a:xfrm>
            <a:off x="870031" y="1480284"/>
            <a:ext cx="5277346" cy="5137083"/>
          </a:xfrm>
        </p:spPr>
        <p:txBody>
          <a:bodyPr>
            <a:normAutofit fontScale="92500" lnSpcReduction="20000"/>
          </a:bodyPr>
          <a:lstStyle/>
          <a:p>
            <a:r>
              <a:rPr lang="en-US" sz="2400" dirty="0"/>
              <a:t>Consider: a 1Ghz CPU executes an instruction every 1 ns</a:t>
            </a:r>
          </a:p>
          <a:p>
            <a:endParaRPr lang="en-US" sz="2400" dirty="0"/>
          </a:p>
          <a:p>
            <a:endParaRPr lang="en-US" sz="2400" dirty="0"/>
          </a:p>
          <a:p>
            <a:endParaRPr lang="en-US" sz="2400" dirty="0"/>
          </a:p>
          <a:p>
            <a:endParaRPr lang="en-US" sz="2400" dirty="0"/>
          </a:p>
          <a:p>
            <a:endParaRPr lang="en-US" sz="2400" dirty="0"/>
          </a:p>
          <a:p>
            <a:r>
              <a:rPr lang="en-US" sz="2400" dirty="0"/>
              <a:t>Almost anything else takes approximately forever</a:t>
            </a:r>
          </a:p>
          <a:p>
            <a:r>
              <a:rPr lang="en-US" sz="2400" b="1" dirty="0">
                <a:solidFill>
                  <a:srgbClr val="FF0000"/>
                </a:solidFill>
              </a:rPr>
              <a:t>Want to utilize this “wasted” time by doing something else</a:t>
            </a:r>
          </a:p>
          <a:p>
            <a:pPr lvl="1"/>
            <a:r>
              <a:rPr lang="en-US" sz="1800" dirty="0"/>
              <a:t>Processing data</a:t>
            </a:r>
          </a:p>
          <a:p>
            <a:pPr lvl="1"/>
            <a:r>
              <a:rPr lang="en-US" sz="1800" dirty="0"/>
              <a:t>Communicating with remote hosts</a:t>
            </a:r>
          </a:p>
          <a:p>
            <a:pPr lvl="1"/>
            <a:r>
              <a:rPr lang="en-US" sz="1800" dirty="0"/>
              <a:t>Timers that countdown while our app is running</a:t>
            </a:r>
          </a:p>
          <a:p>
            <a:pPr lvl="1"/>
            <a:r>
              <a:rPr lang="en-US" sz="1800" dirty="0"/>
              <a:t>Echoing user input</a:t>
            </a:r>
          </a:p>
          <a:p>
            <a:endParaRPr lang="en-US" sz="2400" dirty="0"/>
          </a:p>
        </p:txBody>
      </p:sp>
      <p:sp>
        <p:nvSpPr>
          <p:cNvPr id="43" name="Slide Number">
            <a:extLst>
              <a:ext uri="{FF2B5EF4-FFF2-40B4-BE49-F238E27FC236}">
                <a16:creationId xmlns:a16="http://schemas.microsoft.com/office/drawing/2014/main" id="{7361703E-BB61-5440-98E4-6A3AF012595E}"/>
              </a:ext>
            </a:extLst>
          </p:cNvPr>
          <p:cNvSpPr txBox="1">
            <a:spLocks/>
          </p:cNvSpPr>
          <p:nvPr/>
        </p:nvSpPr>
        <p:spPr>
          <a:xfrm>
            <a:off x="11269653" y="5603206"/>
            <a:ext cx="339836" cy="32893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1pPr>
            <a:lvl2pPr marL="0" marR="0" indent="2286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2pPr>
            <a:lvl3pPr marL="0" marR="0" indent="4572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3pPr>
            <a:lvl4pPr marL="0" marR="0" indent="6858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4pPr>
            <a:lvl5pPr marL="0" marR="0" indent="9144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5pPr>
            <a:lvl6pPr marL="0" marR="0" indent="11430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6pPr>
            <a:lvl7pPr marL="0" marR="0" indent="13716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7pPr>
            <a:lvl8pPr marL="0" marR="0" indent="16002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8pPr>
            <a:lvl9pPr marL="0" marR="0" indent="18288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9pPr>
          </a:lstStyle>
          <a:p>
            <a:fld id="{86CB4B4D-7CA3-9044-876B-883B54F8677D}" type="slidenum">
              <a:rPr lang="en-US" smtClean="0"/>
              <a:pPr/>
              <a:t>4</a:t>
            </a:fld>
            <a:endParaRPr lang="en-US"/>
          </a:p>
        </p:txBody>
      </p:sp>
      <p:grpSp>
        <p:nvGrpSpPr>
          <p:cNvPr id="4" name="Group 3">
            <a:extLst>
              <a:ext uri="{FF2B5EF4-FFF2-40B4-BE49-F238E27FC236}">
                <a16:creationId xmlns:a16="http://schemas.microsoft.com/office/drawing/2014/main" id="{9CA97BE8-1ED2-DFB2-890D-11E8391B7FC1}"/>
              </a:ext>
            </a:extLst>
          </p:cNvPr>
          <p:cNvGrpSpPr/>
          <p:nvPr/>
        </p:nvGrpSpPr>
        <p:grpSpPr>
          <a:xfrm>
            <a:off x="2171523" y="2215719"/>
            <a:ext cx="9432664" cy="3138199"/>
            <a:chOff x="1601248" y="2680334"/>
            <a:chExt cx="8850152" cy="3138199"/>
          </a:xfrm>
        </p:grpSpPr>
        <p:grpSp>
          <p:nvGrpSpPr>
            <p:cNvPr id="44" name="Group">
              <a:extLst>
                <a:ext uri="{FF2B5EF4-FFF2-40B4-BE49-F238E27FC236}">
                  <a16:creationId xmlns:a16="http://schemas.microsoft.com/office/drawing/2014/main" id="{D28951AE-72F0-AA4F-8BBE-A01B57F777CE}"/>
                </a:ext>
              </a:extLst>
            </p:cNvPr>
            <p:cNvGrpSpPr/>
            <p:nvPr/>
          </p:nvGrpSpPr>
          <p:grpSpPr>
            <a:xfrm>
              <a:off x="1601248" y="2680334"/>
              <a:ext cx="8005516" cy="1561773"/>
              <a:chOff x="0" y="326479"/>
              <a:chExt cx="16011027" cy="3123543"/>
            </a:xfrm>
          </p:grpSpPr>
          <p:sp>
            <p:nvSpPr>
              <p:cNvPr id="45" name="CPU 1">
                <a:extLst>
                  <a:ext uri="{FF2B5EF4-FFF2-40B4-BE49-F238E27FC236}">
                    <a16:creationId xmlns:a16="http://schemas.microsoft.com/office/drawing/2014/main" id="{C44283A3-14B9-4F48-B140-E2F448F47176}"/>
                  </a:ext>
                </a:extLst>
              </p:cNvPr>
              <p:cNvSpPr/>
              <p:nvPr/>
            </p:nvSpPr>
            <p:spPr>
              <a:xfrm>
                <a:off x="0" y="430659"/>
                <a:ext cx="6996899" cy="2227679"/>
              </a:xfrm>
              <a:prstGeom prst="rect">
                <a:avLst/>
              </a:prstGeom>
              <a:solidFill>
                <a:srgbClr val="516D7C"/>
              </a:solidFill>
              <a:ln w="12700" cap="flat">
                <a:noFill/>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t">
                <a:noAutofit/>
              </a:bodyPr>
              <a:lstStyle>
                <a:lvl1pPr algn="l">
                  <a:defRPr b="0">
                    <a:solidFill>
                      <a:srgbClr val="FFFFFF"/>
                    </a:solidFill>
                    <a:latin typeface="Helvetica Light"/>
                    <a:ea typeface="Helvetica Light"/>
                    <a:cs typeface="Helvetica Light"/>
                    <a:sym typeface="Helvetica Light"/>
                  </a:defRPr>
                </a:lvl1pPr>
              </a:lstStyle>
              <a:p>
                <a:r>
                  <a:rPr sz="1400" dirty="0"/>
                  <a:t>CPU</a:t>
                </a:r>
                <a:r>
                  <a:rPr lang="en-US" sz="1400" dirty="0"/>
                  <a:t> 1</a:t>
                </a:r>
                <a:endParaRPr sz="1400" dirty="0"/>
              </a:p>
            </p:txBody>
          </p:sp>
          <p:sp>
            <p:nvSpPr>
              <p:cNvPr id="47" name="thread0()">
                <a:extLst>
                  <a:ext uri="{FF2B5EF4-FFF2-40B4-BE49-F238E27FC236}">
                    <a16:creationId xmlns:a16="http://schemas.microsoft.com/office/drawing/2014/main" id="{2D163110-8804-4C4F-AC94-2983B0DB297E}"/>
                  </a:ext>
                </a:extLst>
              </p:cNvPr>
              <p:cNvSpPr/>
              <p:nvPr/>
            </p:nvSpPr>
            <p:spPr>
              <a:xfrm>
                <a:off x="363536" y="1253934"/>
                <a:ext cx="2332254" cy="960919"/>
              </a:xfrm>
              <a:prstGeom prst="rect">
                <a:avLst/>
              </a:prstGeom>
              <a:solidFill>
                <a:srgbClr val="B4FCFD"/>
              </a:solidFill>
              <a:ln w="12700" cap="flat">
                <a:noFill/>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t">
                <a:noAutofit/>
              </a:bodyPr>
              <a:lstStyle>
                <a:lvl1pPr>
                  <a:defRPr b="0">
                    <a:latin typeface="Helvetica Light"/>
                    <a:ea typeface="Helvetica Light"/>
                    <a:cs typeface="Helvetica Light"/>
                    <a:sym typeface="Helvetica Light"/>
                  </a:defRPr>
                </a:lvl1pPr>
              </a:lstStyle>
              <a:p>
                <a:r>
                  <a:rPr sz="1600" dirty="0">
                    <a:solidFill>
                      <a:schemeClr val="bg2">
                        <a:lumMod val="10000"/>
                      </a:schemeClr>
                    </a:solidFill>
                  </a:rPr>
                  <a:t>thread0()</a:t>
                </a:r>
              </a:p>
            </p:txBody>
          </p:sp>
          <p:sp>
            <p:nvSpPr>
              <p:cNvPr id="49" name="Main Memory">
                <a:extLst>
                  <a:ext uri="{FF2B5EF4-FFF2-40B4-BE49-F238E27FC236}">
                    <a16:creationId xmlns:a16="http://schemas.microsoft.com/office/drawing/2014/main" id="{15F491F7-3A90-6448-A43A-1CC3A010670C}"/>
                  </a:ext>
                </a:extLst>
              </p:cNvPr>
              <p:cNvSpPr/>
              <p:nvPr/>
            </p:nvSpPr>
            <p:spPr>
              <a:xfrm>
                <a:off x="8876106" y="359223"/>
                <a:ext cx="1785940" cy="2915695"/>
              </a:xfrm>
              <a:prstGeom prst="rect">
                <a:avLst/>
              </a:prstGeom>
              <a:solidFill>
                <a:srgbClr val="EE7D69"/>
              </a:solidFill>
              <a:ln w="12700" cap="flat">
                <a:noFill/>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ctr">
                <a:noAutofit/>
              </a:bodyPr>
              <a:lstStyle>
                <a:lvl1pPr>
                  <a:defRPr b="0">
                    <a:latin typeface="Helvetica Light"/>
                    <a:ea typeface="Helvetica Light"/>
                    <a:cs typeface="Helvetica Light"/>
                    <a:sym typeface="Helvetica Light"/>
                  </a:defRPr>
                </a:lvl1pPr>
              </a:lstStyle>
              <a:p>
                <a:r>
                  <a:rPr sz="1600" dirty="0">
                    <a:solidFill>
                      <a:schemeClr val="bg2">
                        <a:lumMod val="10000"/>
                      </a:schemeClr>
                    </a:solidFill>
                  </a:rPr>
                  <a:t>Main Memory</a:t>
                </a:r>
              </a:p>
            </p:txBody>
          </p:sp>
          <p:grpSp>
            <p:nvGrpSpPr>
              <p:cNvPr id="50" name="Group">
                <a:extLst>
                  <a:ext uri="{FF2B5EF4-FFF2-40B4-BE49-F238E27FC236}">
                    <a16:creationId xmlns:a16="http://schemas.microsoft.com/office/drawing/2014/main" id="{7DA54FA5-BD81-7B4E-BB1F-79830504C261}"/>
                  </a:ext>
                </a:extLst>
              </p:cNvPr>
              <p:cNvGrpSpPr/>
              <p:nvPr/>
            </p:nvGrpSpPr>
            <p:grpSpPr>
              <a:xfrm>
                <a:off x="2466902" y="1253935"/>
                <a:ext cx="6739604" cy="1315499"/>
                <a:chOff x="0" y="280981"/>
                <a:chExt cx="6739603" cy="1315499"/>
              </a:xfrm>
            </p:grpSpPr>
            <p:sp>
              <p:nvSpPr>
                <p:cNvPr id="63" name="CPU 1 Cache">
                  <a:extLst>
                    <a:ext uri="{FF2B5EF4-FFF2-40B4-BE49-F238E27FC236}">
                      <a16:creationId xmlns:a16="http://schemas.microsoft.com/office/drawing/2014/main" id="{5E9D27E1-5910-D14C-81C3-DDE2A5309E65}"/>
                    </a:ext>
                  </a:extLst>
                </p:cNvPr>
                <p:cNvSpPr/>
                <p:nvPr/>
              </p:nvSpPr>
              <p:spPr>
                <a:xfrm>
                  <a:off x="1343492" y="280981"/>
                  <a:ext cx="2951821" cy="960919"/>
                </a:xfrm>
                <a:prstGeom prst="rect">
                  <a:avLst/>
                </a:prstGeom>
                <a:solidFill>
                  <a:srgbClr val="96CBB9"/>
                </a:solidFill>
                <a:ln w="12700" cap="flat">
                  <a:noFill/>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t">
                  <a:noAutofit/>
                </a:bodyPr>
                <a:lstStyle>
                  <a:lvl1pPr>
                    <a:defRPr b="0">
                      <a:latin typeface="Helvetica Light"/>
                      <a:ea typeface="Helvetica Light"/>
                      <a:cs typeface="Helvetica Light"/>
                      <a:sym typeface="Helvetica Light"/>
                    </a:defRPr>
                  </a:lvl1pPr>
                </a:lstStyle>
                <a:p>
                  <a:r>
                    <a:rPr sz="1600" dirty="0">
                      <a:solidFill>
                        <a:schemeClr val="bg2">
                          <a:lumMod val="10000"/>
                        </a:schemeClr>
                      </a:solidFill>
                    </a:rPr>
                    <a:t>CPU 1 Cache</a:t>
                  </a:r>
                </a:p>
              </p:txBody>
            </p:sp>
            <p:grpSp>
              <p:nvGrpSpPr>
                <p:cNvPr id="76" name="Group">
                  <a:extLst>
                    <a:ext uri="{FF2B5EF4-FFF2-40B4-BE49-F238E27FC236}">
                      <a16:creationId xmlns:a16="http://schemas.microsoft.com/office/drawing/2014/main" id="{CA01C9CD-5B39-B044-816C-90DEC1E00A6C}"/>
                    </a:ext>
                  </a:extLst>
                </p:cNvPr>
                <p:cNvGrpSpPr/>
                <p:nvPr/>
              </p:nvGrpSpPr>
              <p:grpSpPr>
                <a:xfrm>
                  <a:off x="4230362" y="326479"/>
                  <a:ext cx="2509241" cy="1270001"/>
                  <a:chOff x="0" y="326479"/>
                  <a:chExt cx="2509238" cy="1270000"/>
                </a:xfrm>
              </p:grpSpPr>
              <p:sp>
                <p:nvSpPr>
                  <p:cNvPr id="77" name="Line">
                    <a:extLst>
                      <a:ext uri="{FF2B5EF4-FFF2-40B4-BE49-F238E27FC236}">
                        <a16:creationId xmlns:a16="http://schemas.microsoft.com/office/drawing/2014/main" id="{1D42CE66-FA2C-2A4B-B01F-3AA114EC0D09}"/>
                      </a:ext>
                    </a:extLst>
                  </p:cNvPr>
                  <p:cNvSpPr/>
                  <p:nvPr/>
                </p:nvSpPr>
                <p:spPr>
                  <a:xfrm>
                    <a:off x="0" y="571545"/>
                    <a:ext cx="2205969" cy="1"/>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78" name="Line">
                    <a:extLst>
                      <a:ext uri="{FF2B5EF4-FFF2-40B4-BE49-F238E27FC236}">
                        <a16:creationId xmlns:a16="http://schemas.microsoft.com/office/drawing/2014/main" id="{09BE313C-67E4-FC43-9BA1-54C7F6358EB9}"/>
                      </a:ext>
                    </a:extLst>
                  </p:cNvPr>
                  <p:cNvSpPr/>
                  <p:nvPr/>
                </p:nvSpPr>
                <p:spPr>
                  <a:xfrm>
                    <a:off x="0" y="1000170"/>
                    <a:ext cx="2205969" cy="1"/>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79" name="100ns">
                    <a:extLst>
                      <a:ext uri="{FF2B5EF4-FFF2-40B4-BE49-F238E27FC236}">
                        <a16:creationId xmlns:a16="http://schemas.microsoft.com/office/drawing/2014/main" id="{504F086F-92DB-374E-8ED7-0740686AA3B6}"/>
                      </a:ext>
                    </a:extLst>
                  </p:cNvPr>
                  <p:cNvSpPr/>
                  <p:nvPr/>
                </p:nvSpPr>
                <p:spPr>
                  <a:xfrm>
                    <a:off x="1239238" y="326479"/>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numCol="1" anchor="ctr">
                    <a:spAutoFit/>
                  </a:bodyPr>
                  <a:lstStyle>
                    <a:lvl1pPr>
                      <a:defRPr sz="4000" b="0">
                        <a:latin typeface="Consolas"/>
                        <a:ea typeface="Consolas"/>
                        <a:cs typeface="Consolas"/>
                        <a:sym typeface="Consolas"/>
                      </a:defRPr>
                    </a:lvl1pPr>
                  </a:lstStyle>
                  <a:p>
                    <a:r>
                      <a:rPr sz="2000">
                        <a:solidFill>
                          <a:schemeClr val="bg2">
                            <a:lumMod val="10000"/>
                          </a:schemeClr>
                        </a:solidFill>
                      </a:rPr>
                      <a:t>100ns</a:t>
                    </a:r>
                  </a:p>
                </p:txBody>
              </p:sp>
            </p:grpSp>
            <p:grpSp>
              <p:nvGrpSpPr>
                <p:cNvPr id="68" name="Group">
                  <a:extLst>
                    <a:ext uri="{FF2B5EF4-FFF2-40B4-BE49-F238E27FC236}">
                      <a16:creationId xmlns:a16="http://schemas.microsoft.com/office/drawing/2014/main" id="{EAE5A875-AD9C-E943-B2BD-71091FE9EDAE}"/>
                    </a:ext>
                  </a:extLst>
                </p:cNvPr>
                <p:cNvGrpSpPr/>
                <p:nvPr/>
              </p:nvGrpSpPr>
              <p:grpSpPr>
                <a:xfrm>
                  <a:off x="0" y="326479"/>
                  <a:ext cx="2008787" cy="1270001"/>
                  <a:chOff x="0" y="326479"/>
                  <a:chExt cx="2008785" cy="1270000"/>
                </a:xfrm>
              </p:grpSpPr>
              <p:grpSp>
                <p:nvGrpSpPr>
                  <p:cNvPr id="69" name="Group">
                    <a:extLst>
                      <a:ext uri="{FF2B5EF4-FFF2-40B4-BE49-F238E27FC236}">
                        <a16:creationId xmlns:a16="http://schemas.microsoft.com/office/drawing/2014/main" id="{68646CCA-F4F9-5148-830B-99284A02BD69}"/>
                      </a:ext>
                    </a:extLst>
                  </p:cNvPr>
                  <p:cNvGrpSpPr/>
                  <p:nvPr/>
                </p:nvGrpSpPr>
                <p:grpSpPr>
                  <a:xfrm>
                    <a:off x="0" y="546455"/>
                    <a:ext cx="1477572" cy="287097"/>
                    <a:chOff x="0" y="0"/>
                    <a:chExt cx="1477571" cy="287095"/>
                  </a:xfrm>
                </p:grpSpPr>
                <p:sp>
                  <p:nvSpPr>
                    <p:cNvPr id="71" name="Line">
                      <a:extLst>
                        <a:ext uri="{FF2B5EF4-FFF2-40B4-BE49-F238E27FC236}">
                          <a16:creationId xmlns:a16="http://schemas.microsoft.com/office/drawing/2014/main" id="{89E3B08B-4B8C-8F4A-91E3-7002C7C1896B}"/>
                        </a:ext>
                      </a:extLst>
                    </p:cNvPr>
                    <p:cNvSpPr/>
                    <p:nvPr/>
                  </p:nvSpPr>
                  <p:spPr>
                    <a:xfrm>
                      <a:off x="0" y="0"/>
                      <a:ext cx="1477572" cy="0"/>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72" name="Line">
                      <a:extLst>
                        <a:ext uri="{FF2B5EF4-FFF2-40B4-BE49-F238E27FC236}">
                          <a16:creationId xmlns:a16="http://schemas.microsoft.com/office/drawing/2014/main" id="{7AF63D1B-E67E-F644-86B1-53D750A442BC}"/>
                        </a:ext>
                      </a:extLst>
                    </p:cNvPr>
                    <p:cNvSpPr/>
                    <p:nvPr/>
                  </p:nvSpPr>
                  <p:spPr>
                    <a:xfrm>
                      <a:off x="0" y="287095"/>
                      <a:ext cx="1477572" cy="1"/>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grpSp>
              <p:sp>
                <p:nvSpPr>
                  <p:cNvPr id="70" name="7ns">
                    <a:extLst>
                      <a:ext uri="{FF2B5EF4-FFF2-40B4-BE49-F238E27FC236}">
                        <a16:creationId xmlns:a16="http://schemas.microsoft.com/office/drawing/2014/main" id="{A712BDBD-46F8-6148-8ECD-F7EDB780F7EA}"/>
                      </a:ext>
                    </a:extLst>
                  </p:cNvPr>
                  <p:cNvSpPr/>
                  <p:nvPr/>
                </p:nvSpPr>
                <p:spPr>
                  <a:xfrm>
                    <a:off x="738785" y="326479"/>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numCol="1" anchor="ctr">
                    <a:spAutoFit/>
                  </a:bodyPr>
                  <a:lstStyle>
                    <a:lvl1pPr>
                      <a:defRPr sz="4000" b="0">
                        <a:latin typeface="Consolas"/>
                        <a:ea typeface="Consolas"/>
                        <a:cs typeface="Consolas"/>
                        <a:sym typeface="Consolas"/>
                      </a:defRPr>
                    </a:lvl1pPr>
                  </a:lstStyle>
                  <a:p>
                    <a:r>
                      <a:rPr sz="2000">
                        <a:solidFill>
                          <a:schemeClr val="bg2">
                            <a:lumMod val="10000"/>
                          </a:schemeClr>
                        </a:solidFill>
                      </a:rPr>
                      <a:t>7ns</a:t>
                    </a:r>
                  </a:p>
                </p:txBody>
              </p:sp>
            </p:grpSp>
          </p:grpSp>
          <p:grpSp>
            <p:nvGrpSpPr>
              <p:cNvPr id="51" name="Group">
                <a:extLst>
                  <a:ext uri="{FF2B5EF4-FFF2-40B4-BE49-F238E27FC236}">
                    <a16:creationId xmlns:a16="http://schemas.microsoft.com/office/drawing/2014/main" id="{0FC89C71-14F4-FB4E-803E-B42F61FF5EA9}"/>
                  </a:ext>
                </a:extLst>
              </p:cNvPr>
              <p:cNvGrpSpPr/>
              <p:nvPr/>
            </p:nvGrpSpPr>
            <p:grpSpPr>
              <a:xfrm>
                <a:off x="10763250" y="326479"/>
                <a:ext cx="5229913" cy="1387010"/>
                <a:chOff x="38774" y="326479"/>
                <a:chExt cx="5229912" cy="1387008"/>
              </a:xfrm>
            </p:grpSpPr>
            <p:sp>
              <p:nvSpPr>
                <p:cNvPr id="58" name="SSD">
                  <a:extLst>
                    <a:ext uri="{FF2B5EF4-FFF2-40B4-BE49-F238E27FC236}">
                      <a16:creationId xmlns:a16="http://schemas.microsoft.com/office/drawing/2014/main" id="{0EAF6096-CDDC-DF47-A423-1FFA17308BE2}"/>
                    </a:ext>
                  </a:extLst>
                </p:cNvPr>
                <p:cNvSpPr/>
                <p:nvPr/>
              </p:nvSpPr>
              <p:spPr>
                <a:xfrm>
                  <a:off x="2402164" y="752570"/>
                  <a:ext cx="2866524" cy="960919"/>
                </a:xfrm>
                <a:prstGeom prst="rect">
                  <a:avLst/>
                </a:prstGeom>
                <a:solidFill>
                  <a:srgbClr val="EE7D69"/>
                </a:solidFill>
                <a:ln w="12700" cap="flat">
                  <a:noFill/>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ctr">
                  <a:noAutofit/>
                </a:bodyPr>
                <a:lstStyle>
                  <a:lvl1pPr>
                    <a:defRPr b="0">
                      <a:latin typeface="Helvetica Light"/>
                      <a:ea typeface="Helvetica Light"/>
                      <a:cs typeface="Helvetica Light"/>
                      <a:sym typeface="Helvetica Light"/>
                    </a:defRPr>
                  </a:lvl1pPr>
                </a:lstStyle>
                <a:p>
                  <a:r>
                    <a:rPr sz="1600">
                      <a:solidFill>
                        <a:schemeClr val="bg2">
                          <a:lumMod val="10000"/>
                        </a:schemeClr>
                      </a:solidFill>
                    </a:rPr>
                    <a:t>SSD</a:t>
                  </a:r>
                </a:p>
              </p:txBody>
            </p:sp>
            <p:grpSp>
              <p:nvGrpSpPr>
                <p:cNvPr id="59" name="Group">
                  <a:extLst>
                    <a:ext uri="{FF2B5EF4-FFF2-40B4-BE49-F238E27FC236}">
                      <a16:creationId xmlns:a16="http://schemas.microsoft.com/office/drawing/2014/main" id="{79FCB333-BB5A-5E40-AEE0-D340C8E61E36}"/>
                    </a:ext>
                  </a:extLst>
                </p:cNvPr>
                <p:cNvGrpSpPr/>
                <p:nvPr/>
              </p:nvGrpSpPr>
              <p:grpSpPr>
                <a:xfrm>
                  <a:off x="38774" y="326479"/>
                  <a:ext cx="5219225" cy="1270001"/>
                  <a:chOff x="38774" y="326479"/>
                  <a:chExt cx="5219223" cy="1270000"/>
                </a:xfrm>
              </p:grpSpPr>
              <p:sp>
                <p:nvSpPr>
                  <p:cNvPr id="60" name="Line">
                    <a:extLst>
                      <a:ext uri="{FF2B5EF4-FFF2-40B4-BE49-F238E27FC236}">
                        <a16:creationId xmlns:a16="http://schemas.microsoft.com/office/drawing/2014/main" id="{B4B50764-CA0F-7346-8A5C-93DBF96F6617}"/>
                      </a:ext>
                    </a:extLst>
                  </p:cNvPr>
                  <p:cNvSpPr/>
                  <p:nvPr/>
                </p:nvSpPr>
                <p:spPr>
                  <a:xfrm>
                    <a:off x="38774" y="1020623"/>
                    <a:ext cx="2205970" cy="1"/>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61" name="Line">
                    <a:extLst>
                      <a:ext uri="{FF2B5EF4-FFF2-40B4-BE49-F238E27FC236}">
                        <a16:creationId xmlns:a16="http://schemas.microsoft.com/office/drawing/2014/main" id="{030C2544-089C-0F47-8C36-C71C58B0C2AB}"/>
                      </a:ext>
                    </a:extLst>
                  </p:cNvPr>
                  <p:cNvSpPr/>
                  <p:nvPr/>
                </p:nvSpPr>
                <p:spPr>
                  <a:xfrm>
                    <a:off x="38774" y="1449248"/>
                    <a:ext cx="2205970" cy="1"/>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62" name="150,000ns (just to read 4KB)">
                    <a:extLst>
                      <a:ext uri="{FF2B5EF4-FFF2-40B4-BE49-F238E27FC236}">
                        <a16:creationId xmlns:a16="http://schemas.microsoft.com/office/drawing/2014/main" id="{9325D6D0-9B33-A049-BD49-8B265CC162CA}"/>
                      </a:ext>
                    </a:extLst>
                  </p:cNvPr>
                  <p:cNvSpPr/>
                  <p:nvPr/>
                </p:nvSpPr>
                <p:spPr>
                  <a:xfrm>
                    <a:off x="3987998" y="326479"/>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numCol="1" anchor="ctr">
                    <a:spAutoFit/>
                  </a:bodyPr>
                  <a:lstStyle>
                    <a:lvl1pPr>
                      <a:defRPr sz="4000" b="0">
                        <a:latin typeface="Consolas"/>
                        <a:ea typeface="Consolas"/>
                        <a:cs typeface="Consolas"/>
                        <a:sym typeface="Consolas"/>
                      </a:defRPr>
                    </a:lvl1pPr>
                  </a:lstStyle>
                  <a:p>
                    <a:r>
                      <a:rPr sz="2000" dirty="0">
                        <a:solidFill>
                          <a:schemeClr val="bg2">
                            <a:lumMod val="10000"/>
                          </a:schemeClr>
                        </a:solidFill>
                      </a:rPr>
                      <a:t>150,000ns (just to read 4KB)</a:t>
                    </a:r>
                  </a:p>
                </p:txBody>
              </p:sp>
            </p:grpSp>
          </p:grpSp>
          <p:grpSp>
            <p:nvGrpSpPr>
              <p:cNvPr id="52" name="Group">
                <a:extLst>
                  <a:ext uri="{FF2B5EF4-FFF2-40B4-BE49-F238E27FC236}">
                    <a16:creationId xmlns:a16="http://schemas.microsoft.com/office/drawing/2014/main" id="{26D7B826-7CEA-A446-93AF-8D2CE3AD544B}"/>
                  </a:ext>
                </a:extLst>
              </p:cNvPr>
              <p:cNvGrpSpPr/>
              <p:nvPr/>
            </p:nvGrpSpPr>
            <p:grpSpPr>
              <a:xfrm>
                <a:off x="10763250" y="2063010"/>
                <a:ext cx="5247777" cy="1387012"/>
                <a:chOff x="83728" y="-1201900"/>
                <a:chExt cx="5247775" cy="1387011"/>
              </a:xfrm>
            </p:grpSpPr>
            <p:sp>
              <p:nvSpPr>
                <p:cNvPr id="53" name="Magnetic HD">
                  <a:extLst>
                    <a:ext uri="{FF2B5EF4-FFF2-40B4-BE49-F238E27FC236}">
                      <a16:creationId xmlns:a16="http://schemas.microsoft.com/office/drawing/2014/main" id="{887EC307-138E-334D-9544-EEE537956F47}"/>
                    </a:ext>
                  </a:extLst>
                </p:cNvPr>
                <p:cNvSpPr/>
                <p:nvPr/>
              </p:nvSpPr>
              <p:spPr>
                <a:xfrm>
                  <a:off x="2464979" y="-775809"/>
                  <a:ext cx="2866524" cy="960920"/>
                </a:xfrm>
                <a:prstGeom prst="rect">
                  <a:avLst/>
                </a:prstGeom>
                <a:solidFill>
                  <a:srgbClr val="EE7D69"/>
                </a:solidFill>
                <a:ln w="12700" cap="flat">
                  <a:noFill/>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ctr">
                  <a:noAutofit/>
                </a:bodyPr>
                <a:lstStyle>
                  <a:lvl1pPr>
                    <a:defRPr b="0">
                      <a:latin typeface="Helvetica Light"/>
                      <a:ea typeface="Helvetica Light"/>
                      <a:cs typeface="Helvetica Light"/>
                      <a:sym typeface="Helvetica Light"/>
                    </a:defRPr>
                  </a:lvl1pPr>
                </a:lstStyle>
                <a:p>
                  <a:r>
                    <a:rPr sz="1600">
                      <a:solidFill>
                        <a:schemeClr val="bg2">
                          <a:lumMod val="10000"/>
                        </a:schemeClr>
                      </a:solidFill>
                    </a:rPr>
                    <a:t>Magnetic HD</a:t>
                  </a:r>
                </a:p>
              </p:txBody>
            </p:sp>
            <p:grpSp>
              <p:nvGrpSpPr>
                <p:cNvPr id="54" name="Group">
                  <a:extLst>
                    <a:ext uri="{FF2B5EF4-FFF2-40B4-BE49-F238E27FC236}">
                      <a16:creationId xmlns:a16="http://schemas.microsoft.com/office/drawing/2014/main" id="{ECC30FC0-871B-8043-BFC0-389A7353B08D}"/>
                    </a:ext>
                  </a:extLst>
                </p:cNvPr>
                <p:cNvGrpSpPr/>
                <p:nvPr/>
              </p:nvGrpSpPr>
              <p:grpSpPr>
                <a:xfrm>
                  <a:off x="83728" y="-1201900"/>
                  <a:ext cx="5227851" cy="1270003"/>
                  <a:chOff x="83728" y="-1201899"/>
                  <a:chExt cx="5227849" cy="1270002"/>
                </a:xfrm>
              </p:grpSpPr>
              <p:sp>
                <p:nvSpPr>
                  <p:cNvPr id="55" name="Line">
                    <a:extLst>
                      <a:ext uri="{FF2B5EF4-FFF2-40B4-BE49-F238E27FC236}">
                        <a16:creationId xmlns:a16="http://schemas.microsoft.com/office/drawing/2014/main" id="{6179BC15-F03B-7445-98CA-4DBC78F241E7}"/>
                      </a:ext>
                    </a:extLst>
                  </p:cNvPr>
                  <p:cNvSpPr/>
                  <p:nvPr/>
                </p:nvSpPr>
                <p:spPr>
                  <a:xfrm>
                    <a:off x="83728" y="-507753"/>
                    <a:ext cx="2205970" cy="2"/>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56" name="Line">
                    <a:extLst>
                      <a:ext uri="{FF2B5EF4-FFF2-40B4-BE49-F238E27FC236}">
                        <a16:creationId xmlns:a16="http://schemas.microsoft.com/office/drawing/2014/main" id="{B40C6026-6B48-B84F-B094-67D05B989047}"/>
                      </a:ext>
                    </a:extLst>
                  </p:cNvPr>
                  <p:cNvSpPr/>
                  <p:nvPr/>
                </p:nvSpPr>
                <p:spPr>
                  <a:xfrm>
                    <a:off x="83728" y="-79130"/>
                    <a:ext cx="2205970" cy="2"/>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57" name="10,000,000ns (just to seek!)">
                    <a:extLst>
                      <a:ext uri="{FF2B5EF4-FFF2-40B4-BE49-F238E27FC236}">
                        <a16:creationId xmlns:a16="http://schemas.microsoft.com/office/drawing/2014/main" id="{C3FBAB01-6491-AF49-AAA2-2C03731227D2}"/>
                      </a:ext>
                    </a:extLst>
                  </p:cNvPr>
                  <p:cNvSpPr/>
                  <p:nvPr/>
                </p:nvSpPr>
                <p:spPr>
                  <a:xfrm>
                    <a:off x="4041576" y="-1201899"/>
                    <a:ext cx="1270001" cy="1270002"/>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numCol="1" anchor="ctr">
                    <a:spAutoFit/>
                  </a:bodyPr>
                  <a:lstStyle>
                    <a:lvl1pPr>
                      <a:defRPr sz="4000" b="0">
                        <a:latin typeface="Consolas"/>
                        <a:ea typeface="Consolas"/>
                        <a:cs typeface="Consolas"/>
                        <a:sym typeface="Consolas"/>
                      </a:defRPr>
                    </a:lvl1pPr>
                  </a:lstStyle>
                  <a:p>
                    <a:r>
                      <a:rPr sz="2000" dirty="0">
                        <a:solidFill>
                          <a:schemeClr val="bg2">
                            <a:lumMod val="10000"/>
                          </a:schemeClr>
                        </a:solidFill>
                      </a:rPr>
                      <a:t>10,000,000ns (just to seek!)</a:t>
                    </a:r>
                  </a:p>
                </p:txBody>
              </p:sp>
            </p:grpSp>
          </p:grpSp>
        </p:grpSp>
        <p:sp>
          <p:nvSpPr>
            <p:cNvPr id="85" name="CPU 1">
              <a:extLst>
                <a:ext uri="{FF2B5EF4-FFF2-40B4-BE49-F238E27FC236}">
                  <a16:creationId xmlns:a16="http://schemas.microsoft.com/office/drawing/2014/main" id="{708F2F5E-4319-B74F-82E2-80860EDE1BA8}"/>
                </a:ext>
              </a:extLst>
            </p:cNvPr>
            <p:cNvSpPr/>
            <p:nvPr/>
          </p:nvSpPr>
          <p:spPr>
            <a:xfrm>
              <a:off x="5483209" y="5271139"/>
              <a:ext cx="2005158" cy="547394"/>
            </a:xfrm>
            <a:prstGeom prst="rect">
              <a:avLst/>
            </a:prstGeom>
            <a:solidFill>
              <a:srgbClr val="516D7C"/>
            </a:solidFill>
            <a:ln w="12700" cap="flat">
              <a:noFill/>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t">
              <a:noAutofit/>
            </a:bodyPr>
            <a:lstStyle>
              <a:lvl1pPr algn="l">
                <a:defRPr b="0">
                  <a:solidFill>
                    <a:srgbClr val="FFFFFF"/>
                  </a:solidFill>
                  <a:latin typeface="Helvetica Light"/>
                  <a:ea typeface="Helvetica Light"/>
                  <a:cs typeface="Helvetica Light"/>
                  <a:sym typeface="Helvetica Light"/>
                </a:defRPr>
              </a:lvl1pPr>
            </a:lstStyle>
            <a:p>
              <a:pPr algn="ctr"/>
              <a:r>
                <a:rPr lang="en-US" sz="1600" dirty="0"/>
                <a:t>Remote Computer (Internet in between)</a:t>
              </a:r>
              <a:endParaRPr sz="1600" dirty="0"/>
            </a:p>
          </p:txBody>
        </p:sp>
        <p:sp>
          <p:nvSpPr>
            <p:cNvPr id="86" name="Line">
              <a:extLst>
                <a:ext uri="{FF2B5EF4-FFF2-40B4-BE49-F238E27FC236}">
                  <a16:creationId xmlns:a16="http://schemas.microsoft.com/office/drawing/2014/main" id="{0AC42634-E149-064A-83E6-ED7D43BA6518}"/>
                </a:ext>
              </a:extLst>
            </p:cNvPr>
            <p:cNvSpPr/>
            <p:nvPr/>
          </p:nvSpPr>
          <p:spPr>
            <a:xfrm flipV="1">
              <a:off x="6352115" y="4154555"/>
              <a:ext cx="4389" cy="1113840"/>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87" name="Line">
              <a:extLst>
                <a:ext uri="{FF2B5EF4-FFF2-40B4-BE49-F238E27FC236}">
                  <a16:creationId xmlns:a16="http://schemas.microsoft.com/office/drawing/2014/main" id="{BF898E9F-2960-EC4D-94DC-36C091B62C39}"/>
                </a:ext>
              </a:extLst>
            </p:cNvPr>
            <p:cNvSpPr/>
            <p:nvPr/>
          </p:nvSpPr>
          <p:spPr>
            <a:xfrm>
              <a:off x="6544272" y="4154555"/>
              <a:ext cx="0" cy="1113840"/>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89" name="TextBox 88">
              <a:extLst>
                <a:ext uri="{FF2B5EF4-FFF2-40B4-BE49-F238E27FC236}">
                  <a16:creationId xmlns:a16="http://schemas.microsoft.com/office/drawing/2014/main" id="{7B5E046B-2A36-564E-BE8A-235D40FF9BD3}"/>
                </a:ext>
              </a:extLst>
            </p:cNvPr>
            <p:cNvSpPr txBox="1"/>
            <p:nvPr/>
          </p:nvSpPr>
          <p:spPr>
            <a:xfrm>
              <a:off x="6697659" y="4335500"/>
              <a:ext cx="3753741" cy="10156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2000" dirty="0">
                  <a:solidFill>
                    <a:schemeClr val="bg2">
                      <a:lumMod val="10000"/>
                    </a:schemeClr>
                  </a:solidFill>
                </a:rPr>
                <a:t>~100,000,000ns</a:t>
              </a:r>
            </a:p>
            <a:p>
              <a:pPr algn="l"/>
              <a:r>
                <a:rPr lang="en-US" sz="2000" dirty="0">
                  <a:solidFill>
                    <a:schemeClr val="bg2">
                      <a:lumMod val="10000"/>
                    </a:schemeClr>
                  </a:solidFill>
                </a:rPr>
                <a:t>Earth to moon: ~16,000,000 inches</a:t>
              </a:r>
            </a:p>
          </p:txBody>
        </p:sp>
      </p:grpSp>
      <p:sp>
        <p:nvSpPr>
          <p:cNvPr id="90" name="Typical Java Example">
            <a:extLst>
              <a:ext uri="{FF2B5EF4-FFF2-40B4-BE49-F238E27FC236}">
                <a16:creationId xmlns:a16="http://schemas.microsoft.com/office/drawing/2014/main" id="{8BE3D08A-63B0-9D43-82C7-497A8FE3CC61}"/>
              </a:ext>
            </a:extLst>
          </p:cNvPr>
          <p:cNvSpPr txBox="1">
            <a:spLocks/>
          </p:cNvSpPr>
          <p:nvPr/>
        </p:nvSpPr>
        <p:spPr>
          <a:xfrm>
            <a:off x="870031" y="1000578"/>
            <a:ext cx="10985500" cy="467390"/>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a:bodyPr>
          <a:lstStyle>
            <a:lvl1pPr marL="3048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1pPr>
            <a:lvl2pPr marL="6096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2pPr>
            <a:lvl3pPr marL="9144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3pPr>
            <a:lvl4pPr marL="12192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4pPr>
            <a:lvl5pPr marL="15240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5pPr>
            <a:lvl6pPr marL="18288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6pPr>
            <a:lvl7pPr marL="21336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7pPr>
            <a:lvl8pPr marL="24384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8pPr>
            <a:lvl9pPr marL="27432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9pPr>
          </a:lstStyle>
          <a:p>
            <a:pPr marL="0" indent="0" hangingPunct="1">
              <a:buNone/>
            </a:pPr>
            <a:endParaRPr lang="en-US" dirty="0"/>
          </a:p>
        </p:txBody>
      </p:sp>
      <p:sp>
        <p:nvSpPr>
          <p:cNvPr id="7" name="Text Placeholder 2">
            <a:extLst>
              <a:ext uri="{FF2B5EF4-FFF2-40B4-BE49-F238E27FC236}">
                <a16:creationId xmlns:a16="http://schemas.microsoft.com/office/drawing/2014/main" id="{D04E28F1-8A9A-1F7F-3A64-3130A6130F08}"/>
              </a:ext>
            </a:extLst>
          </p:cNvPr>
          <p:cNvSpPr txBox="1">
            <a:spLocks/>
          </p:cNvSpPr>
          <p:nvPr/>
        </p:nvSpPr>
        <p:spPr>
          <a:xfrm>
            <a:off x="378738" y="4471620"/>
            <a:ext cx="5597525" cy="41275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800" dirty="0"/>
          </a:p>
        </p:txBody>
      </p:sp>
    </p:spTree>
    <p:extLst>
      <p:ext uri="{BB962C8B-B14F-4D97-AF65-F5344CB8AC3E}">
        <p14:creationId xmlns:p14="http://schemas.microsoft.com/office/powerpoint/2010/main" val="1169116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nodePh="1">
                                  <p:stCondLst>
                                    <p:cond delay="0"/>
                                  </p:stCondLst>
                                  <p:endCondLst>
                                    <p:cond evt="begin" delay="0">
                                      <p:tn val="9"/>
                                    </p:cond>
                                  </p:end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8C9BE-A0AB-CC89-9FF7-D41EE64867A5}"/>
              </a:ext>
            </a:extLst>
          </p:cNvPr>
          <p:cNvSpPr>
            <a:spLocks noGrp="1"/>
          </p:cNvSpPr>
          <p:nvPr>
            <p:ph type="title"/>
          </p:nvPr>
        </p:nvSpPr>
        <p:spPr/>
        <p:txBody>
          <a:bodyPr/>
          <a:lstStyle/>
          <a:p>
            <a:r>
              <a:rPr lang="en-US" dirty="0"/>
              <a:t>But what if there’s an error?</a:t>
            </a:r>
          </a:p>
        </p:txBody>
      </p:sp>
      <p:sp>
        <p:nvSpPr>
          <p:cNvPr id="3" name="Slide Number Placeholder 2">
            <a:extLst>
              <a:ext uri="{FF2B5EF4-FFF2-40B4-BE49-F238E27FC236}">
                <a16:creationId xmlns:a16="http://schemas.microsoft.com/office/drawing/2014/main" id="{F84CC63C-11A3-ED9D-2950-697CDC3D304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04C6B9CE-73D4-BA82-BBD5-610F487DA14B}"/>
              </a:ext>
            </a:extLst>
          </p:cNvPr>
          <p:cNvSpPr txBox="1"/>
          <p:nvPr/>
        </p:nvSpPr>
        <p:spPr>
          <a:xfrm>
            <a:off x="759823" y="2039480"/>
            <a:ext cx="7140770" cy="1323439"/>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600" b="0" dirty="0" err="1">
                <a:solidFill>
                  <a:srgbClr val="795E26"/>
                </a:solidFill>
                <a:effectLst/>
                <a:latin typeface="Consolas" panose="020B0609020204030204" pitchFamily="49" charset="0"/>
              </a:rPr>
              <a:t>runClientAsync</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411</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412</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87065</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423</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23044</a:t>
            </a:r>
            <a:r>
              <a:rPr lang="en-US" sz="1600" b="0" dirty="0">
                <a:solidFill>
                  <a:srgbClr val="000000"/>
                </a:solidFill>
                <a:effectLst/>
                <a:latin typeface="Consolas" panose="020B0609020204030204" pitchFamily="49" charset="0"/>
              </a:rPr>
              <a:t>])</a:t>
            </a:r>
          </a:p>
          <a:p>
            <a:pPr algn="l"/>
            <a:endParaRPr lang="en-US" sz="1600" dirty="0">
              <a:solidFill>
                <a:srgbClr val="000000"/>
              </a:solidFill>
              <a:latin typeface="Consolas" panose="020B0609020204030204" pitchFamily="49" charset="0"/>
            </a:endParaRPr>
          </a:p>
          <a:p>
            <a:pPr algn="l"/>
            <a:endParaRPr lang="en-US" sz="1600" b="0" dirty="0">
              <a:solidFill>
                <a:srgbClr val="000000"/>
              </a:solidFill>
              <a:effectLst/>
              <a:latin typeface="Consolas" panose="020B0609020204030204" pitchFamily="49" charset="0"/>
            </a:endParaRPr>
          </a:p>
          <a:p>
            <a:pPr algn="l"/>
            <a:endParaRPr lang="en-US" sz="1600" dirty="0">
              <a:solidFill>
                <a:srgbClr val="000000"/>
              </a:solidFill>
              <a:latin typeface="Consolas" panose="020B0609020204030204" pitchFamily="49" charset="0"/>
            </a:endParaRPr>
          </a:p>
          <a:p>
            <a:pPr algn="l"/>
            <a:endParaRPr lang="en-US" sz="1600" b="0" dirty="0">
              <a:solidFill>
                <a:srgbClr val="000000"/>
              </a:solidFill>
              <a:effectLst/>
              <a:latin typeface="Consolas" panose="020B0609020204030204" pitchFamily="49" charset="0"/>
            </a:endParaRPr>
          </a:p>
        </p:txBody>
      </p:sp>
      <p:sp>
        <p:nvSpPr>
          <p:cNvPr id="9" name="Arrow: Down 8">
            <a:extLst>
              <a:ext uri="{FF2B5EF4-FFF2-40B4-BE49-F238E27FC236}">
                <a16:creationId xmlns:a16="http://schemas.microsoft.com/office/drawing/2014/main" id="{FC37290C-1AED-0892-090B-7081CA4BB1F0}"/>
              </a:ext>
            </a:extLst>
          </p:cNvPr>
          <p:cNvSpPr/>
          <p:nvPr/>
        </p:nvSpPr>
        <p:spPr>
          <a:xfrm>
            <a:off x="2799446" y="2658667"/>
            <a:ext cx="710588" cy="578461"/>
          </a:xfrm>
          <a:prstGeom prst="downArrow">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
        <p:nvSpPr>
          <p:cNvPr id="10" name="TextBox 9">
            <a:extLst>
              <a:ext uri="{FF2B5EF4-FFF2-40B4-BE49-F238E27FC236}">
                <a16:creationId xmlns:a16="http://schemas.microsoft.com/office/drawing/2014/main" id="{3F519637-12B1-562B-FCF7-32436255567B}"/>
              </a:ext>
            </a:extLst>
          </p:cNvPr>
          <p:cNvSpPr txBox="1"/>
          <p:nvPr/>
        </p:nvSpPr>
        <p:spPr>
          <a:xfrm>
            <a:off x="8794444" y="3429000"/>
            <a:ext cx="1420014" cy="1325562"/>
          </a:xfrm>
          <a:prstGeom prst="rect">
            <a:avLst/>
          </a:prstGeom>
          <a:solidFill>
            <a:schemeClr val="accent2">
              <a:lumMod val="20000"/>
              <a:lumOff val="80000"/>
            </a:schemeClr>
          </a:solidFill>
          <a:ln>
            <a:solidFill>
              <a:srgbClr val="0A52B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3600" b="1" dirty="0">
                <a:solidFill>
                  <a:schemeClr val="tx1"/>
                </a:solidFill>
                <a:latin typeface="Ink Free" panose="03080402000500000000" pitchFamily="66" charset="0"/>
              </a:rPr>
              <a:t>Oops!</a:t>
            </a:r>
          </a:p>
        </p:txBody>
      </p:sp>
      <p:sp>
        <p:nvSpPr>
          <p:cNvPr id="6" name="TextBox 5">
            <a:extLst>
              <a:ext uri="{FF2B5EF4-FFF2-40B4-BE49-F238E27FC236}">
                <a16:creationId xmlns:a16="http://schemas.microsoft.com/office/drawing/2014/main" id="{9E4F7BBA-C608-A6C4-190F-4D189238089F}"/>
              </a:ext>
            </a:extLst>
          </p:cNvPr>
          <p:cNvSpPr txBox="1"/>
          <p:nvPr/>
        </p:nvSpPr>
        <p:spPr>
          <a:xfrm>
            <a:off x="957263" y="3557736"/>
            <a:ext cx="6097904" cy="2800767"/>
          </a:xfrm>
          <a:prstGeom prst="rect">
            <a:avLst/>
          </a:prstGeom>
          <a:ln/>
        </p:spPr>
        <p:style>
          <a:lnRef idx="2">
            <a:schemeClr val="dk1"/>
          </a:lnRef>
          <a:fillRef idx="1">
            <a:schemeClr val="lt1"/>
          </a:fillRef>
          <a:effectRef idx="0">
            <a:schemeClr val="dk1"/>
          </a:effectRef>
          <a:fontRef idx="minor">
            <a:schemeClr val="dk1"/>
          </a:fontRef>
        </p:style>
        <p:txBody>
          <a:bodyPr wrap="square">
            <a:spAutoFit/>
          </a:bodyPr>
          <a:lstStyle/>
          <a:p>
            <a:pPr algn="l"/>
            <a:r>
              <a:rPr lang="en-US" sz="1600" b="0" dirty="0">
                <a:solidFill>
                  <a:srgbClr val="000000"/>
                </a:solidFill>
                <a:effectLst/>
                <a:latin typeface="Lucida Console" panose="020B0609040504020204" pitchFamily="49" charset="0"/>
              </a:rPr>
              <a:t>$ </a:t>
            </a:r>
            <a:r>
              <a:rPr lang="en-US" sz="1600" b="0" dirty="0" err="1">
                <a:solidFill>
                  <a:srgbClr val="000000"/>
                </a:solidFill>
                <a:effectLst/>
                <a:latin typeface="Lucida Console" panose="020B0609040504020204" pitchFamily="49" charset="0"/>
              </a:rPr>
              <a:t>npx</a:t>
            </a:r>
            <a:r>
              <a:rPr lang="en-US" sz="1600" b="0" dirty="0">
                <a:solidFill>
                  <a:srgbClr val="000000"/>
                </a:solidFill>
                <a:effectLst/>
                <a:latin typeface="Lucida Console" panose="020B0609040504020204" pitchFamily="49" charset="0"/>
              </a:rPr>
              <a:t> </a:t>
            </a:r>
            <a:r>
              <a:rPr lang="en-US" sz="1600" b="0" dirty="0" err="1">
                <a:solidFill>
                  <a:srgbClr val="000000"/>
                </a:solidFill>
                <a:effectLst/>
                <a:latin typeface="Lucida Console" panose="020B0609040504020204" pitchFamily="49" charset="0"/>
              </a:rPr>
              <a:t>ts</a:t>
            </a:r>
            <a:r>
              <a:rPr lang="en-US" sz="1600" b="0" dirty="0">
                <a:solidFill>
                  <a:srgbClr val="000000"/>
                </a:solidFill>
                <a:effectLst/>
                <a:latin typeface="Lucida Console" panose="020B0609040504020204" pitchFamily="49" charset="0"/>
              </a:rPr>
              <a:t>-node transcripts/</a:t>
            </a:r>
            <a:r>
              <a:rPr lang="en-US" sz="1600" b="0" dirty="0" err="1">
                <a:solidFill>
                  <a:srgbClr val="000000"/>
                </a:solidFill>
                <a:effectLst/>
                <a:latin typeface="Lucida Console" panose="020B0609040504020204" pitchFamily="49" charset="0"/>
              </a:rPr>
              <a:t>simple.ts</a:t>
            </a:r>
            <a:endParaRPr lang="en-US" sz="1600" b="0" dirty="0">
              <a:solidFill>
                <a:srgbClr val="000000"/>
              </a:solidFill>
              <a:effectLst/>
              <a:latin typeface="Lucida Console" panose="020B0609040504020204" pitchFamily="49" charset="0"/>
            </a:endParaRPr>
          </a:p>
          <a:p>
            <a:pPr algn="l"/>
            <a:r>
              <a:rPr lang="en-US" sz="1600" b="0" dirty="0">
                <a:solidFill>
                  <a:srgbClr val="000000"/>
                </a:solidFill>
                <a:effectLst/>
                <a:latin typeface="Lucida Console" panose="020B0609040504020204" pitchFamily="49" charset="0"/>
              </a:rPr>
              <a:t>Generating Promises for 411,412,87065,423,23044</a:t>
            </a:r>
          </a:p>
          <a:p>
            <a:pPr algn="l"/>
            <a:r>
              <a:rPr lang="en-US" sz="1600" b="0" dirty="0">
                <a:solidFill>
                  <a:srgbClr val="000000"/>
                </a:solidFill>
                <a:effectLst/>
                <a:latin typeface="Lucida Console" panose="020B0609040504020204" pitchFamily="49" charset="0"/>
              </a:rPr>
              <a:t>Promises Created!</a:t>
            </a:r>
          </a:p>
          <a:p>
            <a:pPr algn="l"/>
            <a:r>
              <a:rPr lang="en-US" sz="1600" b="0" dirty="0">
                <a:solidFill>
                  <a:srgbClr val="000000"/>
                </a:solidFill>
                <a:effectLst/>
                <a:latin typeface="Lucida Console" panose="020B0609040504020204" pitchFamily="49" charset="0"/>
              </a:rPr>
              <a:t>Satisfying Promises Concurrently</a:t>
            </a:r>
          </a:p>
          <a:p>
            <a:pPr algn="l"/>
            <a:endParaRPr lang="en-US" sz="1600" b="0" dirty="0">
              <a:solidFill>
                <a:srgbClr val="000000"/>
              </a:solidFill>
              <a:effectLst/>
              <a:latin typeface="Lucida Console" panose="020B0609040504020204" pitchFamily="49" charset="0"/>
            </a:endParaRPr>
          </a:p>
          <a:p>
            <a:pPr algn="l"/>
            <a:r>
              <a:rPr lang="en-US" sz="1600" dirty="0">
                <a:solidFill>
                  <a:srgbClr val="000000"/>
                </a:solidFill>
                <a:latin typeface="Lucida Console" panose="020B0609040504020204" pitchFamily="49" charset="0"/>
              </a:rPr>
              <a:t>&lt;blah blah blah&gt;</a:t>
            </a:r>
            <a:r>
              <a:rPr lang="en-US" sz="1600" b="0" dirty="0">
                <a:solidFill>
                  <a:srgbClr val="000000"/>
                </a:solidFill>
                <a:effectLst/>
                <a:latin typeface="Lucida Console" panose="020B0609040504020204" pitchFamily="49" charset="0"/>
              </a:rPr>
              <a:t>\</a:t>
            </a:r>
            <a:r>
              <a:rPr lang="en-US" sz="1600" b="0" dirty="0" err="1">
                <a:solidFill>
                  <a:srgbClr val="000000"/>
                </a:solidFill>
                <a:effectLst/>
                <a:latin typeface="Lucida Console" panose="020B0609040504020204" pitchFamily="49" charset="0"/>
              </a:rPr>
              <a:t>node_modules</a:t>
            </a:r>
            <a:r>
              <a:rPr lang="en-US" sz="1600" b="0" dirty="0">
                <a:solidFill>
                  <a:srgbClr val="000000"/>
                </a:solidFill>
                <a:effectLst/>
                <a:latin typeface="Lucida Console" panose="020B0609040504020204" pitchFamily="49" charset="0"/>
              </a:rPr>
              <a:t>\</a:t>
            </a:r>
            <a:r>
              <a:rPr lang="en-US" sz="1600" b="0" dirty="0" err="1">
                <a:solidFill>
                  <a:srgbClr val="000000"/>
                </a:solidFill>
                <a:effectLst/>
                <a:latin typeface="Lucida Console" panose="020B0609040504020204" pitchFamily="49" charset="0"/>
              </a:rPr>
              <a:t>axios</a:t>
            </a:r>
            <a:r>
              <a:rPr lang="en-US" sz="1600" b="0" dirty="0">
                <a:solidFill>
                  <a:srgbClr val="000000"/>
                </a:solidFill>
                <a:effectLst/>
                <a:latin typeface="Lucida Console" panose="020B0609040504020204" pitchFamily="49" charset="0"/>
              </a:rPr>
              <a:t>\lib\core\createError.js:16     </a:t>
            </a:r>
          </a:p>
          <a:p>
            <a:pPr algn="l"/>
            <a:r>
              <a:rPr lang="en-US" sz="1600" b="0" dirty="0">
                <a:solidFill>
                  <a:srgbClr val="000000"/>
                </a:solidFill>
                <a:effectLst/>
                <a:latin typeface="Lucida Console" panose="020B0609040504020204" pitchFamily="49" charset="0"/>
              </a:rPr>
              <a:t>  var error = new Error(message);</a:t>
            </a:r>
          </a:p>
          <a:p>
            <a:pPr algn="l"/>
            <a:r>
              <a:rPr lang="en-US" sz="1600" b="0" dirty="0">
                <a:solidFill>
                  <a:srgbClr val="000000"/>
                </a:solidFill>
                <a:effectLst/>
                <a:latin typeface="Lucida Console" panose="020B0609040504020204" pitchFamily="49" charset="0"/>
              </a:rPr>
              <a:t>              ^</a:t>
            </a:r>
          </a:p>
          <a:p>
            <a:pPr algn="l"/>
            <a:r>
              <a:rPr lang="en-US" sz="1600" b="0" dirty="0">
                <a:solidFill>
                  <a:srgbClr val="000000"/>
                </a:solidFill>
                <a:effectLst/>
                <a:latin typeface="Lucida Console" panose="020B0609040504020204" pitchFamily="49" charset="0"/>
              </a:rPr>
              <a:t>Error: Request failed with status code 404</a:t>
            </a:r>
            <a:endParaRPr lang="en-US" sz="1600" dirty="0">
              <a:latin typeface="Lucida Console" panose="020B0609040504020204" pitchFamily="49" charset="0"/>
            </a:endParaRPr>
          </a:p>
        </p:txBody>
      </p:sp>
    </p:spTree>
    <p:extLst>
      <p:ext uri="{BB962C8B-B14F-4D97-AF65-F5344CB8AC3E}">
        <p14:creationId xmlns:p14="http://schemas.microsoft.com/office/powerpoint/2010/main" val="50792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A9106-1F84-C57C-2778-E7382D78E768}"/>
              </a:ext>
            </a:extLst>
          </p:cNvPr>
          <p:cNvSpPr>
            <a:spLocks noGrp="1"/>
          </p:cNvSpPr>
          <p:nvPr>
            <p:ph type="title"/>
          </p:nvPr>
        </p:nvSpPr>
        <p:spPr/>
        <p:txBody>
          <a:bodyPr/>
          <a:lstStyle/>
          <a:p>
            <a:r>
              <a:rPr lang="en-US" dirty="0"/>
              <a:t>Need to catch the error </a:t>
            </a:r>
          </a:p>
        </p:txBody>
      </p:sp>
      <p:sp>
        <p:nvSpPr>
          <p:cNvPr id="3" name="Slide Number Placeholder 2">
            <a:extLst>
              <a:ext uri="{FF2B5EF4-FFF2-40B4-BE49-F238E27FC236}">
                <a16:creationId xmlns:a16="http://schemas.microsoft.com/office/drawing/2014/main" id="{9ED19A1F-A562-AFC4-D0FB-6A8C51C66E9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C36C11C7-2959-8DDE-45FF-6F65EE98F645}"/>
              </a:ext>
            </a:extLst>
          </p:cNvPr>
          <p:cNvSpPr txBox="1"/>
          <p:nvPr/>
        </p:nvSpPr>
        <p:spPr>
          <a:xfrm>
            <a:off x="992776" y="1595047"/>
            <a:ext cx="10981510" cy="3416320"/>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800" b="0" dirty="0">
                <a:solidFill>
                  <a:srgbClr val="0000FF"/>
                </a:solidFill>
                <a:effectLst/>
                <a:latin typeface="Consolas" panose="020B0609020204030204" pitchFamily="49" charset="0"/>
              </a:rPr>
              <a:t>type</a:t>
            </a:r>
            <a:r>
              <a:rPr lang="en-US" sz="1800" b="0" dirty="0">
                <a:solidFill>
                  <a:srgbClr val="000000"/>
                </a:solidFill>
                <a:effectLst/>
                <a:latin typeface="Consolas" panose="020B0609020204030204" pitchFamily="49" charset="0"/>
              </a:rPr>
              <a:t> </a:t>
            </a:r>
            <a:r>
              <a:rPr lang="en-US" sz="1800" b="0" dirty="0" err="1">
                <a:solidFill>
                  <a:srgbClr val="267F99"/>
                </a:solidFill>
                <a:effectLst/>
                <a:latin typeface="Consolas" panose="020B0609020204030204" pitchFamily="49" charset="0"/>
              </a:rPr>
              <a:t>StudentData</a:t>
            </a:r>
            <a:r>
              <a:rPr lang="en-US" sz="1800" b="0" dirty="0">
                <a:solidFill>
                  <a:srgbClr val="000000"/>
                </a:solidFill>
                <a:effectLst/>
                <a:latin typeface="Consolas" panose="020B0609020204030204" pitchFamily="49" charset="0"/>
              </a:rPr>
              <a:t> = {</a:t>
            </a:r>
            <a:r>
              <a:rPr lang="en-US" sz="1800" b="0" dirty="0" err="1">
                <a:solidFill>
                  <a:srgbClr val="001080"/>
                </a:solidFill>
                <a:effectLst/>
                <a:latin typeface="Consolas" panose="020B0609020204030204" pitchFamily="49" charset="0"/>
              </a:rPr>
              <a:t>isOK</a:t>
            </a:r>
            <a:r>
              <a:rPr lang="en-US" sz="1800" b="0" dirty="0">
                <a:solidFill>
                  <a:srgbClr val="000000"/>
                </a:solidFill>
                <a:effectLst/>
                <a:latin typeface="Consolas" panose="020B0609020204030204" pitchFamily="49" charset="0"/>
              </a:rPr>
              <a:t>: </a:t>
            </a:r>
            <a:r>
              <a:rPr lang="en-US" sz="1800" b="0" dirty="0" err="1">
                <a:solidFill>
                  <a:srgbClr val="267F99"/>
                </a:solidFill>
                <a:effectLst/>
                <a:latin typeface="Consolas" panose="020B0609020204030204" pitchFamily="49" charset="0"/>
              </a:rPr>
              <a:t>boolean</a:t>
            </a:r>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id</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payload</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any</a:t>
            </a:r>
            <a:r>
              <a:rPr lang="en-US" sz="1800" b="0" dirty="0">
                <a:solidFill>
                  <a:srgbClr val="000000"/>
                </a:solidFill>
                <a:effectLst/>
                <a:latin typeface="Consolas" panose="020B0609020204030204" pitchFamily="49" charset="0"/>
              </a:rPr>
              <a:t> }</a:t>
            </a:r>
          </a:p>
          <a:p>
            <a:pPr algn="l"/>
            <a:br>
              <a:rPr lang="en-US" sz="1800" b="0" dirty="0">
                <a:solidFill>
                  <a:srgbClr val="000000"/>
                </a:solidFill>
                <a:effectLst/>
                <a:latin typeface="Consolas" panose="020B0609020204030204" pitchFamily="49" charset="0"/>
              </a:rPr>
            </a:br>
            <a:r>
              <a:rPr lang="en-US" sz="1800" b="0" dirty="0">
                <a:solidFill>
                  <a:srgbClr val="008000"/>
                </a:solidFill>
                <a:effectLst/>
                <a:latin typeface="Consolas" panose="020B0609020204030204" pitchFamily="49" charset="0"/>
              </a:rPr>
              <a:t>/** asynchronously retrieves student data,  */</a:t>
            </a:r>
            <a:endParaRPr lang="en-US" sz="1800" b="0" dirty="0">
              <a:solidFill>
                <a:srgbClr val="000000"/>
              </a:solidFill>
              <a:effectLst/>
              <a:latin typeface="Consolas" panose="020B0609020204030204" pitchFamily="49" charset="0"/>
            </a:endParaRPr>
          </a:p>
          <a:p>
            <a:pPr algn="l"/>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asyncGetStudentData</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Promise</a:t>
            </a:r>
            <a:r>
              <a:rPr lang="en-US" sz="1800" b="0" dirty="0">
                <a:solidFill>
                  <a:srgbClr val="000000"/>
                </a:solidFill>
                <a:effectLst/>
                <a:latin typeface="Consolas" panose="020B0609020204030204" pitchFamily="49" charset="0"/>
              </a:rPr>
              <a:t>&lt;</a:t>
            </a:r>
            <a:r>
              <a:rPr lang="en-US" sz="1800" b="0" dirty="0" err="1">
                <a:solidFill>
                  <a:srgbClr val="267F99"/>
                </a:solidFill>
                <a:effectLst/>
                <a:latin typeface="Consolas" panose="020B0609020204030204" pitchFamily="49" charset="0"/>
              </a:rPr>
              <a:t>StudentData</a:t>
            </a:r>
            <a:r>
              <a:rPr lang="en-US" sz="1800" b="0" dirty="0">
                <a:solidFill>
                  <a:srgbClr val="000000"/>
                </a:solidFill>
                <a:effectLst/>
                <a:latin typeface="Consolas" panose="020B0609020204030204" pitchFamily="49" charset="0"/>
              </a:rPr>
              <a:t>&gt; {</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try</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returnValue</a:t>
            </a:r>
            <a:r>
              <a:rPr lang="en-US" sz="1800" b="0" dirty="0">
                <a:solidFill>
                  <a:srgbClr val="000000"/>
                </a:solidFill>
                <a:effectLst/>
                <a:latin typeface="Consolas" panose="020B0609020204030204" pitchFamily="49" charset="0"/>
              </a:rPr>
              <a:t> = </a:t>
            </a:r>
          </a:p>
          <a:p>
            <a:pPr algn="l"/>
            <a:r>
              <a:rPr lang="en-US" sz="1800" dirty="0">
                <a:solidFill>
                  <a:srgbClr val="000000"/>
                </a:solidFill>
                <a:latin typeface="Consolas" panose="020B0609020204030204" pitchFamily="49" charset="0"/>
              </a:rPr>
              <a:t>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0070C1"/>
                </a:solidFill>
                <a:effectLst/>
                <a:highlight>
                  <a:srgbClr val="FFFF00"/>
                </a:highlight>
                <a:latin typeface="Consolas" panose="020B0609020204030204" pitchFamily="49" charset="0"/>
              </a:rPr>
              <a:t>axios</a:t>
            </a:r>
            <a:r>
              <a:rPr lang="en-US" sz="1800" b="0" dirty="0" err="1">
                <a:solidFill>
                  <a:srgbClr val="000000"/>
                </a:solidFill>
                <a:effectLst/>
                <a:highlight>
                  <a:srgbClr val="FFFF00"/>
                </a:highlight>
                <a:latin typeface="Consolas" panose="020B0609020204030204" pitchFamily="49" charset="0"/>
              </a:rPr>
              <a:t>.</a:t>
            </a:r>
            <a:r>
              <a:rPr lang="en-US" sz="1800" b="0" dirty="0" err="1">
                <a:solidFill>
                  <a:srgbClr val="795E26"/>
                </a:solidFill>
                <a:effectLst/>
                <a:highlight>
                  <a:srgbClr val="FFFF00"/>
                </a:highlight>
                <a:latin typeface="Consolas" panose="020B0609020204030204" pitchFamily="49" charset="0"/>
              </a:rPr>
              <a:t>get</a:t>
            </a:r>
            <a:r>
              <a:rPr lang="en-US" sz="1800" b="0" dirty="0">
                <a:solidFill>
                  <a:srgbClr val="000000"/>
                </a:solidFill>
                <a:effectLst/>
                <a:highlight>
                  <a:srgbClr val="FFFF00"/>
                </a:highlight>
                <a:latin typeface="Consolas" panose="020B0609020204030204" pitchFamily="49" charset="0"/>
              </a:rPr>
              <a:t>(</a:t>
            </a:r>
            <a:r>
              <a:rPr lang="en-US" sz="1800" b="0" dirty="0">
                <a:solidFill>
                  <a:srgbClr val="A31515"/>
                </a:solidFill>
                <a:effectLst/>
                <a:highlight>
                  <a:srgbClr val="FFFF00"/>
                </a:highlight>
                <a:latin typeface="Consolas" panose="020B0609020204030204" pitchFamily="49" charset="0"/>
              </a:rPr>
              <a:t>`https://rest-</a:t>
            </a:r>
            <a:r>
              <a:rPr lang="en-US" sz="1800" b="0" dirty="0" err="1">
                <a:solidFill>
                  <a:srgbClr val="A31515"/>
                </a:solidFill>
                <a:effectLst/>
                <a:highlight>
                  <a:srgbClr val="FFFF00"/>
                </a:highlight>
                <a:latin typeface="Consolas" panose="020B0609020204030204" pitchFamily="49" charset="0"/>
              </a:rPr>
              <a:t>example.covey.town</a:t>
            </a:r>
            <a:r>
              <a:rPr lang="en-US" sz="1800" b="0" dirty="0">
                <a:solidFill>
                  <a:srgbClr val="A31515"/>
                </a:solidFill>
                <a:effectLst/>
                <a:highlight>
                  <a:srgbClr val="FFFF00"/>
                </a:highlight>
                <a:latin typeface="Consolas" panose="020B0609020204030204" pitchFamily="49" charset="0"/>
              </a:rPr>
              <a:t>/transcripts/</a:t>
            </a:r>
            <a:r>
              <a:rPr lang="en-US" sz="1800" b="0" dirty="0">
                <a:solidFill>
                  <a:srgbClr val="0000FF"/>
                </a:solidFill>
                <a:effectLst/>
                <a:highlight>
                  <a:srgbClr val="FFFF00"/>
                </a:highlight>
                <a:latin typeface="Consolas" panose="020B0609020204030204" pitchFamily="49" charset="0"/>
              </a:rPr>
              <a:t>${</a:t>
            </a:r>
            <a:r>
              <a:rPr lang="en-US" sz="1800" b="0" dirty="0" err="1">
                <a:solidFill>
                  <a:srgbClr val="001080"/>
                </a:solidFill>
                <a:effectLst/>
                <a:highlight>
                  <a:srgbClr val="FFFF00"/>
                </a:highlight>
                <a:latin typeface="Consolas" panose="020B0609020204030204" pitchFamily="49" charset="0"/>
              </a:rPr>
              <a:t>studentID</a:t>
            </a:r>
            <a:r>
              <a:rPr lang="en-US" sz="1800" b="0" dirty="0">
                <a:solidFill>
                  <a:srgbClr val="0000FF"/>
                </a:solidFill>
                <a:effectLst/>
                <a:highlight>
                  <a:srgbClr val="FFFF00"/>
                </a:highlight>
                <a:latin typeface="Consolas" panose="020B0609020204030204" pitchFamily="49" charset="0"/>
              </a:rPr>
              <a:t>}</a:t>
            </a:r>
            <a:r>
              <a:rPr lang="en-US" sz="1800" b="0" dirty="0">
                <a:solidFill>
                  <a:srgbClr val="A31515"/>
                </a:solidFill>
                <a:effectLst/>
                <a:highlight>
                  <a:srgbClr val="FFFF00"/>
                </a:highlight>
                <a:latin typeface="Consolas" panose="020B0609020204030204" pitchFamily="49" charset="0"/>
              </a:rPr>
              <a:t>`</a:t>
            </a:r>
            <a:r>
              <a:rPr lang="en-US" sz="1800" b="0" dirty="0">
                <a:solidFill>
                  <a:srgbClr val="000000"/>
                </a:solidFill>
                <a:effectLst/>
                <a:highlight>
                  <a:srgbClr val="FFFF00"/>
                </a:highligh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return</a:t>
            </a:r>
            <a:r>
              <a:rPr lang="en-US" sz="1800" b="0" dirty="0">
                <a:solidFill>
                  <a:srgbClr val="000000"/>
                </a:solidFill>
                <a:effectLst/>
                <a:latin typeface="Consolas" panose="020B0609020204030204" pitchFamily="49" charset="0"/>
              </a:rPr>
              <a:t> </a:t>
            </a:r>
            <a:r>
              <a:rPr lang="en-US" sz="1800" b="0" dirty="0">
                <a:solidFill>
                  <a:srgbClr val="000000"/>
                </a:solidFill>
                <a:effectLst/>
                <a:highlight>
                  <a:srgbClr val="00FF00"/>
                </a:highlight>
                <a:latin typeface="Consolas" panose="020B0609020204030204" pitchFamily="49" charset="0"/>
              </a:rPr>
              <a:t>{ </a:t>
            </a:r>
            <a:r>
              <a:rPr lang="en-US" sz="1800" b="0" dirty="0" err="1">
                <a:solidFill>
                  <a:srgbClr val="001080"/>
                </a:solidFill>
                <a:effectLst/>
                <a:highlight>
                  <a:srgbClr val="00FF00"/>
                </a:highlight>
                <a:latin typeface="Consolas" panose="020B0609020204030204" pitchFamily="49" charset="0"/>
              </a:rPr>
              <a:t>isOK</a:t>
            </a:r>
            <a:r>
              <a:rPr lang="en-US" sz="1800" b="0" dirty="0">
                <a:solidFill>
                  <a:srgbClr val="001080"/>
                </a:solidFill>
                <a:effectLst/>
                <a:highlight>
                  <a:srgbClr val="00FF00"/>
                </a:highlight>
                <a:latin typeface="Consolas" panose="020B0609020204030204" pitchFamily="49" charset="0"/>
              </a:rPr>
              <a:t>:</a:t>
            </a:r>
            <a:r>
              <a:rPr lang="en-US" sz="1800" b="0" dirty="0">
                <a:solidFill>
                  <a:srgbClr val="000000"/>
                </a:solidFill>
                <a:effectLst/>
                <a:highlight>
                  <a:srgbClr val="00FF00"/>
                </a:highlight>
                <a:latin typeface="Consolas" panose="020B0609020204030204" pitchFamily="49" charset="0"/>
              </a:rPr>
              <a:t> </a:t>
            </a:r>
            <a:r>
              <a:rPr lang="en-US" sz="1800" b="0" dirty="0">
                <a:solidFill>
                  <a:srgbClr val="0000FF"/>
                </a:solidFill>
                <a:effectLst/>
                <a:highlight>
                  <a:srgbClr val="00FF00"/>
                </a:highlight>
                <a:latin typeface="Consolas" panose="020B0609020204030204" pitchFamily="49" charset="0"/>
              </a:rPr>
              <a:t>true</a:t>
            </a:r>
            <a:r>
              <a:rPr lang="en-US" sz="1800" b="0" dirty="0">
                <a:solidFill>
                  <a:srgbClr val="000000"/>
                </a:solidFill>
                <a:effectLst/>
                <a:highlight>
                  <a:srgbClr val="00FF00"/>
                </a:highlight>
                <a:latin typeface="Consolas" panose="020B0609020204030204" pitchFamily="49" charset="0"/>
              </a:rPr>
              <a:t>, </a:t>
            </a:r>
            <a:r>
              <a:rPr lang="en-US" sz="1800" b="0" dirty="0">
                <a:solidFill>
                  <a:srgbClr val="001080"/>
                </a:solidFill>
                <a:effectLst/>
                <a:highlight>
                  <a:srgbClr val="00FF00"/>
                </a:highlight>
                <a:latin typeface="Consolas" panose="020B0609020204030204" pitchFamily="49" charset="0"/>
              </a:rPr>
              <a:t>id:</a:t>
            </a:r>
            <a:r>
              <a:rPr lang="en-US" sz="1800" b="0" dirty="0">
                <a:solidFill>
                  <a:srgbClr val="000000"/>
                </a:solidFill>
                <a:effectLst/>
                <a:highlight>
                  <a:srgbClr val="00FF00"/>
                </a:highlight>
                <a:latin typeface="Consolas" panose="020B0609020204030204" pitchFamily="49" charset="0"/>
              </a:rPr>
              <a:t> </a:t>
            </a:r>
            <a:r>
              <a:rPr lang="en-US" sz="1800" b="0" dirty="0" err="1">
                <a:solidFill>
                  <a:srgbClr val="001080"/>
                </a:solidFill>
                <a:effectLst/>
                <a:highlight>
                  <a:srgbClr val="00FF00"/>
                </a:highlight>
                <a:latin typeface="Consolas" panose="020B0609020204030204" pitchFamily="49" charset="0"/>
              </a:rPr>
              <a:t>studentID</a:t>
            </a:r>
            <a:r>
              <a:rPr lang="en-US" sz="1800" b="0" dirty="0">
                <a:solidFill>
                  <a:srgbClr val="000000"/>
                </a:solidFill>
                <a:effectLst/>
                <a:highlight>
                  <a:srgbClr val="00FF00"/>
                </a:highlight>
                <a:latin typeface="Consolas" panose="020B0609020204030204" pitchFamily="49" charset="0"/>
              </a:rPr>
              <a:t>, </a:t>
            </a:r>
            <a:r>
              <a:rPr lang="en-US" sz="1800" b="0" dirty="0">
                <a:solidFill>
                  <a:srgbClr val="001080"/>
                </a:solidFill>
                <a:effectLst/>
                <a:highlight>
                  <a:srgbClr val="00FF00"/>
                </a:highlight>
                <a:latin typeface="Consolas" panose="020B0609020204030204" pitchFamily="49" charset="0"/>
              </a:rPr>
              <a:t>payload:</a:t>
            </a:r>
            <a:r>
              <a:rPr lang="en-US" sz="1800" b="0" dirty="0">
                <a:solidFill>
                  <a:srgbClr val="000000"/>
                </a:solidFill>
                <a:effectLst/>
                <a:highlight>
                  <a:srgbClr val="00FF00"/>
                </a:highlight>
                <a:latin typeface="Consolas" panose="020B0609020204030204" pitchFamily="49" charset="0"/>
              </a:rPr>
              <a:t> </a:t>
            </a:r>
            <a:r>
              <a:rPr lang="en-US" sz="1800" b="0" dirty="0" err="1">
                <a:solidFill>
                  <a:srgbClr val="0070C1"/>
                </a:solidFill>
                <a:effectLst/>
                <a:highlight>
                  <a:srgbClr val="00FF00"/>
                </a:highlight>
                <a:latin typeface="Consolas" panose="020B0609020204030204" pitchFamily="49" charset="0"/>
              </a:rPr>
              <a:t>returnValue</a:t>
            </a:r>
            <a:r>
              <a:rPr lang="en-US" sz="1800" b="0" dirty="0">
                <a:solidFill>
                  <a:srgbClr val="000000"/>
                </a:solidFill>
                <a:effectLst/>
                <a:highlight>
                  <a:srgbClr val="00FF00"/>
                </a:highlight>
                <a:latin typeface="Consolas" panose="020B0609020204030204" pitchFamily="49" charset="0"/>
              </a:rPr>
              <a:t> </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 </a:t>
            </a:r>
            <a:r>
              <a:rPr lang="en-US" sz="1800" b="0" dirty="0">
                <a:solidFill>
                  <a:srgbClr val="AF00DB"/>
                </a:solidFill>
                <a:effectLst/>
                <a:latin typeface="Consolas" panose="020B0609020204030204" pitchFamily="49" charset="0"/>
              </a:rPr>
              <a:t>catch</a:t>
            </a:r>
            <a:r>
              <a:rPr lang="en-US" sz="1800" b="0" dirty="0">
                <a:solidFill>
                  <a:srgbClr val="000000"/>
                </a:solidFill>
                <a:effectLst/>
                <a:latin typeface="Consolas" panose="020B0609020204030204" pitchFamily="49" charset="0"/>
              </a:rPr>
              <a:t> (</a:t>
            </a:r>
            <a:r>
              <a:rPr lang="en-US" sz="1800" b="0" dirty="0">
                <a:solidFill>
                  <a:srgbClr val="001080"/>
                </a:solidFill>
                <a:effectLst/>
                <a:latin typeface="Consolas" panose="020B0609020204030204" pitchFamily="49" charset="0"/>
              </a:rPr>
              <a:t>e</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return</a:t>
            </a:r>
            <a:r>
              <a:rPr lang="en-US" sz="1800" b="0" dirty="0">
                <a:solidFill>
                  <a:srgbClr val="000000"/>
                </a:solidFill>
                <a:effectLst/>
                <a:latin typeface="Consolas" panose="020B0609020204030204" pitchFamily="49" charset="0"/>
              </a:rPr>
              <a:t> </a:t>
            </a:r>
            <a:r>
              <a:rPr lang="en-US" sz="1800" b="0" dirty="0">
                <a:solidFill>
                  <a:srgbClr val="000000"/>
                </a:solidFill>
                <a:effectLst/>
                <a:highlight>
                  <a:srgbClr val="DEA983"/>
                </a:highlight>
                <a:latin typeface="Consolas" panose="020B0609020204030204" pitchFamily="49" charset="0"/>
              </a:rPr>
              <a:t>{ </a:t>
            </a:r>
            <a:r>
              <a:rPr lang="en-US" sz="1800" b="0" dirty="0" err="1">
                <a:solidFill>
                  <a:srgbClr val="001080"/>
                </a:solidFill>
                <a:effectLst/>
                <a:highlight>
                  <a:srgbClr val="DEA983"/>
                </a:highlight>
                <a:latin typeface="Consolas" panose="020B0609020204030204" pitchFamily="49" charset="0"/>
              </a:rPr>
              <a:t>isOK</a:t>
            </a:r>
            <a:r>
              <a:rPr lang="en-US" sz="1800" b="0" dirty="0">
                <a:solidFill>
                  <a:srgbClr val="001080"/>
                </a:solidFill>
                <a:effectLst/>
                <a:highlight>
                  <a:srgbClr val="DEA983"/>
                </a:highlight>
                <a:latin typeface="Consolas" panose="020B0609020204030204" pitchFamily="49" charset="0"/>
              </a:rPr>
              <a:t>:</a:t>
            </a:r>
            <a:r>
              <a:rPr lang="en-US" sz="1800" b="0" dirty="0">
                <a:solidFill>
                  <a:srgbClr val="000000"/>
                </a:solidFill>
                <a:effectLst/>
                <a:highlight>
                  <a:srgbClr val="DEA983"/>
                </a:highlight>
                <a:latin typeface="Consolas" panose="020B0609020204030204" pitchFamily="49" charset="0"/>
              </a:rPr>
              <a:t> </a:t>
            </a:r>
            <a:r>
              <a:rPr lang="en-US" sz="1800" b="0" dirty="0">
                <a:solidFill>
                  <a:srgbClr val="0000FF"/>
                </a:solidFill>
                <a:effectLst/>
                <a:highlight>
                  <a:srgbClr val="DEA983"/>
                </a:highlight>
                <a:latin typeface="Consolas" panose="020B0609020204030204" pitchFamily="49" charset="0"/>
              </a:rPr>
              <a:t>false</a:t>
            </a:r>
            <a:r>
              <a:rPr lang="en-US" sz="1800" b="0" dirty="0">
                <a:solidFill>
                  <a:srgbClr val="000000"/>
                </a:solidFill>
                <a:effectLst/>
                <a:highlight>
                  <a:srgbClr val="DEA983"/>
                </a:highlight>
                <a:latin typeface="Consolas" panose="020B0609020204030204" pitchFamily="49" charset="0"/>
              </a:rPr>
              <a:t>, </a:t>
            </a:r>
            <a:r>
              <a:rPr lang="en-US" sz="1800" b="0" dirty="0">
                <a:solidFill>
                  <a:srgbClr val="001080"/>
                </a:solidFill>
                <a:effectLst/>
                <a:highlight>
                  <a:srgbClr val="DEA983"/>
                </a:highlight>
                <a:latin typeface="Consolas" panose="020B0609020204030204" pitchFamily="49" charset="0"/>
              </a:rPr>
              <a:t>id:</a:t>
            </a:r>
            <a:r>
              <a:rPr lang="en-US" sz="1800" b="0" dirty="0">
                <a:solidFill>
                  <a:srgbClr val="000000"/>
                </a:solidFill>
                <a:effectLst/>
                <a:highlight>
                  <a:srgbClr val="DEA983"/>
                </a:highlight>
                <a:latin typeface="Consolas" panose="020B0609020204030204" pitchFamily="49" charset="0"/>
              </a:rPr>
              <a:t> </a:t>
            </a:r>
            <a:r>
              <a:rPr lang="en-US" sz="1800" b="0" dirty="0" err="1">
                <a:solidFill>
                  <a:srgbClr val="001080"/>
                </a:solidFill>
                <a:effectLst/>
                <a:highlight>
                  <a:srgbClr val="DEA983"/>
                </a:highlight>
                <a:latin typeface="Consolas" panose="020B0609020204030204" pitchFamily="49" charset="0"/>
              </a:rPr>
              <a:t>studentID</a:t>
            </a:r>
            <a:r>
              <a:rPr lang="en-US" sz="1800" b="0" dirty="0">
                <a:solidFill>
                  <a:srgbClr val="000000"/>
                </a:solidFill>
                <a:effectLst/>
                <a:highlight>
                  <a:srgbClr val="DEA983"/>
                </a:highlight>
                <a:latin typeface="Consolas" panose="020B0609020204030204" pitchFamily="49" charset="0"/>
              </a:rPr>
              <a:t> </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a:t>
            </a:r>
          </a:p>
        </p:txBody>
      </p:sp>
      <p:sp>
        <p:nvSpPr>
          <p:cNvPr id="6" name="TextBox 5">
            <a:extLst>
              <a:ext uri="{FF2B5EF4-FFF2-40B4-BE49-F238E27FC236}">
                <a16:creationId xmlns:a16="http://schemas.microsoft.com/office/drawing/2014/main" id="{F0DD6D4C-0B22-A3FA-A3EF-F8BDF63ED748}"/>
              </a:ext>
            </a:extLst>
          </p:cNvPr>
          <p:cNvSpPr txBox="1"/>
          <p:nvPr/>
        </p:nvSpPr>
        <p:spPr>
          <a:xfrm>
            <a:off x="7013725" y="4203895"/>
            <a:ext cx="4185499" cy="1325562"/>
          </a:xfrm>
          <a:prstGeom prst="rect">
            <a:avLst/>
          </a:prstGeom>
          <a:solidFill>
            <a:schemeClr val="accent2">
              <a:lumMod val="20000"/>
              <a:lumOff val="80000"/>
            </a:schemeClr>
          </a:solidFill>
          <a:ln>
            <a:solidFill>
              <a:srgbClr val="0A52B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000" b="1" dirty="0">
                <a:solidFill>
                  <a:schemeClr val="tx1"/>
                </a:solidFill>
                <a:latin typeface="Ink Free" panose="03080402000500000000" pitchFamily="66" charset="0"/>
              </a:rPr>
              <a:t>Catch the error and transmit it in a form the rest of the caller can handle.</a:t>
            </a:r>
          </a:p>
        </p:txBody>
      </p:sp>
      <p:sp>
        <p:nvSpPr>
          <p:cNvPr id="4" name="Rectangle: Rounded Corners 3">
            <a:extLst>
              <a:ext uri="{FF2B5EF4-FFF2-40B4-BE49-F238E27FC236}">
                <a16:creationId xmlns:a16="http://schemas.microsoft.com/office/drawing/2014/main" id="{DD1AB3DA-B03B-6F79-27BE-80AFD525DD04}"/>
              </a:ext>
            </a:extLst>
          </p:cNvPr>
          <p:cNvSpPr/>
          <p:nvPr/>
        </p:nvSpPr>
        <p:spPr>
          <a:xfrm>
            <a:off x="503434" y="5768406"/>
            <a:ext cx="4572000" cy="588626"/>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/transcripts/handle-</a:t>
            </a:r>
            <a:r>
              <a:rPr lang="en-US" sz="2400" dirty="0" err="1">
                <a:solidFill>
                  <a:schemeClr val="tx1"/>
                </a:solidFill>
              </a:rPr>
              <a:t>errors.ts</a:t>
            </a:r>
            <a:endParaRPr lang="en-US" sz="2400" dirty="0">
              <a:solidFill>
                <a:schemeClr val="tx1"/>
              </a:solidFill>
            </a:endParaRPr>
          </a:p>
        </p:txBody>
      </p:sp>
    </p:spTree>
    <p:extLst>
      <p:ext uri="{BB962C8B-B14F-4D97-AF65-F5344CB8AC3E}">
        <p14:creationId xmlns:p14="http://schemas.microsoft.com/office/powerpoint/2010/main" val="110111166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62E22-E31C-EDD5-CDEB-2B61A20CD4CF}"/>
              </a:ext>
            </a:extLst>
          </p:cNvPr>
          <p:cNvSpPr>
            <a:spLocks noGrp="1"/>
          </p:cNvSpPr>
          <p:nvPr>
            <p:ph type="title"/>
          </p:nvPr>
        </p:nvSpPr>
        <p:spPr/>
        <p:txBody>
          <a:bodyPr/>
          <a:lstStyle/>
          <a:p>
            <a:r>
              <a:rPr lang="en-US" dirty="0"/>
              <a:t>And recover from the error…</a:t>
            </a:r>
          </a:p>
        </p:txBody>
      </p:sp>
      <p:sp>
        <p:nvSpPr>
          <p:cNvPr id="3" name="Slide Number Placeholder 2">
            <a:extLst>
              <a:ext uri="{FF2B5EF4-FFF2-40B4-BE49-F238E27FC236}">
                <a16:creationId xmlns:a16="http://schemas.microsoft.com/office/drawing/2014/main" id="{0C3EDCED-FABA-9B76-A262-BD8790A8634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B3894D03-3C40-FDC5-DFF4-80760ACA686F}"/>
              </a:ext>
            </a:extLst>
          </p:cNvPr>
          <p:cNvSpPr txBox="1"/>
          <p:nvPr/>
        </p:nvSpPr>
        <p:spPr>
          <a:xfrm>
            <a:off x="740227" y="1522154"/>
            <a:ext cx="10258699" cy="452431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asyncProcessStudent</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Promise</a:t>
            </a:r>
            <a:r>
              <a:rPr lang="en-US" sz="1800" b="0" dirty="0">
                <a:solidFill>
                  <a:srgbClr val="000000"/>
                </a:solidFill>
                <a:effectLst/>
                <a:latin typeface="Consolas" panose="020B0609020204030204" pitchFamily="49" charset="0"/>
              </a:rPr>
              <a:t>&lt;</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&gt; {</a:t>
            </a:r>
          </a:p>
          <a:p>
            <a:pPr algn="l"/>
            <a:r>
              <a:rPr lang="en-US" sz="1800" b="0" dirty="0">
                <a:solidFill>
                  <a:srgbClr val="000000"/>
                </a:solidFill>
                <a:effectLst/>
                <a:latin typeface="Consolas" panose="020B0609020204030204" pitchFamily="49" charset="0"/>
              </a:rPr>
              <a:t>    </a:t>
            </a:r>
            <a:r>
              <a:rPr lang="en-US" sz="1800" b="0" dirty="0">
                <a:solidFill>
                  <a:srgbClr val="008000"/>
                </a:solidFill>
                <a:effectLst/>
                <a:latin typeface="Consolas" panose="020B0609020204030204" pitchFamily="49" charset="0"/>
              </a:rPr>
              <a:t>// wait to get the student data</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response</a:t>
            </a:r>
            <a:r>
              <a:rPr lang="en-US" sz="1800" b="0" dirty="0">
                <a:solidFill>
                  <a:srgbClr val="000000"/>
                </a:solidFill>
                <a:effectLst/>
                <a:latin typeface="Consolas" panose="020B0609020204030204" pitchFamily="49" charset="0"/>
              </a:rPr>
              <a:t> =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asyncGetStudentData</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if</a:t>
            </a:r>
            <a:r>
              <a:rPr lang="en-US" sz="1800" b="0" dirty="0">
                <a:solidFill>
                  <a:srgbClr val="000000"/>
                </a:solidFill>
                <a:effectLst/>
                <a:latin typeface="Consolas" panose="020B0609020204030204" pitchFamily="49" charset="0"/>
              </a:rPr>
              <a:t> (!(</a:t>
            </a:r>
            <a:r>
              <a:rPr lang="en-US" sz="1800" b="0" dirty="0" err="1">
                <a:solidFill>
                  <a:srgbClr val="0070C1"/>
                </a:solidFill>
                <a:effectLst/>
                <a:latin typeface="Consolas" panose="020B0609020204030204" pitchFamily="49" charset="0"/>
              </a:rPr>
              <a:t>response</a:t>
            </a:r>
            <a:r>
              <a:rPr lang="en-US" sz="1800" b="0" dirty="0" err="1">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isOK</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err="1">
                <a:solidFill>
                  <a:srgbClr val="001080"/>
                </a:solidFill>
                <a:effectLst/>
                <a:latin typeface="Consolas" panose="020B0609020204030204" pitchFamily="49" charset="0"/>
              </a:rPr>
              <a:t>console</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error</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`bad student ID </a:t>
            </a:r>
            <a:r>
              <a:rPr lang="en-US" sz="1800" b="0" dirty="0">
                <a:solidFill>
                  <a:srgbClr val="0000FF"/>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FF"/>
                </a:solidFill>
                <a:effectLst/>
                <a:latin typeface="Consolas" panose="020B0609020204030204" pitchFamily="49" charset="0"/>
              </a:rPr>
              <a:t>}</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return</a:t>
            </a:r>
            <a:r>
              <a:rPr lang="en-US" sz="1800" b="0" dirty="0">
                <a:solidFill>
                  <a:srgbClr val="000000"/>
                </a:solidFill>
                <a:effectLst/>
                <a:latin typeface="Consolas" panose="020B0609020204030204" pitchFamily="49" charset="0"/>
              </a:rPr>
              <a:t> </a:t>
            </a:r>
            <a:r>
              <a:rPr lang="en-US" sz="1800" b="0" dirty="0">
                <a:solidFill>
                  <a:srgbClr val="098658"/>
                </a:solidFill>
                <a:effectLst/>
                <a:latin typeface="Consolas" panose="020B0609020204030204" pitchFamily="49" charset="0"/>
              </a:rPr>
              <a:t>0</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 </a:t>
            </a:r>
            <a:r>
              <a:rPr lang="en-US" sz="1800" b="0" dirty="0">
                <a:solidFill>
                  <a:srgbClr val="AF00DB"/>
                </a:solidFill>
                <a:effectLst/>
                <a:latin typeface="Consolas" panose="020B0609020204030204" pitchFamily="49" charset="0"/>
              </a:rPr>
              <a:t>else</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267F99"/>
                </a:solidFill>
                <a:effectLst/>
                <a:latin typeface="Consolas" panose="020B0609020204030204" pitchFamily="49" charset="0"/>
              </a:rPr>
              <a:t>fsPromises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writeFile</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dataFileName</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err="1">
                <a:solidFill>
                  <a:srgbClr val="001080"/>
                </a:solidFill>
                <a:effectLst/>
                <a:latin typeface="Consolas" panose="020B0609020204030204" pitchFamily="49" charset="0"/>
              </a:rPr>
              <a:t>JSON</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stringify</a:t>
            </a:r>
            <a:r>
              <a:rPr lang="en-US" sz="1800" b="0" dirty="0">
                <a:solidFill>
                  <a:srgbClr val="000000"/>
                </a:solidFill>
                <a:effectLst/>
                <a:latin typeface="Consolas" panose="020B0609020204030204" pitchFamily="49" charset="0"/>
              </a:rPr>
              <a:t>(</a:t>
            </a:r>
            <a:r>
              <a:rPr lang="en-US" sz="1800" b="0" dirty="0" err="1">
                <a:solidFill>
                  <a:srgbClr val="0070C1"/>
                </a:solidFill>
                <a:effectLst/>
                <a:latin typeface="Consolas" panose="020B0609020204030204" pitchFamily="49" charset="0"/>
              </a:rPr>
              <a:t>response</a:t>
            </a:r>
            <a:r>
              <a:rPr lang="en-US" sz="1800" b="0" dirty="0" err="1">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payload</a:t>
            </a:r>
            <a:r>
              <a:rPr lang="en-US" sz="1800" b="0" dirty="0" err="1">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data</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8000"/>
                </a:solidFill>
                <a:effectLst/>
                <a:latin typeface="Consolas" panose="020B0609020204030204" pitchFamily="49" charset="0"/>
              </a:rPr>
              <a:t>// last, extract its size</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stats</a:t>
            </a:r>
            <a:r>
              <a:rPr lang="en-US" sz="1800" b="0" dirty="0">
                <a:solidFill>
                  <a:srgbClr val="000000"/>
                </a:solidFill>
                <a:effectLst/>
                <a:latin typeface="Consolas" panose="020B0609020204030204" pitchFamily="49" charset="0"/>
              </a:rPr>
              <a:t> = </a:t>
            </a:r>
            <a:r>
              <a:rPr lang="en-US" sz="1800" b="0" dirty="0">
                <a:solidFill>
                  <a:srgbClr val="AF00DB"/>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267F99"/>
                </a:solidFill>
                <a:effectLst/>
                <a:latin typeface="Consolas" panose="020B0609020204030204" pitchFamily="49" charset="0"/>
              </a:rPr>
              <a:t>fsPromises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stat</a:t>
            </a:r>
            <a:r>
              <a:rPr lang="en-US" sz="1800" b="0" dirty="0">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dataFileName</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studentID</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size</a:t>
            </a:r>
            <a:r>
              <a:rPr lang="en-US" sz="1800" b="0" dirty="0">
                <a:solidFill>
                  <a:srgbClr val="000000"/>
                </a:solidFill>
                <a:effectLst/>
                <a:latin typeface="Consolas" panose="020B0609020204030204" pitchFamily="49" charset="0"/>
              </a:rPr>
              <a:t>: </a:t>
            </a:r>
            <a:r>
              <a:rPr lang="en-US" sz="1800" b="0" dirty="0">
                <a:solidFill>
                  <a:srgbClr val="267F99"/>
                </a:solidFill>
                <a:effectLst/>
                <a:latin typeface="Consolas" panose="020B0609020204030204" pitchFamily="49" charset="0"/>
              </a:rPr>
              <a:t>number</a:t>
            </a:r>
            <a:r>
              <a:rPr lang="en-US" sz="1800" b="0" dirty="0">
                <a:solidFill>
                  <a:srgbClr val="000000"/>
                </a:solidFill>
                <a:effectLst/>
                <a:latin typeface="Consolas" panose="020B0609020204030204" pitchFamily="49" charset="0"/>
              </a:rPr>
              <a:t> = </a:t>
            </a:r>
            <a:r>
              <a:rPr lang="en-US" sz="1800" b="0" dirty="0" err="1">
                <a:solidFill>
                  <a:srgbClr val="0070C1"/>
                </a:solidFill>
                <a:effectLst/>
                <a:latin typeface="Consolas" panose="020B0609020204030204" pitchFamily="49" charset="0"/>
              </a:rPr>
              <a:t>stats</a:t>
            </a:r>
            <a:r>
              <a:rPr lang="en-US" sz="1800" b="0" dirty="0" err="1">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size</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a:t>
            </a:r>
            <a:r>
              <a:rPr lang="en-US" sz="1800" b="0" dirty="0">
                <a:solidFill>
                  <a:srgbClr val="AF00DB"/>
                </a:solidFill>
                <a:effectLst/>
                <a:latin typeface="Consolas" panose="020B0609020204030204" pitchFamily="49" charset="0"/>
              </a:rPr>
              <a:t>return</a:t>
            </a:r>
            <a:r>
              <a:rPr lang="en-US" sz="1800" b="0" dirty="0">
                <a:solidFill>
                  <a:srgbClr val="000000"/>
                </a:solidFill>
                <a:effectLst/>
                <a:latin typeface="Consolas" panose="020B0609020204030204" pitchFamily="49" charset="0"/>
              </a:rPr>
              <a:t> </a:t>
            </a:r>
            <a:r>
              <a:rPr lang="en-US" sz="1800" b="0" dirty="0">
                <a:solidFill>
                  <a:srgbClr val="0070C1"/>
                </a:solidFill>
                <a:effectLst/>
                <a:latin typeface="Consolas" panose="020B0609020204030204" pitchFamily="49" charset="0"/>
              </a:rPr>
              <a:t>size</a:t>
            </a:r>
            <a:endParaRPr lang="en-US" sz="1800" b="0" dirty="0">
              <a:solidFill>
                <a:srgbClr val="000000"/>
              </a:solidFill>
              <a:effectLst/>
              <a:latin typeface="Consolas" panose="020B0609020204030204" pitchFamily="49" charset="0"/>
            </a:endParaRPr>
          </a:p>
          <a:p>
            <a:pPr algn="l"/>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a:t>
            </a:r>
          </a:p>
        </p:txBody>
      </p:sp>
      <p:sp>
        <p:nvSpPr>
          <p:cNvPr id="6" name="TextBox 5">
            <a:extLst>
              <a:ext uri="{FF2B5EF4-FFF2-40B4-BE49-F238E27FC236}">
                <a16:creationId xmlns:a16="http://schemas.microsoft.com/office/drawing/2014/main" id="{8D3A1B01-ED5E-3943-57D8-F09761324313}"/>
              </a:ext>
            </a:extLst>
          </p:cNvPr>
          <p:cNvSpPr txBox="1"/>
          <p:nvPr/>
        </p:nvSpPr>
        <p:spPr>
          <a:xfrm>
            <a:off x="7541108" y="2579254"/>
            <a:ext cx="4185499" cy="1325562"/>
          </a:xfrm>
          <a:prstGeom prst="rect">
            <a:avLst/>
          </a:prstGeom>
          <a:solidFill>
            <a:schemeClr val="accent2">
              <a:lumMod val="20000"/>
              <a:lumOff val="80000"/>
            </a:schemeClr>
          </a:solidFill>
          <a:ln>
            <a:solidFill>
              <a:srgbClr val="0A52B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000" b="1" dirty="0">
                <a:solidFill>
                  <a:schemeClr val="tx1"/>
                </a:solidFill>
                <a:latin typeface="Ink Free" panose="03080402000500000000" pitchFamily="66" charset="0"/>
              </a:rPr>
              <a:t>Design decision: if we have a bad student ID, we’ll print out an error message, and count that as 0 towards the total.</a:t>
            </a:r>
          </a:p>
        </p:txBody>
      </p:sp>
      <p:sp>
        <p:nvSpPr>
          <p:cNvPr id="4" name="Rectangle: Rounded Corners 3">
            <a:extLst>
              <a:ext uri="{FF2B5EF4-FFF2-40B4-BE49-F238E27FC236}">
                <a16:creationId xmlns:a16="http://schemas.microsoft.com/office/drawing/2014/main" id="{9C2F9A52-BA33-DC61-B96A-E11285B0EE65}"/>
              </a:ext>
            </a:extLst>
          </p:cNvPr>
          <p:cNvSpPr/>
          <p:nvPr/>
        </p:nvSpPr>
        <p:spPr>
          <a:xfrm>
            <a:off x="1397286" y="5950286"/>
            <a:ext cx="4572000" cy="588626"/>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/transcripts/handle-</a:t>
            </a:r>
            <a:r>
              <a:rPr lang="en-US" sz="2400" dirty="0" err="1">
                <a:solidFill>
                  <a:schemeClr val="tx1"/>
                </a:solidFill>
              </a:rPr>
              <a:t>errors.ts</a:t>
            </a:r>
            <a:endParaRPr lang="en-US" sz="2400" dirty="0">
              <a:solidFill>
                <a:schemeClr val="tx1"/>
              </a:solidFill>
            </a:endParaRPr>
          </a:p>
        </p:txBody>
      </p:sp>
    </p:spTree>
    <p:extLst>
      <p:ext uri="{BB962C8B-B14F-4D97-AF65-F5344CB8AC3E}">
        <p14:creationId xmlns:p14="http://schemas.microsoft.com/office/powerpoint/2010/main" val="174677252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27730-7F39-656C-D43E-D2573D4BF095}"/>
              </a:ext>
            </a:extLst>
          </p:cNvPr>
          <p:cNvSpPr>
            <a:spLocks noGrp="1"/>
          </p:cNvSpPr>
          <p:nvPr>
            <p:ph type="title"/>
          </p:nvPr>
        </p:nvSpPr>
        <p:spPr/>
        <p:txBody>
          <a:bodyPr/>
          <a:lstStyle/>
          <a:p>
            <a:r>
              <a:rPr lang="en-US" dirty="0"/>
              <a:t>New output</a:t>
            </a:r>
          </a:p>
        </p:txBody>
      </p:sp>
      <p:sp>
        <p:nvSpPr>
          <p:cNvPr id="3" name="Slide Number Placeholder 2">
            <a:extLst>
              <a:ext uri="{FF2B5EF4-FFF2-40B4-BE49-F238E27FC236}">
                <a16:creationId xmlns:a16="http://schemas.microsoft.com/office/drawing/2014/main" id="{C901583A-3565-4497-FC78-266E929C020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grpSp>
        <p:nvGrpSpPr>
          <p:cNvPr id="6" name="Group 5">
            <a:extLst>
              <a:ext uri="{FF2B5EF4-FFF2-40B4-BE49-F238E27FC236}">
                <a16:creationId xmlns:a16="http://schemas.microsoft.com/office/drawing/2014/main" id="{EE08EDAD-D9F6-6A4D-7AC9-830A9784A7D3}"/>
              </a:ext>
            </a:extLst>
          </p:cNvPr>
          <p:cNvGrpSpPr/>
          <p:nvPr/>
        </p:nvGrpSpPr>
        <p:grpSpPr>
          <a:xfrm>
            <a:off x="838200" y="1557108"/>
            <a:ext cx="6888482" cy="1689012"/>
            <a:chOff x="838200" y="1557108"/>
            <a:chExt cx="6888482" cy="1689012"/>
          </a:xfrm>
        </p:grpSpPr>
        <p:sp>
          <p:nvSpPr>
            <p:cNvPr id="7" name="TextBox 6">
              <a:extLst>
                <a:ext uri="{FF2B5EF4-FFF2-40B4-BE49-F238E27FC236}">
                  <a16:creationId xmlns:a16="http://schemas.microsoft.com/office/drawing/2014/main" id="{132890B5-EED7-8219-ADA2-C2AFDC735A03}"/>
                </a:ext>
              </a:extLst>
            </p:cNvPr>
            <p:cNvSpPr txBox="1"/>
            <p:nvPr/>
          </p:nvSpPr>
          <p:spPr>
            <a:xfrm>
              <a:off x="838200" y="1557108"/>
              <a:ext cx="6888482" cy="16890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algn="l"/>
              <a:r>
                <a:rPr lang="en-US" sz="1800" b="0" dirty="0" err="1">
                  <a:solidFill>
                    <a:srgbClr val="795E26"/>
                  </a:solidFill>
                  <a:effectLst/>
                  <a:latin typeface="Consolas" panose="020B0609020204030204" pitchFamily="49" charset="0"/>
                </a:rPr>
                <a:t>runClientAsync</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411</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32789</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412</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423</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10202040</a:t>
              </a:r>
              <a:r>
                <a:rPr lang="en-US" sz="1800" b="0" dirty="0">
                  <a:solidFill>
                    <a:srgbClr val="000000"/>
                  </a:solidFill>
                  <a:effectLst/>
                  <a:latin typeface="Consolas" panose="020B0609020204030204" pitchFamily="49" charset="0"/>
                </a:rPr>
                <a:t>])</a:t>
              </a:r>
            </a:p>
            <a:p>
              <a:pPr algn="l"/>
              <a:endParaRPr lang="en-US" sz="1800" b="0" dirty="0">
                <a:solidFill>
                  <a:srgbClr val="000000"/>
                </a:solidFill>
                <a:effectLst/>
                <a:latin typeface="Consolas" panose="020B0609020204030204" pitchFamily="49" charset="0"/>
              </a:endParaRPr>
            </a:p>
            <a:p>
              <a:pPr algn="l"/>
              <a:endParaRPr lang="en-US" sz="1800" dirty="0">
                <a:solidFill>
                  <a:schemeClr val="tx1"/>
                </a:solidFill>
              </a:endParaRPr>
            </a:p>
            <a:p>
              <a:pPr algn="l"/>
              <a:endParaRPr lang="en-US" sz="1800" dirty="0">
                <a:solidFill>
                  <a:schemeClr val="tx1"/>
                </a:solidFill>
              </a:endParaRPr>
            </a:p>
            <a:p>
              <a:pPr algn="l"/>
              <a:endParaRPr lang="en-US" sz="1800" dirty="0">
                <a:solidFill>
                  <a:schemeClr val="tx1"/>
                </a:solidFill>
              </a:endParaRPr>
            </a:p>
          </p:txBody>
        </p:sp>
        <p:sp>
          <p:nvSpPr>
            <p:cNvPr id="8" name="Arrow: Down 7">
              <a:extLst>
                <a:ext uri="{FF2B5EF4-FFF2-40B4-BE49-F238E27FC236}">
                  <a16:creationId xmlns:a16="http://schemas.microsoft.com/office/drawing/2014/main" id="{B4A1DBFB-6BA1-2340-223C-AB24D1415C3F}"/>
                </a:ext>
              </a:extLst>
            </p:cNvPr>
            <p:cNvSpPr/>
            <p:nvPr/>
          </p:nvSpPr>
          <p:spPr>
            <a:xfrm>
              <a:off x="3927147" y="2278776"/>
              <a:ext cx="710588" cy="578461"/>
            </a:xfrm>
            <a:prstGeom prst="downArrow">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grpSp>
      <p:sp>
        <p:nvSpPr>
          <p:cNvPr id="5" name="TextBox 4">
            <a:extLst>
              <a:ext uri="{FF2B5EF4-FFF2-40B4-BE49-F238E27FC236}">
                <a16:creationId xmlns:a16="http://schemas.microsoft.com/office/drawing/2014/main" id="{3714D482-AEBD-7375-69FC-E31835279B1C}"/>
              </a:ext>
            </a:extLst>
          </p:cNvPr>
          <p:cNvSpPr txBox="1"/>
          <p:nvPr/>
        </p:nvSpPr>
        <p:spPr>
          <a:xfrm>
            <a:off x="1233489" y="3227521"/>
            <a:ext cx="6097904" cy="2554545"/>
          </a:xfrm>
          <a:prstGeom prst="rect">
            <a:avLst/>
          </a:prstGeom>
          <a:ln/>
        </p:spPr>
        <p:style>
          <a:lnRef idx="2">
            <a:schemeClr val="dk1"/>
          </a:lnRef>
          <a:fillRef idx="1">
            <a:schemeClr val="lt1"/>
          </a:fillRef>
          <a:effectRef idx="0">
            <a:schemeClr val="dk1"/>
          </a:effectRef>
          <a:fontRef idx="minor">
            <a:schemeClr val="dk1"/>
          </a:fontRef>
        </p:style>
        <p:txBody>
          <a:bodyPr wrap="square">
            <a:spAutoFit/>
          </a:bodyPr>
          <a:lstStyle/>
          <a:p>
            <a:pPr algn="l"/>
            <a:r>
              <a:rPr lang="en-US" sz="1600" dirty="0">
                <a:solidFill>
                  <a:schemeClr val="tx1"/>
                </a:solidFill>
                <a:latin typeface="Lucida Console" panose="020B0609040504020204" pitchFamily="49" charset="0"/>
              </a:rPr>
              <a:t>$ </a:t>
            </a:r>
            <a:r>
              <a:rPr lang="en-US" sz="1600" dirty="0" err="1">
                <a:solidFill>
                  <a:schemeClr val="tx1"/>
                </a:solidFill>
                <a:latin typeface="Lucida Console" panose="020B0609040504020204" pitchFamily="49" charset="0"/>
              </a:rPr>
              <a:t>npx</a:t>
            </a:r>
            <a:r>
              <a:rPr lang="en-US" sz="1600" dirty="0">
                <a:solidFill>
                  <a:schemeClr val="tx1"/>
                </a:solidFill>
                <a:latin typeface="Lucida Console" panose="020B0609040504020204" pitchFamily="49" charset="0"/>
              </a:rPr>
              <a:t> </a:t>
            </a:r>
            <a:r>
              <a:rPr lang="en-US" sz="1600" dirty="0" err="1">
                <a:solidFill>
                  <a:schemeClr val="tx1"/>
                </a:solidFill>
                <a:latin typeface="Lucida Console" panose="020B0609040504020204" pitchFamily="49" charset="0"/>
              </a:rPr>
              <a:t>ts</a:t>
            </a:r>
            <a:r>
              <a:rPr lang="en-US" sz="1600" dirty="0">
                <a:solidFill>
                  <a:schemeClr val="tx1"/>
                </a:solidFill>
                <a:latin typeface="Lucida Console" panose="020B0609040504020204" pitchFamily="49" charset="0"/>
              </a:rPr>
              <a:t>-node transcripts/handle-</a:t>
            </a:r>
            <a:r>
              <a:rPr lang="en-US" sz="1600" dirty="0" err="1">
                <a:solidFill>
                  <a:schemeClr val="tx1"/>
                </a:solidFill>
                <a:latin typeface="Lucida Console" panose="020B0609040504020204" pitchFamily="49" charset="0"/>
              </a:rPr>
              <a:t>errors.ts</a:t>
            </a:r>
            <a:endParaRPr lang="en-US" sz="1600" dirty="0">
              <a:solidFill>
                <a:schemeClr val="tx1"/>
              </a:solidFill>
              <a:latin typeface="Lucida Console" panose="020B0609040504020204" pitchFamily="49" charset="0"/>
            </a:endParaRPr>
          </a:p>
          <a:p>
            <a:pPr algn="l"/>
            <a:r>
              <a:rPr lang="en-US" sz="1600" dirty="0">
                <a:solidFill>
                  <a:schemeClr val="tx1"/>
                </a:solidFill>
                <a:latin typeface="Lucida Console" panose="020B0609040504020204" pitchFamily="49" charset="0"/>
              </a:rPr>
              <a:t>Generating Promises for 411,32789,412,423,10202040</a:t>
            </a:r>
          </a:p>
          <a:p>
            <a:pPr algn="l"/>
            <a:r>
              <a:rPr lang="en-US" sz="1600" dirty="0">
                <a:solidFill>
                  <a:schemeClr val="tx1"/>
                </a:solidFill>
                <a:latin typeface="Lucida Console" panose="020B0609040504020204" pitchFamily="49" charset="0"/>
              </a:rPr>
              <a:t>Promises Created!</a:t>
            </a:r>
          </a:p>
          <a:p>
            <a:pPr algn="l"/>
            <a:r>
              <a:rPr lang="en-US" sz="1600" dirty="0">
                <a:solidFill>
                  <a:schemeClr val="tx1"/>
                </a:solidFill>
                <a:latin typeface="Lucida Console" panose="020B0609040504020204" pitchFamily="49" charset="0"/>
              </a:rPr>
              <a:t>Wait for all promises to be satisfied</a:t>
            </a:r>
          </a:p>
          <a:p>
            <a:pPr algn="l"/>
            <a:r>
              <a:rPr lang="en-US" sz="1600" dirty="0">
                <a:solidFill>
                  <a:schemeClr val="tx1"/>
                </a:solidFill>
                <a:latin typeface="Lucida Console" panose="020B0609040504020204" pitchFamily="49" charset="0"/>
              </a:rPr>
              <a:t>bad student ID 32789</a:t>
            </a:r>
          </a:p>
          <a:p>
            <a:pPr algn="l"/>
            <a:r>
              <a:rPr lang="en-US" sz="1600" dirty="0">
                <a:solidFill>
                  <a:schemeClr val="tx1"/>
                </a:solidFill>
                <a:latin typeface="Lucida Console" panose="020B0609040504020204" pitchFamily="49" charset="0"/>
              </a:rPr>
              <a:t>bad student ID 10202040</a:t>
            </a:r>
          </a:p>
          <a:p>
            <a:pPr algn="l"/>
            <a:r>
              <a:rPr lang="en-US" sz="1600" dirty="0">
                <a:solidFill>
                  <a:schemeClr val="tx1"/>
                </a:solidFill>
                <a:latin typeface="Lucida Console" panose="020B0609040504020204" pitchFamily="49" charset="0"/>
              </a:rPr>
              <a:t>[ 151, 0, 92, 145, 0 ]</a:t>
            </a:r>
          </a:p>
          <a:p>
            <a:pPr algn="l"/>
            <a:r>
              <a:rPr lang="en-US" sz="1600" dirty="0">
                <a:solidFill>
                  <a:schemeClr val="tx1"/>
                </a:solidFill>
                <a:latin typeface="Lucida Console" panose="020B0609040504020204" pitchFamily="49" charset="0"/>
              </a:rPr>
              <a:t>Finished calculating size: 388</a:t>
            </a:r>
          </a:p>
          <a:p>
            <a:pPr algn="l"/>
            <a:r>
              <a:rPr lang="en-US" sz="1600" dirty="0">
                <a:solidFill>
                  <a:schemeClr val="tx1"/>
                </a:solidFill>
                <a:latin typeface="Lucida Console" panose="020B0609040504020204" pitchFamily="49" charset="0"/>
              </a:rPr>
              <a:t>Done</a:t>
            </a:r>
          </a:p>
        </p:txBody>
      </p:sp>
    </p:spTree>
    <p:extLst>
      <p:ext uri="{BB962C8B-B14F-4D97-AF65-F5344CB8AC3E}">
        <p14:creationId xmlns:p14="http://schemas.microsoft.com/office/powerpoint/2010/main" val="426259672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D8C9CF27-CC4B-01C9-C7B0-88C6D5010B66}"/>
              </a:ext>
            </a:extLst>
          </p:cNvPr>
          <p:cNvSpPr>
            <a:spLocks noGrp="1"/>
          </p:cNvSpPr>
          <p:nvPr>
            <p:ph type="title"/>
          </p:nvPr>
        </p:nvSpPr>
        <p:spPr/>
        <p:txBody>
          <a:bodyPr/>
          <a:lstStyle/>
          <a:p>
            <a:r>
              <a:rPr lang="en-US" dirty="0"/>
              <a:t>Odds and Ends You Should Know About</a:t>
            </a:r>
          </a:p>
        </p:txBody>
      </p:sp>
      <p:sp>
        <p:nvSpPr>
          <p:cNvPr id="3" name="Slide Number Placeholder 2">
            <a:extLst>
              <a:ext uri="{FF2B5EF4-FFF2-40B4-BE49-F238E27FC236}">
                <a16:creationId xmlns:a16="http://schemas.microsoft.com/office/drawing/2014/main" id="{994AF94F-B74C-2AD8-6446-7B806018EA8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9980560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E27F2-3685-217F-F3EF-E022EB526D76}"/>
              </a:ext>
            </a:extLst>
          </p:cNvPr>
          <p:cNvSpPr>
            <a:spLocks noGrp="1"/>
          </p:cNvSpPr>
          <p:nvPr>
            <p:ph type="title"/>
          </p:nvPr>
        </p:nvSpPr>
        <p:spPr/>
        <p:txBody>
          <a:bodyPr/>
          <a:lstStyle/>
          <a:p>
            <a:r>
              <a:rPr lang="en-US" dirty="0"/>
              <a:t>This is not Java!</a:t>
            </a:r>
          </a:p>
        </p:txBody>
      </p:sp>
      <p:sp>
        <p:nvSpPr>
          <p:cNvPr id="5" name="Content Placeholder 4">
            <a:extLst>
              <a:ext uri="{FF2B5EF4-FFF2-40B4-BE49-F238E27FC236}">
                <a16:creationId xmlns:a16="http://schemas.microsoft.com/office/drawing/2014/main" id="{A4D17C1B-9DC9-4F66-74C1-40955C2E2C8A}"/>
              </a:ext>
            </a:extLst>
          </p:cNvPr>
          <p:cNvSpPr>
            <a:spLocks noGrp="1"/>
          </p:cNvSpPr>
          <p:nvPr>
            <p:ph idx="1"/>
          </p:nvPr>
        </p:nvSpPr>
        <p:spPr>
          <a:xfrm>
            <a:off x="8022211" y="1631794"/>
            <a:ext cx="3761294" cy="4351338"/>
          </a:xfrm>
        </p:spPr>
        <p:txBody>
          <a:bodyPr>
            <a:normAutofit/>
          </a:bodyPr>
          <a:lstStyle/>
          <a:p>
            <a:r>
              <a:rPr lang="en-US" sz="2000" dirty="0"/>
              <a:t>In Java, you could get an interrupt between statement 2 and statement 3.</a:t>
            </a:r>
          </a:p>
          <a:p>
            <a:r>
              <a:rPr lang="en-US" sz="2000" dirty="0"/>
              <a:t>In TS/JS statement 3 is guaranteed to be executed *immediately* after statement 2!</a:t>
            </a:r>
          </a:p>
          <a:p>
            <a:r>
              <a:rPr lang="en-US" sz="2000" dirty="0"/>
              <a:t>No interrupt is possible.</a:t>
            </a:r>
          </a:p>
        </p:txBody>
      </p:sp>
      <p:sp>
        <p:nvSpPr>
          <p:cNvPr id="3" name="Slide Number Placeholder 2">
            <a:extLst>
              <a:ext uri="{FF2B5EF4-FFF2-40B4-BE49-F238E27FC236}">
                <a16:creationId xmlns:a16="http://schemas.microsoft.com/office/drawing/2014/main" id="{0DCBA99B-9B52-6B93-AA38-C5360F2244D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CD50A8E0-85BE-235E-B3A1-9815DAFEE290}"/>
              </a:ext>
            </a:extLst>
          </p:cNvPr>
          <p:cNvSpPr txBox="1"/>
          <p:nvPr/>
        </p:nvSpPr>
        <p:spPr>
          <a:xfrm>
            <a:off x="838200" y="1452957"/>
            <a:ext cx="7942006" cy="6832640"/>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600" b="0" dirty="0">
                <a:solidFill>
                  <a:srgbClr val="0000FF"/>
                </a:solidFill>
                <a:effectLst/>
                <a:latin typeface="Consolas" panose="020B0609020204030204" pitchFamily="49" charset="0"/>
              </a:rPr>
              <a:t>let</a:t>
            </a:r>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267F99"/>
                </a:solidFill>
                <a:effectLst/>
                <a:latin typeface="Consolas" panose="020B0609020204030204" pitchFamily="49" charset="0"/>
              </a:rPr>
              <a:t>number</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10</a:t>
            </a:r>
            <a:endParaRPr lang="en-US" sz="1600" b="0" dirty="0">
              <a:solidFill>
                <a:srgbClr val="000000"/>
              </a:solidFill>
              <a:effectLst/>
              <a:latin typeface="Consolas" panose="020B0609020204030204" pitchFamily="49" charset="0"/>
            </a:endParaRPr>
          </a:p>
          <a:p>
            <a:pPr algn="l"/>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asyncDouble</a:t>
            </a:r>
            <a:r>
              <a:rPr lang="en-US" sz="1600" b="0" dirty="0">
                <a:solidFill>
                  <a:srgbClr val="000000"/>
                </a:solidFill>
                <a:effectLst/>
                <a:latin typeface="Consolas" panose="020B0609020204030204" pitchFamily="49" charset="0"/>
              </a:rPr>
              <a:t>() {</a:t>
            </a:r>
          </a:p>
          <a:p>
            <a:pPr algn="l"/>
            <a:r>
              <a:rPr lang="en-US" sz="1600" b="0" dirty="0">
                <a:solidFill>
                  <a:srgbClr val="008000"/>
                </a:solidFill>
                <a:effectLst/>
                <a:latin typeface="Consolas" panose="020B0609020204030204" pitchFamily="49" charset="0"/>
              </a:rPr>
              <a:t>    // start an asynchronous computation and wait for the result</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       </a:t>
            </a:r>
          </a:p>
          <a:p>
            <a:pPr algn="l"/>
            <a:r>
              <a:rPr lang="en-US" sz="1600" dirty="0">
                <a:solidFill>
                  <a:srgbClr val="000000"/>
                </a:solidFill>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  </a:t>
            </a:r>
            <a:r>
              <a:rPr lang="en-US" sz="1600" b="0" dirty="0">
                <a:solidFill>
                  <a:srgbClr val="008000"/>
                </a:solidFill>
                <a:effectLst/>
                <a:latin typeface="Consolas" panose="020B0609020204030204" pitchFamily="49" charset="0"/>
              </a:rPr>
              <a:t>// statement 1</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a:t>
            </a:r>
          </a:p>
          <a:p>
            <a:pPr algn="l"/>
            <a:endParaRPr lang="en-US" sz="1600" b="0" dirty="0">
              <a:solidFill>
                <a:srgbClr val="000000"/>
              </a:solidFill>
              <a:effectLst/>
              <a:latin typeface="Consolas" panose="020B0609020204030204" pitchFamily="49" charset="0"/>
            </a:endParaRPr>
          </a:p>
          <a:p>
            <a:pPr algn="l"/>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asyncIncrementTwice</a:t>
            </a:r>
            <a:r>
              <a:rPr lang="en-US" sz="1600" b="0" dirty="0">
                <a:solidFill>
                  <a:srgbClr val="000000"/>
                </a:solidFill>
                <a:effectLst/>
                <a:latin typeface="Consolas" panose="020B0609020204030204" pitchFamily="49" charset="0"/>
              </a:rPr>
              <a:t>() {</a:t>
            </a:r>
          </a:p>
          <a:p>
            <a:pPr algn="l"/>
            <a:r>
              <a:rPr lang="en-US" sz="1600" b="0" dirty="0">
                <a:solidFill>
                  <a:srgbClr val="008000"/>
                </a:solidFill>
                <a:effectLst/>
                <a:latin typeface="Consolas" panose="020B0609020204030204" pitchFamily="49" charset="0"/>
              </a:rPr>
              <a:t>    // start an asynchronous computation and wait for the result</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   </a:t>
            </a:r>
            <a:r>
              <a:rPr lang="en-US" sz="1600" b="0" dirty="0">
                <a:solidFill>
                  <a:srgbClr val="008000"/>
                </a:solidFill>
                <a:effectLst/>
                <a:latin typeface="Consolas" panose="020B0609020204030204" pitchFamily="49" charset="0"/>
              </a:rPr>
              <a:t>// statement 2 </a:t>
            </a:r>
          </a:p>
          <a:p>
            <a:pPr algn="l"/>
            <a:r>
              <a:rPr lang="en-US" sz="1600" dirty="0">
                <a:solidFill>
                  <a:srgbClr val="008000"/>
                </a:solidFill>
                <a:latin typeface="Consolas" panose="020B0609020204030204" pitchFamily="49" charset="0"/>
              </a:rPr>
              <a:t>    </a:t>
            </a:r>
            <a:r>
              <a:rPr lang="en-US" sz="1600" dirty="0">
                <a:solidFill>
                  <a:srgbClr val="FF0000"/>
                </a:solidFill>
                <a:latin typeface="Consolas" panose="020B0609020204030204" pitchFamily="49" charset="0"/>
              </a:rPr>
              <a:t>// nothing can happen between these two statements!!</a:t>
            </a:r>
            <a:endParaRPr lang="en-US" sz="1600" b="0" dirty="0">
              <a:solidFill>
                <a:srgbClr val="FF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   </a:t>
            </a:r>
            <a:r>
              <a:rPr lang="en-US" sz="1600" b="0" dirty="0">
                <a:solidFill>
                  <a:srgbClr val="008000"/>
                </a:solidFill>
                <a:effectLst/>
                <a:latin typeface="Consolas" panose="020B0609020204030204" pitchFamily="49" charset="0"/>
              </a:rPr>
              <a:t>// statement 3</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a:t>
            </a:r>
          </a:p>
          <a:p>
            <a:pPr algn="l"/>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a:solidFill>
                  <a:srgbClr val="795E26"/>
                </a:solidFill>
                <a:effectLst/>
                <a:latin typeface="Consolas" panose="020B0609020204030204" pitchFamily="49" charset="0"/>
              </a:rPr>
              <a:t>run</a:t>
            </a:r>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267F99"/>
                </a:solidFill>
                <a:effectLst/>
                <a:latin typeface="Consolas" panose="020B0609020204030204" pitchFamily="49" charset="0"/>
              </a:rPr>
              <a:t>Promise</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all</a:t>
            </a:r>
            <a:r>
              <a:rPr lang="en-US" sz="1600" b="0" dirty="0">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asyncDouble</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asyncIncrementTwice</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a:p>
            <a:pPr algn="l"/>
            <a:endParaRPr lang="en-US" sz="1600" b="0" dirty="0">
              <a:solidFill>
                <a:srgbClr val="000000"/>
              </a:solidFill>
              <a:effectLst/>
              <a:latin typeface="Consolas" panose="020B0609020204030204" pitchFamily="49" charset="0"/>
            </a:endParaRPr>
          </a:p>
          <a:p>
            <a:pPr algn="l"/>
            <a:endParaRPr lang="en-US" sz="1400" b="0" dirty="0">
              <a:solidFill>
                <a:srgbClr val="000000"/>
              </a:solidFill>
              <a:effectLst/>
              <a:latin typeface="Consolas" panose="020B0609020204030204" pitchFamily="49" charset="0"/>
            </a:endParaRPr>
          </a:p>
          <a:p>
            <a:pPr algn="l"/>
            <a:br>
              <a:rPr lang="en-US" sz="1400" b="0" dirty="0">
                <a:solidFill>
                  <a:srgbClr val="000000"/>
                </a:solidFill>
                <a:effectLst/>
                <a:latin typeface="Consolas" panose="020B0609020204030204" pitchFamily="49" charset="0"/>
              </a:rPr>
            </a:br>
            <a:br>
              <a:rPr lang="en-US" sz="1400" b="0" dirty="0">
                <a:solidFill>
                  <a:srgbClr val="000000"/>
                </a:solidFill>
                <a:effectLst/>
                <a:latin typeface="Consolas" panose="020B0609020204030204" pitchFamily="49" charset="0"/>
              </a:rPr>
            </a:br>
            <a:br>
              <a:rPr lang="en-US" sz="1400" b="0" dirty="0">
                <a:solidFill>
                  <a:srgbClr val="000000"/>
                </a:solidFill>
                <a:effectLst/>
                <a:latin typeface="Consolas" panose="020B0609020204030204" pitchFamily="49" charset="0"/>
              </a:rPr>
            </a:br>
            <a:endParaRPr lang="en-US" sz="1400" b="0" dirty="0">
              <a:solidFill>
                <a:srgbClr val="000000"/>
              </a:solidFill>
              <a:effectLst/>
              <a:latin typeface="Consolas" panose="020B0609020204030204" pitchFamily="49" charset="0"/>
            </a:endParaRPr>
          </a:p>
        </p:txBody>
      </p:sp>
      <p:sp>
        <p:nvSpPr>
          <p:cNvPr id="4" name="Rectangle: Rounded Corners 3">
            <a:extLst>
              <a:ext uri="{FF2B5EF4-FFF2-40B4-BE49-F238E27FC236}">
                <a16:creationId xmlns:a16="http://schemas.microsoft.com/office/drawing/2014/main" id="{455689C7-7C27-5D24-90F6-149A2C5D118F}"/>
              </a:ext>
            </a:extLst>
          </p:cNvPr>
          <p:cNvSpPr/>
          <p:nvPr/>
        </p:nvSpPr>
        <p:spPr>
          <a:xfrm>
            <a:off x="7366572" y="286242"/>
            <a:ext cx="4572000" cy="588626"/>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/data-races/</a:t>
            </a:r>
            <a:r>
              <a:rPr lang="en-US" sz="2400" dirty="0" err="1">
                <a:solidFill>
                  <a:schemeClr val="tx1"/>
                </a:solidFill>
              </a:rPr>
              <a:t>dataRace.ts</a:t>
            </a:r>
            <a:endParaRPr lang="en-US" sz="2400" dirty="0">
              <a:solidFill>
                <a:schemeClr val="tx1"/>
              </a:solidFill>
            </a:endParaRPr>
          </a:p>
        </p:txBody>
      </p:sp>
    </p:spTree>
    <p:extLst>
      <p:ext uri="{BB962C8B-B14F-4D97-AF65-F5344CB8AC3E}">
        <p14:creationId xmlns:p14="http://schemas.microsoft.com/office/powerpoint/2010/main" val="83173085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E27F2-3685-217F-F3EF-E022EB526D76}"/>
              </a:ext>
            </a:extLst>
          </p:cNvPr>
          <p:cNvSpPr>
            <a:spLocks noGrp="1"/>
          </p:cNvSpPr>
          <p:nvPr>
            <p:ph type="title"/>
          </p:nvPr>
        </p:nvSpPr>
        <p:spPr/>
        <p:txBody>
          <a:bodyPr/>
          <a:lstStyle/>
          <a:p>
            <a:r>
              <a:rPr lang="en-US" dirty="0"/>
              <a:t>But you can still have a data race</a:t>
            </a:r>
          </a:p>
        </p:txBody>
      </p:sp>
      <p:sp>
        <p:nvSpPr>
          <p:cNvPr id="5" name="Content Placeholder 4">
            <a:extLst>
              <a:ext uri="{FF2B5EF4-FFF2-40B4-BE49-F238E27FC236}">
                <a16:creationId xmlns:a16="http://schemas.microsoft.com/office/drawing/2014/main" id="{A4D17C1B-9DC9-4F66-74C1-40955C2E2C8A}"/>
              </a:ext>
            </a:extLst>
          </p:cNvPr>
          <p:cNvSpPr>
            <a:spLocks noGrp="1"/>
          </p:cNvSpPr>
          <p:nvPr>
            <p:ph idx="1"/>
          </p:nvPr>
        </p:nvSpPr>
        <p:spPr/>
        <p:txBody>
          <a:bodyPr/>
          <a:lstStyle/>
          <a:p>
            <a:endParaRPr lang="en-US"/>
          </a:p>
        </p:txBody>
      </p:sp>
      <p:sp>
        <p:nvSpPr>
          <p:cNvPr id="3" name="Slide Number Placeholder 2">
            <a:extLst>
              <a:ext uri="{FF2B5EF4-FFF2-40B4-BE49-F238E27FC236}">
                <a16:creationId xmlns:a16="http://schemas.microsoft.com/office/drawing/2014/main" id="{0DCBA99B-9B52-6B93-AA38-C5360F2244D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CD50A8E0-85BE-235E-B3A1-9815DAFEE290}"/>
              </a:ext>
            </a:extLst>
          </p:cNvPr>
          <p:cNvSpPr txBox="1"/>
          <p:nvPr/>
        </p:nvSpPr>
        <p:spPr>
          <a:xfrm>
            <a:off x="838200" y="1452957"/>
            <a:ext cx="7942006" cy="658641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600" b="0" dirty="0">
                <a:solidFill>
                  <a:srgbClr val="0000FF"/>
                </a:solidFill>
                <a:effectLst/>
                <a:latin typeface="Consolas" panose="020B0609020204030204" pitchFamily="49" charset="0"/>
              </a:rPr>
              <a:t>let</a:t>
            </a:r>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267F99"/>
                </a:solidFill>
                <a:effectLst/>
                <a:latin typeface="Consolas" panose="020B0609020204030204" pitchFamily="49" charset="0"/>
              </a:rPr>
              <a:t>number</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10</a:t>
            </a:r>
            <a:endParaRPr lang="en-US" sz="1600" b="0" dirty="0">
              <a:solidFill>
                <a:srgbClr val="000000"/>
              </a:solidFill>
              <a:effectLst/>
              <a:latin typeface="Consolas" panose="020B0609020204030204" pitchFamily="49" charset="0"/>
            </a:endParaRPr>
          </a:p>
          <a:p>
            <a:pPr algn="l"/>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asyncDouble</a:t>
            </a:r>
            <a:r>
              <a:rPr lang="en-US" sz="1600" b="0" dirty="0">
                <a:solidFill>
                  <a:srgbClr val="000000"/>
                </a:solidFill>
                <a:effectLst/>
                <a:latin typeface="Consolas" panose="020B0609020204030204" pitchFamily="49" charset="0"/>
              </a:rPr>
              <a:t>() {</a:t>
            </a:r>
          </a:p>
          <a:p>
            <a:pPr algn="l"/>
            <a:r>
              <a:rPr lang="en-US" sz="1600" b="0" dirty="0">
                <a:solidFill>
                  <a:srgbClr val="008000"/>
                </a:solidFill>
                <a:effectLst/>
                <a:latin typeface="Consolas" panose="020B0609020204030204" pitchFamily="49" charset="0"/>
              </a:rPr>
              <a:t>    // start an asynchronous computation and wait for the result</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       </a:t>
            </a:r>
          </a:p>
          <a:p>
            <a:pPr algn="l"/>
            <a:r>
              <a:rPr lang="en-US" sz="1600" dirty="0">
                <a:solidFill>
                  <a:srgbClr val="000000"/>
                </a:solidFill>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  </a:t>
            </a:r>
            <a:r>
              <a:rPr lang="en-US" sz="1600" b="0" dirty="0">
                <a:solidFill>
                  <a:srgbClr val="008000"/>
                </a:solidFill>
                <a:effectLst/>
                <a:latin typeface="Consolas" panose="020B0609020204030204" pitchFamily="49" charset="0"/>
              </a:rPr>
              <a:t>// statement 1</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a:t>
            </a:r>
          </a:p>
          <a:p>
            <a:pPr algn="l"/>
            <a:endParaRPr lang="en-US" sz="1600" b="0" dirty="0">
              <a:solidFill>
                <a:srgbClr val="000000"/>
              </a:solidFill>
              <a:effectLst/>
              <a:latin typeface="Consolas" panose="020B0609020204030204" pitchFamily="49" charset="0"/>
            </a:endParaRPr>
          </a:p>
          <a:p>
            <a:pPr algn="l"/>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asyncIncrementTwice</a:t>
            </a:r>
            <a:r>
              <a:rPr lang="en-US" sz="1600" b="0" dirty="0">
                <a:solidFill>
                  <a:srgbClr val="000000"/>
                </a:solidFill>
                <a:effectLst/>
                <a:latin typeface="Consolas" panose="020B0609020204030204" pitchFamily="49" charset="0"/>
              </a:rPr>
              <a:t>() {</a:t>
            </a:r>
          </a:p>
          <a:p>
            <a:pPr algn="l"/>
            <a:r>
              <a:rPr lang="en-US" sz="1600" b="0" dirty="0">
                <a:solidFill>
                  <a:srgbClr val="008000"/>
                </a:solidFill>
                <a:effectLst/>
                <a:latin typeface="Consolas" panose="020B0609020204030204" pitchFamily="49" charset="0"/>
              </a:rPr>
              <a:t>    // start an asynchronous computation and wait for the result</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   </a:t>
            </a:r>
            <a:r>
              <a:rPr lang="en-US" sz="1600" b="0" dirty="0">
                <a:solidFill>
                  <a:srgbClr val="008000"/>
                </a:solidFill>
                <a:effectLst/>
                <a:latin typeface="Consolas" panose="020B0609020204030204" pitchFamily="49" charset="0"/>
              </a:rPr>
              <a:t>// statement 2</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   </a:t>
            </a:r>
            <a:r>
              <a:rPr lang="en-US" sz="1600" b="0" dirty="0">
                <a:solidFill>
                  <a:srgbClr val="008000"/>
                </a:solidFill>
                <a:effectLst/>
                <a:latin typeface="Consolas" panose="020B0609020204030204" pitchFamily="49" charset="0"/>
              </a:rPr>
              <a:t>// statement 3</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a:t>
            </a:r>
          </a:p>
          <a:p>
            <a:pPr algn="l"/>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a:solidFill>
                  <a:srgbClr val="795E26"/>
                </a:solidFill>
                <a:effectLst/>
                <a:latin typeface="Consolas" panose="020B0609020204030204" pitchFamily="49" charset="0"/>
              </a:rPr>
              <a:t>run</a:t>
            </a:r>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267F99"/>
                </a:solidFill>
                <a:effectLst/>
                <a:latin typeface="Consolas" panose="020B0609020204030204" pitchFamily="49" charset="0"/>
              </a:rPr>
              <a:t>Promise</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all</a:t>
            </a:r>
            <a:r>
              <a:rPr lang="en-US" sz="1600" b="0" dirty="0">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asyncDouble</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asyncIncrementTwice</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a:p>
            <a:pPr algn="l"/>
            <a:endParaRPr lang="en-US" sz="1600" b="0" dirty="0">
              <a:solidFill>
                <a:srgbClr val="000000"/>
              </a:solidFill>
              <a:effectLst/>
              <a:latin typeface="Consolas" panose="020B0609020204030204" pitchFamily="49" charset="0"/>
            </a:endParaRPr>
          </a:p>
          <a:p>
            <a:pPr algn="l"/>
            <a:endParaRPr lang="en-US" sz="1400" b="0" dirty="0">
              <a:solidFill>
                <a:srgbClr val="000000"/>
              </a:solidFill>
              <a:effectLst/>
              <a:latin typeface="Consolas" panose="020B0609020204030204" pitchFamily="49" charset="0"/>
            </a:endParaRPr>
          </a:p>
          <a:p>
            <a:pPr algn="l"/>
            <a:br>
              <a:rPr lang="en-US" sz="1400" b="0" dirty="0">
                <a:solidFill>
                  <a:srgbClr val="000000"/>
                </a:solidFill>
                <a:effectLst/>
                <a:latin typeface="Consolas" panose="020B0609020204030204" pitchFamily="49" charset="0"/>
              </a:rPr>
            </a:br>
            <a:br>
              <a:rPr lang="en-US" sz="1400" b="0" dirty="0">
                <a:solidFill>
                  <a:srgbClr val="000000"/>
                </a:solidFill>
                <a:effectLst/>
                <a:latin typeface="Consolas" panose="020B0609020204030204" pitchFamily="49" charset="0"/>
              </a:rPr>
            </a:br>
            <a:br>
              <a:rPr lang="en-US" sz="1400" b="0" dirty="0">
                <a:solidFill>
                  <a:srgbClr val="000000"/>
                </a:solidFill>
                <a:effectLst/>
                <a:latin typeface="Consolas" panose="020B0609020204030204" pitchFamily="49" charset="0"/>
              </a:rPr>
            </a:br>
            <a:endParaRPr lang="en-US" sz="1400" b="0" dirty="0">
              <a:solidFill>
                <a:srgbClr val="000000"/>
              </a:solidFill>
              <a:effectLst/>
              <a:latin typeface="Consolas" panose="020B0609020204030204" pitchFamily="49" charset="0"/>
            </a:endParaRPr>
          </a:p>
        </p:txBody>
      </p:sp>
      <p:sp>
        <p:nvSpPr>
          <p:cNvPr id="4" name="Rectangle: Rounded Corners 3">
            <a:extLst>
              <a:ext uri="{FF2B5EF4-FFF2-40B4-BE49-F238E27FC236}">
                <a16:creationId xmlns:a16="http://schemas.microsoft.com/office/drawing/2014/main" id="{90893A03-77C1-8E5D-C309-E1363AFDE22D}"/>
              </a:ext>
            </a:extLst>
          </p:cNvPr>
          <p:cNvSpPr/>
          <p:nvPr/>
        </p:nvSpPr>
        <p:spPr>
          <a:xfrm>
            <a:off x="7514036" y="135057"/>
            <a:ext cx="4572000" cy="588626"/>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/data-races/</a:t>
            </a:r>
            <a:r>
              <a:rPr lang="en-US" sz="2400" dirty="0" err="1">
                <a:solidFill>
                  <a:schemeClr val="tx1"/>
                </a:solidFill>
              </a:rPr>
              <a:t>dataRace.ts</a:t>
            </a:r>
            <a:endParaRPr lang="en-US" sz="2400" dirty="0">
              <a:solidFill>
                <a:schemeClr val="tx1"/>
              </a:solidFill>
            </a:endParaRPr>
          </a:p>
        </p:txBody>
      </p:sp>
    </p:spTree>
    <p:extLst>
      <p:ext uri="{BB962C8B-B14F-4D97-AF65-F5344CB8AC3E}">
        <p14:creationId xmlns:p14="http://schemas.microsoft.com/office/powerpoint/2010/main" val="219212847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F8AB4-79C0-5541-B7FE-F86B81498ADA}"/>
              </a:ext>
            </a:extLst>
          </p:cNvPr>
          <p:cNvSpPr>
            <a:spLocks noGrp="1"/>
          </p:cNvSpPr>
          <p:nvPr>
            <p:ph type="title"/>
          </p:nvPr>
        </p:nvSpPr>
        <p:spPr/>
        <p:txBody>
          <a:bodyPr>
            <a:normAutofit/>
          </a:bodyPr>
          <a:lstStyle/>
          <a:p>
            <a:r>
              <a:rPr lang="en-US" dirty="0"/>
              <a:t>Async/await code is compiled into promise/then code</a:t>
            </a:r>
          </a:p>
        </p:txBody>
      </p:sp>
      <p:sp>
        <p:nvSpPr>
          <p:cNvPr id="7" name="TextBox 6">
            <a:extLst>
              <a:ext uri="{FF2B5EF4-FFF2-40B4-BE49-F238E27FC236}">
                <a16:creationId xmlns:a16="http://schemas.microsoft.com/office/drawing/2014/main" id="{664A71CD-173B-9249-90F8-EC44FC65A895}"/>
              </a:ext>
            </a:extLst>
          </p:cNvPr>
          <p:cNvSpPr txBox="1"/>
          <p:nvPr/>
        </p:nvSpPr>
        <p:spPr>
          <a:xfrm>
            <a:off x="279913" y="2130525"/>
            <a:ext cx="5629274" cy="3970318"/>
          </a:xfrm>
          <a:prstGeom prst="rect">
            <a:avLst/>
          </a:prstGeom>
          <a:noFill/>
          <a:ln w="12700" cap="flat">
            <a:solidFill>
              <a:schemeClr val="tx2">
                <a:lumMod val="50000"/>
              </a:schemeClr>
            </a:solid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1800" b="1" dirty="0">
                <a:solidFill>
                  <a:srgbClr val="000080"/>
                </a:solidFill>
                <a:latin typeface="Courier" pitchFamily="2" charset="0"/>
              </a:rPr>
              <a:t>async function </a:t>
            </a:r>
            <a:r>
              <a:rPr lang="en-US" sz="1800" dirty="0" err="1">
                <a:latin typeface="Courier" pitchFamily="2" charset="0"/>
              </a:rPr>
              <a:t>makeThreeSerialRequests</a:t>
            </a:r>
            <a:r>
              <a:rPr lang="en-US" sz="1800" dirty="0">
                <a:latin typeface="Courier" pitchFamily="2" charset="0"/>
              </a:rPr>
              <a:t>(){</a:t>
            </a:r>
            <a:br>
              <a:rPr lang="en-US" sz="1800" dirty="0">
                <a:latin typeface="Courier" pitchFamily="2" charset="0"/>
              </a:rPr>
            </a:br>
            <a:r>
              <a:rPr lang="en-US" sz="1800" dirty="0">
                <a:latin typeface="Courier" pitchFamily="2" charset="0"/>
              </a:rPr>
              <a:t>1.  </a:t>
            </a:r>
            <a:r>
              <a:rPr lang="en-US" sz="1800" b="1" i="1" dirty="0" err="1">
                <a:solidFill>
                  <a:srgbClr val="660E7A"/>
                </a:solidFill>
                <a:latin typeface="Courier" pitchFamily="2" charset="0"/>
              </a:rPr>
              <a:t>console</a:t>
            </a:r>
            <a:r>
              <a:rPr lang="en-US" sz="1800" dirty="0" err="1">
                <a:latin typeface="Courier" pitchFamily="2" charset="0"/>
              </a:rPr>
              <a:t>.</a:t>
            </a:r>
            <a:r>
              <a:rPr lang="en-US" sz="1800" dirty="0" err="1">
                <a:solidFill>
                  <a:srgbClr val="7A7A43"/>
                </a:solidFill>
                <a:latin typeface="Courier" pitchFamily="2" charset="0"/>
              </a:rPr>
              <a:t>log</a:t>
            </a:r>
            <a:r>
              <a:rPr lang="en-US" sz="1800" dirty="0">
                <a:latin typeface="Courier" pitchFamily="2" charset="0"/>
              </a:rPr>
              <a:t>(</a:t>
            </a:r>
            <a:r>
              <a:rPr lang="en-US" sz="1800" b="1" dirty="0">
                <a:solidFill>
                  <a:srgbClr val="008000"/>
                </a:solidFill>
                <a:latin typeface="Courier" pitchFamily="2" charset="0"/>
              </a:rPr>
              <a:t>'Making first request’</a:t>
            </a:r>
            <a:r>
              <a:rPr lang="en-US" sz="1800" dirty="0">
                <a:latin typeface="Courier" pitchFamily="2" charset="0"/>
              </a:rPr>
              <a:t>);</a:t>
            </a:r>
            <a:br>
              <a:rPr lang="en-US" sz="1800" dirty="0">
                <a:latin typeface="Courier" pitchFamily="2" charset="0"/>
              </a:rPr>
            </a:br>
            <a:r>
              <a:rPr lang="en-US" sz="1800" dirty="0">
                <a:latin typeface="Courier" pitchFamily="2" charset="0"/>
              </a:rPr>
              <a:t>2.  </a:t>
            </a:r>
            <a:r>
              <a:rPr lang="en-US" sz="1800" b="1" dirty="0">
                <a:solidFill>
                  <a:srgbClr val="000080"/>
                </a:solidFill>
                <a:highlight>
                  <a:srgbClr val="FFFF00"/>
                </a:highlight>
                <a:latin typeface="Courier" pitchFamily="2" charset="0"/>
              </a:rPr>
              <a:t>await </a:t>
            </a:r>
            <a:r>
              <a:rPr lang="en-US" sz="1800" dirty="0" err="1">
                <a:latin typeface="Courier" pitchFamily="2" charset="0"/>
              </a:rPr>
              <a:t>makeOneGetRequest</a:t>
            </a:r>
            <a:r>
              <a:rPr lang="en-US" sz="1800" dirty="0">
                <a:latin typeface="Courier" pitchFamily="2" charset="0"/>
              </a:rPr>
              <a:t>();</a:t>
            </a:r>
            <a:br>
              <a:rPr lang="en-US" sz="1800" dirty="0">
                <a:latin typeface="Courier" pitchFamily="2" charset="0"/>
              </a:rPr>
            </a:br>
            <a:r>
              <a:rPr lang="en-US" sz="1800" dirty="0">
                <a:latin typeface="Courier" pitchFamily="2" charset="0"/>
              </a:rPr>
              <a:t>3.  </a:t>
            </a:r>
            <a:r>
              <a:rPr lang="en-US" sz="1800" b="1" i="1" dirty="0" err="1">
                <a:solidFill>
                  <a:srgbClr val="660E7A"/>
                </a:solidFill>
                <a:latin typeface="Courier" pitchFamily="2" charset="0"/>
              </a:rPr>
              <a:t>console</a:t>
            </a:r>
            <a:r>
              <a:rPr lang="en-US" sz="1800" dirty="0" err="1">
                <a:latin typeface="Courier" pitchFamily="2" charset="0"/>
              </a:rPr>
              <a:t>.</a:t>
            </a:r>
            <a:r>
              <a:rPr lang="en-US" sz="1800" dirty="0" err="1">
                <a:solidFill>
                  <a:srgbClr val="7A7A43"/>
                </a:solidFill>
                <a:latin typeface="Courier" pitchFamily="2" charset="0"/>
              </a:rPr>
              <a:t>log</a:t>
            </a:r>
            <a:r>
              <a:rPr lang="en-US" sz="1800" dirty="0">
                <a:latin typeface="Courier" pitchFamily="2" charset="0"/>
              </a:rPr>
              <a:t>(</a:t>
            </a:r>
            <a:r>
              <a:rPr lang="en-US" sz="1800" b="1" dirty="0">
                <a:solidFill>
                  <a:srgbClr val="008000"/>
                </a:solidFill>
                <a:latin typeface="Courier" pitchFamily="2" charset="0"/>
              </a:rPr>
              <a:t>'Making second request’</a:t>
            </a:r>
            <a:r>
              <a:rPr lang="en-US" sz="1800" dirty="0">
                <a:latin typeface="Courier" pitchFamily="2" charset="0"/>
              </a:rPr>
              <a:t>);</a:t>
            </a:r>
            <a:br>
              <a:rPr lang="en-US" sz="1800" dirty="0">
                <a:latin typeface="Courier" pitchFamily="2" charset="0"/>
              </a:rPr>
            </a:br>
            <a:r>
              <a:rPr lang="en-US" sz="1800" dirty="0">
                <a:latin typeface="Courier" pitchFamily="2" charset="0"/>
              </a:rPr>
              <a:t>4.  </a:t>
            </a:r>
            <a:r>
              <a:rPr lang="en-US" sz="1800" b="1" dirty="0">
                <a:solidFill>
                  <a:srgbClr val="000080"/>
                </a:solidFill>
                <a:highlight>
                  <a:srgbClr val="FFFF00"/>
                </a:highlight>
                <a:latin typeface="Courier" pitchFamily="2" charset="0"/>
              </a:rPr>
              <a:t>await </a:t>
            </a:r>
            <a:r>
              <a:rPr lang="en-US" sz="1800" dirty="0" err="1">
                <a:latin typeface="Courier" pitchFamily="2" charset="0"/>
              </a:rPr>
              <a:t>makeOneGetRequest</a:t>
            </a:r>
            <a:r>
              <a:rPr lang="en-US" sz="1800" dirty="0">
                <a:latin typeface="Courier" pitchFamily="2" charset="0"/>
              </a:rPr>
              <a:t>();</a:t>
            </a:r>
            <a:br>
              <a:rPr lang="en-US" sz="1800" dirty="0">
                <a:latin typeface="Courier" pitchFamily="2" charset="0"/>
              </a:rPr>
            </a:br>
            <a:r>
              <a:rPr lang="en-US" sz="1800" dirty="0">
                <a:latin typeface="Courier" pitchFamily="2" charset="0"/>
              </a:rPr>
              <a:t>5.  </a:t>
            </a:r>
            <a:r>
              <a:rPr lang="en-US" sz="1800" b="1" i="1" dirty="0" err="1">
                <a:solidFill>
                  <a:srgbClr val="660E7A"/>
                </a:solidFill>
                <a:latin typeface="Courier" pitchFamily="2" charset="0"/>
              </a:rPr>
              <a:t>console</a:t>
            </a:r>
            <a:r>
              <a:rPr lang="en-US" sz="1800" dirty="0" err="1">
                <a:latin typeface="Courier" pitchFamily="2" charset="0"/>
              </a:rPr>
              <a:t>.</a:t>
            </a:r>
            <a:r>
              <a:rPr lang="en-US" sz="1800" dirty="0" err="1">
                <a:solidFill>
                  <a:srgbClr val="7A7A43"/>
                </a:solidFill>
                <a:latin typeface="Courier" pitchFamily="2" charset="0"/>
              </a:rPr>
              <a:t>log</a:t>
            </a:r>
            <a:r>
              <a:rPr lang="en-US" sz="1800" dirty="0">
                <a:latin typeface="Courier" pitchFamily="2" charset="0"/>
              </a:rPr>
              <a:t>(</a:t>
            </a:r>
            <a:r>
              <a:rPr lang="en-US" sz="1800" b="1" dirty="0">
                <a:solidFill>
                  <a:srgbClr val="008000"/>
                </a:solidFill>
                <a:latin typeface="Courier" pitchFamily="2" charset="0"/>
              </a:rPr>
              <a:t>'Making third request’</a:t>
            </a:r>
            <a:r>
              <a:rPr lang="en-US" sz="1800" dirty="0">
                <a:latin typeface="Courier" pitchFamily="2" charset="0"/>
              </a:rPr>
              <a:t>);</a:t>
            </a:r>
            <a:br>
              <a:rPr lang="en-US" sz="1800" dirty="0">
                <a:latin typeface="Courier" pitchFamily="2" charset="0"/>
              </a:rPr>
            </a:br>
            <a:r>
              <a:rPr lang="en-US" sz="1800" dirty="0">
                <a:latin typeface="Courier" pitchFamily="2" charset="0"/>
              </a:rPr>
              <a:t>6.  </a:t>
            </a:r>
            <a:r>
              <a:rPr lang="en-US" sz="1800" b="1" dirty="0">
                <a:solidFill>
                  <a:srgbClr val="000080"/>
                </a:solidFill>
                <a:highlight>
                  <a:srgbClr val="FFFF00"/>
                </a:highlight>
                <a:latin typeface="Courier" pitchFamily="2" charset="0"/>
              </a:rPr>
              <a:t>await</a:t>
            </a:r>
            <a:r>
              <a:rPr lang="en-US" sz="1800" b="1" dirty="0">
                <a:solidFill>
                  <a:srgbClr val="000080"/>
                </a:solidFill>
                <a:latin typeface="Courier" pitchFamily="2" charset="0"/>
              </a:rPr>
              <a:t> </a:t>
            </a:r>
            <a:r>
              <a:rPr lang="en-US" sz="1800" dirty="0" err="1">
                <a:latin typeface="Courier" pitchFamily="2" charset="0"/>
              </a:rPr>
              <a:t>makeOneGetRequest</a:t>
            </a:r>
            <a:r>
              <a:rPr lang="en-US" sz="1800" dirty="0">
                <a:latin typeface="Courier" pitchFamily="2" charset="0"/>
              </a:rPr>
              <a:t>();</a:t>
            </a:r>
            <a:br>
              <a:rPr lang="en-US" sz="1800" dirty="0">
                <a:latin typeface="Courier" pitchFamily="2" charset="0"/>
              </a:rPr>
            </a:br>
            <a:r>
              <a:rPr lang="en-US" sz="1800" dirty="0">
                <a:latin typeface="Courier" pitchFamily="2" charset="0"/>
              </a:rPr>
              <a:t>7.  </a:t>
            </a:r>
            <a:r>
              <a:rPr lang="en-US" sz="1800" b="1" i="1" dirty="0" err="1">
                <a:solidFill>
                  <a:srgbClr val="660E7A"/>
                </a:solidFill>
                <a:latin typeface="Courier" pitchFamily="2" charset="0"/>
              </a:rPr>
              <a:t>console</a:t>
            </a:r>
            <a:r>
              <a:rPr lang="en-US" sz="1800" dirty="0" err="1">
                <a:latin typeface="Courier" pitchFamily="2" charset="0"/>
              </a:rPr>
              <a:t>.</a:t>
            </a:r>
            <a:r>
              <a:rPr lang="en-US" sz="1800" dirty="0" err="1">
                <a:solidFill>
                  <a:srgbClr val="7A7A43"/>
                </a:solidFill>
                <a:latin typeface="Courier" pitchFamily="2" charset="0"/>
              </a:rPr>
              <a:t>log</a:t>
            </a:r>
            <a:r>
              <a:rPr lang="en-US" sz="1800" dirty="0">
                <a:latin typeface="Courier" pitchFamily="2" charset="0"/>
              </a:rPr>
              <a:t>(</a:t>
            </a:r>
            <a:r>
              <a:rPr lang="en-US" sz="1800" b="1" dirty="0">
                <a:solidFill>
                  <a:srgbClr val="008000"/>
                </a:solidFill>
                <a:latin typeface="Courier" pitchFamily="2" charset="0"/>
              </a:rPr>
              <a:t>'All done!'</a:t>
            </a:r>
            <a:r>
              <a:rPr lang="en-US" sz="1800" dirty="0">
                <a:latin typeface="Courier" pitchFamily="2" charset="0"/>
              </a:rPr>
              <a:t>);</a:t>
            </a:r>
            <a:br>
              <a:rPr lang="en-US" sz="1800" dirty="0">
                <a:latin typeface="Courier" pitchFamily="2" charset="0"/>
              </a:rPr>
            </a:br>
            <a:r>
              <a:rPr lang="en-US" sz="1800" dirty="0">
                <a:latin typeface="Courier" pitchFamily="2" charset="0"/>
              </a:rPr>
              <a:t>}</a:t>
            </a:r>
            <a:br>
              <a:rPr lang="en-US" sz="1800" dirty="0">
                <a:latin typeface="Courier" pitchFamily="2" charset="0"/>
              </a:rPr>
            </a:br>
            <a:r>
              <a:rPr lang="en-US" sz="1800" dirty="0" err="1">
                <a:latin typeface="Courier" pitchFamily="2" charset="0"/>
              </a:rPr>
              <a:t>makeThreeSerialRequests</a:t>
            </a:r>
            <a:r>
              <a:rPr lang="en-US" sz="1800" dirty="0">
                <a:latin typeface="Courier" pitchFamily="2" charset="0"/>
              </a:rPr>
              <a:t>();</a:t>
            </a:r>
          </a:p>
        </p:txBody>
      </p:sp>
      <p:sp>
        <p:nvSpPr>
          <p:cNvPr id="9" name="TextBox 8">
            <a:extLst>
              <a:ext uri="{FF2B5EF4-FFF2-40B4-BE49-F238E27FC236}">
                <a16:creationId xmlns:a16="http://schemas.microsoft.com/office/drawing/2014/main" id="{59205B7A-877D-3946-81A8-3BB73A15E5FF}"/>
              </a:ext>
            </a:extLst>
          </p:cNvPr>
          <p:cNvSpPr txBox="1"/>
          <p:nvPr/>
        </p:nvSpPr>
        <p:spPr>
          <a:xfrm>
            <a:off x="6562726" y="2151727"/>
            <a:ext cx="5629274" cy="2862322"/>
          </a:xfrm>
          <a:prstGeom prst="rect">
            <a:avLst/>
          </a:prstGeom>
          <a:noFill/>
          <a:ln w="12700" cap="flat">
            <a:solidFill>
              <a:schemeClr val="tx2">
                <a:lumMod val="50000"/>
              </a:schemeClr>
            </a:solid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1800" b="1" i="1" dirty="0" err="1">
                <a:solidFill>
                  <a:srgbClr val="660E7A"/>
                </a:solidFill>
                <a:effectLst/>
                <a:latin typeface="Courier" pitchFamily="2" charset="0"/>
              </a:rPr>
              <a:t>console</a:t>
            </a:r>
            <a:r>
              <a:rPr lang="en-US" sz="1800" dirty="0" err="1">
                <a:latin typeface="Courier" pitchFamily="2" charset="0"/>
              </a:rPr>
              <a:t>.</a:t>
            </a:r>
            <a:r>
              <a:rPr lang="en-US" sz="1800" dirty="0" err="1">
                <a:solidFill>
                  <a:srgbClr val="7A7A43"/>
                </a:solidFill>
                <a:effectLst/>
                <a:latin typeface="Courier" pitchFamily="2" charset="0"/>
              </a:rPr>
              <a:t>log</a:t>
            </a:r>
            <a:r>
              <a:rPr lang="en-US" sz="1800" dirty="0">
                <a:latin typeface="Courier" pitchFamily="2" charset="0"/>
              </a:rPr>
              <a:t>(</a:t>
            </a:r>
            <a:r>
              <a:rPr lang="en-US" sz="1800" b="1" dirty="0">
                <a:solidFill>
                  <a:srgbClr val="008000"/>
                </a:solidFill>
                <a:effectLst/>
                <a:latin typeface="Courier" pitchFamily="2" charset="0"/>
              </a:rPr>
              <a:t>'Making first request'</a:t>
            </a:r>
            <a:r>
              <a:rPr lang="en-US" sz="1800" dirty="0">
                <a:latin typeface="Courier" pitchFamily="2" charset="0"/>
              </a:rPr>
              <a:t>);</a:t>
            </a:r>
            <a:br>
              <a:rPr lang="en-US" sz="1800" dirty="0">
                <a:latin typeface="Courier" pitchFamily="2" charset="0"/>
              </a:rPr>
            </a:br>
            <a:r>
              <a:rPr lang="en-US" sz="1800" dirty="0" err="1">
                <a:latin typeface="Courier" pitchFamily="2" charset="0"/>
              </a:rPr>
              <a:t>makeOneGetRequest</a:t>
            </a:r>
            <a:r>
              <a:rPr lang="en-US" sz="1800" dirty="0">
                <a:latin typeface="Courier" pitchFamily="2" charset="0"/>
              </a:rPr>
              <a:t>().</a:t>
            </a:r>
            <a:r>
              <a:rPr lang="en-US" sz="1800" dirty="0">
                <a:solidFill>
                  <a:srgbClr val="7A7A43"/>
                </a:solidFill>
                <a:effectLst/>
                <a:highlight>
                  <a:srgbClr val="FFFF00"/>
                </a:highlight>
                <a:latin typeface="Courier" pitchFamily="2" charset="0"/>
              </a:rPr>
              <a:t>then</a:t>
            </a:r>
            <a:r>
              <a:rPr lang="en-US" sz="1800" dirty="0">
                <a:latin typeface="Courier" pitchFamily="2" charset="0"/>
              </a:rPr>
              <a:t>( () =&gt;{</a:t>
            </a:r>
            <a:br>
              <a:rPr lang="en-US" sz="1800" dirty="0">
                <a:latin typeface="Courier" pitchFamily="2" charset="0"/>
              </a:rPr>
            </a:br>
            <a:r>
              <a:rPr lang="en-US" sz="1800" dirty="0">
                <a:latin typeface="Courier" pitchFamily="2" charset="0"/>
              </a:rPr>
              <a:t>  </a:t>
            </a:r>
            <a:r>
              <a:rPr lang="en-US" sz="1800" b="1" i="1" dirty="0" err="1">
                <a:solidFill>
                  <a:srgbClr val="660E7A"/>
                </a:solidFill>
                <a:effectLst/>
                <a:latin typeface="Courier" pitchFamily="2" charset="0"/>
              </a:rPr>
              <a:t>console</a:t>
            </a:r>
            <a:r>
              <a:rPr lang="en-US" sz="1800" dirty="0" err="1">
                <a:latin typeface="Courier" pitchFamily="2" charset="0"/>
              </a:rPr>
              <a:t>.</a:t>
            </a:r>
            <a:r>
              <a:rPr lang="en-US" sz="1800" dirty="0" err="1">
                <a:solidFill>
                  <a:srgbClr val="7A7A43"/>
                </a:solidFill>
                <a:effectLst/>
                <a:latin typeface="Courier" pitchFamily="2" charset="0"/>
              </a:rPr>
              <a:t>log</a:t>
            </a:r>
            <a:r>
              <a:rPr lang="en-US" sz="1800" dirty="0">
                <a:latin typeface="Courier" pitchFamily="2" charset="0"/>
              </a:rPr>
              <a:t>(</a:t>
            </a:r>
            <a:r>
              <a:rPr lang="en-US" sz="1800" b="1" dirty="0">
                <a:solidFill>
                  <a:srgbClr val="008000"/>
                </a:solidFill>
                <a:effectLst/>
                <a:latin typeface="Courier" pitchFamily="2" charset="0"/>
              </a:rPr>
              <a:t>'Making second request'</a:t>
            </a:r>
            <a:r>
              <a:rPr lang="en-US" sz="1800" dirty="0">
                <a:latin typeface="Courier" pitchFamily="2" charset="0"/>
              </a:rPr>
              <a:t>);</a:t>
            </a:r>
            <a:br>
              <a:rPr lang="en-US" sz="1800" dirty="0">
                <a:latin typeface="Courier" pitchFamily="2" charset="0"/>
              </a:rPr>
            </a:br>
            <a:r>
              <a:rPr lang="en-US" sz="1800" dirty="0">
                <a:latin typeface="Courier" pitchFamily="2" charset="0"/>
              </a:rPr>
              <a:t>  </a:t>
            </a:r>
            <a:r>
              <a:rPr lang="en-US" sz="1800" b="1" dirty="0">
                <a:solidFill>
                  <a:srgbClr val="000080"/>
                </a:solidFill>
                <a:effectLst/>
                <a:latin typeface="Courier" pitchFamily="2" charset="0"/>
              </a:rPr>
              <a:t>return </a:t>
            </a:r>
            <a:r>
              <a:rPr lang="en-US" sz="1800" dirty="0" err="1">
                <a:latin typeface="Courier" pitchFamily="2" charset="0"/>
              </a:rPr>
              <a:t>makeOneGetRequest</a:t>
            </a:r>
            <a:r>
              <a:rPr lang="en-US" sz="1800" dirty="0">
                <a:latin typeface="Courier" pitchFamily="2" charset="0"/>
              </a:rPr>
              <a:t>();</a:t>
            </a:r>
            <a:br>
              <a:rPr lang="en-US" sz="1800" dirty="0">
                <a:latin typeface="Courier" pitchFamily="2" charset="0"/>
              </a:rPr>
            </a:br>
            <a:r>
              <a:rPr lang="en-US" sz="1800" dirty="0">
                <a:latin typeface="Courier" pitchFamily="2" charset="0"/>
              </a:rPr>
              <a:t>}).</a:t>
            </a:r>
            <a:r>
              <a:rPr lang="en-US" sz="1800" dirty="0">
                <a:solidFill>
                  <a:srgbClr val="7A7A43"/>
                </a:solidFill>
                <a:effectLst/>
                <a:highlight>
                  <a:srgbClr val="FFFF00"/>
                </a:highlight>
                <a:latin typeface="Courier" pitchFamily="2" charset="0"/>
              </a:rPr>
              <a:t>then</a:t>
            </a:r>
            <a:r>
              <a:rPr lang="en-US" sz="1800" dirty="0">
                <a:latin typeface="Courier" pitchFamily="2" charset="0"/>
              </a:rPr>
              <a:t>(() =&gt; {</a:t>
            </a:r>
            <a:br>
              <a:rPr lang="en-US" sz="1800" dirty="0">
                <a:latin typeface="Courier" pitchFamily="2" charset="0"/>
              </a:rPr>
            </a:br>
            <a:r>
              <a:rPr lang="en-US" sz="1800" dirty="0">
                <a:latin typeface="Courier" pitchFamily="2" charset="0"/>
              </a:rPr>
              <a:t>  </a:t>
            </a:r>
            <a:r>
              <a:rPr lang="en-US" sz="1800" b="1" i="1" dirty="0" err="1">
                <a:solidFill>
                  <a:srgbClr val="660E7A"/>
                </a:solidFill>
                <a:effectLst/>
                <a:latin typeface="Courier" pitchFamily="2" charset="0"/>
              </a:rPr>
              <a:t>console</a:t>
            </a:r>
            <a:r>
              <a:rPr lang="en-US" sz="1800" dirty="0" err="1">
                <a:latin typeface="Courier" pitchFamily="2" charset="0"/>
              </a:rPr>
              <a:t>.</a:t>
            </a:r>
            <a:r>
              <a:rPr lang="en-US" sz="1800" dirty="0" err="1">
                <a:solidFill>
                  <a:srgbClr val="7A7A43"/>
                </a:solidFill>
                <a:effectLst/>
                <a:latin typeface="Courier" pitchFamily="2" charset="0"/>
              </a:rPr>
              <a:t>log</a:t>
            </a:r>
            <a:r>
              <a:rPr lang="en-US" sz="1800" dirty="0">
                <a:latin typeface="Courier" pitchFamily="2" charset="0"/>
              </a:rPr>
              <a:t>(</a:t>
            </a:r>
            <a:r>
              <a:rPr lang="en-US" sz="1800" b="1" dirty="0">
                <a:solidFill>
                  <a:srgbClr val="008000"/>
                </a:solidFill>
                <a:effectLst/>
                <a:latin typeface="Courier" pitchFamily="2" charset="0"/>
              </a:rPr>
              <a:t>'Making third request'</a:t>
            </a:r>
            <a:r>
              <a:rPr lang="en-US" sz="1800" dirty="0">
                <a:latin typeface="Courier" pitchFamily="2" charset="0"/>
              </a:rPr>
              <a:t>);</a:t>
            </a:r>
            <a:br>
              <a:rPr lang="en-US" sz="1800" dirty="0">
                <a:latin typeface="Courier" pitchFamily="2" charset="0"/>
              </a:rPr>
            </a:br>
            <a:r>
              <a:rPr lang="en-US" sz="1800" dirty="0">
                <a:latin typeface="Courier" pitchFamily="2" charset="0"/>
              </a:rPr>
              <a:t>  </a:t>
            </a:r>
            <a:r>
              <a:rPr lang="en-US" sz="1800" b="1" dirty="0">
                <a:solidFill>
                  <a:srgbClr val="000080"/>
                </a:solidFill>
                <a:effectLst/>
                <a:latin typeface="Courier" pitchFamily="2" charset="0"/>
              </a:rPr>
              <a:t>return </a:t>
            </a:r>
            <a:r>
              <a:rPr lang="en-US" sz="1800" dirty="0" err="1">
                <a:latin typeface="Courier" pitchFamily="2" charset="0"/>
              </a:rPr>
              <a:t>makeOneGetRequest</a:t>
            </a:r>
            <a:r>
              <a:rPr lang="en-US" sz="1800" dirty="0">
                <a:latin typeface="Courier" pitchFamily="2" charset="0"/>
              </a:rPr>
              <a:t>();</a:t>
            </a:r>
            <a:br>
              <a:rPr lang="en-US" sz="1800" dirty="0">
                <a:latin typeface="Courier" pitchFamily="2" charset="0"/>
              </a:rPr>
            </a:br>
            <a:r>
              <a:rPr lang="en-US" sz="1800" dirty="0">
                <a:latin typeface="Courier" pitchFamily="2" charset="0"/>
              </a:rPr>
              <a:t>}).</a:t>
            </a:r>
            <a:r>
              <a:rPr lang="en-US" sz="1800" dirty="0">
                <a:solidFill>
                  <a:srgbClr val="7A7A43"/>
                </a:solidFill>
                <a:effectLst/>
                <a:highlight>
                  <a:srgbClr val="FFFF00"/>
                </a:highlight>
                <a:latin typeface="Courier" pitchFamily="2" charset="0"/>
              </a:rPr>
              <a:t>then</a:t>
            </a:r>
            <a:r>
              <a:rPr lang="en-US" sz="1800" dirty="0">
                <a:latin typeface="Courier" pitchFamily="2" charset="0"/>
              </a:rPr>
              <a:t>(()=&gt;{</a:t>
            </a:r>
            <a:br>
              <a:rPr lang="en-US" sz="1800" dirty="0">
                <a:latin typeface="Courier" pitchFamily="2" charset="0"/>
              </a:rPr>
            </a:br>
            <a:r>
              <a:rPr lang="en-US" sz="1800" dirty="0">
                <a:latin typeface="Courier" pitchFamily="2" charset="0"/>
              </a:rPr>
              <a:t>  </a:t>
            </a:r>
            <a:r>
              <a:rPr lang="en-US" sz="1800" b="1" i="1" dirty="0" err="1">
                <a:solidFill>
                  <a:srgbClr val="660E7A"/>
                </a:solidFill>
                <a:effectLst/>
                <a:latin typeface="Courier" pitchFamily="2" charset="0"/>
              </a:rPr>
              <a:t>console</a:t>
            </a:r>
            <a:r>
              <a:rPr lang="en-US" sz="1800" dirty="0" err="1">
                <a:latin typeface="Courier" pitchFamily="2" charset="0"/>
              </a:rPr>
              <a:t>.</a:t>
            </a:r>
            <a:r>
              <a:rPr lang="en-US" sz="1800" dirty="0" err="1">
                <a:solidFill>
                  <a:srgbClr val="7A7A43"/>
                </a:solidFill>
                <a:effectLst/>
                <a:latin typeface="Courier" pitchFamily="2" charset="0"/>
              </a:rPr>
              <a:t>log</a:t>
            </a:r>
            <a:r>
              <a:rPr lang="en-US" sz="1800" dirty="0">
                <a:latin typeface="Courier" pitchFamily="2" charset="0"/>
              </a:rPr>
              <a:t>(</a:t>
            </a:r>
            <a:r>
              <a:rPr lang="en-US" sz="1800" b="1" dirty="0">
                <a:solidFill>
                  <a:srgbClr val="008000"/>
                </a:solidFill>
                <a:effectLst/>
                <a:latin typeface="Courier" pitchFamily="2" charset="0"/>
              </a:rPr>
              <a:t>'All done!'</a:t>
            </a:r>
            <a:r>
              <a:rPr lang="en-US" sz="1800" dirty="0">
                <a:latin typeface="Courier" pitchFamily="2" charset="0"/>
              </a:rPr>
              <a:t>);</a:t>
            </a:r>
            <a:br>
              <a:rPr lang="en-US" sz="1800" dirty="0">
                <a:latin typeface="Courier" pitchFamily="2" charset="0"/>
              </a:rPr>
            </a:br>
            <a:r>
              <a:rPr lang="en-US" sz="1800" dirty="0">
                <a:latin typeface="Courier" pitchFamily="2" charset="0"/>
              </a:rPr>
              <a:t>});</a:t>
            </a:r>
          </a:p>
        </p:txBody>
      </p:sp>
      <p:sp>
        <p:nvSpPr>
          <p:cNvPr id="5" name="Arrow: Right 4">
            <a:extLst>
              <a:ext uri="{FF2B5EF4-FFF2-40B4-BE49-F238E27FC236}">
                <a16:creationId xmlns:a16="http://schemas.microsoft.com/office/drawing/2014/main" id="{D2138079-AF83-4427-60AA-1DEFDEAC13DB}"/>
              </a:ext>
            </a:extLst>
          </p:cNvPr>
          <p:cNvSpPr/>
          <p:nvPr/>
        </p:nvSpPr>
        <p:spPr>
          <a:xfrm>
            <a:off x="5422490" y="3582888"/>
            <a:ext cx="1347019" cy="582561"/>
          </a:xfrm>
          <a:prstGeom prst="rightArrow">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Tree>
    <p:extLst>
      <p:ext uri="{BB962C8B-B14F-4D97-AF65-F5344CB8AC3E}">
        <p14:creationId xmlns:p14="http://schemas.microsoft.com/office/powerpoint/2010/main" val="33489678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Making lots of requests"/>
          <p:cNvSpPr txBox="1">
            <a:spLocks noGrp="1"/>
          </p:cNvSpPr>
          <p:nvPr>
            <p:ph type="title"/>
          </p:nvPr>
        </p:nvSpPr>
        <p:spPr>
          <a:prstGeom prst="rect">
            <a:avLst/>
          </a:prstGeom>
        </p:spPr>
        <p:txBody>
          <a:bodyPr/>
          <a:lstStyle/>
          <a:p>
            <a:r>
              <a:rPr lang="en-US" dirty="0"/>
              <a:t>Promises Enforce Ordering Through “Then”</a:t>
            </a:r>
            <a:endParaRPr dirty="0"/>
          </a:p>
        </p:txBody>
      </p:sp>
      <p:sp>
        <p:nvSpPr>
          <p:cNvPr id="4" name="Content Placeholder 3">
            <a:extLst>
              <a:ext uri="{FF2B5EF4-FFF2-40B4-BE49-F238E27FC236}">
                <a16:creationId xmlns:a16="http://schemas.microsoft.com/office/drawing/2014/main" id="{508E961F-D555-45D3-2A10-EE51F1D7A125}"/>
              </a:ext>
            </a:extLst>
          </p:cNvPr>
          <p:cNvSpPr>
            <a:spLocks noGrp="1"/>
          </p:cNvSpPr>
          <p:nvPr>
            <p:ph idx="1"/>
          </p:nvPr>
        </p:nvSpPr>
        <p:spPr/>
        <p:txBody>
          <a:bodyPr>
            <a:normAutofit/>
          </a:bodyPr>
          <a:lstStyle/>
          <a:p>
            <a:r>
              <a:rPr lang="en-US" sz="1600" b="1" dirty="0" err="1"/>
              <a:t>axios.get</a:t>
            </a:r>
            <a:r>
              <a:rPr lang="en-US" sz="1600" b="1" dirty="0"/>
              <a:t> </a:t>
            </a:r>
            <a:r>
              <a:rPr lang="en-US" sz="1600" dirty="0"/>
              <a:t>returns a promise.  </a:t>
            </a:r>
          </a:p>
          <a:p>
            <a:r>
              <a:rPr lang="en-US" sz="1600" b="1" dirty="0" err="1"/>
              <a:t>p.then</a:t>
            </a:r>
            <a:r>
              <a:rPr lang="en-US" sz="1600" b="1" dirty="0"/>
              <a:t> </a:t>
            </a:r>
            <a:r>
              <a:rPr lang="en-US" sz="1600" dirty="0"/>
              <a:t>mutates that promise so that the then block is run immediately after the original promise returns.</a:t>
            </a:r>
          </a:p>
          <a:p>
            <a:r>
              <a:rPr lang="en-US" sz="1600" dirty="0"/>
              <a:t>The resulting promise isn’t completed until the then block finishes.</a:t>
            </a:r>
          </a:p>
          <a:p>
            <a:r>
              <a:rPr lang="en-US" sz="1600" dirty="0"/>
              <a:t>You can chain .</a:t>
            </a:r>
            <a:r>
              <a:rPr lang="en-US" sz="1600" b="1" dirty="0" err="1"/>
              <a:t>then</a:t>
            </a:r>
            <a:r>
              <a:rPr lang="en-US" sz="1600" dirty="0" err="1"/>
              <a:t>’s</a:t>
            </a:r>
            <a:r>
              <a:rPr lang="en-US" sz="1600" dirty="0"/>
              <a:t>, to get things that look like </a:t>
            </a:r>
            <a:r>
              <a:rPr lang="en-US" sz="1600" dirty="0" err="1"/>
              <a:t>p.then</a:t>
            </a:r>
            <a:r>
              <a:rPr lang="en-US" sz="1600" dirty="0"/>
              <a:t>().then().then()</a:t>
            </a:r>
          </a:p>
        </p:txBody>
      </p:sp>
      <p:sp>
        <p:nvSpPr>
          <p:cNvPr id="270" name="console.log('Making a requests');…"/>
          <p:cNvSpPr txBox="1"/>
          <p:nvPr/>
        </p:nvSpPr>
        <p:spPr>
          <a:xfrm>
            <a:off x="933370" y="1631794"/>
            <a:ext cx="6024716" cy="37446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p>
            <a:pPr algn="l" defTabSz="228600">
              <a:defRPr sz="2600" b="1">
                <a:solidFill>
                  <a:srgbClr val="018001"/>
                </a:solidFill>
                <a:latin typeface="Courier"/>
                <a:ea typeface="Courier"/>
                <a:cs typeface="Courier"/>
                <a:sym typeface="Courier"/>
              </a:defRPr>
            </a:pPr>
            <a:r>
              <a:rPr lang="en-US" sz="1600" i="1" dirty="0">
                <a:solidFill>
                  <a:srgbClr val="66187A"/>
                </a:solidFill>
              </a:rPr>
              <a:t>1. </a:t>
            </a:r>
            <a:r>
              <a:rPr sz="1600" i="1" dirty="0" err="1">
                <a:solidFill>
                  <a:srgbClr val="66187A"/>
                </a:solidFill>
              </a:rPr>
              <a:t>console</a:t>
            </a:r>
            <a:r>
              <a:rPr sz="1600" dirty="0" err="1">
                <a:solidFill>
                  <a:srgbClr val="000000"/>
                </a:solidFill>
              </a:rPr>
              <a:t>.</a:t>
            </a:r>
            <a:r>
              <a:rPr sz="1600" dirty="0" err="1">
                <a:solidFill>
                  <a:srgbClr val="7A7A43"/>
                </a:solidFill>
              </a:rPr>
              <a:t>log</a:t>
            </a:r>
            <a:r>
              <a:rPr sz="1600" dirty="0">
                <a:solidFill>
                  <a:srgbClr val="000000"/>
                </a:solidFill>
              </a:rPr>
              <a:t>(</a:t>
            </a:r>
            <a:r>
              <a:rPr sz="1600" dirty="0"/>
              <a:t>'Making requests'</a:t>
            </a:r>
            <a:r>
              <a:rPr sz="1600" dirty="0">
                <a:solidFill>
                  <a:srgbClr val="000000"/>
                </a:solidFill>
              </a:rPr>
              <a:t>);</a:t>
            </a:r>
          </a:p>
          <a:p>
            <a:pPr algn="l" defTabSz="228600">
              <a:defRPr sz="2600" b="1">
                <a:solidFill>
                  <a:srgbClr val="018001"/>
                </a:solidFill>
                <a:latin typeface="Courier"/>
                <a:ea typeface="Courier"/>
                <a:cs typeface="Courier"/>
                <a:sym typeface="Courier"/>
              </a:defRPr>
            </a:pPr>
            <a:r>
              <a:rPr lang="en-US" sz="1600" i="1" dirty="0">
                <a:solidFill>
                  <a:srgbClr val="66187A"/>
                </a:solidFill>
              </a:rPr>
              <a:t>2. </a:t>
            </a:r>
            <a:r>
              <a:rPr sz="1600" i="1" dirty="0" err="1">
                <a:solidFill>
                  <a:srgbClr val="66187A"/>
                </a:solidFill>
              </a:rPr>
              <a:t>axios</a:t>
            </a:r>
            <a:r>
              <a:rPr sz="1600" dirty="0" err="1">
                <a:solidFill>
                  <a:srgbClr val="000000"/>
                </a:solidFill>
              </a:rPr>
              <a:t>.</a:t>
            </a:r>
            <a:r>
              <a:rPr sz="1600" dirty="0" err="1">
                <a:solidFill>
                  <a:srgbClr val="7A7A43"/>
                </a:solidFill>
              </a:rPr>
              <a:t>get</a:t>
            </a:r>
            <a:r>
              <a:rPr sz="1600" dirty="0">
                <a:solidFill>
                  <a:srgbClr val="000000"/>
                </a:solidFill>
              </a:rPr>
              <a:t>(</a:t>
            </a:r>
            <a:r>
              <a:rPr sz="1600" dirty="0"/>
              <a:t>'https://rest-</a:t>
            </a:r>
            <a:r>
              <a:rPr sz="1600" dirty="0" err="1"/>
              <a:t>example.covey.town</a:t>
            </a:r>
            <a:r>
              <a:rPr sz="1600" dirty="0"/>
              <a:t>/'</a:t>
            </a:r>
            <a:r>
              <a:rPr sz="1600" dirty="0">
                <a:solidFill>
                  <a:srgbClr val="000000"/>
                </a:solidFill>
              </a:rPr>
              <a:t>)</a:t>
            </a:r>
          </a:p>
          <a:p>
            <a:pPr algn="l" defTabSz="228600">
              <a:defRPr sz="2600">
                <a:solidFill>
                  <a:srgbClr val="000000"/>
                </a:solidFill>
                <a:latin typeface="Courier"/>
                <a:ea typeface="Courier"/>
                <a:cs typeface="Courier"/>
                <a:sym typeface="Courier"/>
              </a:defRPr>
            </a:pPr>
            <a:r>
              <a:rPr lang="en-US" sz="1600" dirty="0"/>
              <a:t>	</a:t>
            </a:r>
            <a:r>
              <a:rPr sz="1600" dirty="0"/>
              <a:t>  .</a:t>
            </a:r>
            <a:r>
              <a:rPr sz="1600" dirty="0">
                <a:solidFill>
                  <a:srgbClr val="7A7A43"/>
                </a:solidFill>
                <a:highlight>
                  <a:srgbClr val="FFFF00"/>
                </a:highlight>
              </a:rPr>
              <a:t>then</a:t>
            </a:r>
            <a:r>
              <a:rPr sz="1600" dirty="0"/>
              <a:t>((response) =&gt;{</a:t>
            </a:r>
          </a:p>
          <a:p>
            <a:pPr algn="l" defTabSz="228600">
              <a:defRPr sz="2600" b="1">
                <a:solidFill>
                  <a:srgbClr val="018001"/>
                </a:solidFill>
                <a:latin typeface="Courier"/>
                <a:ea typeface="Courier"/>
                <a:cs typeface="Courier"/>
                <a:sym typeface="Courier"/>
              </a:defRPr>
            </a:pPr>
            <a:r>
              <a:rPr sz="1600" dirty="0">
                <a:solidFill>
                  <a:srgbClr val="000000"/>
                </a:solidFill>
              </a:rPr>
              <a:t>  </a:t>
            </a:r>
            <a:r>
              <a:rPr lang="en-US" sz="1600" dirty="0">
                <a:solidFill>
                  <a:srgbClr val="000000"/>
                </a:solidFill>
              </a:rPr>
              <a:t>			</a:t>
            </a:r>
            <a:r>
              <a:rPr sz="1600" i="1" dirty="0" err="1">
                <a:solidFill>
                  <a:srgbClr val="66187A"/>
                </a:solidFill>
              </a:rPr>
              <a:t>console</a:t>
            </a:r>
            <a:r>
              <a:rPr sz="1600" dirty="0" err="1">
                <a:solidFill>
                  <a:srgbClr val="000000"/>
                </a:solidFill>
              </a:rPr>
              <a:t>.</a:t>
            </a:r>
            <a:r>
              <a:rPr sz="1600" dirty="0" err="1">
                <a:solidFill>
                  <a:srgbClr val="7A7A43"/>
                </a:solidFill>
              </a:rPr>
              <a:t>log</a:t>
            </a:r>
            <a:r>
              <a:rPr sz="1600" dirty="0">
                <a:solidFill>
                  <a:srgbClr val="000000"/>
                </a:solidFill>
              </a:rPr>
              <a:t>(</a:t>
            </a:r>
            <a:r>
              <a:rPr sz="1600" dirty="0"/>
              <a:t>'Heard back from server'</a:t>
            </a:r>
            <a:r>
              <a:rPr sz="1600" dirty="0">
                <a:solidFill>
                  <a:srgbClr val="000000"/>
                </a:solidFill>
              </a:rPr>
              <a:t>);</a:t>
            </a:r>
          </a:p>
          <a:p>
            <a:pPr algn="l" defTabSz="228600">
              <a:defRPr sz="2600">
                <a:solidFill>
                  <a:srgbClr val="000000"/>
                </a:solidFill>
                <a:latin typeface="Courier"/>
                <a:ea typeface="Courier"/>
                <a:cs typeface="Courier"/>
                <a:sym typeface="Courier"/>
              </a:defRPr>
            </a:pPr>
            <a:r>
              <a:rPr sz="1600" dirty="0"/>
              <a:t>  </a:t>
            </a:r>
            <a:r>
              <a:rPr lang="en-US" sz="1600" dirty="0"/>
              <a:t>			</a:t>
            </a:r>
            <a:r>
              <a:rPr sz="1600" b="1" i="1" dirty="0" err="1">
                <a:solidFill>
                  <a:srgbClr val="66187A"/>
                </a:solidFill>
              </a:rPr>
              <a:t>console</a:t>
            </a:r>
            <a:r>
              <a:rPr sz="1600" dirty="0" err="1"/>
              <a:t>.</a:t>
            </a:r>
            <a:r>
              <a:rPr sz="1600" dirty="0" err="1">
                <a:solidFill>
                  <a:srgbClr val="7A7A43"/>
                </a:solidFill>
              </a:rPr>
              <a:t>log</a:t>
            </a:r>
            <a:r>
              <a:rPr sz="1600" dirty="0"/>
              <a:t>(</a:t>
            </a:r>
            <a:r>
              <a:rPr sz="1600" dirty="0" err="1"/>
              <a:t>response.</a:t>
            </a:r>
            <a:r>
              <a:rPr sz="1600" b="1" dirty="0" err="1">
                <a:solidFill>
                  <a:srgbClr val="66187A"/>
                </a:solidFill>
              </a:rPr>
              <a:t>data</a:t>
            </a:r>
            <a:r>
              <a:rPr sz="1600" dirty="0"/>
              <a:t>);</a:t>
            </a:r>
          </a:p>
          <a:p>
            <a:pPr algn="l" defTabSz="228600">
              <a:defRPr sz="2600">
                <a:solidFill>
                  <a:srgbClr val="000000"/>
                </a:solidFill>
                <a:latin typeface="Courier"/>
                <a:ea typeface="Courier"/>
                <a:cs typeface="Courier"/>
                <a:sym typeface="Courier"/>
              </a:defRPr>
            </a:pPr>
            <a:r>
              <a:rPr lang="en-US" sz="1600" dirty="0"/>
              <a:t>	 </a:t>
            </a:r>
            <a:r>
              <a:rPr sz="1600" dirty="0"/>
              <a:t>});</a:t>
            </a:r>
          </a:p>
          <a:p>
            <a:pPr algn="l" defTabSz="228600">
              <a:defRPr sz="2600" b="1">
                <a:solidFill>
                  <a:srgbClr val="018001"/>
                </a:solidFill>
                <a:latin typeface="Courier"/>
                <a:ea typeface="Courier"/>
                <a:cs typeface="Courier"/>
                <a:sym typeface="Courier"/>
              </a:defRPr>
            </a:pPr>
            <a:r>
              <a:rPr lang="en-US" sz="1600" i="1" dirty="0">
                <a:solidFill>
                  <a:srgbClr val="66187A"/>
                </a:solidFill>
              </a:rPr>
              <a:t>3. </a:t>
            </a:r>
            <a:r>
              <a:rPr sz="1600" i="1" dirty="0" err="1">
                <a:solidFill>
                  <a:srgbClr val="66187A"/>
                </a:solidFill>
              </a:rPr>
              <a:t>axios</a:t>
            </a:r>
            <a:r>
              <a:rPr sz="1600" dirty="0" err="1">
                <a:solidFill>
                  <a:srgbClr val="000000"/>
                </a:solidFill>
              </a:rPr>
              <a:t>.</a:t>
            </a:r>
            <a:r>
              <a:rPr sz="1600" dirty="0" err="1">
                <a:solidFill>
                  <a:srgbClr val="7A7A43"/>
                </a:solidFill>
              </a:rPr>
              <a:t>get</a:t>
            </a:r>
            <a:r>
              <a:rPr sz="1600" dirty="0">
                <a:solidFill>
                  <a:srgbClr val="000000"/>
                </a:solidFill>
              </a:rPr>
              <a:t>(</a:t>
            </a:r>
            <a:r>
              <a:rPr sz="1600" dirty="0"/>
              <a:t>'https://</a:t>
            </a:r>
            <a:r>
              <a:rPr sz="1600" dirty="0" err="1"/>
              <a:t>www.google.com</a:t>
            </a:r>
            <a:r>
              <a:rPr sz="1600" dirty="0"/>
              <a:t>/'</a:t>
            </a:r>
            <a:r>
              <a:rPr sz="1600" dirty="0">
                <a:solidFill>
                  <a:srgbClr val="000000"/>
                </a:solidFill>
              </a:rPr>
              <a:t>)</a:t>
            </a:r>
          </a:p>
          <a:p>
            <a:pPr algn="l" defTabSz="228600">
              <a:defRPr sz="2600">
                <a:solidFill>
                  <a:srgbClr val="000000"/>
                </a:solidFill>
                <a:latin typeface="Courier"/>
                <a:ea typeface="Courier"/>
                <a:cs typeface="Courier"/>
                <a:sym typeface="Courier"/>
              </a:defRPr>
            </a:pPr>
            <a:r>
              <a:rPr sz="1600" dirty="0"/>
              <a:t>  </a:t>
            </a:r>
            <a:r>
              <a:rPr lang="en-US" sz="1600" dirty="0"/>
              <a:t>		</a:t>
            </a:r>
            <a:r>
              <a:rPr sz="1600" dirty="0"/>
              <a:t>.</a:t>
            </a:r>
            <a:r>
              <a:rPr sz="1600" dirty="0">
                <a:solidFill>
                  <a:srgbClr val="7A7A43"/>
                </a:solidFill>
                <a:highlight>
                  <a:srgbClr val="FFFF00"/>
                </a:highlight>
              </a:rPr>
              <a:t>then</a:t>
            </a:r>
            <a:r>
              <a:rPr sz="1600" dirty="0"/>
              <a:t>((response) =&gt;{</a:t>
            </a:r>
          </a:p>
          <a:p>
            <a:pPr algn="l" defTabSz="228600">
              <a:defRPr sz="2600" b="1">
                <a:solidFill>
                  <a:srgbClr val="018001"/>
                </a:solidFill>
                <a:latin typeface="Courier"/>
                <a:ea typeface="Courier"/>
                <a:cs typeface="Courier"/>
                <a:sym typeface="Courier"/>
              </a:defRPr>
            </a:pPr>
            <a:r>
              <a:rPr sz="1600" dirty="0">
                <a:solidFill>
                  <a:srgbClr val="000000"/>
                </a:solidFill>
              </a:rPr>
              <a:t>   </a:t>
            </a:r>
            <a:r>
              <a:rPr lang="en-US" sz="1600" dirty="0">
                <a:solidFill>
                  <a:srgbClr val="000000"/>
                </a:solidFill>
              </a:rPr>
              <a:t>		</a:t>
            </a:r>
            <a:r>
              <a:rPr sz="1600" dirty="0">
                <a:solidFill>
                  <a:srgbClr val="000000"/>
                </a:solidFill>
              </a:rPr>
              <a:t> </a:t>
            </a:r>
            <a:r>
              <a:rPr sz="1600" i="1" dirty="0" err="1">
                <a:solidFill>
                  <a:srgbClr val="66187A"/>
                </a:solidFill>
              </a:rPr>
              <a:t>console</a:t>
            </a:r>
            <a:r>
              <a:rPr sz="1600" dirty="0" err="1">
                <a:solidFill>
                  <a:srgbClr val="000000"/>
                </a:solidFill>
              </a:rPr>
              <a:t>.</a:t>
            </a:r>
            <a:r>
              <a:rPr sz="1600" dirty="0" err="1">
                <a:solidFill>
                  <a:srgbClr val="7A7A43"/>
                </a:solidFill>
              </a:rPr>
              <a:t>log</a:t>
            </a:r>
            <a:r>
              <a:rPr sz="1600" dirty="0">
                <a:solidFill>
                  <a:srgbClr val="000000"/>
                </a:solidFill>
              </a:rPr>
              <a:t>(</a:t>
            </a:r>
            <a:r>
              <a:rPr sz="1600" dirty="0"/>
              <a:t>'Heard back from Google'</a:t>
            </a:r>
            <a:r>
              <a:rPr sz="1600" dirty="0">
                <a:solidFill>
                  <a:srgbClr val="000000"/>
                </a:solidFill>
              </a:rPr>
              <a:t>);</a:t>
            </a:r>
          </a:p>
          <a:p>
            <a:pPr algn="l" defTabSz="228600">
              <a:defRPr sz="2600">
                <a:solidFill>
                  <a:srgbClr val="000000"/>
                </a:solidFill>
                <a:latin typeface="Courier"/>
                <a:ea typeface="Courier"/>
                <a:cs typeface="Courier"/>
                <a:sym typeface="Courier"/>
              </a:defRPr>
            </a:pPr>
            <a:r>
              <a:rPr sz="1600" dirty="0"/>
              <a:t>  </a:t>
            </a:r>
            <a:r>
              <a:rPr lang="en-US" sz="1600" dirty="0"/>
              <a:t>		</a:t>
            </a:r>
            <a:r>
              <a:rPr sz="1600" dirty="0"/>
              <a:t>});</a:t>
            </a:r>
          </a:p>
          <a:p>
            <a:pPr algn="l" defTabSz="228600">
              <a:defRPr sz="2600" b="1">
                <a:solidFill>
                  <a:srgbClr val="018001"/>
                </a:solidFill>
                <a:latin typeface="Courier"/>
                <a:ea typeface="Courier"/>
                <a:cs typeface="Courier"/>
                <a:sym typeface="Courier"/>
              </a:defRPr>
            </a:pPr>
            <a:r>
              <a:rPr lang="en-US" sz="1600" i="1" dirty="0">
                <a:solidFill>
                  <a:srgbClr val="66187A"/>
                </a:solidFill>
              </a:rPr>
              <a:t>4. </a:t>
            </a:r>
            <a:r>
              <a:rPr sz="1600" i="1" dirty="0" err="1">
                <a:solidFill>
                  <a:srgbClr val="66187A"/>
                </a:solidFill>
              </a:rPr>
              <a:t>axios</a:t>
            </a:r>
            <a:r>
              <a:rPr sz="1600" dirty="0" err="1">
                <a:solidFill>
                  <a:srgbClr val="000000"/>
                </a:solidFill>
              </a:rPr>
              <a:t>.</a:t>
            </a:r>
            <a:r>
              <a:rPr sz="1600" dirty="0" err="1">
                <a:solidFill>
                  <a:srgbClr val="7A7A43"/>
                </a:solidFill>
              </a:rPr>
              <a:t>get</a:t>
            </a:r>
            <a:r>
              <a:rPr sz="1600" dirty="0">
                <a:solidFill>
                  <a:srgbClr val="000000"/>
                </a:solidFill>
              </a:rPr>
              <a:t>(</a:t>
            </a:r>
            <a:r>
              <a:rPr sz="1600" dirty="0"/>
              <a:t>'https://</a:t>
            </a:r>
            <a:r>
              <a:rPr sz="1600" dirty="0" err="1"/>
              <a:t>www.facebook.com</a:t>
            </a:r>
            <a:r>
              <a:rPr sz="1600" dirty="0"/>
              <a:t>/'</a:t>
            </a:r>
            <a:r>
              <a:rPr sz="1600" dirty="0">
                <a:solidFill>
                  <a:srgbClr val="000000"/>
                </a:solidFill>
              </a:rPr>
              <a:t>)</a:t>
            </a:r>
          </a:p>
          <a:p>
            <a:pPr algn="l" defTabSz="228600">
              <a:defRPr sz="2600">
                <a:solidFill>
                  <a:srgbClr val="000000"/>
                </a:solidFill>
                <a:latin typeface="Courier"/>
                <a:ea typeface="Courier"/>
                <a:cs typeface="Courier"/>
                <a:sym typeface="Courier"/>
              </a:defRPr>
            </a:pPr>
            <a:r>
              <a:rPr sz="1600" dirty="0"/>
              <a:t>  </a:t>
            </a:r>
            <a:r>
              <a:rPr lang="en-US" sz="1600" dirty="0"/>
              <a:t>		</a:t>
            </a:r>
            <a:r>
              <a:rPr sz="1600" dirty="0"/>
              <a:t>.</a:t>
            </a:r>
            <a:r>
              <a:rPr sz="1600" dirty="0">
                <a:solidFill>
                  <a:srgbClr val="7A7A43"/>
                </a:solidFill>
                <a:highlight>
                  <a:srgbClr val="FFFF00"/>
                </a:highlight>
              </a:rPr>
              <a:t>then</a:t>
            </a:r>
            <a:r>
              <a:rPr sz="1600" dirty="0"/>
              <a:t>((response) =&gt;{</a:t>
            </a:r>
          </a:p>
          <a:p>
            <a:pPr algn="l" defTabSz="228600">
              <a:defRPr sz="2600" b="1">
                <a:solidFill>
                  <a:srgbClr val="018001"/>
                </a:solidFill>
                <a:latin typeface="Courier"/>
                <a:ea typeface="Courier"/>
                <a:cs typeface="Courier"/>
                <a:sym typeface="Courier"/>
              </a:defRPr>
            </a:pPr>
            <a:r>
              <a:rPr sz="1600" dirty="0">
                <a:solidFill>
                  <a:srgbClr val="000000"/>
                </a:solidFill>
              </a:rPr>
              <a:t>    </a:t>
            </a:r>
            <a:r>
              <a:rPr lang="en-US" sz="1600" dirty="0">
                <a:solidFill>
                  <a:srgbClr val="000000"/>
                </a:solidFill>
              </a:rPr>
              <a:t>		</a:t>
            </a:r>
            <a:r>
              <a:rPr sz="1600" i="1" dirty="0" err="1">
                <a:solidFill>
                  <a:srgbClr val="66187A"/>
                </a:solidFill>
              </a:rPr>
              <a:t>console</a:t>
            </a:r>
            <a:r>
              <a:rPr sz="1600" dirty="0" err="1">
                <a:solidFill>
                  <a:srgbClr val="000000"/>
                </a:solidFill>
              </a:rPr>
              <a:t>.</a:t>
            </a:r>
            <a:r>
              <a:rPr sz="1600" dirty="0" err="1">
                <a:solidFill>
                  <a:srgbClr val="7A7A43"/>
                </a:solidFill>
              </a:rPr>
              <a:t>log</a:t>
            </a:r>
            <a:r>
              <a:rPr sz="1600" dirty="0">
                <a:solidFill>
                  <a:srgbClr val="000000"/>
                </a:solidFill>
              </a:rPr>
              <a:t>(</a:t>
            </a:r>
            <a:r>
              <a:rPr sz="1600" dirty="0"/>
              <a:t>'Heard back from Facebook'</a:t>
            </a:r>
            <a:r>
              <a:rPr sz="1600" dirty="0">
                <a:solidFill>
                  <a:srgbClr val="000000"/>
                </a:solidFill>
              </a:rPr>
              <a:t>);</a:t>
            </a:r>
          </a:p>
          <a:p>
            <a:pPr algn="l" defTabSz="228600">
              <a:defRPr sz="2600">
                <a:solidFill>
                  <a:srgbClr val="000000"/>
                </a:solidFill>
                <a:latin typeface="Courier"/>
                <a:ea typeface="Courier"/>
                <a:cs typeface="Courier"/>
                <a:sym typeface="Courier"/>
              </a:defRPr>
            </a:pPr>
            <a:r>
              <a:rPr sz="1600" dirty="0"/>
              <a:t>  </a:t>
            </a:r>
            <a:r>
              <a:rPr lang="en-US" sz="1600" dirty="0"/>
              <a:t>		</a:t>
            </a:r>
            <a:r>
              <a:rPr sz="1600" dirty="0"/>
              <a:t>});</a:t>
            </a:r>
          </a:p>
          <a:p>
            <a:pPr algn="l" defTabSz="228600">
              <a:defRPr sz="2600" b="1">
                <a:solidFill>
                  <a:srgbClr val="018001"/>
                </a:solidFill>
                <a:latin typeface="Courier"/>
                <a:ea typeface="Courier"/>
                <a:cs typeface="Courier"/>
                <a:sym typeface="Courier"/>
              </a:defRPr>
            </a:pPr>
            <a:r>
              <a:rPr lang="en-US" sz="1600" i="1" dirty="0">
                <a:solidFill>
                  <a:srgbClr val="66187A"/>
                </a:solidFill>
              </a:rPr>
              <a:t>5. </a:t>
            </a:r>
            <a:r>
              <a:rPr sz="1600" i="1" dirty="0" err="1">
                <a:solidFill>
                  <a:srgbClr val="66187A"/>
                </a:solidFill>
              </a:rPr>
              <a:t>console</a:t>
            </a:r>
            <a:r>
              <a:rPr sz="1600" dirty="0" err="1">
                <a:solidFill>
                  <a:srgbClr val="000000"/>
                </a:solidFill>
              </a:rPr>
              <a:t>.</a:t>
            </a:r>
            <a:r>
              <a:rPr sz="1600" dirty="0" err="1">
                <a:solidFill>
                  <a:srgbClr val="7A7A43"/>
                </a:solidFill>
              </a:rPr>
              <a:t>log</a:t>
            </a:r>
            <a:r>
              <a:rPr sz="1600" dirty="0">
                <a:solidFill>
                  <a:srgbClr val="000000"/>
                </a:solidFill>
              </a:rPr>
              <a:t>(</a:t>
            </a:r>
            <a:r>
              <a:rPr sz="1600" dirty="0"/>
              <a:t>'Requests sent!'</a:t>
            </a:r>
            <a:r>
              <a:rPr sz="1600" dirty="0">
                <a:solidFill>
                  <a:srgbClr val="000000"/>
                </a:solidFill>
              </a:rPr>
              <a:t>);</a:t>
            </a:r>
          </a:p>
        </p:txBody>
      </p:sp>
    </p:spTree>
    <p:extLst>
      <p:ext uri="{BB962C8B-B14F-4D97-AF65-F5344CB8AC3E}">
        <p14:creationId xmlns:p14="http://schemas.microsoft.com/office/powerpoint/2010/main" val="131562178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7B9C2-5D09-C319-491E-9E97079CFA3D}"/>
              </a:ext>
            </a:extLst>
          </p:cNvPr>
          <p:cNvSpPr>
            <a:spLocks noGrp="1"/>
          </p:cNvSpPr>
          <p:nvPr>
            <p:ph type="title"/>
          </p:nvPr>
        </p:nvSpPr>
        <p:spPr/>
        <p:txBody>
          <a:bodyPr/>
          <a:lstStyle/>
          <a:p>
            <a:r>
              <a:rPr lang="en-US"/>
              <a:t>The Self-Ticking </a:t>
            </a:r>
            <a:r>
              <a:rPr lang="en-US" dirty="0"/>
              <a:t>Clock</a:t>
            </a:r>
          </a:p>
        </p:txBody>
      </p:sp>
      <p:sp>
        <p:nvSpPr>
          <p:cNvPr id="3" name="Content Placeholder 2">
            <a:extLst>
              <a:ext uri="{FF2B5EF4-FFF2-40B4-BE49-F238E27FC236}">
                <a16:creationId xmlns:a16="http://schemas.microsoft.com/office/drawing/2014/main" id="{E95A29C5-3A07-008B-EE77-48C8F818925D}"/>
              </a:ext>
            </a:extLst>
          </p:cNvPr>
          <p:cNvSpPr>
            <a:spLocks noGrp="1"/>
          </p:cNvSpPr>
          <p:nvPr>
            <p:ph idx="1"/>
          </p:nvPr>
        </p:nvSpPr>
        <p:spPr/>
        <p:txBody>
          <a:bodyPr/>
          <a:lstStyle/>
          <a:p>
            <a:r>
              <a:rPr lang="en-US" dirty="0"/>
              <a:t>To make the clock self-ticking, add the following line to your clock:</a:t>
            </a:r>
          </a:p>
        </p:txBody>
      </p:sp>
      <p:sp>
        <p:nvSpPr>
          <p:cNvPr id="4" name="Slide Number Placeholder 3">
            <a:extLst>
              <a:ext uri="{FF2B5EF4-FFF2-40B4-BE49-F238E27FC236}">
                <a16:creationId xmlns:a16="http://schemas.microsoft.com/office/drawing/2014/main" id="{FD5514DD-8CC2-2079-25D3-051BCF7BECA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49</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D7EEA937-36F0-3A62-61A1-D81A0C7A205D}"/>
              </a:ext>
            </a:extLst>
          </p:cNvPr>
          <p:cNvSpPr txBox="1"/>
          <p:nvPr/>
        </p:nvSpPr>
        <p:spPr>
          <a:xfrm>
            <a:off x="1219200" y="2880588"/>
            <a:ext cx="9051636" cy="1200329"/>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2400" b="0" dirty="0">
                <a:solidFill>
                  <a:srgbClr val="0000FF"/>
                </a:solidFill>
                <a:effectLst/>
                <a:latin typeface="Consolas" panose="020B0609020204030204" pitchFamily="49" charset="0"/>
              </a:rPr>
              <a:t>constructor</a:t>
            </a:r>
            <a:r>
              <a:rPr lang="en-US" sz="2400" b="0" dirty="0">
                <a:solidFill>
                  <a:srgbClr val="000000"/>
                </a:solidFill>
                <a:effectLst/>
                <a:latin typeface="Consolas" panose="020B0609020204030204" pitchFamily="49" charset="0"/>
              </a:rPr>
              <a:t> () {</a:t>
            </a:r>
          </a:p>
          <a:p>
            <a:pPr algn="l"/>
            <a:r>
              <a:rPr lang="en-US" sz="2400" b="0" dirty="0">
                <a:solidFill>
                  <a:srgbClr val="000000"/>
                </a:solidFill>
                <a:effectLst/>
                <a:latin typeface="Consolas" panose="020B0609020204030204" pitchFamily="49" charset="0"/>
              </a:rPr>
              <a:t>  </a:t>
            </a:r>
            <a:r>
              <a:rPr lang="en-US" sz="2400" b="0" dirty="0" err="1">
                <a:solidFill>
                  <a:srgbClr val="795E26"/>
                </a:solidFill>
                <a:effectLst/>
                <a:latin typeface="Consolas" panose="020B0609020204030204" pitchFamily="49" charset="0"/>
              </a:rPr>
              <a:t>setInterval</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=&gt; </a:t>
            </a:r>
            <a:r>
              <a:rPr lang="en-US" sz="2400" b="0" dirty="0">
                <a:solidFill>
                  <a:srgbClr val="000000"/>
                </a:solidFill>
                <a:effectLst/>
                <a:latin typeface="Consolas" panose="020B0609020204030204" pitchFamily="49" charset="0"/>
              </a:rPr>
              <a:t>{</a:t>
            </a:r>
            <a:r>
              <a:rPr lang="en-US" sz="2400" b="0" dirty="0" err="1">
                <a:solidFill>
                  <a:srgbClr val="0000FF"/>
                </a:solidFill>
                <a:effectLst/>
                <a:latin typeface="Consolas" panose="020B0609020204030204" pitchFamily="49" charset="0"/>
              </a:rPr>
              <a:t>this</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tick</a:t>
            </a:r>
            <a:r>
              <a:rPr lang="en-US" sz="2400" b="0" dirty="0">
                <a:solidFill>
                  <a:srgbClr val="000000"/>
                </a:solidFill>
                <a:effectLst/>
                <a:latin typeface="Consolas" panose="020B0609020204030204" pitchFamily="49" charset="0"/>
              </a:rPr>
              <a:t>()},</a:t>
            </a:r>
            <a:r>
              <a:rPr lang="en-US" sz="2400" b="0" dirty="0">
                <a:solidFill>
                  <a:srgbClr val="098658"/>
                </a:solidFill>
                <a:effectLst/>
                <a:latin typeface="Consolas" panose="020B0609020204030204" pitchFamily="49" charset="0"/>
              </a:rPr>
              <a:t>50</a:t>
            </a:r>
            <a:r>
              <a:rPr lang="en-US" sz="2400" b="0" dirty="0">
                <a:solidFill>
                  <a:srgbClr val="000000"/>
                </a:solidFill>
                <a:effectLst/>
                <a:latin typeface="Consolas" panose="020B0609020204030204" pitchFamily="49" charset="0"/>
              </a:rPr>
              <a:t>)          </a:t>
            </a:r>
          </a:p>
          <a:p>
            <a:pPr algn="l"/>
            <a:r>
              <a:rPr lang="en-US" sz="24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3639844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7DD3DB5-27AA-2C60-D5C7-12889F0685C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itle 4">
            <a:extLst>
              <a:ext uri="{FF2B5EF4-FFF2-40B4-BE49-F238E27FC236}">
                <a16:creationId xmlns:a16="http://schemas.microsoft.com/office/drawing/2014/main" id="{C79F519B-B282-FFA4-D3A7-6E0C19BC95AE}"/>
              </a:ext>
            </a:extLst>
          </p:cNvPr>
          <p:cNvSpPr>
            <a:spLocks noGrp="1"/>
          </p:cNvSpPr>
          <p:nvPr>
            <p:ph type="title" idx="4294967295"/>
          </p:nvPr>
        </p:nvSpPr>
        <p:spPr>
          <a:xfrm>
            <a:off x="1616869" y="1465264"/>
            <a:ext cx="8958263" cy="3172998"/>
          </a:xfrm>
        </p:spPr>
        <p:txBody>
          <a:bodyPr>
            <a:normAutofit/>
          </a:bodyPr>
          <a:lstStyle/>
          <a:p>
            <a:r>
              <a:rPr lang="en-US" sz="3600" dirty="0"/>
              <a:t>We achieve this goal using two techniques:</a:t>
            </a:r>
            <a:br>
              <a:rPr lang="en-US" sz="3600" dirty="0"/>
            </a:br>
            <a:r>
              <a:rPr lang="en-US" sz="3600" dirty="0"/>
              <a:t> </a:t>
            </a:r>
            <a:br>
              <a:rPr lang="en-US" sz="3600" dirty="0"/>
            </a:br>
            <a:r>
              <a:rPr lang="en-US" sz="3600" dirty="0"/>
              <a:t>1. cooperative multiprocessing </a:t>
            </a:r>
            <a:br>
              <a:rPr lang="en-US" sz="3600" dirty="0"/>
            </a:br>
            <a:r>
              <a:rPr lang="en-US" sz="3600" dirty="0"/>
              <a:t> </a:t>
            </a:r>
            <a:br>
              <a:rPr lang="en-US" sz="3600" dirty="0"/>
            </a:br>
            <a:r>
              <a:rPr lang="en-US" sz="3600" dirty="0"/>
              <a:t>2. non-blocking IO</a:t>
            </a:r>
          </a:p>
        </p:txBody>
      </p:sp>
    </p:spTree>
    <p:extLst>
      <p:ext uri="{BB962C8B-B14F-4D97-AF65-F5344CB8AC3E}">
        <p14:creationId xmlns:p14="http://schemas.microsoft.com/office/powerpoint/2010/main" val="291200123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5" name="Async/Await Programming Activity"/>
          <p:cNvSpPr txBox="1">
            <a:spLocks noGrp="1"/>
          </p:cNvSpPr>
          <p:nvPr>
            <p:ph type="title"/>
          </p:nvPr>
        </p:nvSpPr>
        <p:spPr/>
        <p:txBody>
          <a:bodyPr/>
          <a:lstStyle/>
          <a:p>
            <a:r>
              <a:rPr lang="en-US" dirty="0"/>
              <a:t>Async/Await Programming Activity</a:t>
            </a:r>
          </a:p>
        </p:txBody>
      </p:sp>
      <p:sp>
        <p:nvSpPr>
          <p:cNvPr id="6" name="TextBox 5">
            <a:extLst>
              <a:ext uri="{FF2B5EF4-FFF2-40B4-BE49-F238E27FC236}">
                <a16:creationId xmlns:a16="http://schemas.microsoft.com/office/drawing/2014/main" id="{7CC0149C-7A43-2F24-5221-1BF703FDD8A6}"/>
              </a:ext>
            </a:extLst>
          </p:cNvPr>
          <p:cNvSpPr txBox="1"/>
          <p:nvPr/>
        </p:nvSpPr>
        <p:spPr>
          <a:xfrm>
            <a:off x="1495425" y="1920966"/>
            <a:ext cx="8153400" cy="830997"/>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defTabSz="2438338"/>
            <a:r>
              <a:rPr kumimoji="0" lang="en-US" sz="2400" b="0" i="0" u="none" strike="noStrike" cap="none" spc="0" normalizeH="0" baseline="0" dirty="0">
                <a:ln>
                  <a:noFill/>
                </a:ln>
                <a:solidFill>
                  <a:srgbClr val="5E5E5E"/>
                </a:solidFill>
                <a:effectLst/>
                <a:uFillTx/>
                <a:latin typeface="+mn-lt"/>
                <a:ea typeface="+mn-ea"/>
                <a:cs typeface="+mn-cs"/>
                <a:sym typeface="Helvetica Neue"/>
              </a:rPr>
              <a:t>Download the activity (includes instructions in README.md):</a:t>
            </a:r>
            <a:br>
              <a:rPr kumimoji="0" lang="en-US" sz="2400" b="0" i="0" u="none" strike="noStrike" cap="none" spc="0" normalizeH="0" baseline="0" dirty="0">
                <a:ln>
                  <a:noFill/>
                </a:ln>
                <a:solidFill>
                  <a:srgbClr val="5E5E5E"/>
                </a:solidFill>
                <a:effectLst/>
                <a:uFillTx/>
                <a:latin typeface="+mn-lt"/>
                <a:ea typeface="+mn-ea"/>
                <a:cs typeface="+mn-cs"/>
                <a:sym typeface="Helvetica Neue"/>
              </a:rPr>
            </a:br>
            <a:r>
              <a:rPr kumimoji="0" lang="en-US" sz="2400" b="0" i="0" u="none" strike="noStrike" cap="none" spc="0" normalizeH="0" baseline="0" dirty="0">
                <a:ln>
                  <a:noFill/>
                </a:ln>
                <a:solidFill>
                  <a:srgbClr val="5E5E5E"/>
                </a:solidFill>
                <a:effectLst/>
                <a:uFillTx/>
                <a:latin typeface="+mn-lt"/>
                <a:ea typeface="+mn-ea"/>
                <a:cs typeface="+mn-cs"/>
                <a:sym typeface="Helvetica Neue"/>
              </a:rPr>
              <a:t>Linked from course webpage for Module 6</a:t>
            </a:r>
          </a:p>
        </p:txBody>
      </p:sp>
    </p:spTree>
    <p:extLst>
      <p:ext uri="{BB962C8B-B14F-4D97-AF65-F5344CB8AC3E}">
        <p14:creationId xmlns:p14="http://schemas.microsoft.com/office/powerpoint/2010/main" val="43990294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Review</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a:xfrm>
            <a:off x="838199" y="1500160"/>
            <a:ext cx="8434137" cy="4351338"/>
          </a:xfrm>
        </p:spPr>
        <p:txBody>
          <a:bodyPr>
            <a:normAutofit/>
          </a:bodyPr>
          <a:lstStyle/>
          <a:p>
            <a:r>
              <a:rPr lang="en-US" dirty="0"/>
              <a:t>You should now be prepared to:</a:t>
            </a:r>
          </a:p>
          <a:p>
            <a:pPr lvl="1"/>
            <a:r>
              <a:rPr lang="en-US" dirty="0"/>
              <a:t>Explain the difference between JS run-to-completion semantics and interrupt-based semantics.</a:t>
            </a:r>
          </a:p>
          <a:p>
            <a:pPr lvl="1"/>
            <a:r>
              <a:rPr lang="en-US" dirty="0"/>
              <a:t>Given a simple program using async/await, work out the order in which the statements in the program will run.</a:t>
            </a:r>
          </a:p>
          <a:p>
            <a:pPr lvl="1"/>
            <a:r>
              <a:rPr lang="en-US" dirty="0"/>
              <a:t>Write simple programs that create and manage promises using async/await</a:t>
            </a:r>
          </a:p>
          <a:p>
            <a:pPr lvl="1"/>
            <a:r>
              <a:rPr lang="en-US" dirty="0"/>
              <a:t>Write simple programs to mask latency with concurrency by using non-blocking IO and </a:t>
            </a:r>
            <a:r>
              <a:rPr lang="en-US" dirty="0" err="1"/>
              <a:t>Promise.all</a:t>
            </a:r>
            <a:r>
              <a:rPr lang="en-US" dirty="0"/>
              <a:t> in TypeScript.</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51</a:t>
            </a:fld>
            <a:endParaRPr lang="en-US"/>
          </a:p>
        </p:txBody>
      </p:sp>
    </p:spTree>
    <p:extLst>
      <p:ext uri="{BB962C8B-B14F-4D97-AF65-F5344CB8AC3E}">
        <p14:creationId xmlns:p14="http://schemas.microsoft.com/office/powerpoint/2010/main" val="245741724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C08297-3654-7DBB-0CF2-F28998D5EB3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A25D4B6-BEF2-8C96-9882-61BE97A0AA3C}"/>
              </a:ext>
            </a:extLst>
          </p:cNvPr>
          <p:cNvSpPr>
            <a:spLocks noGrp="1"/>
          </p:cNvSpPr>
          <p:nvPr>
            <p:ph type="title"/>
          </p:nvPr>
        </p:nvSpPr>
        <p:spPr/>
        <p:txBody>
          <a:bodyPr>
            <a:normAutofit/>
          </a:bodyPr>
          <a:lstStyle/>
          <a:p>
            <a:r>
              <a:rPr lang="en-US" dirty="0" err="1"/>
              <a:t>Javascript</a:t>
            </a:r>
            <a:r>
              <a:rPr lang="en-US" dirty="0"/>
              <a:t>/Typescript uses </a:t>
            </a:r>
            <a:r>
              <a:rPr lang="en-US" b="1" dirty="0"/>
              <a:t>cooperative multiprocessing  //old..</a:t>
            </a:r>
            <a:endParaRPr lang="en-US" dirty="0"/>
          </a:p>
        </p:txBody>
      </p:sp>
      <p:sp>
        <p:nvSpPr>
          <p:cNvPr id="4" name="Text Placeholder 3">
            <a:extLst>
              <a:ext uri="{FF2B5EF4-FFF2-40B4-BE49-F238E27FC236}">
                <a16:creationId xmlns:a16="http://schemas.microsoft.com/office/drawing/2014/main" id="{2B1E5962-A42F-10F7-CA95-F560AD9B3201}"/>
              </a:ext>
            </a:extLst>
          </p:cNvPr>
          <p:cNvSpPr>
            <a:spLocks noGrp="1"/>
          </p:cNvSpPr>
          <p:nvPr>
            <p:ph idx="1"/>
          </p:nvPr>
        </p:nvSpPr>
        <p:spPr>
          <a:xfrm>
            <a:off x="838200" y="1500160"/>
            <a:ext cx="8623852" cy="4351338"/>
          </a:xfrm>
        </p:spPr>
        <p:txBody>
          <a:bodyPr>
            <a:normAutofit/>
          </a:bodyPr>
          <a:lstStyle/>
          <a:p>
            <a:r>
              <a:rPr lang="en-US" dirty="0"/>
              <a:t>Typescript maintains a pool of processes, called </a:t>
            </a:r>
            <a:r>
              <a:rPr lang="en-US" b="1" dirty="0">
                <a:solidFill>
                  <a:srgbClr val="FF0000"/>
                </a:solidFill>
              </a:rPr>
              <a:t>promises</a:t>
            </a:r>
            <a:r>
              <a:rPr lang="en-US" dirty="0"/>
              <a:t>.</a:t>
            </a:r>
          </a:p>
          <a:p>
            <a:r>
              <a:rPr lang="en-US" dirty="0"/>
              <a:t>A promise </a:t>
            </a:r>
            <a:r>
              <a:rPr lang="en-US" i="1" dirty="0"/>
              <a:t>always</a:t>
            </a:r>
            <a:r>
              <a:rPr lang="en-US" dirty="0"/>
              <a:t> executes until it reaches its end (i.e., </a:t>
            </a:r>
            <a:r>
              <a:rPr lang="en-US" i="1" dirty="0"/>
              <a:t>a promise cannot be interrupted</a:t>
            </a:r>
            <a:r>
              <a:rPr lang="en-US" dirty="0"/>
              <a:t>). </a:t>
            </a:r>
          </a:p>
          <a:p>
            <a:r>
              <a:rPr lang="en-US" dirty="0"/>
              <a:t>This is called "</a:t>
            </a:r>
            <a:r>
              <a:rPr lang="en-US" b="1" dirty="0"/>
              <a:t>run-to-completion</a:t>
            </a:r>
            <a:r>
              <a:rPr lang="en-US" dirty="0"/>
              <a:t> semantics".</a:t>
            </a:r>
          </a:p>
          <a:p>
            <a:r>
              <a:rPr lang="en-US" baseline="0" dirty="0"/>
              <a:t>A promise can create other promises to be added to the pool.</a:t>
            </a:r>
          </a:p>
          <a:p>
            <a:r>
              <a:rPr lang="en-US" dirty="0"/>
              <a:t>Promises interact mostly by passing values to one another; data races are minimized.</a:t>
            </a:r>
            <a:endParaRPr lang="en-US" baseline="0" dirty="0"/>
          </a:p>
        </p:txBody>
      </p:sp>
    </p:spTree>
    <p:extLst>
      <p:ext uri="{BB962C8B-B14F-4D97-AF65-F5344CB8AC3E}">
        <p14:creationId xmlns:p14="http://schemas.microsoft.com/office/powerpoint/2010/main" val="5404751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6A4DA-4E4F-5F9D-7803-A9EC723C48B4}"/>
              </a:ext>
            </a:extLst>
          </p:cNvPr>
          <p:cNvSpPr>
            <a:spLocks noGrp="1"/>
          </p:cNvSpPr>
          <p:nvPr>
            <p:ph type="title"/>
          </p:nvPr>
        </p:nvSpPr>
        <p:spPr/>
        <p:txBody>
          <a:bodyPr/>
          <a:lstStyle/>
          <a:p>
            <a:r>
              <a:rPr lang="en-US" dirty="0"/>
              <a:t>A promise can be in one of exactly 3 states</a:t>
            </a:r>
          </a:p>
        </p:txBody>
      </p:sp>
      <p:sp>
        <p:nvSpPr>
          <p:cNvPr id="4" name="Slide Number Placeholder 3">
            <a:extLst>
              <a:ext uri="{FF2B5EF4-FFF2-40B4-BE49-F238E27FC236}">
                <a16:creationId xmlns:a16="http://schemas.microsoft.com/office/drawing/2014/main" id="{69CEE083-CBA5-93C3-4C05-768A2B33BC1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Content Placeholder 7">
            <a:extLst>
              <a:ext uri="{FF2B5EF4-FFF2-40B4-BE49-F238E27FC236}">
                <a16:creationId xmlns:a16="http://schemas.microsoft.com/office/drawing/2014/main" id="{D5C85CCA-136C-08C1-FA65-98C61B06999D}"/>
              </a:ext>
            </a:extLst>
          </p:cNvPr>
          <p:cNvSpPr>
            <a:spLocks noGrp="1"/>
          </p:cNvSpPr>
          <p:nvPr>
            <p:ph idx="1"/>
          </p:nvPr>
        </p:nvSpPr>
        <p:spPr/>
        <p:txBody>
          <a:bodyPr>
            <a:normAutofit/>
          </a:bodyPr>
          <a:lstStyle/>
          <a:p>
            <a:pPr>
              <a:lnSpc>
                <a:spcPct val="120000"/>
              </a:lnSpc>
            </a:pPr>
            <a:r>
              <a:rPr lang="en-US" sz="2400" b="0" i="0" dirty="0">
                <a:solidFill>
                  <a:srgbClr val="222222"/>
                </a:solidFill>
                <a:effectLst/>
                <a:latin typeface="Verdana" panose="020B0604030504040204" pitchFamily="34" charset="0"/>
                <a:ea typeface="Verdana" panose="020B0604030504040204" pitchFamily="34" charset="0"/>
              </a:rPr>
              <a:t>A JavaScript promise can be in one of three states: </a:t>
            </a:r>
            <a:r>
              <a:rPr lang="en-US" sz="2400" b="0" i="0" dirty="0">
                <a:solidFill>
                  <a:srgbClr val="FF0000"/>
                </a:solidFill>
                <a:effectLst/>
                <a:latin typeface="Verdana" panose="020B0604030504040204" pitchFamily="34" charset="0"/>
                <a:ea typeface="Verdana" panose="020B0604030504040204" pitchFamily="34" charset="0"/>
              </a:rPr>
              <a:t>pending</a:t>
            </a:r>
            <a:r>
              <a:rPr lang="en-US" sz="2400" b="0" i="0" dirty="0">
                <a:solidFill>
                  <a:srgbClr val="222222"/>
                </a:solidFill>
                <a:effectLst/>
                <a:latin typeface="Verdana" panose="020B0604030504040204" pitchFamily="34" charset="0"/>
                <a:ea typeface="Verdana" panose="020B0604030504040204" pitchFamily="34" charset="0"/>
              </a:rPr>
              <a:t>, </a:t>
            </a:r>
            <a:r>
              <a:rPr lang="en-US" sz="2400" b="0" i="0" dirty="0">
                <a:solidFill>
                  <a:srgbClr val="FF0000"/>
                </a:solidFill>
                <a:effectLst/>
                <a:latin typeface="Verdana" panose="020B0604030504040204" pitchFamily="34" charset="0"/>
                <a:ea typeface="Verdana" panose="020B0604030504040204" pitchFamily="34" charset="0"/>
              </a:rPr>
              <a:t>fulfilled</a:t>
            </a:r>
            <a:r>
              <a:rPr lang="en-US" sz="2400" b="0" i="0" dirty="0">
                <a:solidFill>
                  <a:srgbClr val="222222"/>
                </a:solidFill>
                <a:effectLst/>
                <a:latin typeface="Verdana" panose="020B0604030504040204" pitchFamily="34" charset="0"/>
                <a:ea typeface="Verdana" panose="020B0604030504040204" pitchFamily="34" charset="0"/>
              </a:rPr>
              <a:t>, or </a:t>
            </a:r>
            <a:r>
              <a:rPr lang="en-US" sz="2400" b="0" i="0" dirty="0">
                <a:solidFill>
                  <a:srgbClr val="FF0000"/>
                </a:solidFill>
                <a:effectLst/>
                <a:latin typeface="Verdana" panose="020B0604030504040204" pitchFamily="34" charset="0"/>
                <a:ea typeface="Verdana" panose="020B0604030504040204" pitchFamily="34" charset="0"/>
              </a:rPr>
              <a:t>rejected</a:t>
            </a:r>
            <a:r>
              <a:rPr lang="en-US" sz="2400" b="0" i="0" dirty="0">
                <a:solidFill>
                  <a:srgbClr val="222222"/>
                </a:solidFill>
                <a:effectLst/>
                <a:latin typeface="Verdana" panose="020B0604030504040204" pitchFamily="34" charset="0"/>
                <a:ea typeface="Verdana" panose="020B0604030504040204" pitchFamily="34" charset="0"/>
              </a:rPr>
              <a:t>. </a:t>
            </a:r>
          </a:p>
          <a:p>
            <a:pPr>
              <a:lnSpc>
                <a:spcPct val="120000"/>
              </a:lnSpc>
            </a:pPr>
            <a:r>
              <a:rPr lang="en-US" sz="2400" b="0" i="0" dirty="0">
                <a:solidFill>
                  <a:srgbClr val="FF0000"/>
                </a:solidFill>
                <a:effectLst/>
                <a:latin typeface="Verdana" panose="020B0604030504040204" pitchFamily="34" charset="0"/>
                <a:ea typeface="Verdana" panose="020B0604030504040204" pitchFamily="34" charset="0"/>
              </a:rPr>
              <a:t>Pending</a:t>
            </a:r>
            <a:r>
              <a:rPr lang="en-US" sz="2400" b="0" i="0" dirty="0">
                <a:solidFill>
                  <a:srgbClr val="222222"/>
                </a:solidFill>
                <a:effectLst/>
                <a:latin typeface="Verdana" panose="020B0604030504040204" pitchFamily="34" charset="0"/>
                <a:ea typeface="Verdana" panose="020B0604030504040204" pitchFamily="34" charset="0"/>
              </a:rPr>
              <a:t> is the initial state where the promise is </a:t>
            </a:r>
            <a:r>
              <a:rPr lang="en-US" sz="2400" b="1" i="1" dirty="0">
                <a:solidFill>
                  <a:srgbClr val="222222"/>
                </a:solidFill>
                <a:effectLst/>
                <a:latin typeface="Verdana" panose="020B0604030504040204" pitchFamily="34" charset="0"/>
                <a:ea typeface="Verdana" panose="020B0604030504040204" pitchFamily="34" charset="0"/>
              </a:rPr>
              <a:t>waiting</a:t>
            </a:r>
            <a:r>
              <a:rPr lang="en-US" sz="2400" b="0" i="0" dirty="0">
                <a:solidFill>
                  <a:srgbClr val="222222"/>
                </a:solidFill>
                <a:effectLst/>
                <a:latin typeface="Verdana" panose="020B0604030504040204" pitchFamily="34" charset="0"/>
                <a:ea typeface="Verdana" panose="020B0604030504040204" pitchFamily="34" charset="0"/>
              </a:rPr>
              <a:t> for an operation to complete;</a:t>
            </a:r>
          </a:p>
          <a:p>
            <a:pPr>
              <a:lnSpc>
                <a:spcPct val="120000"/>
              </a:lnSpc>
            </a:pPr>
            <a:r>
              <a:rPr lang="en-US" sz="2400" b="0" i="0" dirty="0">
                <a:solidFill>
                  <a:srgbClr val="FF0000"/>
                </a:solidFill>
                <a:effectLst/>
                <a:latin typeface="Verdana" panose="020B0604030504040204" pitchFamily="34" charset="0"/>
                <a:ea typeface="Verdana" panose="020B0604030504040204" pitchFamily="34" charset="0"/>
              </a:rPr>
              <a:t>Resolved</a:t>
            </a:r>
            <a:r>
              <a:rPr lang="en-US" sz="2400" b="0" i="0" dirty="0">
                <a:solidFill>
                  <a:srgbClr val="222222"/>
                </a:solidFill>
                <a:effectLst/>
                <a:latin typeface="Verdana" panose="020B0604030504040204" pitchFamily="34" charset="0"/>
                <a:ea typeface="Verdana" panose="020B0604030504040204" pitchFamily="34" charset="0"/>
              </a:rPr>
              <a:t>: either fulfilled or rejected. </a:t>
            </a:r>
          </a:p>
          <a:p>
            <a:pPr lvl="1">
              <a:lnSpc>
                <a:spcPct val="120000"/>
              </a:lnSpc>
            </a:pPr>
            <a:r>
              <a:rPr lang="en-US" b="0" i="0" dirty="0">
                <a:solidFill>
                  <a:srgbClr val="FF0000"/>
                </a:solidFill>
                <a:effectLst/>
                <a:latin typeface="Verdana" panose="020B0604030504040204" pitchFamily="34" charset="0"/>
                <a:ea typeface="Verdana" panose="020B0604030504040204" pitchFamily="34" charset="0"/>
              </a:rPr>
              <a:t>fulfilled</a:t>
            </a:r>
            <a:r>
              <a:rPr lang="en-US" b="0" i="0" dirty="0">
                <a:solidFill>
                  <a:srgbClr val="222222"/>
                </a:solidFill>
                <a:effectLst/>
                <a:latin typeface="Verdana" panose="020B0604030504040204" pitchFamily="34" charset="0"/>
                <a:ea typeface="Verdana" panose="020B0604030504040204" pitchFamily="34" charset="0"/>
              </a:rPr>
              <a:t> means the operation was successful,</a:t>
            </a:r>
          </a:p>
          <a:p>
            <a:pPr lvl="1">
              <a:lnSpc>
                <a:spcPct val="120000"/>
              </a:lnSpc>
            </a:pPr>
            <a:r>
              <a:rPr lang="en-US" b="0" i="0" dirty="0">
                <a:solidFill>
                  <a:srgbClr val="FF0000"/>
                </a:solidFill>
                <a:effectLst/>
                <a:latin typeface="Verdana" panose="020B0604030504040204" pitchFamily="34" charset="0"/>
                <a:ea typeface="Verdana" panose="020B0604030504040204" pitchFamily="34" charset="0"/>
              </a:rPr>
              <a:t>rejected</a:t>
            </a:r>
            <a:r>
              <a:rPr lang="en-US" b="0" i="0" dirty="0">
                <a:solidFill>
                  <a:srgbClr val="222222"/>
                </a:solidFill>
                <a:effectLst/>
                <a:latin typeface="Verdana" panose="020B0604030504040204" pitchFamily="34" charset="0"/>
                <a:ea typeface="Verdana" panose="020B0604030504040204" pitchFamily="34" charset="0"/>
              </a:rPr>
              <a:t> indicates that the operation failed.</a:t>
            </a:r>
          </a:p>
          <a:p>
            <a:endParaRPr lang="en-US" sz="2400" dirty="0">
              <a:latin typeface="Verdana" panose="020B0604030504040204" pitchFamily="34" charset="0"/>
              <a:ea typeface="Verdana" panose="020B0604030504040204" pitchFamily="34" charset="0"/>
            </a:endParaRPr>
          </a:p>
          <a:p>
            <a:endParaRPr lang="en-US" dirty="0"/>
          </a:p>
        </p:txBody>
      </p:sp>
    </p:spTree>
    <p:extLst>
      <p:ext uri="{BB962C8B-B14F-4D97-AF65-F5344CB8AC3E}">
        <p14:creationId xmlns:p14="http://schemas.microsoft.com/office/powerpoint/2010/main" val="118988794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4F5A3-0B44-6F41-74A4-78AB2D5E7A26}"/>
              </a:ext>
            </a:extLst>
          </p:cNvPr>
          <p:cNvSpPr>
            <a:spLocks noGrp="1"/>
          </p:cNvSpPr>
          <p:nvPr>
            <p:ph type="title"/>
          </p:nvPr>
        </p:nvSpPr>
        <p:spPr/>
        <p:txBody>
          <a:bodyPr/>
          <a:lstStyle/>
          <a:p>
            <a:r>
              <a:rPr lang="en-US" dirty="0"/>
              <a:t>Subcategories of Pending Promises</a:t>
            </a:r>
          </a:p>
        </p:txBody>
      </p:sp>
      <p:sp>
        <p:nvSpPr>
          <p:cNvPr id="3" name="Content Placeholder 2">
            <a:extLst>
              <a:ext uri="{FF2B5EF4-FFF2-40B4-BE49-F238E27FC236}">
                <a16:creationId xmlns:a16="http://schemas.microsoft.com/office/drawing/2014/main" id="{F59EDA0E-F6EA-891B-6FFE-337485405189}"/>
              </a:ext>
            </a:extLst>
          </p:cNvPr>
          <p:cNvSpPr>
            <a:spLocks noGrp="1"/>
          </p:cNvSpPr>
          <p:nvPr>
            <p:ph idx="1"/>
          </p:nvPr>
        </p:nvSpPr>
        <p:spPr/>
        <p:txBody>
          <a:bodyPr>
            <a:normAutofit lnSpcReduction="10000"/>
          </a:bodyPr>
          <a:lstStyle/>
          <a:p>
            <a:pPr>
              <a:lnSpc>
                <a:spcPct val="120000"/>
              </a:lnSpc>
            </a:pPr>
            <a:r>
              <a:rPr lang="en-US" dirty="0">
                <a:solidFill>
                  <a:srgbClr val="FF0000"/>
                </a:solidFill>
              </a:rPr>
              <a:t>Waiting: </a:t>
            </a:r>
            <a:r>
              <a:rPr lang="en-US" dirty="0"/>
              <a:t>pending, and some of the operations it was waiting for have not yet completed</a:t>
            </a:r>
            <a:endParaRPr lang="en-US" dirty="0">
              <a:solidFill>
                <a:srgbClr val="FF0000"/>
              </a:solidFill>
            </a:endParaRPr>
          </a:p>
          <a:p>
            <a:pPr>
              <a:lnSpc>
                <a:spcPct val="120000"/>
              </a:lnSpc>
            </a:pPr>
            <a:r>
              <a:rPr lang="en-US" dirty="0">
                <a:solidFill>
                  <a:srgbClr val="FF0000"/>
                </a:solidFill>
              </a:rPr>
              <a:t>Ready</a:t>
            </a:r>
            <a:r>
              <a:rPr lang="en-US" dirty="0"/>
              <a:t> for Execution:</a:t>
            </a:r>
            <a:r>
              <a:rPr lang="en-US" dirty="0">
                <a:solidFill>
                  <a:srgbClr val="222222"/>
                </a:solidFill>
              </a:rPr>
              <a:t> pending, but all the operations it was waiting for have completed</a:t>
            </a:r>
          </a:p>
          <a:p>
            <a:pPr>
              <a:lnSpc>
                <a:spcPct val="120000"/>
              </a:lnSpc>
            </a:pPr>
            <a:r>
              <a:rPr lang="en-US" sz="2400" b="0" i="0" dirty="0">
                <a:solidFill>
                  <a:srgbClr val="FF0000"/>
                </a:solidFill>
                <a:effectLst/>
                <a:latin typeface="Verdana" panose="020B0604030504040204" pitchFamily="34" charset="0"/>
                <a:ea typeface="Verdana" panose="020B0604030504040204" pitchFamily="34" charset="0"/>
              </a:rPr>
              <a:t>Executing</a:t>
            </a:r>
            <a:r>
              <a:rPr lang="en-US" sz="2400" b="0" i="0" dirty="0">
                <a:effectLst/>
                <a:latin typeface="Verdana" panose="020B0604030504040204" pitchFamily="34" charset="0"/>
                <a:ea typeface="Verdana" panose="020B0604030504040204" pitchFamily="34" charset="0"/>
              </a:rPr>
              <a:t>: pending (not resolved), but</a:t>
            </a:r>
            <a:r>
              <a:rPr lang="en-US" sz="2400" b="0" i="0" dirty="0">
                <a:solidFill>
                  <a:srgbClr val="222222"/>
                </a:solidFill>
                <a:effectLst/>
                <a:latin typeface="Verdana" panose="020B0604030504040204" pitchFamily="34" charset="0"/>
                <a:ea typeface="Verdana" panose="020B0604030504040204" pitchFamily="34" charset="0"/>
              </a:rPr>
              <a:t> the code of the promise is currently being executed</a:t>
            </a:r>
          </a:p>
          <a:p>
            <a:pPr>
              <a:lnSpc>
                <a:spcPct val="120000"/>
              </a:lnSpc>
            </a:pPr>
            <a:endParaRPr lang="en-US" dirty="0">
              <a:solidFill>
                <a:srgbClr val="222222"/>
              </a:solidFill>
            </a:endParaRPr>
          </a:p>
          <a:p>
            <a:pPr>
              <a:lnSpc>
                <a:spcPct val="120000"/>
              </a:lnSpc>
            </a:pPr>
            <a:r>
              <a:rPr lang="en-US" sz="2400" b="0" i="0" dirty="0">
                <a:solidFill>
                  <a:srgbClr val="222222"/>
                </a:solidFill>
                <a:effectLst/>
                <a:latin typeface="Verdana" panose="020B0604030504040204" pitchFamily="34" charset="0"/>
                <a:ea typeface="Verdana" panose="020B0604030504040204" pitchFamily="34" charset="0"/>
              </a:rPr>
              <a:t>There can be at most </a:t>
            </a:r>
            <a:r>
              <a:rPr lang="en-US" sz="2400" b="1" i="0" dirty="0">
                <a:solidFill>
                  <a:srgbClr val="222222"/>
                </a:solidFill>
                <a:effectLst/>
                <a:latin typeface="Verdana" panose="020B0604030504040204" pitchFamily="34" charset="0"/>
                <a:ea typeface="Verdana" panose="020B0604030504040204" pitchFamily="34" charset="0"/>
              </a:rPr>
              <a:t>one</a:t>
            </a:r>
            <a:r>
              <a:rPr lang="en-US" sz="2400" b="0" i="0" dirty="0">
                <a:solidFill>
                  <a:srgbClr val="222222"/>
                </a:solidFill>
                <a:effectLst/>
                <a:latin typeface="Verdana" panose="020B0604030504040204" pitchFamily="34" charset="0"/>
                <a:ea typeface="Verdana" panose="020B0604030504040204" pitchFamily="34" charset="0"/>
              </a:rPr>
              <a:t> executing promise at any time</a:t>
            </a:r>
          </a:p>
          <a:p>
            <a:endParaRPr lang="en-US" dirty="0"/>
          </a:p>
        </p:txBody>
      </p:sp>
      <p:sp>
        <p:nvSpPr>
          <p:cNvPr id="4" name="Slide Number Placeholder 3">
            <a:extLst>
              <a:ext uri="{FF2B5EF4-FFF2-40B4-BE49-F238E27FC236}">
                <a16:creationId xmlns:a16="http://schemas.microsoft.com/office/drawing/2014/main" id="{DB97AE55-1CAF-BA50-B673-1DA10BB809A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3260424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5261BA-05AF-2B18-B940-2E5E3041EF99}"/>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53FDBE65-99E9-D2E6-5E11-E90F93893E55}"/>
              </a:ext>
            </a:extLst>
          </p:cNvPr>
          <p:cNvSpPr>
            <a:spLocks noGrp="1"/>
          </p:cNvSpPr>
          <p:nvPr>
            <p:ph type="title"/>
          </p:nvPr>
        </p:nvSpPr>
        <p:spPr/>
        <p:txBody>
          <a:bodyPr/>
          <a:lstStyle/>
          <a:p>
            <a:r>
              <a:rPr lang="en-US" dirty="0"/>
              <a:t>A snapshot of the promise pool</a:t>
            </a:r>
          </a:p>
        </p:txBody>
      </p:sp>
      <p:sp>
        <p:nvSpPr>
          <p:cNvPr id="4" name="Slide Number Placeholder 3">
            <a:extLst>
              <a:ext uri="{FF2B5EF4-FFF2-40B4-BE49-F238E27FC236}">
                <a16:creationId xmlns:a16="http://schemas.microsoft.com/office/drawing/2014/main" id="{30ACE1C2-746F-E4FA-5E10-B851DDA4F3F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grpSp>
        <p:nvGrpSpPr>
          <p:cNvPr id="27" name="Group 26">
            <a:extLst>
              <a:ext uri="{FF2B5EF4-FFF2-40B4-BE49-F238E27FC236}">
                <a16:creationId xmlns:a16="http://schemas.microsoft.com/office/drawing/2014/main" id="{627D835F-0337-59DC-717D-4048A2F0A74B}"/>
              </a:ext>
            </a:extLst>
          </p:cNvPr>
          <p:cNvGrpSpPr/>
          <p:nvPr/>
        </p:nvGrpSpPr>
        <p:grpSpPr>
          <a:xfrm>
            <a:off x="1428042" y="1480103"/>
            <a:ext cx="2942655" cy="3879304"/>
            <a:chOff x="6966004" y="2091278"/>
            <a:chExt cx="2942655" cy="3879304"/>
          </a:xfrm>
        </p:grpSpPr>
        <p:sp>
          <p:nvSpPr>
            <p:cNvPr id="20" name="Rectangle 19">
              <a:extLst>
                <a:ext uri="{FF2B5EF4-FFF2-40B4-BE49-F238E27FC236}">
                  <a16:creationId xmlns:a16="http://schemas.microsoft.com/office/drawing/2014/main" id="{004DADCA-8131-C6D6-0D48-CC540741F03E}"/>
                </a:ext>
              </a:extLst>
            </p:cNvPr>
            <p:cNvSpPr/>
            <p:nvPr/>
          </p:nvSpPr>
          <p:spPr>
            <a:xfrm>
              <a:off x="6970199" y="3451454"/>
              <a:ext cx="673640" cy="1101465"/>
            </a:xfrm>
            <a:prstGeom prst="rec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1219169" rtl="0" eaLnBrk="1" fontAlgn="auto" latinLnBrk="0" hangingPunct="0">
                <a:lnSpc>
                  <a:spcPct val="100000"/>
                </a:lnSpc>
                <a:spcBef>
                  <a:spcPts val="0"/>
                </a:spcBef>
                <a:spcAft>
                  <a:spcPts val="0"/>
                </a:spcAft>
                <a:buClrTx/>
                <a:buSzTx/>
                <a:buFontTx/>
                <a:buNone/>
                <a:tabLst/>
                <a:defRPr/>
              </a:pPr>
              <a:r>
                <a:rPr lang="en-US" sz="2800" dirty="0">
                  <a:solidFill>
                    <a:schemeClr val="tx1"/>
                  </a:solidFill>
                </a:rPr>
                <a:t> </a:t>
              </a:r>
              <a:r>
                <a:rPr kumimoji="0" lang="en-US" sz="1600" b="0" i="0" u="none" strike="noStrike" kern="0" cap="none" spc="0" normalizeH="0" baseline="0" noProof="0" dirty="0">
                  <a:ln>
                    <a:noFill/>
                  </a:ln>
                  <a:solidFill>
                    <a:prstClr val="black"/>
                  </a:solidFill>
                  <a:effectLst/>
                  <a:uLnTx/>
                  <a:uFillTx/>
                  <a:latin typeface="Calibri" panose="020F0502020204030204"/>
                  <a:ea typeface="+mn-ea"/>
                  <a:cs typeface="+mn-cs"/>
                  <a:sym typeface="Helvetica Neue"/>
                </a:rPr>
                <a:t>p101</a:t>
              </a:r>
            </a:p>
            <a:p>
              <a:pPr algn="l"/>
              <a:endParaRPr lang="en-US" sz="2800" dirty="0">
                <a:solidFill>
                  <a:schemeClr val="tx1"/>
                </a:solidFill>
              </a:endParaRPr>
            </a:p>
          </p:txBody>
        </p:sp>
        <p:sp>
          <p:nvSpPr>
            <p:cNvPr id="2" name="Rectangle 1">
              <a:extLst>
                <a:ext uri="{FF2B5EF4-FFF2-40B4-BE49-F238E27FC236}">
                  <a16:creationId xmlns:a16="http://schemas.microsoft.com/office/drawing/2014/main" id="{EE02AEF4-296F-B125-60EB-3F71438BB187}"/>
                </a:ext>
              </a:extLst>
            </p:cNvPr>
            <p:cNvSpPr/>
            <p:nvPr/>
          </p:nvSpPr>
          <p:spPr>
            <a:xfrm>
              <a:off x="8061959" y="3429000"/>
              <a:ext cx="673640" cy="1101465"/>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800" dirty="0">
                  <a:solidFill>
                    <a:schemeClr val="tx1"/>
                  </a:solidFill>
                </a:rPr>
                <a:t> </a:t>
              </a:r>
              <a:r>
                <a:rPr lang="en-US" sz="1600" dirty="0">
                  <a:solidFill>
                    <a:schemeClr val="tx1"/>
                  </a:solidFill>
                </a:rPr>
                <a:t>p51</a:t>
              </a:r>
              <a:endParaRPr lang="en-US" sz="2800" dirty="0">
                <a:solidFill>
                  <a:schemeClr val="tx1"/>
                </a:solidFill>
              </a:endParaRPr>
            </a:p>
          </p:txBody>
        </p:sp>
        <p:sp>
          <p:nvSpPr>
            <p:cNvPr id="3" name="Rectangle 2">
              <a:extLst>
                <a:ext uri="{FF2B5EF4-FFF2-40B4-BE49-F238E27FC236}">
                  <a16:creationId xmlns:a16="http://schemas.microsoft.com/office/drawing/2014/main" id="{8D15A071-DDF5-08CF-5F5D-436E15E12786}"/>
                </a:ext>
              </a:extLst>
            </p:cNvPr>
            <p:cNvSpPr/>
            <p:nvPr/>
          </p:nvSpPr>
          <p:spPr>
            <a:xfrm>
              <a:off x="9235019" y="4846663"/>
              <a:ext cx="673640" cy="1101465"/>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800" dirty="0">
                  <a:solidFill>
                    <a:schemeClr val="tx1"/>
                  </a:solidFill>
                </a:rPr>
                <a:t> </a:t>
              </a:r>
              <a:r>
                <a:rPr lang="en-US" sz="1600" dirty="0">
                  <a:solidFill>
                    <a:schemeClr val="tx1"/>
                  </a:solidFill>
                </a:rPr>
                <a:t>p27</a:t>
              </a:r>
              <a:endParaRPr lang="en-US" sz="2800" dirty="0">
                <a:solidFill>
                  <a:schemeClr val="tx1"/>
                </a:solidFill>
              </a:endParaRPr>
            </a:p>
          </p:txBody>
        </p:sp>
        <p:sp>
          <p:nvSpPr>
            <p:cNvPr id="6" name="Rectangle 5">
              <a:extLst>
                <a:ext uri="{FF2B5EF4-FFF2-40B4-BE49-F238E27FC236}">
                  <a16:creationId xmlns:a16="http://schemas.microsoft.com/office/drawing/2014/main" id="{61EDBB0A-C515-E897-BBDB-B943A9F44BED}"/>
                </a:ext>
              </a:extLst>
            </p:cNvPr>
            <p:cNvSpPr/>
            <p:nvPr/>
          </p:nvSpPr>
          <p:spPr>
            <a:xfrm>
              <a:off x="9235019" y="3429000"/>
              <a:ext cx="673640" cy="1101465"/>
            </a:xfrm>
            <a:prstGeom prst="rect">
              <a:avLst/>
            </a:prstGeom>
            <a:solidFill>
              <a:schemeClr val="accent6">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1600" dirty="0">
                  <a:solidFill>
                    <a:schemeClr val="tx1"/>
                  </a:solidFill>
                </a:rPr>
                <a:t> p26</a:t>
              </a:r>
            </a:p>
          </p:txBody>
        </p:sp>
        <p:sp>
          <p:nvSpPr>
            <p:cNvPr id="9" name="Rectangle 8">
              <a:extLst>
                <a:ext uri="{FF2B5EF4-FFF2-40B4-BE49-F238E27FC236}">
                  <a16:creationId xmlns:a16="http://schemas.microsoft.com/office/drawing/2014/main" id="{98884D1A-7DF5-4C98-C39E-E3E8680936EE}"/>
                </a:ext>
              </a:extLst>
            </p:cNvPr>
            <p:cNvSpPr/>
            <p:nvPr/>
          </p:nvSpPr>
          <p:spPr>
            <a:xfrm>
              <a:off x="9235019" y="2091278"/>
              <a:ext cx="673640" cy="1101465"/>
            </a:xfrm>
            <a:prstGeom prst="rect">
              <a:avLst/>
            </a:prstGeom>
            <a:solidFill>
              <a:schemeClr val="bg2">
                <a:lumMod val="9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800" dirty="0">
                  <a:solidFill>
                    <a:schemeClr val="tx1"/>
                  </a:solidFill>
                </a:rPr>
                <a:t> </a:t>
              </a:r>
              <a:r>
                <a:rPr lang="en-US" sz="1600" dirty="0">
                  <a:solidFill>
                    <a:schemeClr val="tx1"/>
                  </a:solidFill>
                </a:rPr>
                <a:t>p25</a:t>
              </a:r>
              <a:endParaRPr lang="en-US" sz="2800" dirty="0">
                <a:solidFill>
                  <a:schemeClr val="tx1"/>
                </a:solidFill>
              </a:endParaRPr>
            </a:p>
          </p:txBody>
        </p:sp>
        <p:cxnSp>
          <p:nvCxnSpPr>
            <p:cNvPr id="19" name="Straight Arrow Connector 18">
              <a:extLst>
                <a:ext uri="{FF2B5EF4-FFF2-40B4-BE49-F238E27FC236}">
                  <a16:creationId xmlns:a16="http://schemas.microsoft.com/office/drawing/2014/main" id="{74332584-2ED5-6836-5B0E-ED2ED412EBCB}"/>
                </a:ext>
              </a:extLst>
            </p:cNvPr>
            <p:cNvCxnSpPr>
              <a:cxnSpLocks/>
              <a:stCxn id="3" idx="0"/>
              <a:endCxn id="6" idx="2"/>
            </p:cNvCxnSpPr>
            <p:nvPr/>
          </p:nvCxnSpPr>
          <p:spPr>
            <a:xfrm flipV="1">
              <a:off x="9571839" y="4530465"/>
              <a:ext cx="0" cy="316198"/>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7FDB72F2-2090-8F90-07F7-69325FE8BE44}"/>
                </a:ext>
              </a:extLst>
            </p:cNvPr>
            <p:cNvSpPr/>
            <p:nvPr/>
          </p:nvSpPr>
          <p:spPr>
            <a:xfrm>
              <a:off x="8061959" y="2091278"/>
              <a:ext cx="673640" cy="1101465"/>
            </a:xfrm>
            <a:prstGeom prst="rect">
              <a:avLst/>
            </a:prstGeom>
            <a:solidFill>
              <a:schemeClr val="accent6">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800" dirty="0">
                  <a:solidFill>
                    <a:schemeClr val="tx1"/>
                  </a:solidFill>
                </a:rPr>
                <a:t> </a:t>
              </a:r>
              <a:r>
                <a:rPr lang="en-US" sz="1600" dirty="0">
                  <a:solidFill>
                    <a:schemeClr val="tx1"/>
                  </a:solidFill>
                </a:rPr>
                <a:t>p50</a:t>
              </a:r>
            </a:p>
          </p:txBody>
        </p:sp>
        <p:sp>
          <p:nvSpPr>
            <p:cNvPr id="24" name="Rectangle 23">
              <a:extLst>
                <a:ext uri="{FF2B5EF4-FFF2-40B4-BE49-F238E27FC236}">
                  <a16:creationId xmlns:a16="http://schemas.microsoft.com/office/drawing/2014/main" id="{DB39D85F-5A19-0225-E912-317254C93FE9}"/>
                </a:ext>
              </a:extLst>
            </p:cNvPr>
            <p:cNvSpPr/>
            <p:nvPr/>
          </p:nvSpPr>
          <p:spPr>
            <a:xfrm>
              <a:off x="6966004" y="2091278"/>
              <a:ext cx="673640" cy="1101465"/>
            </a:xfrm>
            <a:prstGeom prst="rect">
              <a:avLst/>
            </a:prstGeom>
            <a:solidFill>
              <a:schemeClr val="bg2">
                <a:lumMod val="9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2800" dirty="0">
                  <a:solidFill>
                    <a:schemeClr val="tx1"/>
                  </a:solidFill>
                </a:rPr>
                <a:t> </a:t>
              </a:r>
              <a:r>
                <a:rPr lang="en-US" sz="1600" dirty="0">
                  <a:solidFill>
                    <a:schemeClr val="tx1"/>
                  </a:solidFill>
                </a:rPr>
                <a:t>p100</a:t>
              </a:r>
            </a:p>
            <a:p>
              <a:pPr algn="l"/>
              <a:endParaRPr lang="en-US" sz="2800" dirty="0">
                <a:solidFill>
                  <a:schemeClr val="tx1"/>
                </a:solidFill>
              </a:endParaRPr>
            </a:p>
          </p:txBody>
        </p:sp>
        <p:sp>
          <p:nvSpPr>
            <p:cNvPr id="25" name="Rectangle 24">
              <a:extLst>
                <a:ext uri="{FF2B5EF4-FFF2-40B4-BE49-F238E27FC236}">
                  <a16:creationId xmlns:a16="http://schemas.microsoft.com/office/drawing/2014/main" id="{CD70FEC9-26EF-C146-FCAB-E4D1E1E6C56B}"/>
                </a:ext>
              </a:extLst>
            </p:cNvPr>
            <p:cNvSpPr/>
            <p:nvPr/>
          </p:nvSpPr>
          <p:spPr>
            <a:xfrm>
              <a:off x="6966004" y="4869117"/>
              <a:ext cx="673640" cy="1101465"/>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2800" dirty="0">
                  <a:solidFill>
                    <a:schemeClr val="tx1"/>
                  </a:solidFill>
                </a:rPr>
                <a:t> </a:t>
              </a:r>
              <a:r>
                <a:rPr kumimoji="0" lang="en-US" sz="1600" b="0" i="0" u="none" strike="noStrike" kern="0" cap="none" spc="0" normalizeH="0" baseline="0" noProof="0" dirty="0">
                  <a:ln>
                    <a:noFill/>
                  </a:ln>
                  <a:solidFill>
                    <a:prstClr val="black"/>
                  </a:solidFill>
                  <a:effectLst/>
                  <a:uLnTx/>
                  <a:uFillTx/>
                  <a:latin typeface="Calibri" panose="020F0502020204030204"/>
                  <a:ea typeface="+mn-ea"/>
                  <a:cs typeface="+mn-cs"/>
                  <a:sym typeface="Helvetica Neue"/>
                </a:rPr>
                <a:t>p102</a:t>
              </a:r>
              <a:endParaRPr lang="en-US" sz="2800" dirty="0">
                <a:solidFill>
                  <a:schemeClr val="tx1"/>
                </a:solidFill>
              </a:endParaRPr>
            </a:p>
          </p:txBody>
        </p:sp>
        <p:cxnSp>
          <p:nvCxnSpPr>
            <p:cNvPr id="26" name="Straight Arrow Connector 25">
              <a:extLst>
                <a:ext uri="{FF2B5EF4-FFF2-40B4-BE49-F238E27FC236}">
                  <a16:creationId xmlns:a16="http://schemas.microsoft.com/office/drawing/2014/main" id="{C642C149-9ECF-6C7C-0640-F215FC3DD4F9}"/>
                </a:ext>
              </a:extLst>
            </p:cNvPr>
            <p:cNvCxnSpPr>
              <a:cxnSpLocks/>
              <a:stCxn id="25" idx="0"/>
            </p:cNvCxnSpPr>
            <p:nvPr/>
          </p:nvCxnSpPr>
          <p:spPr>
            <a:xfrm flipH="1" flipV="1">
              <a:off x="7298630" y="4552919"/>
              <a:ext cx="4194" cy="316198"/>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grpSp>
        <p:nvGrpSpPr>
          <p:cNvPr id="33" name="Group 32">
            <a:extLst>
              <a:ext uri="{FF2B5EF4-FFF2-40B4-BE49-F238E27FC236}">
                <a16:creationId xmlns:a16="http://schemas.microsoft.com/office/drawing/2014/main" id="{D267753B-0C0B-1638-3018-9E4AEF7DCBF1}"/>
              </a:ext>
            </a:extLst>
          </p:cNvPr>
          <p:cNvGrpSpPr/>
          <p:nvPr/>
        </p:nvGrpSpPr>
        <p:grpSpPr>
          <a:xfrm>
            <a:off x="5821431" y="1814152"/>
            <a:ext cx="4604669" cy="4071864"/>
            <a:chOff x="5403966" y="2065915"/>
            <a:chExt cx="4604669" cy="4071864"/>
          </a:xfrm>
        </p:grpSpPr>
        <p:sp>
          <p:nvSpPr>
            <p:cNvPr id="29" name="Cloud 28">
              <a:extLst>
                <a:ext uri="{FF2B5EF4-FFF2-40B4-BE49-F238E27FC236}">
                  <a16:creationId xmlns:a16="http://schemas.microsoft.com/office/drawing/2014/main" id="{9BB1D1FD-8F74-5726-1FB1-68BEAAC08367}"/>
                </a:ext>
              </a:extLst>
            </p:cNvPr>
            <p:cNvSpPr/>
            <p:nvPr/>
          </p:nvSpPr>
          <p:spPr>
            <a:xfrm>
              <a:off x="5403966" y="2065915"/>
              <a:ext cx="4604669" cy="914400"/>
            </a:xfrm>
            <a:prstGeom prst="cloud">
              <a:avLst/>
            </a:prstGeom>
            <a:solidFill>
              <a:schemeClr val="bg2">
                <a:lumMod val="9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1800" dirty="0">
                  <a:solidFill>
                    <a:schemeClr val="tx1"/>
                  </a:solidFill>
                </a:rPr>
                <a:t>The grey promises are fulfilled</a:t>
              </a:r>
            </a:p>
          </p:txBody>
        </p:sp>
        <p:sp>
          <p:nvSpPr>
            <p:cNvPr id="30" name="Cloud 29">
              <a:extLst>
                <a:ext uri="{FF2B5EF4-FFF2-40B4-BE49-F238E27FC236}">
                  <a16:creationId xmlns:a16="http://schemas.microsoft.com/office/drawing/2014/main" id="{17CFC3B3-036E-1FB9-EC77-97891281F149}"/>
                </a:ext>
              </a:extLst>
            </p:cNvPr>
            <p:cNvSpPr/>
            <p:nvPr/>
          </p:nvSpPr>
          <p:spPr>
            <a:xfrm>
              <a:off x="5403966" y="3118403"/>
              <a:ext cx="4604669" cy="914400"/>
            </a:xfrm>
            <a:prstGeom prst="cloud">
              <a:avLst/>
            </a:prstGeom>
            <a:solidFill>
              <a:schemeClr val="accent6">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1800" dirty="0">
                  <a:solidFill>
                    <a:schemeClr val="tx1"/>
                  </a:solidFill>
                </a:rPr>
                <a:t>The green promises are pending and ready</a:t>
              </a:r>
            </a:p>
          </p:txBody>
        </p:sp>
        <p:sp>
          <p:nvSpPr>
            <p:cNvPr id="31" name="Cloud 30">
              <a:extLst>
                <a:ext uri="{FF2B5EF4-FFF2-40B4-BE49-F238E27FC236}">
                  <a16:creationId xmlns:a16="http://schemas.microsoft.com/office/drawing/2014/main" id="{05A3EBAF-E546-5532-AF77-7E588208C996}"/>
                </a:ext>
              </a:extLst>
            </p:cNvPr>
            <p:cNvSpPr/>
            <p:nvPr/>
          </p:nvSpPr>
          <p:spPr>
            <a:xfrm>
              <a:off x="5403966" y="4170891"/>
              <a:ext cx="4604669" cy="914400"/>
            </a:xfrm>
            <a:prstGeom prst="cloud">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1800" dirty="0">
                  <a:solidFill>
                    <a:schemeClr val="tx1"/>
                  </a:solidFill>
                </a:rPr>
                <a:t>The yellow promises are waiting.</a:t>
              </a:r>
            </a:p>
          </p:txBody>
        </p:sp>
        <p:sp>
          <p:nvSpPr>
            <p:cNvPr id="32" name="Cloud 31">
              <a:extLst>
                <a:ext uri="{FF2B5EF4-FFF2-40B4-BE49-F238E27FC236}">
                  <a16:creationId xmlns:a16="http://schemas.microsoft.com/office/drawing/2014/main" id="{556862EB-076C-A508-C57E-74AE84DCDD7B}"/>
                </a:ext>
              </a:extLst>
            </p:cNvPr>
            <p:cNvSpPr/>
            <p:nvPr/>
          </p:nvSpPr>
          <p:spPr>
            <a:xfrm>
              <a:off x="5403966" y="5223379"/>
              <a:ext cx="4604669" cy="914400"/>
            </a:xfrm>
            <a:prstGeom prst="cloud">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1800" dirty="0">
                  <a:solidFill>
                    <a:schemeClr val="tx1"/>
                  </a:solidFill>
                </a:rPr>
                <a:t>The white promise is the currently executing promise</a:t>
              </a:r>
            </a:p>
          </p:txBody>
        </p:sp>
      </p:grpSp>
      <p:cxnSp>
        <p:nvCxnSpPr>
          <p:cNvPr id="13" name="Straight Arrow Connector 12">
            <a:extLst>
              <a:ext uri="{FF2B5EF4-FFF2-40B4-BE49-F238E27FC236}">
                <a16:creationId xmlns:a16="http://schemas.microsoft.com/office/drawing/2014/main" id="{0A81D774-D047-A044-468F-EC59B8EE1ECE}"/>
              </a:ext>
            </a:extLst>
          </p:cNvPr>
          <p:cNvCxnSpPr>
            <a:cxnSpLocks/>
          </p:cNvCxnSpPr>
          <p:nvPr/>
        </p:nvCxnSpPr>
        <p:spPr>
          <a:xfrm flipV="1">
            <a:off x="6073774" y="5954207"/>
            <a:ext cx="0" cy="767268"/>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CE108A37-3088-3422-2E49-DDA654AA63E9}"/>
              </a:ext>
            </a:extLst>
          </p:cNvPr>
          <p:cNvSpPr/>
          <p:nvPr/>
        </p:nvSpPr>
        <p:spPr>
          <a:xfrm>
            <a:off x="6271808" y="5899150"/>
            <a:ext cx="5264160" cy="9144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1800" dirty="0">
                <a:solidFill>
                  <a:schemeClr val="tx1"/>
                </a:solidFill>
              </a:rPr>
              <a:t>The arrows indicate that one promise is waiting for another</a:t>
            </a:r>
          </a:p>
        </p:txBody>
      </p:sp>
      <p:cxnSp>
        <p:nvCxnSpPr>
          <p:cNvPr id="7" name="Straight Arrow Connector 6">
            <a:extLst>
              <a:ext uri="{FF2B5EF4-FFF2-40B4-BE49-F238E27FC236}">
                <a16:creationId xmlns:a16="http://schemas.microsoft.com/office/drawing/2014/main" id="{1901D049-5F1B-4527-13A0-7992048D1111}"/>
              </a:ext>
            </a:extLst>
          </p:cNvPr>
          <p:cNvCxnSpPr>
            <a:cxnSpLocks/>
          </p:cNvCxnSpPr>
          <p:nvPr/>
        </p:nvCxnSpPr>
        <p:spPr>
          <a:xfrm flipH="1" flipV="1">
            <a:off x="1766960" y="2512587"/>
            <a:ext cx="4194" cy="316198"/>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1C33062F-66F3-29A4-2816-D15F1411C644}"/>
              </a:ext>
            </a:extLst>
          </p:cNvPr>
          <p:cNvCxnSpPr>
            <a:cxnSpLocks/>
          </p:cNvCxnSpPr>
          <p:nvPr/>
        </p:nvCxnSpPr>
        <p:spPr>
          <a:xfrm flipH="1" flipV="1">
            <a:off x="2854525" y="2497658"/>
            <a:ext cx="4194" cy="316198"/>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969F565-3645-C85D-986F-68BDE8669FE3}"/>
              </a:ext>
            </a:extLst>
          </p:cNvPr>
          <p:cNvCxnSpPr>
            <a:cxnSpLocks/>
          </p:cNvCxnSpPr>
          <p:nvPr/>
        </p:nvCxnSpPr>
        <p:spPr>
          <a:xfrm flipH="1" flipV="1">
            <a:off x="4040593" y="2517538"/>
            <a:ext cx="4194" cy="316198"/>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204585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F799EE-C6CE-1495-25D9-0AC318101FF5}"/>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A19697F9-CB14-0A9B-054E-33CBD88CAC6A}"/>
              </a:ext>
            </a:extLst>
          </p:cNvPr>
          <p:cNvSpPr>
            <a:spLocks noGrp="1"/>
          </p:cNvSpPr>
          <p:nvPr>
            <p:ph type="title"/>
          </p:nvPr>
        </p:nvSpPr>
        <p:spPr/>
        <p:txBody>
          <a:bodyPr/>
          <a:lstStyle/>
          <a:p>
            <a:r>
              <a:rPr lang="en-US" dirty="0"/>
              <a:t>When the currently executing promise succeeds, the pool will look like this:</a:t>
            </a:r>
          </a:p>
        </p:txBody>
      </p:sp>
      <p:sp>
        <p:nvSpPr>
          <p:cNvPr id="4" name="Slide Number Placeholder 3">
            <a:extLst>
              <a:ext uri="{FF2B5EF4-FFF2-40B4-BE49-F238E27FC236}">
                <a16:creationId xmlns:a16="http://schemas.microsoft.com/office/drawing/2014/main" id="{6BDDC359-3AFA-6D77-FF55-E4730FCFCCA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56</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grpSp>
        <p:nvGrpSpPr>
          <p:cNvPr id="33" name="Group 32">
            <a:extLst>
              <a:ext uri="{FF2B5EF4-FFF2-40B4-BE49-F238E27FC236}">
                <a16:creationId xmlns:a16="http://schemas.microsoft.com/office/drawing/2014/main" id="{90A32E84-FC13-F5D1-3644-0C15D0D15581}"/>
              </a:ext>
            </a:extLst>
          </p:cNvPr>
          <p:cNvGrpSpPr/>
          <p:nvPr/>
        </p:nvGrpSpPr>
        <p:grpSpPr>
          <a:xfrm>
            <a:off x="5821431" y="1814152"/>
            <a:ext cx="4604669" cy="4071864"/>
            <a:chOff x="5403966" y="2065915"/>
            <a:chExt cx="4604669" cy="4071864"/>
          </a:xfrm>
        </p:grpSpPr>
        <p:sp>
          <p:nvSpPr>
            <p:cNvPr id="29" name="Cloud 28">
              <a:extLst>
                <a:ext uri="{FF2B5EF4-FFF2-40B4-BE49-F238E27FC236}">
                  <a16:creationId xmlns:a16="http://schemas.microsoft.com/office/drawing/2014/main" id="{D22A418F-4700-5019-4450-51AC99B69F9A}"/>
                </a:ext>
              </a:extLst>
            </p:cNvPr>
            <p:cNvSpPr/>
            <p:nvPr/>
          </p:nvSpPr>
          <p:spPr>
            <a:xfrm>
              <a:off x="5403966" y="2065915"/>
              <a:ext cx="4604669" cy="914400"/>
            </a:xfrm>
            <a:prstGeom prst="cloud">
              <a:avLst/>
            </a:prstGeom>
            <a:solidFill>
              <a:schemeClr val="bg2">
                <a:lumMod val="9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1800" dirty="0">
                  <a:solidFill>
                    <a:schemeClr val="tx1"/>
                  </a:solidFill>
                </a:rPr>
                <a:t>The grey promises are fulfilled</a:t>
              </a:r>
            </a:p>
          </p:txBody>
        </p:sp>
        <p:sp>
          <p:nvSpPr>
            <p:cNvPr id="30" name="Cloud 29">
              <a:extLst>
                <a:ext uri="{FF2B5EF4-FFF2-40B4-BE49-F238E27FC236}">
                  <a16:creationId xmlns:a16="http://schemas.microsoft.com/office/drawing/2014/main" id="{BA0B6B0A-6F2C-D5B1-C723-E92EDC412BF3}"/>
                </a:ext>
              </a:extLst>
            </p:cNvPr>
            <p:cNvSpPr/>
            <p:nvPr/>
          </p:nvSpPr>
          <p:spPr>
            <a:xfrm>
              <a:off x="5403966" y="3118403"/>
              <a:ext cx="4604669" cy="914400"/>
            </a:xfrm>
            <a:prstGeom prst="cloud">
              <a:avLst/>
            </a:prstGeom>
            <a:solidFill>
              <a:schemeClr val="accent6">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1800" dirty="0">
                  <a:solidFill>
                    <a:schemeClr val="tx1"/>
                  </a:solidFill>
                </a:rPr>
                <a:t>The green promises are pending and ready</a:t>
              </a:r>
            </a:p>
          </p:txBody>
        </p:sp>
        <p:sp>
          <p:nvSpPr>
            <p:cNvPr id="31" name="Cloud 30">
              <a:extLst>
                <a:ext uri="{FF2B5EF4-FFF2-40B4-BE49-F238E27FC236}">
                  <a16:creationId xmlns:a16="http://schemas.microsoft.com/office/drawing/2014/main" id="{66054B21-8EBC-DEAA-0A88-AE5ED3B9A3E2}"/>
                </a:ext>
              </a:extLst>
            </p:cNvPr>
            <p:cNvSpPr/>
            <p:nvPr/>
          </p:nvSpPr>
          <p:spPr>
            <a:xfrm>
              <a:off x="5403966" y="4170891"/>
              <a:ext cx="4604669" cy="914400"/>
            </a:xfrm>
            <a:prstGeom prst="cloud">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1800" dirty="0">
                  <a:solidFill>
                    <a:schemeClr val="tx1"/>
                  </a:solidFill>
                </a:rPr>
                <a:t>The yellow promises are waiting</a:t>
              </a:r>
            </a:p>
          </p:txBody>
        </p:sp>
        <p:sp>
          <p:nvSpPr>
            <p:cNvPr id="32" name="Cloud 31">
              <a:extLst>
                <a:ext uri="{FF2B5EF4-FFF2-40B4-BE49-F238E27FC236}">
                  <a16:creationId xmlns:a16="http://schemas.microsoft.com/office/drawing/2014/main" id="{765338BD-3A48-CD9D-FF12-D7945C7C9DF2}"/>
                </a:ext>
              </a:extLst>
            </p:cNvPr>
            <p:cNvSpPr/>
            <p:nvPr/>
          </p:nvSpPr>
          <p:spPr>
            <a:xfrm>
              <a:off x="5403966" y="5223379"/>
              <a:ext cx="4604669" cy="914400"/>
            </a:xfrm>
            <a:prstGeom prst="cloud">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1800" dirty="0">
                  <a:solidFill>
                    <a:schemeClr val="tx1"/>
                  </a:solidFill>
                </a:rPr>
                <a:t>The white promise is the currently executing promise</a:t>
              </a:r>
            </a:p>
          </p:txBody>
        </p:sp>
      </p:grpSp>
      <p:sp>
        <p:nvSpPr>
          <p:cNvPr id="8" name="Rectangle 7">
            <a:extLst>
              <a:ext uri="{FF2B5EF4-FFF2-40B4-BE49-F238E27FC236}">
                <a16:creationId xmlns:a16="http://schemas.microsoft.com/office/drawing/2014/main" id="{EA726B25-D4EA-3D79-6CA1-D116A3DA6B3F}"/>
              </a:ext>
            </a:extLst>
          </p:cNvPr>
          <p:cNvSpPr/>
          <p:nvPr/>
        </p:nvSpPr>
        <p:spPr>
          <a:xfrm>
            <a:off x="437497" y="6016866"/>
            <a:ext cx="4918273" cy="737484"/>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1800" dirty="0">
                <a:solidFill>
                  <a:schemeClr val="tx1"/>
                </a:solidFill>
              </a:rPr>
              <a:t>The currently executing promise may have created some new promises, not shown here.  Some of them might be ready, too.</a:t>
            </a:r>
          </a:p>
        </p:txBody>
      </p:sp>
      <p:sp>
        <p:nvSpPr>
          <p:cNvPr id="10" name="Rectangle 9">
            <a:extLst>
              <a:ext uri="{FF2B5EF4-FFF2-40B4-BE49-F238E27FC236}">
                <a16:creationId xmlns:a16="http://schemas.microsoft.com/office/drawing/2014/main" id="{35ECF89E-961B-A931-E5D8-0F0647F73B0A}"/>
              </a:ext>
            </a:extLst>
          </p:cNvPr>
          <p:cNvSpPr/>
          <p:nvPr/>
        </p:nvSpPr>
        <p:spPr>
          <a:xfrm>
            <a:off x="6271808" y="5899150"/>
            <a:ext cx="5264160" cy="9144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1800" dirty="0">
                <a:solidFill>
                  <a:schemeClr val="tx1"/>
                </a:solidFill>
              </a:rPr>
              <a:t>The arrows indicate that one promise is waiting for another</a:t>
            </a:r>
          </a:p>
        </p:txBody>
      </p:sp>
      <p:cxnSp>
        <p:nvCxnSpPr>
          <p:cNvPr id="11" name="Straight Arrow Connector 10">
            <a:extLst>
              <a:ext uri="{FF2B5EF4-FFF2-40B4-BE49-F238E27FC236}">
                <a16:creationId xmlns:a16="http://schemas.microsoft.com/office/drawing/2014/main" id="{5572B0CE-E7F8-10C4-D990-0C108C418A1B}"/>
              </a:ext>
            </a:extLst>
          </p:cNvPr>
          <p:cNvCxnSpPr>
            <a:cxnSpLocks/>
          </p:cNvCxnSpPr>
          <p:nvPr/>
        </p:nvCxnSpPr>
        <p:spPr>
          <a:xfrm flipV="1">
            <a:off x="6073774" y="5954207"/>
            <a:ext cx="0" cy="767268"/>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nvGrpSpPr>
          <p:cNvPr id="41" name="Group 40">
            <a:extLst>
              <a:ext uri="{FF2B5EF4-FFF2-40B4-BE49-F238E27FC236}">
                <a16:creationId xmlns:a16="http://schemas.microsoft.com/office/drawing/2014/main" id="{13D4D031-4597-C8F8-8802-48A7D7A5CBBE}"/>
              </a:ext>
            </a:extLst>
          </p:cNvPr>
          <p:cNvGrpSpPr/>
          <p:nvPr/>
        </p:nvGrpSpPr>
        <p:grpSpPr>
          <a:xfrm>
            <a:off x="1428042" y="1480103"/>
            <a:ext cx="2942655" cy="3879304"/>
            <a:chOff x="1428042" y="1480103"/>
            <a:chExt cx="2942655" cy="3879304"/>
          </a:xfrm>
        </p:grpSpPr>
        <p:cxnSp>
          <p:nvCxnSpPr>
            <p:cNvPr id="35" name="Straight Arrow Connector 34">
              <a:extLst>
                <a:ext uri="{FF2B5EF4-FFF2-40B4-BE49-F238E27FC236}">
                  <a16:creationId xmlns:a16="http://schemas.microsoft.com/office/drawing/2014/main" id="{D3C8DBAA-86ED-EC9D-530C-07C21B090AA8}"/>
                </a:ext>
              </a:extLst>
            </p:cNvPr>
            <p:cNvCxnSpPr>
              <a:cxnSpLocks/>
            </p:cNvCxnSpPr>
            <p:nvPr/>
          </p:nvCxnSpPr>
          <p:spPr>
            <a:xfrm flipV="1">
              <a:off x="2895175" y="2980315"/>
              <a:ext cx="0" cy="236257"/>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A042A494-8228-0AFD-BBD0-38A653904104}"/>
                </a:ext>
              </a:extLst>
            </p:cNvPr>
            <p:cNvCxnSpPr>
              <a:cxnSpLocks/>
            </p:cNvCxnSpPr>
            <p:nvPr/>
          </p:nvCxnSpPr>
          <p:spPr>
            <a:xfrm flipH="1" flipV="1">
              <a:off x="1799220" y="2980315"/>
              <a:ext cx="4195" cy="258711"/>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100F54D3-D3F8-893E-C251-73F56BF1900C}"/>
                </a:ext>
              </a:extLst>
            </p:cNvPr>
            <p:cNvGrpSpPr/>
            <p:nvPr/>
          </p:nvGrpSpPr>
          <p:grpSpPr>
            <a:xfrm>
              <a:off x="1428042" y="1480103"/>
              <a:ext cx="2942655" cy="3879304"/>
              <a:chOff x="6966004" y="2091278"/>
              <a:chExt cx="2942655" cy="3879304"/>
            </a:xfrm>
          </p:grpSpPr>
          <p:sp>
            <p:nvSpPr>
              <p:cNvPr id="13" name="Rectangle 12">
                <a:extLst>
                  <a:ext uri="{FF2B5EF4-FFF2-40B4-BE49-F238E27FC236}">
                    <a16:creationId xmlns:a16="http://schemas.microsoft.com/office/drawing/2014/main" id="{76DEF4B7-BAA8-4446-3D9B-ACD55254B120}"/>
                  </a:ext>
                </a:extLst>
              </p:cNvPr>
              <p:cNvSpPr/>
              <p:nvPr/>
            </p:nvSpPr>
            <p:spPr>
              <a:xfrm>
                <a:off x="6970199" y="3451454"/>
                <a:ext cx="673640" cy="1101465"/>
              </a:xfrm>
              <a:prstGeom prst="rect">
                <a:avLst/>
              </a:prstGeom>
              <a:solidFill>
                <a:schemeClr val="bg2">
                  <a:lumMod val="9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2800" dirty="0">
                    <a:solidFill>
                      <a:schemeClr val="tx1"/>
                    </a:solidFill>
                  </a:rPr>
                  <a:t> </a:t>
                </a:r>
                <a:r>
                  <a:rPr lang="en-US" sz="1600" dirty="0">
                    <a:solidFill>
                      <a:schemeClr val="tx1"/>
                    </a:solidFill>
                  </a:rPr>
                  <a:t>p101</a:t>
                </a:r>
              </a:p>
              <a:p>
                <a:pPr algn="l"/>
                <a:endParaRPr lang="en-US" sz="2800" dirty="0">
                  <a:solidFill>
                    <a:schemeClr val="tx1"/>
                  </a:solidFill>
                </a:endParaRPr>
              </a:p>
            </p:txBody>
          </p:sp>
          <p:sp>
            <p:nvSpPr>
              <p:cNvPr id="14" name="Rectangle 13">
                <a:extLst>
                  <a:ext uri="{FF2B5EF4-FFF2-40B4-BE49-F238E27FC236}">
                    <a16:creationId xmlns:a16="http://schemas.microsoft.com/office/drawing/2014/main" id="{DAD95902-5362-7482-355D-A7A1F1E20A56}"/>
                  </a:ext>
                </a:extLst>
              </p:cNvPr>
              <p:cNvSpPr/>
              <p:nvPr/>
            </p:nvSpPr>
            <p:spPr>
              <a:xfrm>
                <a:off x="8061959" y="3429000"/>
                <a:ext cx="673640" cy="1101465"/>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800" dirty="0">
                    <a:solidFill>
                      <a:schemeClr val="tx1"/>
                    </a:solidFill>
                  </a:rPr>
                  <a:t> </a:t>
                </a:r>
                <a:r>
                  <a:rPr lang="en-US" sz="1600" dirty="0">
                    <a:solidFill>
                      <a:schemeClr val="tx1"/>
                    </a:solidFill>
                  </a:rPr>
                  <a:t>p51</a:t>
                </a:r>
                <a:endParaRPr lang="en-US" sz="2800" dirty="0">
                  <a:solidFill>
                    <a:schemeClr val="tx1"/>
                  </a:solidFill>
                </a:endParaRPr>
              </a:p>
            </p:txBody>
          </p:sp>
          <p:sp>
            <p:nvSpPr>
              <p:cNvPr id="15" name="Rectangle 14">
                <a:extLst>
                  <a:ext uri="{FF2B5EF4-FFF2-40B4-BE49-F238E27FC236}">
                    <a16:creationId xmlns:a16="http://schemas.microsoft.com/office/drawing/2014/main" id="{4DF81E61-A191-53CA-CF28-B5386B9673CC}"/>
                  </a:ext>
                </a:extLst>
              </p:cNvPr>
              <p:cNvSpPr/>
              <p:nvPr/>
            </p:nvSpPr>
            <p:spPr>
              <a:xfrm>
                <a:off x="9235019" y="4846663"/>
                <a:ext cx="673640" cy="1101465"/>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800" dirty="0">
                    <a:solidFill>
                      <a:schemeClr val="tx1"/>
                    </a:solidFill>
                  </a:rPr>
                  <a:t> </a:t>
                </a:r>
                <a:r>
                  <a:rPr lang="en-US" sz="1600" dirty="0">
                    <a:solidFill>
                      <a:schemeClr val="tx1"/>
                    </a:solidFill>
                  </a:rPr>
                  <a:t>p27</a:t>
                </a:r>
                <a:endParaRPr lang="en-US" sz="2800" dirty="0">
                  <a:solidFill>
                    <a:schemeClr val="tx1"/>
                  </a:solidFill>
                </a:endParaRPr>
              </a:p>
            </p:txBody>
          </p:sp>
          <p:sp>
            <p:nvSpPr>
              <p:cNvPr id="16" name="Rectangle 15">
                <a:extLst>
                  <a:ext uri="{FF2B5EF4-FFF2-40B4-BE49-F238E27FC236}">
                    <a16:creationId xmlns:a16="http://schemas.microsoft.com/office/drawing/2014/main" id="{5CE731AF-059D-8F29-BAE8-CDF457E68FF3}"/>
                  </a:ext>
                </a:extLst>
              </p:cNvPr>
              <p:cNvSpPr/>
              <p:nvPr/>
            </p:nvSpPr>
            <p:spPr>
              <a:xfrm>
                <a:off x="9235019" y="3429000"/>
                <a:ext cx="673640" cy="1101465"/>
              </a:xfrm>
              <a:prstGeom prst="rect">
                <a:avLst/>
              </a:prstGeom>
              <a:solidFill>
                <a:schemeClr val="accent6">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1600" dirty="0">
                    <a:solidFill>
                      <a:schemeClr val="tx1"/>
                    </a:solidFill>
                  </a:rPr>
                  <a:t> p26</a:t>
                </a:r>
              </a:p>
            </p:txBody>
          </p:sp>
          <p:sp>
            <p:nvSpPr>
              <p:cNvPr id="17" name="Rectangle 16">
                <a:extLst>
                  <a:ext uri="{FF2B5EF4-FFF2-40B4-BE49-F238E27FC236}">
                    <a16:creationId xmlns:a16="http://schemas.microsoft.com/office/drawing/2014/main" id="{575AD30D-052B-4A4E-E205-5FF4E7936EA1}"/>
                  </a:ext>
                </a:extLst>
              </p:cNvPr>
              <p:cNvSpPr/>
              <p:nvPr/>
            </p:nvSpPr>
            <p:spPr>
              <a:xfrm>
                <a:off x="9235019" y="2091278"/>
                <a:ext cx="673640" cy="1101465"/>
              </a:xfrm>
              <a:prstGeom prst="rect">
                <a:avLst/>
              </a:prstGeom>
              <a:solidFill>
                <a:schemeClr val="bg2">
                  <a:lumMod val="9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800" dirty="0">
                    <a:solidFill>
                      <a:schemeClr val="tx1"/>
                    </a:solidFill>
                  </a:rPr>
                  <a:t> </a:t>
                </a:r>
                <a:r>
                  <a:rPr lang="en-US" sz="1600" dirty="0">
                    <a:solidFill>
                      <a:schemeClr val="tx1"/>
                    </a:solidFill>
                  </a:rPr>
                  <a:t>p25</a:t>
                </a:r>
                <a:endParaRPr lang="en-US" sz="2800" dirty="0">
                  <a:solidFill>
                    <a:schemeClr val="tx1"/>
                  </a:solidFill>
                </a:endParaRPr>
              </a:p>
            </p:txBody>
          </p:sp>
          <p:cxnSp>
            <p:nvCxnSpPr>
              <p:cNvPr id="21" name="Straight Arrow Connector 20">
                <a:extLst>
                  <a:ext uri="{FF2B5EF4-FFF2-40B4-BE49-F238E27FC236}">
                    <a16:creationId xmlns:a16="http://schemas.microsoft.com/office/drawing/2014/main" id="{58A989B7-452C-502B-D0DE-04B43256CBAD}"/>
                  </a:ext>
                </a:extLst>
              </p:cNvPr>
              <p:cNvCxnSpPr>
                <a:cxnSpLocks/>
                <a:stCxn id="15" idx="0"/>
                <a:endCxn id="16" idx="2"/>
              </p:cNvCxnSpPr>
              <p:nvPr/>
            </p:nvCxnSpPr>
            <p:spPr>
              <a:xfrm flipV="1">
                <a:off x="9571839" y="4530465"/>
                <a:ext cx="0" cy="316198"/>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8C12BB06-BC11-907C-D014-CC7C293C28A6}"/>
                  </a:ext>
                </a:extLst>
              </p:cNvPr>
              <p:cNvSpPr/>
              <p:nvPr/>
            </p:nvSpPr>
            <p:spPr>
              <a:xfrm>
                <a:off x="8061959" y="2091278"/>
                <a:ext cx="673640" cy="1101465"/>
              </a:xfrm>
              <a:prstGeom prst="rect">
                <a:avLst/>
              </a:prstGeom>
              <a:solidFill>
                <a:schemeClr val="accent6">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800" dirty="0">
                    <a:solidFill>
                      <a:schemeClr val="tx1"/>
                    </a:solidFill>
                  </a:rPr>
                  <a:t> </a:t>
                </a:r>
                <a:r>
                  <a:rPr lang="en-US" sz="1600" dirty="0">
                    <a:solidFill>
                      <a:schemeClr val="tx1"/>
                    </a:solidFill>
                  </a:rPr>
                  <a:t>p50</a:t>
                </a:r>
              </a:p>
            </p:txBody>
          </p:sp>
          <p:sp>
            <p:nvSpPr>
              <p:cNvPr id="28" name="Rectangle 27">
                <a:extLst>
                  <a:ext uri="{FF2B5EF4-FFF2-40B4-BE49-F238E27FC236}">
                    <a16:creationId xmlns:a16="http://schemas.microsoft.com/office/drawing/2014/main" id="{ECEC4D2A-3B58-D7B2-0332-8733532EE255}"/>
                  </a:ext>
                </a:extLst>
              </p:cNvPr>
              <p:cNvSpPr/>
              <p:nvPr/>
            </p:nvSpPr>
            <p:spPr>
              <a:xfrm>
                <a:off x="6966004" y="2091278"/>
                <a:ext cx="673640" cy="1101465"/>
              </a:xfrm>
              <a:prstGeom prst="rect">
                <a:avLst/>
              </a:prstGeom>
              <a:solidFill>
                <a:schemeClr val="bg2">
                  <a:lumMod val="9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2800" dirty="0">
                    <a:solidFill>
                      <a:schemeClr val="tx1"/>
                    </a:solidFill>
                  </a:rPr>
                  <a:t> </a:t>
                </a:r>
                <a:r>
                  <a:rPr lang="en-US" sz="1600" dirty="0">
                    <a:solidFill>
                      <a:schemeClr val="tx1"/>
                    </a:solidFill>
                  </a:rPr>
                  <a:t>p100</a:t>
                </a:r>
              </a:p>
              <a:p>
                <a:pPr algn="l"/>
                <a:endParaRPr lang="en-US" sz="2800" dirty="0">
                  <a:solidFill>
                    <a:schemeClr val="tx1"/>
                  </a:solidFill>
                </a:endParaRPr>
              </a:p>
            </p:txBody>
          </p:sp>
          <p:sp>
            <p:nvSpPr>
              <p:cNvPr id="34" name="Rectangle 33">
                <a:extLst>
                  <a:ext uri="{FF2B5EF4-FFF2-40B4-BE49-F238E27FC236}">
                    <a16:creationId xmlns:a16="http://schemas.microsoft.com/office/drawing/2014/main" id="{12B72917-6047-7A40-88D7-7CF39973EA17}"/>
                  </a:ext>
                </a:extLst>
              </p:cNvPr>
              <p:cNvSpPr/>
              <p:nvPr/>
            </p:nvSpPr>
            <p:spPr>
              <a:xfrm>
                <a:off x="6966004" y="4869117"/>
                <a:ext cx="673640" cy="1101465"/>
              </a:xfrm>
              <a:prstGeom prst="rect">
                <a:avLst/>
              </a:prstGeom>
              <a:solidFill>
                <a:schemeClr val="accent6">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1600" dirty="0">
                    <a:solidFill>
                      <a:schemeClr val="tx1"/>
                    </a:solidFill>
                  </a:rPr>
                  <a:t> p102</a:t>
                </a:r>
              </a:p>
            </p:txBody>
          </p:sp>
          <p:cxnSp>
            <p:nvCxnSpPr>
              <p:cNvPr id="37" name="Straight Arrow Connector 36">
                <a:extLst>
                  <a:ext uri="{FF2B5EF4-FFF2-40B4-BE49-F238E27FC236}">
                    <a16:creationId xmlns:a16="http://schemas.microsoft.com/office/drawing/2014/main" id="{EB6CACE4-3A05-A3D2-6E01-7B2300E62720}"/>
                  </a:ext>
                </a:extLst>
              </p:cNvPr>
              <p:cNvCxnSpPr>
                <a:cxnSpLocks/>
                <a:stCxn id="34" idx="0"/>
              </p:cNvCxnSpPr>
              <p:nvPr/>
            </p:nvCxnSpPr>
            <p:spPr>
              <a:xfrm flipH="1" flipV="1">
                <a:off x="7298630" y="4552919"/>
                <a:ext cx="4194" cy="316198"/>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cxnSp>
          <p:nvCxnSpPr>
            <p:cNvPr id="38" name="Straight Arrow Connector 37">
              <a:extLst>
                <a:ext uri="{FF2B5EF4-FFF2-40B4-BE49-F238E27FC236}">
                  <a16:creationId xmlns:a16="http://schemas.microsoft.com/office/drawing/2014/main" id="{1621D8C0-0C1D-3E3F-9170-AB7298D3E281}"/>
                </a:ext>
              </a:extLst>
            </p:cNvPr>
            <p:cNvCxnSpPr>
              <a:cxnSpLocks/>
            </p:cNvCxnSpPr>
            <p:nvPr/>
          </p:nvCxnSpPr>
          <p:spPr>
            <a:xfrm flipH="1" flipV="1">
              <a:off x="1766960" y="2512587"/>
              <a:ext cx="4194" cy="316198"/>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3398631F-7334-05DE-F5A2-ED073F39CFB8}"/>
                </a:ext>
              </a:extLst>
            </p:cNvPr>
            <p:cNvCxnSpPr>
              <a:cxnSpLocks/>
            </p:cNvCxnSpPr>
            <p:nvPr/>
          </p:nvCxnSpPr>
          <p:spPr>
            <a:xfrm flipH="1" flipV="1">
              <a:off x="2854525" y="2497658"/>
              <a:ext cx="4194" cy="316198"/>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cxnSp>
        <p:nvCxnSpPr>
          <p:cNvPr id="2" name="Straight Arrow Connector 1">
            <a:extLst>
              <a:ext uri="{FF2B5EF4-FFF2-40B4-BE49-F238E27FC236}">
                <a16:creationId xmlns:a16="http://schemas.microsoft.com/office/drawing/2014/main" id="{4AF2E2E4-D015-9C0E-35EE-201F37AA97BE}"/>
              </a:ext>
            </a:extLst>
          </p:cNvPr>
          <p:cNvCxnSpPr>
            <a:cxnSpLocks/>
          </p:cNvCxnSpPr>
          <p:nvPr/>
        </p:nvCxnSpPr>
        <p:spPr>
          <a:xfrm flipH="1" flipV="1">
            <a:off x="4040593" y="2517538"/>
            <a:ext cx="4194" cy="316198"/>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882584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1AA015-0D1E-1D7B-EAB2-6136A4207C03}"/>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292FE711-50E4-BBB3-52D5-6B2EB70C1B00}"/>
              </a:ext>
            </a:extLst>
          </p:cNvPr>
          <p:cNvSpPr>
            <a:spLocks noGrp="1"/>
          </p:cNvSpPr>
          <p:nvPr>
            <p:ph type="title"/>
          </p:nvPr>
        </p:nvSpPr>
        <p:spPr/>
        <p:txBody>
          <a:bodyPr/>
          <a:lstStyle/>
          <a:p>
            <a:r>
              <a:rPr lang="en-US" dirty="0"/>
              <a:t>Any ready promise can be chosen as the next promise to be executed</a:t>
            </a:r>
          </a:p>
        </p:txBody>
      </p:sp>
      <p:sp>
        <p:nvSpPr>
          <p:cNvPr id="4" name="Slide Number Placeholder 3">
            <a:extLst>
              <a:ext uri="{FF2B5EF4-FFF2-40B4-BE49-F238E27FC236}">
                <a16:creationId xmlns:a16="http://schemas.microsoft.com/office/drawing/2014/main" id="{1CC57537-757F-2C5B-8C2A-489B87B85A1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grpSp>
        <p:nvGrpSpPr>
          <p:cNvPr id="33" name="Group 32">
            <a:extLst>
              <a:ext uri="{FF2B5EF4-FFF2-40B4-BE49-F238E27FC236}">
                <a16:creationId xmlns:a16="http://schemas.microsoft.com/office/drawing/2014/main" id="{668A8B48-E7D8-762B-8363-99B8ACE50279}"/>
              </a:ext>
            </a:extLst>
          </p:cNvPr>
          <p:cNvGrpSpPr/>
          <p:nvPr/>
        </p:nvGrpSpPr>
        <p:grpSpPr>
          <a:xfrm>
            <a:off x="5821431" y="1814152"/>
            <a:ext cx="4604669" cy="4071864"/>
            <a:chOff x="5403966" y="2065915"/>
            <a:chExt cx="4604669" cy="4071864"/>
          </a:xfrm>
        </p:grpSpPr>
        <p:sp>
          <p:nvSpPr>
            <p:cNvPr id="29" name="Cloud 28">
              <a:extLst>
                <a:ext uri="{FF2B5EF4-FFF2-40B4-BE49-F238E27FC236}">
                  <a16:creationId xmlns:a16="http://schemas.microsoft.com/office/drawing/2014/main" id="{98575EAD-0C87-2546-BE36-AF0EDFA5D705}"/>
                </a:ext>
              </a:extLst>
            </p:cNvPr>
            <p:cNvSpPr/>
            <p:nvPr/>
          </p:nvSpPr>
          <p:spPr>
            <a:xfrm>
              <a:off x="5403966" y="2065915"/>
              <a:ext cx="4604669" cy="914400"/>
            </a:xfrm>
            <a:prstGeom prst="cloud">
              <a:avLst/>
            </a:prstGeom>
            <a:solidFill>
              <a:schemeClr val="bg2">
                <a:lumMod val="9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1800" dirty="0">
                  <a:solidFill>
                    <a:schemeClr val="tx1"/>
                  </a:solidFill>
                </a:rPr>
                <a:t>The grey promises are fulfilled</a:t>
              </a:r>
            </a:p>
          </p:txBody>
        </p:sp>
        <p:sp>
          <p:nvSpPr>
            <p:cNvPr id="30" name="Cloud 29">
              <a:extLst>
                <a:ext uri="{FF2B5EF4-FFF2-40B4-BE49-F238E27FC236}">
                  <a16:creationId xmlns:a16="http://schemas.microsoft.com/office/drawing/2014/main" id="{8DF26AD9-608F-9FC3-C6FE-4C08769D892C}"/>
                </a:ext>
              </a:extLst>
            </p:cNvPr>
            <p:cNvSpPr/>
            <p:nvPr/>
          </p:nvSpPr>
          <p:spPr>
            <a:xfrm>
              <a:off x="5403966" y="3118403"/>
              <a:ext cx="4604669" cy="914400"/>
            </a:xfrm>
            <a:prstGeom prst="cloud">
              <a:avLst/>
            </a:prstGeom>
            <a:solidFill>
              <a:schemeClr val="accent6">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1800" dirty="0">
                  <a:solidFill>
                    <a:schemeClr val="tx1"/>
                  </a:solidFill>
                </a:rPr>
                <a:t>The green promises are pending and ready</a:t>
              </a:r>
            </a:p>
          </p:txBody>
        </p:sp>
        <p:sp>
          <p:nvSpPr>
            <p:cNvPr id="31" name="Cloud 30">
              <a:extLst>
                <a:ext uri="{FF2B5EF4-FFF2-40B4-BE49-F238E27FC236}">
                  <a16:creationId xmlns:a16="http://schemas.microsoft.com/office/drawing/2014/main" id="{1EFBE0EE-C862-A628-BA53-243B17A54B95}"/>
                </a:ext>
              </a:extLst>
            </p:cNvPr>
            <p:cNvSpPr/>
            <p:nvPr/>
          </p:nvSpPr>
          <p:spPr>
            <a:xfrm>
              <a:off x="5403966" y="4170891"/>
              <a:ext cx="4604669" cy="914400"/>
            </a:xfrm>
            <a:prstGeom prst="cloud">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1800" dirty="0">
                  <a:solidFill>
                    <a:schemeClr val="tx1"/>
                  </a:solidFill>
                </a:rPr>
                <a:t>The yellow promises are waiting</a:t>
              </a:r>
            </a:p>
          </p:txBody>
        </p:sp>
        <p:sp>
          <p:nvSpPr>
            <p:cNvPr id="32" name="Cloud 31">
              <a:extLst>
                <a:ext uri="{FF2B5EF4-FFF2-40B4-BE49-F238E27FC236}">
                  <a16:creationId xmlns:a16="http://schemas.microsoft.com/office/drawing/2014/main" id="{B3B3B4C6-C175-1F65-08C3-DF732514286F}"/>
                </a:ext>
              </a:extLst>
            </p:cNvPr>
            <p:cNvSpPr/>
            <p:nvPr/>
          </p:nvSpPr>
          <p:spPr>
            <a:xfrm>
              <a:off x="5403966" y="5223379"/>
              <a:ext cx="4604669" cy="914400"/>
            </a:xfrm>
            <a:prstGeom prst="cloud">
              <a:avLst/>
            </a:prstGeom>
            <a:solidFill>
              <a:schemeClr val="bg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1800" dirty="0">
                  <a:solidFill>
                    <a:schemeClr val="tx1"/>
                  </a:solidFill>
                </a:rPr>
                <a:t>The white promise is the currently executing promise</a:t>
              </a:r>
            </a:p>
          </p:txBody>
        </p:sp>
      </p:grpSp>
      <p:sp>
        <p:nvSpPr>
          <p:cNvPr id="8" name="Rectangle 7">
            <a:extLst>
              <a:ext uri="{FF2B5EF4-FFF2-40B4-BE49-F238E27FC236}">
                <a16:creationId xmlns:a16="http://schemas.microsoft.com/office/drawing/2014/main" id="{90BF08B3-EB22-FB08-E190-2597DB7F5F72}"/>
              </a:ext>
            </a:extLst>
          </p:cNvPr>
          <p:cNvSpPr/>
          <p:nvPr/>
        </p:nvSpPr>
        <p:spPr>
          <a:xfrm>
            <a:off x="6271808" y="5899150"/>
            <a:ext cx="5264160" cy="91440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1800" dirty="0">
                <a:solidFill>
                  <a:schemeClr val="tx1"/>
                </a:solidFill>
              </a:rPr>
              <a:t>The arrows indicate that one promise is waiting for another</a:t>
            </a:r>
          </a:p>
        </p:txBody>
      </p:sp>
      <p:cxnSp>
        <p:nvCxnSpPr>
          <p:cNvPr id="10" name="Straight Arrow Connector 9">
            <a:extLst>
              <a:ext uri="{FF2B5EF4-FFF2-40B4-BE49-F238E27FC236}">
                <a16:creationId xmlns:a16="http://schemas.microsoft.com/office/drawing/2014/main" id="{0D93D9D1-213B-5061-3DCD-810C91F69F14}"/>
              </a:ext>
            </a:extLst>
          </p:cNvPr>
          <p:cNvCxnSpPr>
            <a:cxnSpLocks/>
          </p:cNvCxnSpPr>
          <p:nvPr/>
        </p:nvCxnSpPr>
        <p:spPr>
          <a:xfrm flipV="1">
            <a:off x="6073774" y="5954207"/>
            <a:ext cx="0" cy="767268"/>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CC1585D3-D68A-43A7-9554-B7F4D9411580}"/>
              </a:ext>
            </a:extLst>
          </p:cNvPr>
          <p:cNvGrpSpPr/>
          <p:nvPr/>
        </p:nvGrpSpPr>
        <p:grpSpPr>
          <a:xfrm>
            <a:off x="1428042" y="1480103"/>
            <a:ext cx="2942655" cy="3879304"/>
            <a:chOff x="1428042" y="1480103"/>
            <a:chExt cx="2942655" cy="3879304"/>
          </a:xfrm>
        </p:grpSpPr>
        <p:cxnSp>
          <p:nvCxnSpPr>
            <p:cNvPr id="11" name="Straight Arrow Connector 10">
              <a:extLst>
                <a:ext uri="{FF2B5EF4-FFF2-40B4-BE49-F238E27FC236}">
                  <a16:creationId xmlns:a16="http://schemas.microsoft.com/office/drawing/2014/main" id="{97189E60-9C38-AB86-4154-4831432F8B7F}"/>
                </a:ext>
              </a:extLst>
            </p:cNvPr>
            <p:cNvCxnSpPr>
              <a:cxnSpLocks/>
            </p:cNvCxnSpPr>
            <p:nvPr/>
          </p:nvCxnSpPr>
          <p:spPr>
            <a:xfrm flipV="1">
              <a:off x="2895175" y="2980315"/>
              <a:ext cx="0" cy="236257"/>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3DE4B9CF-A9E3-29D6-B831-9EB66712C7A3}"/>
                </a:ext>
              </a:extLst>
            </p:cNvPr>
            <p:cNvCxnSpPr>
              <a:cxnSpLocks/>
            </p:cNvCxnSpPr>
            <p:nvPr/>
          </p:nvCxnSpPr>
          <p:spPr>
            <a:xfrm flipH="1" flipV="1">
              <a:off x="1799220" y="2980315"/>
              <a:ext cx="4195" cy="258711"/>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C50C12A2-86DF-F185-7A0C-C4E2E814EE4F}"/>
                </a:ext>
              </a:extLst>
            </p:cNvPr>
            <p:cNvGrpSpPr/>
            <p:nvPr/>
          </p:nvGrpSpPr>
          <p:grpSpPr>
            <a:xfrm>
              <a:off x="1428042" y="1480103"/>
              <a:ext cx="2942655" cy="3879304"/>
              <a:chOff x="6966004" y="2091278"/>
              <a:chExt cx="2942655" cy="3879304"/>
            </a:xfrm>
          </p:grpSpPr>
          <p:sp>
            <p:nvSpPr>
              <p:cNvPr id="17" name="Rectangle 16">
                <a:extLst>
                  <a:ext uri="{FF2B5EF4-FFF2-40B4-BE49-F238E27FC236}">
                    <a16:creationId xmlns:a16="http://schemas.microsoft.com/office/drawing/2014/main" id="{BDCA337A-9965-78DD-1045-FD3EDB34F984}"/>
                  </a:ext>
                </a:extLst>
              </p:cNvPr>
              <p:cNvSpPr/>
              <p:nvPr/>
            </p:nvSpPr>
            <p:spPr>
              <a:xfrm>
                <a:off x="6970199" y="3451454"/>
                <a:ext cx="673640" cy="1101465"/>
              </a:xfrm>
              <a:prstGeom prst="rect">
                <a:avLst/>
              </a:prstGeom>
              <a:solidFill>
                <a:schemeClr val="bg2">
                  <a:lumMod val="9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2800" dirty="0">
                    <a:solidFill>
                      <a:schemeClr val="tx1"/>
                    </a:solidFill>
                  </a:rPr>
                  <a:t> </a:t>
                </a:r>
                <a:r>
                  <a:rPr lang="en-US" sz="1600" dirty="0">
                    <a:solidFill>
                      <a:schemeClr val="tx1"/>
                    </a:solidFill>
                  </a:rPr>
                  <a:t>p101</a:t>
                </a:r>
              </a:p>
              <a:p>
                <a:pPr algn="l"/>
                <a:endParaRPr lang="en-US" sz="2800" dirty="0">
                  <a:solidFill>
                    <a:schemeClr val="tx1"/>
                  </a:solidFill>
                </a:endParaRPr>
              </a:p>
            </p:txBody>
          </p:sp>
          <p:sp>
            <p:nvSpPr>
              <p:cNvPr id="18" name="Rectangle 17">
                <a:extLst>
                  <a:ext uri="{FF2B5EF4-FFF2-40B4-BE49-F238E27FC236}">
                    <a16:creationId xmlns:a16="http://schemas.microsoft.com/office/drawing/2014/main" id="{FC4C23A8-3D4C-AC68-5AA1-385E64B5CC7F}"/>
                  </a:ext>
                </a:extLst>
              </p:cNvPr>
              <p:cNvSpPr/>
              <p:nvPr/>
            </p:nvSpPr>
            <p:spPr>
              <a:xfrm>
                <a:off x="8061959" y="3429000"/>
                <a:ext cx="673640" cy="1101465"/>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800" dirty="0">
                    <a:solidFill>
                      <a:schemeClr val="tx1"/>
                    </a:solidFill>
                  </a:rPr>
                  <a:t> </a:t>
                </a:r>
                <a:r>
                  <a:rPr lang="en-US" sz="1600" dirty="0">
                    <a:solidFill>
                      <a:schemeClr val="tx1"/>
                    </a:solidFill>
                  </a:rPr>
                  <a:t>p51</a:t>
                </a:r>
                <a:endParaRPr lang="en-US" sz="2800" dirty="0">
                  <a:solidFill>
                    <a:schemeClr val="tx1"/>
                  </a:solidFill>
                </a:endParaRPr>
              </a:p>
            </p:txBody>
          </p:sp>
          <p:sp>
            <p:nvSpPr>
              <p:cNvPr id="21" name="Rectangle 20">
                <a:extLst>
                  <a:ext uri="{FF2B5EF4-FFF2-40B4-BE49-F238E27FC236}">
                    <a16:creationId xmlns:a16="http://schemas.microsoft.com/office/drawing/2014/main" id="{0F5A9C0B-4165-42DB-5690-3073F014949D}"/>
                  </a:ext>
                </a:extLst>
              </p:cNvPr>
              <p:cNvSpPr/>
              <p:nvPr/>
            </p:nvSpPr>
            <p:spPr>
              <a:xfrm>
                <a:off x="9235019" y="4846663"/>
                <a:ext cx="673640" cy="1101465"/>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800" dirty="0">
                    <a:solidFill>
                      <a:schemeClr val="tx1"/>
                    </a:solidFill>
                  </a:rPr>
                  <a:t> </a:t>
                </a:r>
                <a:r>
                  <a:rPr lang="en-US" sz="1600" dirty="0">
                    <a:solidFill>
                      <a:schemeClr val="tx1"/>
                    </a:solidFill>
                  </a:rPr>
                  <a:t>p27</a:t>
                </a:r>
                <a:endParaRPr lang="en-US" sz="2800" dirty="0">
                  <a:solidFill>
                    <a:schemeClr val="tx1"/>
                  </a:solidFill>
                </a:endParaRPr>
              </a:p>
            </p:txBody>
          </p:sp>
          <p:sp>
            <p:nvSpPr>
              <p:cNvPr id="22" name="Rectangle 21">
                <a:extLst>
                  <a:ext uri="{FF2B5EF4-FFF2-40B4-BE49-F238E27FC236}">
                    <a16:creationId xmlns:a16="http://schemas.microsoft.com/office/drawing/2014/main" id="{3749D4DE-A965-3F85-E51D-D2B047E7EA29}"/>
                  </a:ext>
                </a:extLst>
              </p:cNvPr>
              <p:cNvSpPr/>
              <p:nvPr/>
            </p:nvSpPr>
            <p:spPr>
              <a:xfrm>
                <a:off x="9235019" y="3429000"/>
                <a:ext cx="673640" cy="1101465"/>
              </a:xfrm>
              <a:prstGeom prst="rect">
                <a:avLst/>
              </a:prstGeom>
              <a:solidFill>
                <a:schemeClr val="accent6">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1600" dirty="0">
                    <a:solidFill>
                      <a:schemeClr val="tx1"/>
                    </a:solidFill>
                  </a:rPr>
                  <a:t> p26</a:t>
                </a:r>
              </a:p>
            </p:txBody>
          </p:sp>
          <p:sp>
            <p:nvSpPr>
              <p:cNvPr id="28" name="Rectangle 27">
                <a:extLst>
                  <a:ext uri="{FF2B5EF4-FFF2-40B4-BE49-F238E27FC236}">
                    <a16:creationId xmlns:a16="http://schemas.microsoft.com/office/drawing/2014/main" id="{54545EEA-5AAF-542F-F837-D1E9244D391C}"/>
                  </a:ext>
                </a:extLst>
              </p:cNvPr>
              <p:cNvSpPr/>
              <p:nvPr/>
            </p:nvSpPr>
            <p:spPr>
              <a:xfrm>
                <a:off x="9235019" y="2091278"/>
                <a:ext cx="673640" cy="1101465"/>
              </a:xfrm>
              <a:prstGeom prst="rect">
                <a:avLst/>
              </a:prstGeom>
              <a:solidFill>
                <a:schemeClr val="bg2">
                  <a:lumMod val="9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800" dirty="0">
                    <a:solidFill>
                      <a:schemeClr val="tx1"/>
                    </a:solidFill>
                  </a:rPr>
                  <a:t> </a:t>
                </a:r>
                <a:r>
                  <a:rPr lang="en-US" sz="1600" dirty="0">
                    <a:solidFill>
                      <a:schemeClr val="tx1"/>
                    </a:solidFill>
                  </a:rPr>
                  <a:t>p25</a:t>
                </a:r>
                <a:endParaRPr lang="en-US" sz="2800" dirty="0">
                  <a:solidFill>
                    <a:schemeClr val="tx1"/>
                  </a:solidFill>
                </a:endParaRPr>
              </a:p>
            </p:txBody>
          </p:sp>
          <p:cxnSp>
            <p:nvCxnSpPr>
              <p:cNvPr id="37" name="Straight Arrow Connector 36">
                <a:extLst>
                  <a:ext uri="{FF2B5EF4-FFF2-40B4-BE49-F238E27FC236}">
                    <a16:creationId xmlns:a16="http://schemas.microsoft.com/office/drawing/2014/main" id="{4190E70C-5761-7F12-14E6-61A6023D7493}"/>
                  </a:ext>
                </a:extLst>
              </p:cNvPr>
              <p:cNvCxnSpPr>
                <a:cxnSpLocks/>
                <a:stCxn id="21" idx="0"/>
                <a:endCxn id="22" idx="2"/>
              </p:cNvCxnSpPr>
              <p:nvPr/>
            </p:nvCxnSpPr>
            <p:spPr>
              <a:xfrm flipV="1">
                <a:off x="9571839" y="4530465"/>
                <a:ext cx="0" cy="316198"/>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A188BB16-0930-98C4-5E4D-2D68CBAB596F}"/>
                  </a:ext>
                </a:extLst>
              </p:cNvPr>
              <p:cNvSpPr/>
              <p:nvPr/>
            </p:nvSpPr>
            <p:spPr>
              <a:xfrm>
                <a:off x="8061959" y="2091278"/>
                <a:ext cx="673640" cy="1101465"/>
              </a:xfrm>
              <a:prstGeom prst="rect">
                <a:avLst/>
              </a:prstGeom>
              <a:solidFill>
                <a:schemeClr val="accent6">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2800" dirty="0">
                    <a:solidFill>
                      <a:schemeClr val="tx1"/>
                    </a:solidFill>
                  </a:rPr>
                  <a:t> </a:t>
                </a:r>
                <a:r>
                  <a:rPr lang="en-US" sz="1600" dirty="0">
                    <a:solidFill>
                      <a:schemeClr val="tx1"/>
                    </a:solidFill>
                  </a:rPr>
                  <a:t>p50</a:t>
                </a:r>
              </a:p>
            </p:txBody>
          </p:sp>
          <p:sp>
            <p:nvSpPr>
              <p:cNvPr id="39" name="Rectangle 38">
                <a:extLst>
                  <a:ext uri="{FF2B5EF4-FFF2-40B4-BE49-F238E27FC236}">
                    <a16:creationId xmlns:a16="http://schemas.microsoft.com/office/drawing/2014/main" id="{1DEE8B63-8E31-8BAC-4E44-84172B94A0A1}"/>
                  </a:ext>
                </a:extLst>
              </p:cNvPr>
              <p:cNvSpPr/>
              <p:nvPr/>
            </p:nvSpPr>
            <p:spPr>
              <a:xfrm>
                <a:off x="6966004" y="2091278"/>
                <a:ext cx="673640" cy="1101465"/>
              </a:xfrm>
              <a:prstGeom prst="rect">
                <a:avLst/>
              </a:prstGeom>
              <a:solidFill>
                <a:schemeClr val="bg2">
                  <a:lumMod val="9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2800" dirty="0">
                    <a:solidFill>
                      <a:schemeClr val="tx1"/>
                    </a:solidFill>
                  </a:rPr>
                  <a:t> </a:t>
                </a:r>
                <a:r>
                  <a:rPr lang="en-US" sz="1600" dirty="0">
                    <a:solidFill>
                      <a:schemeClr val="tx1"/>
                    </a:solidFill>
                  </a:rPr>
                  <a:t>p100</a:t>
                </a:r>
              </a:p>
              <a:p>
                <a:pPr algn="l"/>
                <a:endParaRPr lang="en-US" sz="2800" dirty="0">
                  <a:solidFill>
                    <a:schemeClr val="tx1"/>
                  </a:solidFill>
                </a:endParaRPr>
              </a:p>
            </p:txBody>
          </p:sp>
          <p:sp>
            <p:nvSpPr>
              <p:cNvPr id="40" name="Rectangle 39">
                <a:extLst>
                  <a:ext uri="{FF2B5EF4-FFF2-40B4-BE49-F238E27FC236}">
                    <a16:creationId xmlns:a16="http://schemas.microsoft.com/office/drawing/2014/main" id="{019F6973-E1EE-A8F5-7C28-50ACCE429072}"/>
                  </a:ext>
                </a:extLst>
              </p:cNvPr>
              <p:cNvSpPr/>
              <p:nvPr/>
            </p:nvSpPr>
            <p:spPr>
              <a:xfrm>
                <a:off x="6966004" y="4869117"/>
                <a:ext cx="673640" cy="1101465"/>
              </a:xfrm>
              <a:prstGeom prst="rect">
                <a:avLst/>
              </a:prstGeom>
              <a:solidFill>
                <a:schemeClr val="accent6">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1600" dirty="0">
                    <a:solidFill>
                      <a:schemeClr val="tx1"/>
                    </a:solidFill>
                  </a:rPr>
                  <a:t> p102</a:t>
                </a:r>
              </a:p>
            </p:txBody>
          </p:sp>
          <p:cxnSp>
            <p:nvCxnSpPr>
              <p:cNvPr id="41" name="Straight Arrow Connector 40">
                <a:extLst>
                  <a:ext uri="{FF2B5EF4-FFF2-40B4-BE49-F238E27FC236}">
                    <a16:creationId xmlns:a16="http://schemas.microsoft.com/office/drawing/2014/main" id="{5929EE12-2AD2-3F77-E876-54646B03816B}"/>
                  </a:ext>
                </a:extLst>
              </p:cNvPr>
              <p:cNvCxnSpPr>
                <a:cxnSpLocks/>
                <a:stCxn id="40" idx="0"/>
              </p:cNvCxnSpPr>
              <p:nvPr/>
            </p:nvCxnSpPr>
            <p:spPr>
              <a:xfrm flipH="1" flipV="1">
                <a:off x="7298630" y="4552919"/>
                <a:ext cx="4194" cy="316198"/>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cxnSp>
          <p:nvCxnSpPr>
            <p:cNvPr id="15" name="Straight Arrow Connector 14">
              <a:extLst>
                <a:ext uri="{FF2B5EF4-FFF2-40B4-BE49-F238E27FC236}">
                  <a16:creationId xmlns:a16="http://schemas.microsoft.com/office/drawing/2014/main" id="{140BC696-0335-0640-F45B-0A35BEE65E3A}"/>
                </a:ext>
              </a:extLst>
            </p:cNvPr>
            <p:cNvCxnSpPr>
              <a:cxnSpLocks/>
            </p:cNvCxnSpPr>
            <p:nvPr/>
          </p:nvCxnSpPr>
          <p:spPr>
            <a:xfrm flipH="1" flipV="1">
              <a:off x="1766960" y="2512587"/>
              <a:ext cx="4194" cy="316198"/>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F3FF4B9-1537-8054-9FAE-E4A172DA8E57}"/>
                </a:ext>
              </a:extLst>
            </p:cNvPr>
            <p:cNvCxnSpPr>
              <a:cxnSpLocks/>
            </p:cNvCxnSpPr>
            <p:nvPr/>
          </p:nvCxnSpPr>
          <p:spPr>
            <a:xfrm flipH="1" flipV="1">
              <a:off x="2854525" y="2497658"/>
              <a:ext cx="4194" cy="316198"/>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cxnSp>
        <p:nvCxnSpPr>
          <p:cNvPr id="3" name="Straight Arrow Connector 2">
            <a:extLst>
              <a:ext uri="{FF2B5EF4-FFF2-40B4-BE49-F238E27FC236}">
                <a16:creationId xmlns:a16="http://schemas.microsoft.com/office/drawing/2014/main" id="{8A768BA3-C787-5A80-AB34-F7220ACD8815}"/>
              </a:ext>
            </a:extLst>
          </p:cNvPr>
          <p:cNvCxnSpPr>
            <a:cxnSpLocks/>
          </p:cNvCxnSpPr>
          <p:nvPr/>
        </p:nvCxnSpPr>
        <p:spPr>
          <a:xfrm flipH="1" flipV="1">
            <a:off x="4040593" y="2517538"/>
            <a:ext cx="4194" cy="316198"/>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183374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F4A04-97B8-CE3D-2855-709EBCFFDD82}"/>
              </a:ext>
            </a:extLst>
          </p:cNvPr>
          <p:cNvSpPr>
            <a:spLocks noGrp="1"/>
          </p:cNvSpPr>
          <p:nvPr>
            <p:ph type="title"/>
          </p:nvPr>
        </p:nvSpPr>
        <p:spPr/>
        <p:txBody>
          <a:bodyPr/>
          <a:lstStyle/>
          <a:p>
            <a:r>
              <a:rPr lang="en-US" dirty="0"/>
              <a:t>Computations always run until they are completed.</a:t>
            </a:r>
          </a:p>
        </p:txBody>
      </p:sp>
      <p:sp>
        <p:nvSpPr>
          <p:cNvPr id="4" name="Text Placeholder 3">
            <a:extLst>
              <a:ext uri="{FF2B5EF4-FFF2-40B4-BE49-F238E27FC236}">
                <a16:creationId xmlns:a16="http://schemas.microsoft.com/office/drawing/2014/main" id="{B5E1B4CE-3863-CF19-A3DF-764BEF1C331B}"/>
              </a:ext>
            </a:extLst>
          </p:cNvPr>
          <p:cNvSpPr>
            <a:spLocks noGrp="1"/>
          </p:cNvSpPr>
          <p:nvPr>
            <p:ph idx="1"/>
          </p:nvPr>
        </p:nvSpPr>
        <p:spPr/>
        <p:txBody>
          <a:bodyPr>
            <a:normAutofit fontScale="92500" lnSpcReduction="10000"/>
          </a:bodyPr>
          <a:lstStyle/>
          <a:p>
            <a:r>
              <a:rPr lang="en-US" dirty="0"/>
              <a:t>Execution of a promise cannot be interrupted.  That's what we mean by "</a:t>
            </a:r>
            <a:r>
              <a:rPr lang="en-US" b="1" dirty="0"/>
              <a:t>run to completion</a:t>
            </a:r>
            <a:r>
              <a:rPr lang="en-US" dirty="0"/>
              <a:t>".</a:t>
            </a:r>
          </a:p>
          <a:p>
            <a:r>
              <a:rPr lang="en-US" dirty="0"/>
              <a:t>Along the way, it may create promises that can be run anytime after the current computation is completed (i.e. they will be in the "waiting" state). </a:t>
            </a:r>
          </a:p>
          <a:p>
            <a:pPr lvl="1"/>
            <a:r>
              <a:rPr lang="en-US" dirty="0"/>
              <a:t>We'll see that async/await provides an easy way to do that.</a:t>
            </a:r>
          </a:p>
          <a:p>
            <a:r>
              <a:rPr lang="en-US" dirty="0"/>
              <a:t>A computation is completed when it returns from a procedure, but there are no procedures for it to return to (i.e. it returns to the "top level")</a:t>
            </a:r>
          </a:p>
          <a:p>
            <a:r>
              <a:rPr lang="en-US" dirty="0"/>
              <a:t>When the current computation is completed, the operating system (e.g. node.js) chooses some "ready" promise to become the next current computation.</a:t>
            </a:r>
          </a:p>
          <a:p>
            <a:endParaRPr lang="en-US" dirty="0"/>
          </a:p>
        </p:txBody>
      </p:sp>
    </p:spTree>
    <p:extLst>
      <p:ext uri="{BB962C8B-B14F-4D97-AF65-F5344CB8AC3E}">
        <p14:creationId xmlns:p14="http://schemas.microsoft.com/office/powerpoint/2010/main" val="428036718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9B03B-369D-E536-CE32-3FF75AA6BD4D}"/>
              </a:ext>
            </a:extLst>
          </p:cNvPr>
          <p:cNvSpPr>
            <a:spLocks noGrp="1"/>
          </p:cNvSpPr>
          <p:nvPr>
            <p:ph type="title"/>
          </p:nvPr>
        </p:nvSpPr>
        <p:spPr>
          <a:xfrm>
            <a:off x="838199" y="18255"/>
            <a:ext cx="4907507" cy="1325563"/>
          </a:xfrm>
        </p:spPr>
        <p:txBody>
          <a:bodyPr anchor="ctr">
            <a:normAutofit/>
          </a:bodyPr>
          <a:lstStyle/>
          <a:p>
            <a:r>
              <a:rPr lang="en-US" dirty="0"/>
              <a:t>async/await: from the inside out</a:t>
            </a:r>
          </a:p>
        </p:txBody>
      </p:sp>
      <p:sp>
        <p:nvSpPr>
          <p:cNvPr id="3" name="Content Placeholder 2">
            <a:extLst>
              <a:ext uri="{FF2B5EF4-FFF2-40B4-BE49-F238E27FC236}">
                <a16:creationId xmlns:a16="http://schemas.microsoft.com/office/drawing/2014/main" id="{09180A25-7D26-CB5D-F252-F1C95011F3BB}"/>
              </a:ext>
            </a:extLst>
          </p:cNvPr>
          <p:cNvSpPr>
            <a:spLocks noGrp="1"/>
          </p:cNvSpPr>
          <p:nvPr>
            <p:ph idx="1"/>
          </p:nvPr>
        </p:nvSpPr>
        <p:spPr>
          <a:xfrm>
            <a:off x="531230" y="1544157"/>
            <a:ext cx="10011802" cy="4351338"/>
          </a:xfrm>
        </p:spPr>
        <p:txBody>
          <a:bodyPr>
            <a:normAutofit/>
          </a:bodyPr>
          <a:lstStyle/>
          <a:p>
            <a:pPr marL="457200" indent="-457200">
              <a:buFont typeface="+mj-lt"/>
              <a:buAutoNum type="arabicPeriod"/>
            </a:pPr>
            <a:r>
              <a:rPr lang="en-US" dirty="0"/>
              <a:t>This function executes normally until it hits the </a:t>
            </a:r>
            <a:r>
              <a:rPr lang="en-US" b="1" dirty="0"/>
              <a:t>await</a:t>
            </a:r>
            <a:r>
              <a:rPr lang="en-US" dirty="0"/>
              <a:t>, printing out "example1(1) starting" and binding p1 to the value of </a:t>
            </a:r>
            <a:r>
              <a:rPr lang="en-US" sz="2400" b="0" dirty="0" err="1">
                <a:solidFill>
                  <a:srgbClr val="000000"/>
                </a:solidFill>
                <a:effectLst/>
                <a:latin typeface="Consolas" panose="020B0609020204030204" pitchFamily="49" charset="0"/>
              </a:rPr>
              <a:t>promiseToPrint</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'p1 is printing'</a:t>
            </a:r>
            <a:r>
              <a:rPr lang="en-US" sz="2400" b="0" dirty="0">
                <a:solidFill>
                  <a:srgbClr val="000000"/>
                </a:solidFill>
                <a:effectLst/>
                <a:latin typeface="Consolas" panose="020B0609020204030204" pitchFamily="49" charset="0"/>
              </a:rPr>
              <a:t>)</a:t>
            </a:r>
            <a:endParaRPr lang="en-US" dirty="0"/>
          </a:p>
          <a:p>
            <a:pPr marL="457200" indent="-457200">
              <a:buFont typeface="+mj-lt"/>
              <a:buAutoNum type="arabicPeriod"/>
            </a:pPr>
            <a:r>
              <a:rPr lang="en-US" dirty="0"/>
              <a:t>When it hits the await, it takes all the code </a:t>
            </a:r>
            <a:r>
              <a:rPr lang="en-US" dirty="0">
                <a:solidFill>
                  <a:srgbClr val="002060"/>
                </a:solidFill>
              </a:rPr>
              <a:t>following</a:t>
            </a:r>
            <a:r>
              <a:rPr lang="en-US" dirty="0"/>
              <a:t> the </a:t>
            </a:r>
            <a:r>
              <a:rPr lang="en-US" dirty="0">
                <a:solidFill>
                  <a:srgbClr val="FF0000"/>
                </a:solidFill>
              </a:rPr>
              <a:t>await</a:t>
            </a:r>
            <a:r>
              <a:rPr lang="en-US" dirty="0"/>
              <a:t> and creates a new promise that can only be executed </a:t>
            </a:r>
            <a:r>
              <a:rPr lang="en-US" b="1" u="sng" dirty="0"/>
              <a:t>after</a:t>
            </a:r>
            <a:r>
              <a:rPr lang="en-US" dirty="0"/>
              <a:t> p1 is completed.</a:t>
            </a:r>
          </a:p>
          <a:p>
            <a:pPr marL="457200" indent="-457200">
              <a:buFont typeface="+mj-lt"/>
              <a:buAutoNum type="arabicPeriod"/>
            </a:pPr>
            <a:r>
              <a:rPr lang="en-US" dirty="0"/>
              <a:t>The new promise becomes the value of example(n).</a:t>
            </a:r>
          </a:p>
          <a:p>
            <a:pPr marL="457200" indent="-457200">
              <a:buFont typeface="+mj-lt"/>
              <a:buAutoNum type="arabicPeriod"/>
            </a:pPr>
            <a:r>
              <a:rPr lang="en-US" dirty="0"/>
              <a:t>The caller of example(n) then continues its execution.</a:t>
            </a:r>
          </a:p>
          <a:p>
            <a:pPr marL="457200" indent="-457200">
              <a:buFont typeface="+mj-lt"/>
              <a:buAutoNum type="arabicPeriod"/>
            </a:pPr>
            <a:r>
              <a:rPr lang="en-US" dirty="0"/>
              <a:t>If example(n) has no caller, then the runtime system chooses some ready promise to execute.</a:t>
            </a:r>
          </a:p>
        </p:txBody>
      </p:sp>
      <p:sp>
        <p:nvSpPr>
          <p:cNvPr id="4" name="Slide Number Placeholder 3">
            <a:extLst>
              <a:ext uri="{FF2B5EF4-FFF2-40B4-BE49-F238E27FC236}">
                <a16:creationId xmlns:a16="http://schemas.microsoft.com/office/drawing/2014/main" id="{F2575166-04D4-7192-2CB1-8A739D15842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59</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13" name="TextBox 12">
            <a:extLst>
              <a:ext uri="{FF2B5EF4-FFF2-40B4-BE49-F238E27FC236}">
                <a16:creationId xmlns:a16="http://schemas.microsoft.com/office/drawing/2014/main" id="{B0164402-0047-66F2-55FD-EB65C21BCDD7}"/>
              </a:ext>
            </a:extLst>
          </p:cNvPr>
          <p:cNvSpPr txBox="1"/>
          <p:nvPr/>
        </p:nvSpPr>
        <p:spPr>
          <a:xfrm>
            <a:off x="5918759" y="36027"/>
            <a:ext cx="7281672" cy="160043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400" b="0" dirty="0">
                <a:solidFill>
                  <a:srgbClr val="0000FF"/>
                </a:solidFill>
                <a:effectLst/>
                <a:latin typeface="Consolas" panose="020B0609020204030204" pitchFamily="49" charset="0"/>
              </a:rPr>
              <a:t>export</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async</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function</a:t>
            </a:r>
            <a:r>
              <a:rPr lang="en-US" sz="1400" b="0" dirty="0">
                <a:solidFill>
                  <a:srgbClr val="000000"/>
                </a:solidFill>
                <a:effectLst/>
                <a:latin typeface="Consolas" panose="020B0609020204030204" pitchFamily="49" charset="0"/>
              </a:rPr>
              <a:t> example1(n: number): Promise&lt;void&gt; {</a:t>
            </a:r>
          </a:p>
          <a:p>
            <a:pPr algn="l"/>
            <a:r>
              <a:rPr lang="en-US" sz="1400" b="0" dirty="0">
                <a:solidFill>
                  <a:srgbClr val="000000"/>
                </a:solidFill>
                <a:effectLst/>
                <a:latin typeface="Consolas" panose="020B0609020204030204" pitchFamily="49" charset="0"/>
              </a:rPr>
              <a:t>  console.log(</a:t>
            </a:r>
            <a:r>
              <a:rPr lang="en-US" sz="1400" b="0" dirty="0">
                <a:solidFill>
                  <a:srgbClr val="A31515"/>
                </a:solidFill>
                <a:effectLst/>
                <a:latin typeface="Consolas" panose="020B0609020204030204" pitchFamily="49" charset="0"/>
              </a:rPr>
              <a:t>`example1(</a:t>
            </a:r>
            <a:r>
              <a:rPr lang="en-US" sz="1400" b="0" dirty="0">
                <a:solidFill>
                  <a:srgbClr val="0000FF"/>
                </a:solidFill>
                <a:effectLst/>
                <a:latin typeface="Consolas" panose="020B0609020204030204" pitchFamily="49" charset="0"/>
              </a:rPr>
              <a:t>${</a:t>
            </a:r>
            <a:r>
              <a:rPr lang="en-US" sz="1400" b="0" dirty="0">
                <a:solidFill>
                  <a:srgbClr val="000000"/>
                </a:solidFill>
                <a:effectLst/>
                <a:latin typeface="Consolas" panose="020B0609020204030204" pitchFamily="49" charset="0"/>
              </a:rPr>
              <a:t>n</a:t>
            </a:r>
            <a:r>
              <a:rPr lang="en-US" sz="1400" b="0" dirty="0">
                <a:solidFill>
                  <a:srgbClr val="0000FF"/>
                </a:solidFill>
                <a:effectLst/>
                <a:latin typeface="Consolas" panose="020B0609020204030204" pitchFamily="49" charset="0"/>
              </a:rPr>
              <a:t>}</a:t>
            </a:r>
            <a:r>
              <a:rPr lang="en-US" sz="1400" b="0" dirty="0">
                <a:solidFill>
                  <a:srgbClr val="A31515"/>
                </a:solidFill>
                <a:effectLst/>
                <a:latin typeface="Consolas" panose="020B0609020204030204" pitchFamily="49" charset="0"/>
              </a:rPr>
              <a:t>) starting`</a:t>
            </a:r>
            <a:r>
              <a:rPr lang="en-US" sz="1400" b="0" dirty="0">
                <a:solidFill>
                  <a:srgbClr val="000000"/>
                </a:solidFill>
                <a:effectLst/>
                <a:latin typeface="Consolas" panose="020B0609020204030204" pitchFamily="49" charset="0"/>
              </a:rPr>
              <a:t>);</a:t>
            </a:r>
          </a:p>
          <a:p>
            <a:pPr algn="l"/>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const</a:t>
            </a:r>
            <a:r>
              <a:rPr lang="en-US" sz="1400" b="0" dirty="0">
                <a:solidFill>
                  <a:srgbClr val="000000"/>
                </a:solidFill>
                <a:effectLst/>
                <a:latin typeface="Consolas" panose="020B0609020204030204" pitchFamily="49" charset="0"/>
              </a:rPr>
              <a:t> p1 = </a:t>
            </a:r>
            <a:r>
              <a:rPr lang="en-US" sz="1400" b="0" dirty="0" err="1">
                <a:solidFill>
                  <a:srgbClr val="000000"/>
                </a:solidFill>
                <a:effectLst/>
                <a:latin typeface="Consolas" panose="020B0609020204030204" pitchFamily="49" charset="0"/>
              </a:rPr>
              <a:t>promiseToPrint</a:t>
            </a:r>
            <a:r>
              <a:rPr lang="en-US" sz="1400" b="0" dirty="0">
                <a:solidFill>
                  <a:srgbClr val="000000"/>
                </a:solidFill>
                <a:effectLst/>
                <a:latin typeface="Consolas" panose="020B0609020204030204" pitchFamily="49" charset="0"/>
              </a:rPr>
              <a:t>(</a:t>
            </a:r>
            <a:r>
              <a:rPr lang="en-US" sz="1400" b="0" dirty="0">
                <a:solidFill>
                  <a:srgbClr val="A31515"/>
                </a:solidFill>
                <a:effectLst/>
                <a:latin typeface="Consolas" panose="020B0609020204030204" pitchFamily="49" charset="0"/>
              </a:rPr>
              <a:t>`p1 is printing`</a:t>
            </a:r>
            <a:r>
              <a:rPr lang="en-US" sz="1400" b="0" dirty="0">
                <a:solidFill>
                  <a:srgbClr val="000000"/>
                </a:solidFill>
                <a:effectLst/>
                <a:latin typeface="Consolas" panose="020B0609020204030204" pitchFamily="49" charset="0"/>
              </a:rPr>
              <a:t>);</a:t>
            </a:r>
          </a:p>
          <a:p>
            <a:pPr algn="l"/>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await</a:t>
            </a:r>
            <a:r>
              <a:rPr lang="en-US" sz="1400" b="0" dirty="0">
                <a:solidFill>
                  <a:srgbClr val="000000"/>
                </a:solidFill>
                <a:effectLst/>
                <a:latin typeface="Consolas" panose="020B0609020204030204" pitchFamily="49" charset="0"/>
              </a:rPr>
              <a:t> p1;</a:t>
            </a:r>
          </a:p>
          <a:p>
            <a:pPr algn="l"/>
            <a:r>
              <a:rPr lang="en-US" sz="1400" b="0" dirty="0">
                <a:solidFill>
                  <a:srgbClr val="000000"/>
                </a:solidFill>
                <a:effectLst/>
                <a:latin typeface="Consolas" panose="020B0609020204030204" pitchFamily="49" charset="0"/>
              </a:rPr>
              <a:t>  console.log(</a:t>
            </a:r>
            <a:r>
              <a:rPr lang="en-US" sz="1400" b="0" dirty="0">
                <a:solidFill>
                  <a:srgbClr val="A31515"/>
                </a:solidFill>
                <a:effectLst/>
                <a:latin typeface="Consolas" panose="020B0609020204030204" pitchFamily="49" charset="0"/>
              </a:rPr>
              <a:t>`example1(</a:t>
            </a:r>
            <a:r>
              <a:rPr lang="en-US" sz="1400" b="0" dirty="0">
                <a:solidFill>
                  <a:srgbClr val="0000FF"/>
                </a:solidFill>
                <a:effectLst/>
                <a:latin typeface="Consolas" panose="020B0609020204030204" pitchFamily="49" charset="0"/>
              </a:rPr>
              <a:t>${</a:t>
            </a:r>
            <a:r>
              <a:rPr lang="en-US" sz="1400" b="0" dirty="0">
                <a:solidFill>
                  <a:srgbClr val="000000"/>
                </a:solidFill>
                <a:effectLst/>
                <a:latin typeface="Consolas" panose="020B0609020204030204" pitchFamily="49" charset="0"/>
              </a:rPr>
              <a:t>n</a:t>
            </a:r>
            <a:r>
              <a:rPr lang="en-US" sz="1400" b="0" dirty="0">
                <a:solidFill>
                  <a:srgbClr val="0000FF"/>
                </a:solidFill>
                <a:effectLst/>
                <a:latin typeface="Consolas" panose="020B0609020204030204" pitchFamily="49" charset="0"/>
              </a:rPr>
              <a:t>}</a:t>
            </a:r>
            <a:r>
              <a:rPr lang="en-US" sz="1400" b="0" dirty="0">
                <a:solidFill>
                  <a:srgbClr val="A31515"/>
                </a:solidFill>
                <a:effectLst/>
                <a:latin typeface="Consolas" panose="020B0609020204030204" pitchFamily="49" charset="0"/>
              </a:rPr>
              <a:t>) finishing`</a:t>
            </a:r>
            <a:r>
              <a:rPr lang="en-US" sz="1400" b="0" dirty="0">
                <a:solidFill>
                  <a:srgbClr val="000000"/>
                </a:solidFill>
                <a:effectLst/>
                <a:latin typeface="Consolas" panose="020B0609020204030204" pitchFamily="49" charset="0"/>
              </a:rPr>
              <a:t>);</a:t>
            </a:r>
          </a:p>
          <a:p>
            <a:pPr algn="l"/>
            <a:r>
              <a:rPr lang="en-US" sz="1400" b="0" dirty="0">
                <a:solidFill>
                  <a:srgbClr val="000000"/>
                </a:solidFill>
                <a:effectLst/>
                <a:latin typeface="Consolas" panose="020B0609020204030204" pitchFamily="49" charset="0"/>
              </a:rPr>
              <a:t>}</a:t>
            </a:r>
          </a:p>
          <a:p>
            <a:pPr algn="l"/>
            <a:endParaRPr lang="en-US" sz="14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3409240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Asynchronous Computation with Threads"/>
          <p:cNvSpPr txBox="1">
            <a:spLocks noGrp="1"/>
          </p:cNvSpPr>
          <p:nvPr>
            <p:ph type="title"/>
          </p:nvPr>
        </p:nvSpPr>
        <p:spPr>
          <a:xfrm>
            <a:off x="838200" y="18255"/>
            <a:ext cx="11114314" cy="1325563"/>
          </a:xfrm>
          <a:prstGeom prst="rect">
            <a:avLst/>
          </a:prstGeom>
        </p:spPr>
        <p:txBody>
          <a:bodyPr/>
          <a:lstStyle/>
          <a:p>
            <a:r>
              <a:rPr lang="en-US" dirty="0"/>
              <a:t>Most OS's use </a:t>
            </a:r>
            <a:r>
              <a:rPr lang="en-US" b="1" dirty="0"/>
              <a:t>pre-emptive</a:t>
            </a:r>
            <a:r>
              <a:rPr lang="en-US" dirty="0"/>
              <a:t> </a:t>
            </a:r>
            <a:r>
              <a:rPr lang="en-US" b="1" dirty="0"/>
              <a:t>multiprocessing</a:t>
            </a:r>
            <a:endParaRPr b="1" dirty="0"/>
          </a:p>
        </p:txBody>
      </p:sp>
      <p:sp>
        <p:nvSpPr>
          <p:cNvPr id="192" name="Multi-Threading allows us to do more than one thing at a time…"/>
          <p:cNvSpPr txBox="1">
            <a:spLocks noGrp="1"/>
          </p:cNvSpPr>
          <p:nvPr>
            <p:ph idx="1"/>
          </p:nvPr>
        </p:nvSpPr>
        <p:spPr>
          <a:xfrm>
            <a:off x="838200" y="1500160"/>
            <a:ext cx="9818914" cy="4351338"/>
          </a:xfrm>
          <a:prstGeom prst="rect">
            <a:avLst/>
          </a:prstGeom>
        </p:spPr>
        <p:txBody>
          <a:bodyPr>
            <a:normAutofit/>
          </a:bodyPr>
          <a:lstStyle/>
          <a:p>
            <a:r>
              <a:rPr lang="en-US" dirty="0"/>
              <a:t>OS manages multiprocessing with multiple threads of execution</a:t>
            </a:r>
          </a:p>
          <a:p>
            <a:r>
              <a:rPr lang="en-US" dirty="0"/>
              <a:t>Processes may be </a:t>
            </a:r>
            <a:r>
              <a:rPr lang="en-US" b="1" i="1" dirty="0"/>
              <a:t>interrupted</a:t>
            </a:r>
            <a:r>
              <a:rPr lang="en-US" dirty="0"/>
              <a:t> at unpredictable</a:t>
            </a:r>
            <a:r>
              <a:rPr lang="en-US" baseline="0" dirty="0"/>
              <a:t> times</a:t>
            </a:r>
            <a:endParaRPr lang="en-US" dirty="0"/>
          </a:p>
          <a:p>
            <a:pPr lvl="0"/>
            <a:r>
              <a:rPr lang="en-US" dirty="0"/>
              <a:t>Inter-process communication by shared memory</a:t>
            </a:r>
          </a:p>
          <a:p>
            <a:r>
              <a:rPr lang="en-US" dirty="0"/>
              <a:t>Data races abound</a:t>
            </a:r>
          </a:p>
          <a:p>
            <a:pPr lvl="0"/>
            <a:r>
              <a:rPr lang="en-US" dirty="0"/>
              <a:t>Really, really hard to get right: need critical sections, semaphores, monitors (all that stuff you learned about in op. sys.)</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034D1B-5CF4-B0AF-50C2-38D93C700C30}"/>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A45AA03C-52A3-69E8-DC2D-FE5FE7F4DD9D}"/>
              </a:ext>
            </a:extLst>
          </p:cNvPr>
          <p:cNvSpPr>
            <a:spLocks noGrp="1"/>
          </p:cNvSpPr>
          <p:nvPr>
            <p:ph type="title"/>
          </p:nvPr>
        </p:nvSpPr>
        <p:spPr/>
        <p:txBody>
          <a:bodyPr/>
          <a:lstStyle/>
          <a:p>
            <a:r>
              <a:rPr lang="en-US" dirty="0"/>
              <a:t>The promise pool before before calling example1()</a:t>
            </a:r>
          </a:p>
        </p:txBody>
      </p:sp>
      <p:sp>
        <p:nvSpPr>
          <p:cNvPr id="4" name="Slide Number Placeholder 3">
            <a:extLst>
              <a:ext uri="{FF2B5EF4-FFF2-40B4-BE49-F238E27FC236}">
                <a16:creationId xmlns:a16="http://schemas.microsoft.com/office/drawing/2014/main" id="{FB320492-AB12-4F9B-6D42-9E6C13DB57D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78E3BFFA-AC30-F945-8E1A-4BF6424035F7}"/>
              </a:ext>
            </a:extLst>
          </p:cNvPr>
          <p:cNvSpPr/>
          <p:nvPr/>
        </p:nvSpPr>
        <p:spPr>
          <a:xfrm>
            <a:off x="1106693" y="3155924"/>
            <a:ext cx="2199923" cy="1489741"/>
          </a:xfrm>
          <a:prstGeom prst="rec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1800" b="0" dirty="0">
                <a:solidFill>
                  <a:srgbClr val="000000"/>
                </a:solidFill>
                <a:effectLst/>
                <a:latin typeface="Consolas" panose="020B0609020204030204" pitchFamily="49" charset="0"/>
              </a:rPr>
              <a:t>{</a:t>
            </a:r>
          </a:p>
          <a:p>
            <a:pPr algn="l"/>
            <a:r>
              <a:rPr lang="en-US" sz="1800" dirty="0">
                <a:solidFill>
                  <a:srgbClr val="000000"/>
                </a:solidFill>
                <a:latin typeface="Consolas" panose="020B0609020204030204" pitchFamily="49" charset="0"/>
              </a:rPr>
              <a:t> const res =</a:t>
            </a:r>
          </a:p>
          <a:p>
            <a:pPr algn="l"/>
            <a:r>
              <a:rPr lang="en-US" sz="1800" b="0" dirty="0">
                <a:solidFill>
                  <a:srgbClr val="000000"/>
                </a:solidFill>
                <a:effectLst/>
                <a:latin typeface="Consolas" panose="020B0609020204030204" pitchFamily="49" charset="0"/>
              </a:rPr>
              <a:t>  example1(10);</a:t>
            </a:r>
          </a:p>
          <a:p>
            <a:pPr algn="l"/>
            <a:r>
              <a:rPr lang="en-US" sz="1800" dirty="0">
                <a:solidFill>
                  <a:srgbClr val="000000"/>
                </a:solidFill>
                <a:latin typeface="Consolas" panose="020B0609020204030204" pitchFamily="49" charset="0"/>
              </a:rPr>
              <a:t> //..more code..</a:t>
            </a:r>
          </a:p>
          <a:p>
            <a:pPr algn="l"/>
            <a:r>
              <a:rPr lang="en-US" sz="1800" b="0" dirty="0">
                <a:solidFill>
                  <a:srgbClr val="000000"/>
                </a:solidFill>
                <a:effectLst/>
                <a:latin typeface="Consolas" panose="020B0609020204030204" pitchFamily="49" charset="0"/>
              </a:rPr>
              <a:t>}</a:t>
            </a:r>
          </a:p>
        </p:txBody>
      </p:sp>
      <p:sp>
        <p:nvSpPr>
          <p:cNvPr id="24" name="Rectangle 23">
            <a:extLst>
              <a:ext uri="{FF2B5EF4-FFF2-40B4-BE49-F238E27FC236}">
                <a16:creationId xmlns:a16="http://schemas.microsoft.com/office/drawing/2014/main" id="{F90093D6-F30E-3807-0D44-D9E141B3BAD4}"/>
              </a:ext>
            </a:extLst>
          </p:cNvPr>
          <p:cNvSpPr/>
          <p:nvPr/>
        </p:nvSpPr>
        <p:spPr>
          <a:xfrm>
            <a:off x="1548480" y="1887562"/>
            <a:ext cx="1316350" cy="653758"/>
          </a:xfrm>
          <a:prstGeom prst="rect">
            <a:avLst/>
          </a:prstGeom>
          <a:solidFill>
            <a:schemeClr val="bg2">
              <a:lumMod val="9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2800" dirty="0">
                <a:solidFill>
                  <a:schemeClr val="tx1"/>
                </a:solidFill>
              </a:rPr>
              <a:t> </a:t>
            </a:r>
          </a:p>
        </p:txBody>
      </p:sp>
      <p:sp>
        <p:nvSpPr>
          <p:cNvPr id="25" name="Rectangle 24">
            <a:extLst>
              <a:ext uri="{FF2B5EF4-FFF2-40B4-BE49-F238E27FC236}">
                <a16:creationId xmlns:a16="http://schemas.microsoft.com/office/drawing/2014/main" id="{4F9671D6-5F99-8E90-3123-684AC3B11886}"/>
              </a:ext>
            </a:extLst>
          </p:cNvPr>
          <p:cNvSpPr/>
          <p:nvPr/>
        </p:nvSpPr>
        <p:spPr>
          <a:xfrm>
            <a:off x="1254474" y="4945099"/>
            <a:ext cx="1904361" cy="612863"/>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2800" dirty="0">
                <a:solidFill>
                  <a:schemeClr val="tx1"/>
                </a:solidFill>
              </a:rPr>
              <a:t> </a:t>
            </a:r>
          </a:p>
        </p:txBody>
      </p:sp>
      <p:cxnSp>
        <p:nvCxnSpPr>
          <p:cNvPr id="26" name="Straight Arrow Connector 25">
            <a:extLst>
              <a:ext uri="{FF2B5EF4-FFF2-40B4-BE49-F238E27FC236}">
                <a16:creationId xmlns:a16="http://schemas.microsoft.com/office/drawing/2014/main" id="{12BC9040-A512-8B61-94B1-E54240FC61A1}"/>
              </a:ext>
            </a:extLst>
          </p:cNvPr>
          <p:cNvCxnSpPr>
            <a:cxnSpLocks/>
            <a:stCxn id="25" idx="0"/>
            <a:endCxn id="20" idx="2"/>
          </p:cNvCxnSpPr>
          <p:nvPr/>
        </p:nvCxnSpPr>
        <p:spPr>
          <a:xfrm flipV="1">
            <a:off x="2206655" y="4645665"/>
            <a:ext cx="0" cy="299434"/>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50D575CF-1983-CAFC-E14B-8A8FE19B3F56}"/>
              </a:ext>
            </a:extLst>
          </p:cNvPr>
          <p:cNvGrpSpPr/>
          <p:nvPr/>
        </p:nvGrpSpPr>
        <p:grpSpPr>
          <a:xfrm>
            <a:off x="7323485" y="1890280"/>
            <a:ext cx="1846700" cy="3856850"/>
            <a:chOff x="2554236" y="1856396"/>
            <a:chExt cx="1846700" cy="3856850"/>
          </a:xfrm>
        </p:grpSpPr>
        <p:sp>
          <p:nvSpPr>
            <p:cNvPr id="2" name="Rectangle 1">
              <a:extLst>
                <a:ext uri="{FF2B5EF4-FFF2-40B4-BE49-F238E27FC236}">
                  <a16:creationId xmlns:a16="http://schemas.microsoft.com/office/drawing/2014/main" id="{A1E8D5F8-BD73-BF7E-25E3-755FB4915C94}"/>
                </a:ext>
              </a:extLst>
            </p:cNvPr>
            <p:cNvSpPr/>
            <p:nvPr/>
          </p:nvSpPr>
          <p:spPr>
            <a:xfrm>
              <a:off x="2554236" y="3194118"/>
              <a:ext cx="673640" cy="1101465"/>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2800" dirty="0">
                  <a:solidFill>
                    <a:schemeClr val="tx1"/>
                  </a:solidFill>
                </a:rPr>
                <a:t> </a:t>
              </a:r>
            </a:p>
          </p:txBody>
        </p:sp>
        <p:sp>
          <p:nvSpPr>
            <p:cNvPr id="3" name="Rectangle 2">
              <a:extLst>
                <a:ext uri="{FF2B5EF4-FFF2-40B4-BE49-F238E27FC236}">
                  <a16:creationId xmlns:a16="http://schemas.microsoft.com/office/drawing/2014/main" id="{E73601F6-8EA1-7CCC-B895-8B0008764BAF}"/>
                </a:ext>
              </a:extLst>
            </p:cNvPr>
            <p:cNvSpPr/>
            <p:nvPr/>
          </p:nvSpPr>
          <p:spPr>
            <a:xfrm>
              <a:off x="3727296" y="4611781"/>
              <a:ext cx="673640" cy="1101465"/>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2800" dirty="0">
                  <a:solidFill>
                    <a:schemeClr val="tx1"/>
                  </a:solidFill>
                </a:rPr>
                <a:t> </a:t>
              </a:r>
            </a:p>
          </p:txBody>
        </p:sp>
        <p:sp>
          <p:nvSpPr>
            <p:cNvPr id="6" name="Rectangle 5">
              <a:extLst>
                <a:ext uri="{FF2B5EF4-FFF2-40B4-BE49-F238E27FC236}">
                  <a16:creationId xmlns:a16="http://schemas.microsoft.com/office/drawing/2014/main" id="{454B40ED-AA58-0C4E-E059-C99D3FD04A9B}"/>
                </a:ext>
              </a:extLst>
            </p:cNvPr>
            <p:cNvSpPr/>
            <p:nvPr/>
          </p:nvSpPr>
          <p:spPr>
            <a:xfrm>
              <a:off x="3727296" y="3194118"/>
              <a:ext cx="673640" cy="1101465"/>
            </a:xfrm>
            <a:prstGeom prst="rect">
              <a:avLst/>
            </a:prstGeom>
            <a:solidFill>
              <a:schemeClr val="accent6">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2800" dirty="0">
                  <a:solidFill>
                    <a:schemeClr val="tx1"/>
                  </a:solidFill>
                </a:rPr>
                <a:t> </a:t>
              </a:r>
            </a:p>
          </p:txBody>
        </p:sp>
        <p:sp>
          <p:nvSpPr>
            <p:cNvPr id="9" name="Rectangle 8">
              <a:extLst>
                <a:ext uri="{FF2B5EF4-FFF2-40B4-BE49-F238E27FC236}">
                  <a16:creationId xmlns:a16="http://schemas.microsoft.com/office/drawing/2014/main" id="{7A9C398B-2A39-B844-3F76-8121AFF9E453}"/>
                </a:ext>
              </a:extLst>
            </p:cNvPr>
            <p:cNvSpPr/>
            <p:nvPr/>
          </p:nvSpPr>
          <p:spPr>
            <a:xfrm>
              <a:off x="3727296" y="1856396"/>
              <a:ext cx="673640" cy="1101465"/>
            </a:xfrm>
            <a:prstGeom prst="rect">
              <a:avLst/>
            </a:prstGeom>
            <a:solidFill>
              <a:schemeClr val="bg2">
                <a:lumMod val="9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2800" dirty="0">
                  <a:solidFill>
                    <a:schemeClr val="tx1"/>
                  </a:solidFill>
                </a:rPr>
                <a:t> </a:t>
              </a:r>
            </a:p>
          </p:txBody>
        </p:sp>
        <p:cxnSp>
          <p:nvCxnSpPr>
            <p:cNvPr id="12" name="Straight Arrow Connector 11">
              <a:extLst>
                <a:ext uri="{FF2B5EF4-FFF2-40B4-BE49-F238E27FC236}">
                  <a16:creationId xmlns:a16="http://schemas.microsoft.com/office/drawing/2014/main" id="{01DCC0D4-1144-C752-6C09-55F46A1263A1}"/>
                </a:ext>
              </a:extLst>
            </p:cNvPr>
            <p:cNvCxnSpPr>
              <a:cxnSpLocks/>
              <a:stCxn id="6" idx="0"/>
              <a:endCxn id="9" idx="2"/>
            </p:cNvCxnSpPr>
            <p:nvPr/>
          </p:nvCxnSpPr>
          <p:spPr>
            <a:xfrm flipV="1">
              <a:off x="4064116" y="2957861"/>
              <a:ext cx="0" cy="236257"/>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5B93CC8C-1916-7AC2-96E9-3F4FA20C7386}"/>
                </a:ext>
              </a:extLst>
            </p:cNvPr>
            <p:cNvCxnSpPr>
              <a:cxnSpLocks/>
              <a:stCxn id="3" idx="0"/>
              <a:endCxn id="6" idx="2"/>
            </p:cNvCxnSpPr>
            <p:nvPr/>
          </p:nvCxnSpPr>
          <p:spPr>
            <a:xfrm flipV="1">
              <a:off x="4064116" y="4295583"/>
              <a:ext cx="0" cy="316198"/>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A3B083E1-285A-FE6A-86A8-FD30745A44EB}"/>
                </a:ext>
              </a:extLst>
            </p:cNvPr>
            <p:cNvSpPr/>
            <p:nvPr/>
          </p:nvSpPr>
          <p:spPr>
            <a:xfrm>
              <a:off x="2554236" y="1856396"/>
              <a:ext cx="673640" cy="1101465"/>
            </a:xfrm>
            <a:prstGeom prst="rect">
              <a:avLst/>
            </a:prstGeom>
            <a:solidFill>
              <a:schemeClr val="accent6">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2800" dirty="0">
                  <a:solidFill>
                    <a:schemeClr val="tx1"/>
                  </a:solidFill>
                </a:rPr>
                <a:t> </a:t>
              </a:r>
            </a:p>
          </p:txBody>
        </p:sp>
        <p:cxnSp>
          <p:nvCxnSpPr>
            <p:cNvPr id="35" name="Straight Arrow Connector 34">
              <a:extLst>
                <a:ext uri="{FF2B5EF4-FFF2-40B4-BE49-F238E27FC236}">
                  <a16:creationId xmlns:a16="http://schemas.microsoft.com/office/drawing/2014/main" id="{B195BB52-D4B2-1F09-F61F-D12ADC4D2DAF}"/>
                </a:ext>
              </a:extLst>
            </p:cNvPr>
            <p:cNvCxnSpPr>
              <a:stCxn id="2" idx="0"/>
              <a:endCxn id="23" idx="2"/>
            </p:cNvCxnSpPr>
            <p:nvPr/>
          </p:nvCxnSpPr>
          <p:spPr>
            <a:xfrm flipV="1">
              <a:off x="2891056" y="2957861"/>
              <a:ext cx="0" cy="236257"/>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cxnSp>
        <p:nvCxnSpPr>
          <p:cNvPr id="36" name="Straight Arrow Connector 35">
            <a:extLst>
              <a:ext uri="{FF2B5EF4-FFF2-40B4-BE49-F238E27FC236}">
                <a16:creationId xmlns:a16="http://schemas.microsoft.com/office/drawing/2014/main" id="{F49F440E-6E50-974C-FE64-D8E21756D163}"/>
              </a:ext>
            </a:extLst>
          </p:cNvPr>
          <p:cNvCxnSpPr>
            <a:cxnSpLocks/>
            <a:stCxn id="20" idx="0"/>
            <a:endCxn id="24" idx="2"/>
          </p:cNvCxnSpPr>
          <p:nvPr/>
        </p:nvCxnSpPr>
        <p:spPr>
          <a:xfrm flipV="1">
            <a:off x="2206655" y="2541320"/>
            <a:ext cx="0" cy="614604"/>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82913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F2DF11-225C-AF64-04DF-804C9D425084}"/>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F8591C43-338E-7892-0541-B3E8023EE080}"/>
              </a:ext>
            </a:extLst>
          </p:cNvPr>
          <p:cNvSpPr>
            <a:spLocks noGrp="1"/>
          </p:cNvSpPr>
          <p:nvPr>
            <p:ph type="title"/>
          </p:nvPr>
        </p:nvSpPr>
        <p:spPr/>
        <p:txBody>
          <a:bodyPr/>
          <a:lstStyle/>
          <a:p>
            <a:r>
              <a:rPr lang="en-US" dirty="0"/>
              <a:t>The promise pool after calling example1()</a:t>
            </a:r>
          </a:p>
        </p:txBody>
      </p:sp>
      <p:sp>
        <p:nvSpPr>
          <p:cNvPr id="4" name="Slide Number Placeholder 3">
            <a:extLst>
              <a:ext uri="{FF2B5EF4-FFF2-40B4-BE49-F238E27FC236}">
                <a16:creationId xmlns:a16="http://schemas.microsoft.com/office/drawing/2014/main" id="{899AA358-2B7D-C675-1CA0-78962BA81C7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61</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8B08B085-BD4C-ACF7-55D0-AA86F7158B5D}"/>
              </a:ext>
            </a:extLst>
          </p:cNvPr>
          <p:cNvSpPr/>
          <p:nvPr/>
        </p:nvSpPr>
        <p:spPr>
          <a:xfrm>
            <a:off x="1106693" y="3155924"/>
            <a:ext cx="2199923" cy="1325563"/>
          </a:xfrm>
          <a:prstGeom prst="rect">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1800" b="0" dirty="0">
                <a:solidFill>
                  <a:srgbClr val="000000"/>
                </a:solidFill>
                <a:effectLst/>
                <a:latin typeface="Consolas" panose="020B0609020204030204" pitchFamily="49" charset="0"/>
              </a:rPr>
              <a:t>{</a:t>
            </a:r>
          </a:p>
          <a:p>
            <a:pPr algn="l"/>
            <a:r>
              <a:rPr lang="en-US" sz="1800" dirty="0">
                <a:solidFill>
                  <a:srgbClr val="000000"/>
                </a:solidFill>
                <a:latin typeface="Consolas" panose="020B0609020204030204" pitchFamily="49" charset="0"/>
              </a:rPr>
              <a:t> const res =</a:t>
            </a:r>
          </a:p>
          <a:p>
            <a:pPr algn="l"/>
            <a:r>
              <a:rPr lang="en-US" sz="1800" b="0" dirty="0">
                <a:solidFill>
                  <a:srgbClr val="000000"/>
                </a:solidFill>
                <a:effectLst/>
                <a:latin typeface="Consolas" panose="020B0609020204030204" pitchFamily="49" charset="0"/>
              </a:rPr>
              <a:t> //</a:t>
            </a:r>
            <a:r>
              <a:rPr lang="en-US" sz="1800" dirty="0">
                <a:solidFill>
                  <a:srgbClr val="000000"/>
                </a:solidFill>
                <a:latin typeface="Consolas" panose="020B0609020204030204" pitchFamily="49" charset="0"/>
              </a:rPr>
              <a:t>..more code..</a:t>
            </a:r>
          </a:p>
          <a:p>
            <a:pPr algn="l"/>
            <a:r>
              <a:rPr lang="en-US" sz="1800" b="0" dirty="0">
                <a:solidFill>
                  <a:srgbClr val="000000"/>
                </a:solidFill>
                <a:effectLst/>
                <a:latin typeface="Consolas" panose="020B0609020204030204" pitchFamily="49" charset="0"/>
              </a:rPr>
              <a:t>}</a:t>
            </a:r>
          </a:p>
        </p:txBody>
      </p:sp>
      <p:sp>
        <p:nvSpPr>
          <p:cNvPr id="24" name="Rectangle 23">
            <a:extLst>
              <a:ext uri="{FF2B5EF4-FFF2-40B4-BE49-F238E27FC236}">
                <a16:creationId xmlns:a16="http://schemas.microsoft.com/office/drawing/2014/main" id="{B5C1E5AC-0375-E127-7581-2E99B5311A4A}"/>
              </a:ext>
            </a:extLst>
          </p:cNvPr>
          <p:cNvSpPr/>
          <p:nvPr/>
        </p:nvSpPr>
        <p:spPr>
          <a:xfrm>
            <a:off x="1548480" y="1887562"/>
            <a:ext cx="1316350" cy="653758"/>
          </a:xfrm>
          <a:prstGeom prst="rect">
            <a:avLst/>
          </a:prstGeom>
          <a:solidFill>
            <a:schemeClr val="bg2">
              <a:lumMod val="9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2800" dirty="0">
                <a:solidFill>
                  <a:schemeClr val="tx1"/>
                </a:solidFill>
              </a:rPr>
              <a:t> </a:t>
            </a:r>
          </a:p>
        </p:txBody>
      </p:sp>
      <p:sp>
        <p:nvSpPr>
          <p:cNvPr id="25" name="Rectangle 24">
            <a:extLst>
              <a:ext uri="{FF2B5EF4-FFF2-40B4-BE49-F238E27FC236}">
                <a16:creationId xmlns:a16="http://schemas.microsoft.com/office/drawing/2014/main" id="{448BC0C4-E587-513B-EC6A-79852D4F9133}"/>
              </a:ext>
            </a:extLst>
          </p:cNvPr>
          <p:cNvSpPr/>
          <p:nvPr/>
        </p:nvSpPr>
        <p:spPr>
          <a:xfrm>
            <a:off x="1254474" y="4945099"/>
            <a:ext cx="1904361" cy="612863"/>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2800" dirty="0">
                <a:solidFill>
                  <a:schemeClr val="tx1"/>
                </a:solidFill>
              </a:rPr>
              <a:t> </a:t>
            </a:r>
          </a:p>
        </p:txBody>
      </p:sp>
      <p:cxnSp>
        <p:nvCxnSpPr>
          <p:cNvPr id="26" name="Straight Arrow Connector 25">
            <a:extLst>
              <a:ext uri="{FF2B5EF4-FFF2-40B4-BE49-F238E27FC236}">
                <a16:creationId xmlns:a16="http://schemas.microsoft.com/office/drawing/2014/main" id="{E20388BD-2D8F-C3E8-E7A9-ACC346A2583A}"/>
              </a:ext>
            </a:extLst>
          </p:cNvPr>
          <p:cNvCxnSpPr>
            <a:cxnSpLocks/>
            <a:stCxn id="25" idx="0"/>
            <a:endCxn id="20" idx="2"/>
          </p:cNvCxnSpPr>
          <p:nvPr/>
        </p:nvCxnSpPr>
        <p:spPr>
          <a:xfrm flipV="1">
            <a:off x="2206655" y="4481487"/>
            <a:ext cx="0" cy="463612"/>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C1F14943-F725-A7B3-A73E-F4763EEF204A}"/>
              </a:ext>
            </a:extLst>
          </p:cNvPr>
          <p:cNvGrpSpPr/>
          <p:nvPr/>
        </p:nvGrpSpPr>
        <p:grpSpPr>
          <a:xfrm>
            <a:off x="7323485" y="1890280"/>
            <a:ext cx="1846700" cy="3856850"/>
            <a:chOff x="2554236" y="1856396"/>
            <a:chExt cx="1846700" cy="3856850"/>
          </a:xfrm>
        </p:grpSpPr>
        <p:sp>
          <p:nvSpPr>
            <p:cNvPr id="2" name="Rectangle 1">
              <a:extLst>
                <a:ext uri="{FF2B5EF4-FFF2-40B4-BE49-F238E27FC236}">
                  <a16:creationId xmlns:a16="http://schemas.microsoft.com/office/drawing/2014/main" id="{69439F37-8EE8-EF49-143D-231184B30D73}"/>
                </a:ext>
              </a:extLst>
            </p:cNvPr>
            <p:cNvSpPr/>
            <p:nvPr/>
          </p:nvSpPr>
          <p:spPr>
            <a:xfrm>
              <a:off x="2554236" y="3194118"/>
              <a:ext cx="673640" cy="1101465"/>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2800" dirty="0">
                  <a:solidFill>
                    <a:schemeClr val="tx1"/>
                  </a:solidFill>
                </a:rPr>
                <a:t> </a:t>
              </a:r>
            </a:p>
          </p:txBody>
        </p:sp>
        <p:sp>
          <p:nvSpPr>
            <p:cNvPr id="3" name="Rectangle 2">
              <a:extLst>
                <a:ext uri="{FF2B5EF4-FFF2-40B4-BE49-F238E27FC236}">
                  <a16:creationId xmlns:a16="http://schemas.microsoft.com/office/drawing/2014/main" id="{0E11D966-C241-BAD4-B6DD-8C4B0D11973D}"/>
                </a:ext>
              </a:extLst>
            </p:cNvPr>
            <p:cNvSpPr/>
            <p:nvPr/>
          </p:nvSpPr>
          <p:spPr>
            <a:xfrm>
              <a:off x="3727296" y="4611781"/>
              <a:ext cx="673640" cy="1101465"/>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2800" dirty="0">
                  <a:solidFill>
                    <a:schemeClr val="tx1"/>
                  </a:solidFill>
                </a:rPr>
                <a:t> </a:t>
              </a:r>
            </a:p>
          </p:txBody>
        </p:sp>
        <p:sp>
          <p:nvSpPr>
            <p:cNvPr id="6" name="Rectangle 5">
              <a:extLst>
                <a:ext uri="{FF2B5EF4-FFF2-40B4-BE49-F238E27FC236}">
                  <a16:creationId xmlns:a16="http://schemas.microsoft.com/office/drawing/2014/main" id="{E61ED1B2-C750-7723-053B-B8141017EEA8}"/>
                </a:ext>
              </a:extLst>
            </p:cNvPr>
            <p:cNvSpPr/>
            <p:nvPr/>
          </p:nvSpPr>
          <p:spPr>
            <a:xfrm>
              <a:off x="3727296" y="3194118"/>
              <a:ext cx="673640" cy="1101465"/>
            </a:xfrm>
            <a:prstGeom prst="rect">
              <a:avLst/>
            </a:prstGeom>
            <a:solidFill>
              <a:schemeClr val="accent6">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2800" dirty="0">
                  <a:solidFill>
                    <a:schemeClr val="tx1"/>
                  </a:solidFill>
                </a:rPr>
                <a:t> </a:t>
              </a:r>
            </a:p>
          </p:txBody>
        </p:sp>
        <p:sp>
          <p:nvSpPr>
            <p:cNvPr id="9" name="Rectangle 8">
              <a:extLst>
                <a:ext uri="{FF2B5EF4-FFF2-40B4-BE49-F238E27FC236}">
                  <a16:creationId xmlns:a16="http://schemas.microsoft.com/office/drawing/2014/main" id="{A648376F-2781-8FB8-35B0-64604B82D45A}"/>
                </a:ext>
              </a:extLst>
            </p:cNvPr>
            <p:cNvSpPr/>
            <p:nvPr/>
          </p:nvSpPr>
          <p:spPr>
            <a:xfrm>
              <a:off x="3727296" y="1856396"/>
              <a:ext cx="673640" cy="1101465"/>
            </a:xfrm>
            <a:prstGeom prst="rect">
              <a:avLst/>
            </a:prstGeom>
            <a:solidFill>
              <a:schemeClr val="bg2">
                <a:lumMod val="9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2800" dirty="0">
                  <a:solidFill>
                    <a:schemeClr val="tx1"/>
                  </a:solidFill>
                </a:rPr>
                <a:t> </a:t>
              </a:r>
            </a:p>
          </p:txBody>
        </p:sp>
        <p:cxnSp>
          <p:nvCxnSpPr>
            <p:cNvPr id="12" name="Straight Arrow Connector 11">
              <a:extLst>
                <a:ext uri="{FF2B5EF4-FFF2-40B4-BE49-F238E27FC236}">
                  <a16:creationId xmlns:a16="http://schemas.microsoft.com/office/drawing/2014/main" id="{E9B76F2A-BFD8-1B39-4FFE-F0CE86569176}"/>
                </a:ext>
              </a:extLst>
            </p:cNvPr>
            <p:cNvCxnSpPr>
              <a:cxnSpLocks/>
              <a:stCxn id="6" idx="0"/>
              <a:endCxn id="9" idx="2"/>
            </p:cNvCxnSpPr>
            <p:nvPr/>
          </p:nvCxnSpPr>
          <p:spPr>
            <a:xfrm flipV="1">
              <a:off x="4064116" y="2957861"/>
              <a:ext cx="0" cy="236257"/>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73B05BF7-F18E-8643-DF2A-22F5C4B5ED17}"/>
                </a:ext>
              </a:extLst>
            </p:cNvPr>
            <p:cNvCxnSpPr>
              <a:cxnSpLocks/>
              <a:stCxn id="3" idx="0"/>
              <a:endCxn id="6" idx="2"/>
            </p:cNvCxnSpPr>
            <p:nvPr/>
          </p:nvCxnSpPr>
          <p:spPr>
            <a:xfrm flipV="1">
              <a:off x="4064116" y="4295583"/>
              <a:ext cx="0" cy="316198"/>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E14F35AA-54A0-5CF8-2077-E260F4694798}"/>
                </a:ext>
              </a:extLst>
            </p:cNvPr>
            <p:cNvSpPr/>
            <p:nvPr/>
          </p:nvSpPr>
          <p:spPr>
            <a:xfrm>
              <a:off x="2554236" y="1856396"/>
              <a:ext cx="673640" cy="1101465"/>
            </a:xfrm>
            <a:prstGeom prst="rect">
              <a:avLst/>
            </a:prstGeom>
            <a:solidFill>
              <a:schemeClr val="accent6">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2800" dirty="0">
                  <a:solidFill>
                    <a:schemeClr val="tx1"/>
                  </a:solidFill>
                </a:rPr>
                <a:t> </a:t>
              </a:r>
            </a:p>
          </p:txBody>
        </p:sp>
        <p:cxnSp>
          <p:nvCxnSpPr>
            <p:cNvPr id="35" name="Straight Arrow Connector 34">
              <a:extLst>
                <a:ext uri="{FF2B5EF4-FFF2-40B4-BE49-F238E27FC236}">
                  <a16:creationId xmlns:a16="http://schemas.microsoft.com/office/drawing/2014/main" id="{1EB3C14B-D2AB-D1E9-BBC2-130431BE6CA2}"/>
                </a:ext>
              </a:extLst>
            </p:cNvPr>
            <p:cNvCxnSpPr>
              <a:stCxn id="2" idx="0"/>
              <a:endCxn id="23" idx="2"/>
            </p:cNvCxnSpPr>
            <p:nvPr/>
          </p:nvCxnSpPr>
          <p:spPr>
            <a:xfrm flipV="1">
              <a:off x="2891056" y="2957861"/>
              <a:ext cx="0" cy="236257"/>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cxnSp>
        <p:nvCxnSpPr>
          <p:cNvPr id="36" name="Straight Arrow Connector 35">
            <a:extLst>
              <a:ext uri="{FF2B5EF4-FFF2-40B4-BE49-F238E27FC236}">
                <a16:creationId xmlns:a16="http://schemas.microsoft.com/office/drawing/2014/main" id="{16AA622D-1B2B-0369-9EF3-6B648F412C39}"/>
              </a:ext>
            </a:extLst>
          </p:cNvPr>
          <p:cNvCxnSpPr>
            <a:cxnSpLocks/>
            <a:stCxn id="20" idx="0"/>
            <a:endCxn id="24" idx="2"/>
          </p:cNvCxnSpPr>
          <p:nvPr/>
        </p:nvCxnSpPr>
        <p:spPr>
          <a:xfrm flipV="1">
            <a:off x="2206655" y="2541320"/>
            <a:ext cx="0" cy="614604"/>
          </a:xfrm>
          <a:prstGeom prst="straightConnector1">
            <a:avLst/>
          </a:prstGeom>
          <a:ln w="381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CF4B1EA8-0833-A43A-563F-6D76F351C72B}"/>
              </a:ext>
            </a:extLst>
          </p:cNvPr>
          <p:cNvSpPr/>
          <p:nvPr/>
        </p:nvSpPr>
        <p:spPr>
          <a:xfrm>
            <a:off x="3806036" y="3661011"/>
            <a:ext cx="3443648" cy="958533"/>
          </a:xfrm>
          <a:prstGeom prst="rect">
            <a:avLst/>
          </a:prstGeom>
          <a:solidFill>
            <a:schemeClr val="accent6">
              <a:lumMod val="40000"/>
              <a:lumOff val="6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r>
              <a:rPr lang="en-US" sz="1800" dirty="0">
                <a:solidFill>
                  <a:schemeClr val="tx1"/>
                </a:solidFill>
                <a:latin typeface="Consolas" panose="020B0609020204030204" pitchFamily="49" charset="0"/>
              </a:rPr>
              <a:t>console.log(  `example1(10) finishing`</a:t>
            </a:r>
          </a:p>
          <a:p>
            <a:pPr algn="l"/>
            <a:r>
              <a:rPr lang="en-US" sz="1800" dirty="0">
                <a:solidFill>
                  <a:schemeClr val="tx1"/>
                </a:solidFill>
                <a:latin typeface="Consolas" panose="020B0609020204030204" pitchFamily="49" charset="0"/>
              </a:rPr>
              <a:t>);</a:t>
            </a:r>
          </a:p>
        </p:txBody>
      </p:sp>
      <p:sp>
        <p:nvSpPr>
          <p:cNvPr id="29" name="Freeform: Shape 28">
            <a:extLst>
              <a:ext uri="{FF2B5EF4-FFF2-40B4-BE49-F238E27FC236}">
                <a16:creationId xmlns:a16="http://schemas.microsoft.com/office/drawing/2014/main" id="{52281B3E-CB40-D549-5B45-D4ED80F577E9}"/>
              </a:ext>
            </a:extLst>
          </p:cNvPr>
          <p:cNvSpPr/>
          <p:nvPr/>
        </p:nvSpPr>
        <p:spPr>
          <a:xfrm>
            <a:off x="2864830" y="3335075"/>
            <a:ext cx="1335353" cy="359102"/>
          </a:xfrm>
          <a:custGeom>
            <a:avLst/>
            <a:gdLst>
              <a:gd name="connsiteX0" fmla="*/ 0 w 1340096"/>
              <a:gd name="connsiteY0" fmla="*/ 661393 h 734545"/>
              <a:gd name="connsiteX1" fmla="*/ 685800 w 1340096"/>
              <a:gd name="connsiteY1" fmla="*/ 615673 h 734545"/>
              <a:gd name="connsiteX2" fmla="*/ 676656 w 1340096"/>
              <a:gd name="connsiteY2" fmla="*/ 85321 h 734545"/>
              <a:gd name="connsiteX3" fmla="*/ 1243584 w 1340096"/>
              <a:gd name="connsiteY3" fmla="*/ 67033 h 734545"/>
              <a:gd name="connsiteX4" fmla="*/ 1335024 w 1340096"/>
              <a:gd name="connsiteY4" fmla="*/ 734545 h 734545"/>
              <a:gd name="connsiteX0" fmla="*/ 0 w 1340096"/>
              <a:gd name="connsiteY0" fmla="*/ 594970 h 668122"/>
              <a:gd name="connsiteX1" fmla="*/ 685800 w 1340096"/>
              <a:gd name="connsiteY1" fmla="*/ 549250 h 668122"/>
              <a:gd name="connsiteX2" fmla="*/ 1243584 w 1340096"/>
              <a:gd name="connsiteY2" fmla="*/ 610 h 668122"/>
              <a:gd name="connsiteX3" fmla="*/ 1335024 w 1340096"/>
              <a:gd name="connsiteY3" fmla="*/ 668122 h 668122"/>
              <a:gd name="connsiteX0" fmla="*/ 0 w 1335301"/>
              <a:gd name="connsiteY0" fmla="*/ 585835 h 658987"/>
              <a:gd name="connsiteX1" fmla="*/ 685800 w 1335301"/>
              <a:gd name="connsiteY1" fmla="*/ 540115 h 658987"/>
              <a:gd name="connsiteX2" fmla="*/ 1014984 w 1335301"/>
              <a:gd name="connsiteY2" fmla="*/ 619 h 658987"/>
              <a:gd name="connsiteX3" fmla="*/ 1335024 w 1335301"/>
              <a:gd name="connsiteY3" fmla="*/ 658987 h 658987"/>
              <a:gd name="connsiteX0" fmla="*/ 0 w 1335301"/>
              <a:gd name="connsiteY0" fmla="*/ 585744 h 662185"/>
              <a:gd name="connsiteX1" fmla="*/ 685800 w 1335301"/>
              <a:gd name="connsiteY1" fmla="*/ 622320 h 662185"/>
              <a:gd name="connsiteX2" fmla="*/ 1014984 w 1335301"/>
              <a:gd name="connsiteY2" fmla="*/ 528 h 662185"/>
              <a:gd name="connsiteX3" fmla="*/ 1335024 w 1335301"/>
              <a:gd name="connsiteY3" fmla="*/ 658896 h 662185"/>
              <a:gd name="connsiteX0" fmla="*/ 0 w 1335312"/>
              <a:gd name="connsiteY0" fmla="*/ 284425 h 357577"/>
              <a:gd name="connsiteX1" fmla="*/ 685800 w 1335312"/>
              <a:gd name="connsiteY1" fmla="*/ 321001 h 357577"/>
              <a:gd name="connsiteX2" fmla="*/ 1024128 w 1335312"/>
              <a:gd name="connsiteY2" fmla="*/ 961 h 357577"/>
              <a:gd name="connsiteX3" fmla="*/ 1335024 w 1335312"/>
              <a:gd name="connsiteY3" fmla="*/ 357577 h 357577"/>
              <a:gd name="connsiteX0" fmla="*/ 0 w 1335312"/>
              <a:gd name="connsiteY0" fmla="*/ 284454 h 357606"/>
              <a:gd name="connsiteX1" fmla="*/ 539496 w 1335312"/>
              <a:gd name="connsiteY1" fmla="*/ 311886 h 357606"/>
              <a:gd name="connsiteX2" fmla="*/ 1024128 w 1335312"/>
              <a:gd name="connsiteY2" fmla="*/ 990 h 357606"/>
              <a:gd name="connsiteX3" fmla="*/ 1335024 w 1335312"/>
              <a:gd name="connsiteY3" fmla="*/ 357606 h 357606"/>
              <a:gd name="connsiteX0" fmla="*/ 0 w 1335353"/>
              <a:gd name="connsiteY0" fmla="*/ 285949 h 359101"/>
              <a:gd name="connsiteX1" fmla="*/ 539496 w 1335353"/>
              <a:gd name="connsiteY1" fmla="*/ 313381 h 359101"/>
              <a:gd name="connsiteX2" fmla="*/ 1024128 w 1335353"/>
              <a:gd name="connsiteY2" fmla="*/ 2485 h 359101"/>
              <a:gd name="connsiteX3" fmla="*/ 1335024 w 1335353"/>
              <a:gd name="connsiteY3" fmla="*/ 359101 h 359101"/>
              <a:gd name="connsiteX0" fmla="*/ 0 w 1335353"/>
              <a:gd name="connsiteY0" fmla="*/ 285949 h 359101"/>
              <a:gd name="connsiteX1" fmla="*/ 768096 w 1335353"/>
              <a:gd name="connsiteY1" fmla="*/ 148789 h 359101"/>
              <a:gd name="connsiteX2" fmla="*/ 1024128 w 1335353"/>
              <a:gd name="connsiteY2" fmla="*/ 2485 h 359101"/>
              <a:gd name="connsiteX3" fmla="*/ 1335024 w 1335353"/>
              <a:gd name="connsiteY3" fmla="*/ 359101 h 359101"/>
              <a:gd name="connsiteX0" fmla="*/ 0 w 1335353"/>
              <a:gd name="connsiteY0" fmla="*/ 286036 h 359188"/>
              <a:gd name="connsiteX1" fmla="*/ 691094 w 1335353"/>
              <a:gd name="connsiteY1" fmla="*/ 129625 h 359188"/>
              <a:gd name="connsiteX2" fmla="*/ 1024128 w 1335353"/>
              <a:gd name="connsiteY2" fmla="*/ 2572 h 359188"/>
              <a:gd name="connsiteX3" fmla="*/ 1335024 w 1335353"/>
              <a:gd name="connsiteY3" fmla="*/ 359188 h 359188"/>
              <a:gd name="connsiteX0" fmla="*/ 0 w 1335353"/>
              <a:gd name="connsiteY0" fmla="*/ 286220 h 359372"/>
              <a:gd name="connsiteX1" fmla="*/ 691094 w 1335353"/>
              <a:gd name="connsiteY1" fmla="*/ 129809 h 359372"/>
              <a:gd name="connsiteX2" fmla="*/ 1024128 w 1335353"/>
              <a:gd name="connsiteY2" fmla="*/ 2756 h 359372"/>
              <a:gd name="connsiteX3" fmla="*/ 1335024 w 1335353"/>
              <a:gd name="connsiteY3" fmla="*/ 359372 h 359372"/>
              <a:gd name="connsiteX0" fmla="*/ 0 w 1335353"/>
              <a:gd name="connsiteY0" fmla="*/ 286220 h 359372"/>
              <a:gd name="connsiteX1" fmla="*/ 691094 w 1335353"/>
              <a:gd name="connsiteY1" fmla="*/ 129809 h 359372"/>
              <a:gd name="connsiteX2" fmla="*/ 1024128 w 1335353"/>
              <a:gd name="connsiteY2" fmla="*/ 2756 h 359372"/>
              <a:gd name="connsiteX3" fmla="*/ 1335024 w 1335353"/>
              <a:gd name="connsiteY3" fmla="*/ 359372 h 359372"/>
              <a:gd name="connsiteX0" fmla="*/ 0 w 1335353"/>
              <a:gd name="connsiteY0" fmla="*/ 285950 h 359102"/>
              <a:gd name="connsiteX1" fmla="*/ 1024128 w 1335353"/>
              <a:gd name="connsiteY1" fmla="*/ 2486 h 359102"/>
              <a:gd name="connsiteX2" fmla="*/ 1335024 w 1335353"/>
              <a:gd name="connsiteY2" fmla="*/ 359102 h 359102"/>
            </a:gdLst>
            <a:ahLst/>
            <a:cxnLst>
              <a:cxn ang="0">
                <a:pos x="connsiteX0" y="connsiteY0"/>
              </a:cxn>
              <a:cxn ang="0">
                <a:pos x="connsiteX1" y="connsiteY1"/>
              </a:cxn>
              <a:cxn ang="0">
                <a:pos x="connsiteX2" y="connsiteY2"/>
              </a:cxn>
            </a:cxnLst>
            <a:rect l="l" t="t" r="r" b="b"/>
            <a:pathLst>
              <a:path w="1335353" h="359102">
                <a:moveTo>
                  <a:pt x="0" y="285950"/>
                </a:moveTo>
                <a:cubicBezTo>
                  <a:pt x="213360" y="226895"/>
                  <a:pt x="801624" y="-9706"/>
                  <a:pt x="1024128" y="2486"/>
                </a:cubicBezTo>
                <a:cubicBezTo>
                  <a:pt x="1161288" y="-17326"/>
                  <a:pt x="1344168" y="79448"/>
                  <a:pt x="1335024" y="359102"/>
                </a:cubicBezTo>
              </a:path>
            </a:pathLst>
          </a:custGeom>
          <a:noFill/>
          <a:ln w="38100">
            <a:solidFill>
              <a:srgbClr val="0070C0"/>
            </a:solidFill>
            <a:headEnd type="oval"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C888C44D-C93C-E628-1CD6-98AD7E77AA17}"/>
              </a:ext>
            </a:extLst>
          </p:cNvPr>
          <p:cNvSpPr txBox="1"/>
          <p:nvPr/>
        </p:nvSpPr>
        <p:spPr>
          <a:xfrm>
            <a:off x="5632704" y="5815584"/>
            <a:ext cx="4836111" cy="90003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sz="2000" dirty="0">
                <a:solidFill>
                  <a:srgbClr val="FF0000"/>
                </a:solidFill>
                <a:latin typeface="Verdana" panose="020B0604030504040204" pitchFamily="34" charset="0"/>
                <a:ea typeface="Verdana" panose="020B0604030504040204" pitchFamily="34" charset="0"/>
              </a:rPr>
              <a:t>Important: </a:t>
            </a:r>
          </a:p>
          <a:p>
            <a:pPr algn="l"/>
            <a:r>
              <a:rPr lang="en-US" sz="2000" dirty="0">
                <a:solidFill>
                  <a:schemeClr val="tx1"/>
                </a:solidFill>
                <a:latin typeface="Verdana" panose="020B0604030504040204" pitchFamily="34" charset="0"/>
                <a:ea typeface="Verdana" panose="020B0604030504040204" pitchFamily="34" charset="0"/>
              </a:rPr>
              <a:t>The console.log can't run until </a:t>
            </a:r>
          </a:p>
          <a:p>
            <a:pPr algn="l"/>
            <a:r>
              <a:rPr lang="en-US" sz="2000" dirty="0">
                <a:solidFill>
                  <a:schemeClr val="tx1"/>
                </a:solidFill>
                <a:latin typeface="Verdana" panose="020B0604030504040204" pitchFamily="34" charset="0"/>
                <a:ea typeface="Verdana" panose="020B0604030504040204" pitchFamily="34" charset="0"/>
              </a:rPr>
              <a:t>after the 'more code' finishes </a:t>
            </a:r>
          </a:p>
        </p:txBody>
      </p:sp>
      <p:sp>
        <p:nvSpPr>
          <p:cNvPr id="31" name="TextBox 30">
            <a:extLst>
              <a:ext uri="{FF2B5EF4-FFF2-40B4-BE49-F238E27FC236}">
                <a16:creationId xmlns:a16="http://schemas.microsoft.com/office/drawing/2014/main" id="{9BD30B9A-DE16-5AAE-ADFB-7ACB40482A92}"/>
              </a:ext>
            </a:extLst>
          </p:cNvPr>
          <p:cNvSpPr txBox="1"/>
          <p:nvPr/>
        </p:nvSpPr>
        <p:spPr>
          <a:xfrm>
            <a:off x="4718304" y="5358384"/>
            <a:ext cx="914400" cy="914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endParaRPr lang="en-US" dirty="0">
              <a:solidFill>
                <a:schemeClr val="tx1"/>
              </a:solidFill>
            </a:endParaRPr>
          </a:p>
        </p:txBody>
      </p:sp>
      <p:sp>
        <p:nvSpPr>
          <p:cNvPr id="33" name="Flowchart: Document 32">
            <a:extLst>
              <a:ext uri="{FF2B5EF4-FFF2-40B4-BE49-F238E27FC236}">
                <a16:creationId xmlns:a16="http://schemas.microsoft.com/office/drawing/2014/main" id="{07809D9B-9FC6-C272-FA23-E2AC4390F178}"/>
              </a:ext>
            </a:extLst>
          </p:cNvPr>
          <p:cNvSpPr/>
          <p:nvPr/>
        </p:nvSpPr>
        <p:spPr>
          <a:xfrm>
            <a:off x="838200" y="5815584"/>
            <a:ext cx="3880104" cy="775716"/>
          </a:xfrm>
          <a:prstGeom prst="flowChartDocumen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sz="1800" dirty="0">
                <a:solidFill>
                  <a:schemeClr val="tx1"/>
                </a:solidFill>
                <a:latin typeface="Verdana" panose="020B0604030504040204" pitchFamily="34" charset="0"/>
                <a:ea typeface="Verdana" panose="020B0604030504040204" pitchFamily="34" charset="0"/>
              </a:rPr>
              <a:t>example1(10) starting</a:t>
            </a:r>
          </a:p>
          <a:p>
            <a:pPr algn="l"/>
            <a:r>
              <a:rPr lang="en-US" sz="1800" dirty="0">
                <a:solidFill>
                  <a:schemeClr val="tx1"/>
                </a:solidFill>
                <a:latin typeface="Verdana" panose="020B0604030504040204" pitchFamily="34" charset="0"/>
                <a:ea typeface="Verdana" panose="020B0604030504040204" pitchFamily="34" charset="0"/>
              </a:rPr>
              <a:t>p1 is printing</a:t>
            </a:r>
          </a:p>
        </p:txBody>
      </p:sp>
    </p:spTree>
    <p:extLst>
      <p:ext uri="{BB962C8B-B14F-4D97-AF65-F5344CB8AC3E}">
        <p14:creationId xmlns:p14="http://schemas.microsoft.com/office/powerpoint/2010/main" val="298227458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4E907-F70F-7705-2E0C-803AD7E5B574}"/>
              </a:ext>
            </a:extLst>
          </p:cNvPr>
          <p:cNvSpPr>
            <a:spLocks noGrp="1"/>
          </p:cNvSpPr>
          <p:nvPr>
            <p:ph type="title"/>
          </p:nvPr>
        </p:nvSpPr>
        <p:spPr/>
        <p:txBody>
          <a:bodyPr/>
          <a:lstStyle/>
          <a:p>
            <a:r>
              <a:rPr lang="en-US" dirty="0"/>
              <a:t>Async functions: from the outside in</a:t>
            </a:r>
          </a:p>
        </p:txBody>
      </p:sp>
      <p:sp>
        <p:nvSpPr>
          <p:cNvPr id="3" name="Content Placeholder 2">
            <a:extLst>
              <a:ext uri="{FF2B5EF4-FFF2-40B4-BE49-F238E27FC236}">
                <a16:creationId xmlns:a16="http://schemas.microsoft.com/office/drawing/2014/main" id="{0E59BEC5-42F1-CBC5-94A0-593213FB2B0A}"/>
              </a:ext>
            </a:extLst>
          </p:cNvPr>
          <p:cNvSpPr>
            <a:spLocks noGrp="1"/>
          </p:cNvSpPr>
          <p:nvPr>
            <p:ph idx="1"/>
          </p:nvPr>
        </p:nvSpPr>
        <p:spPr/>
        <p:txBody>
          <a:bodyPr/>
          <a:lstStyle/>
          <a:p>
            <a:r>
              <a:rPr lang="en-US" dirty="0"/>
              <a:t>What can async functions do?</a:t>
            </a:r>
          </a:p>
          <a:p>
            <a:r>
              <a:rPr lang="en-US" dirty="0"/>
              <a:t>What are the typical patterns for applying them?</a:t>
            </a:r>
          </a:p>
        </p:txBody>
      </p:sp>
      <p:sp>
        <p:nvSpPr>
          <p:cNvPr id="4" name="Slide Number Placeholder 3">
            <a:extLst>
              <a:ext uri="{FF2B5EF4-FFF2-40B4-BE49-F238E27FC236}">
                <a16:creationId xmlns:a16="http://schemas.microsoft.com/office/drawing/2014/main" id="{359632F8-DD1C-9C8E-B7A7-277B84A41CE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233859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9E390-39B1-47F6-9B15-726F8342AB97}"/>
              </a:ext>
            </a:extLst>
          </p:cNvPr>
          <p:cNvSpPr>
            <a:spLocks noGrp="1"/>
          </p:cNvSpPr>
          <p:nvPr>
            <p:ph type="title"/>
          </p:nvPr>
        </p:nvSpPr>
        <p:spPr/>
        <p:txBody>
          <a:bodyPr>
            <a:normAutofit/>
          </a:bodyPr>
          <a:lstStyle/>
          <a:p>
            <a:r>
              <a:rPr lang="en-US" dirty="0" err="1"/>
              <a:t>Javascript</a:t>
            </a:r>
            <a:r>
              <a:rPr lang="en-US" dirty="0"/>
              <a:t>/Typescript uses </a:t>
            </a:r>
            <a:r>
              <a:rPr lang="en-US" b="1" dirty="0"/>
              <a:t>cooperative multiprocessing</a:t>
            </a:r>
            <a:endParaRPr lang="en-US" dirty="0"/>
          </a:p>
        </p:txBody>
      </p:sp>
      <p:sp>
        <p:nvSpPr>
          <p:cNvPr id="4" name="Text Placeholder 3">
            <a:extLst>
              <a:ext uri="{FF2B5EF4-FFF2-40B4-BE49-F238E27FC236}">
                <a16:creationId xmlns:a16="http://schemas.microsoft.com/office/drawing/2014/main" id="{0ABAED22-80F7-4901-BE65-632B7CF552B4}"/>
              </a:ext>
            </a:extLst>
          </p:cNvPr>
          <p:cNvSpPr>
            <a:spLocks noGrp="1"/>
          </p:cNvSpPr>
          <p:nvPr>
            <p:ph idx="1"/>
          </p:nvPr>
        </p:nvSpPr>
        <p:spPr>
          <a:xfrm>
            <a:off x="838200" y="1500160"/>
            <a:ext cx="8623852" cy="4351338"/>
          </a:xfrm>
        </p:spPr>
        <p:txBody>
          <a:bodyPr>
            <a:normAutofit/>
          </a:bodyPr>
          <a:lstStyle/>
          <a:p>
            <a:r>
              <a:rPr lang="en-US" dirty="0"/>
              <a:t>In cooperative multiprocessing, </a:t>
            </a:r>
            <a:r>
              <a:rPr lang="en-US" dirty="0">
                <a:solidFill>
                  <a:srgbClr val="FF0000"/>
                </a:solidFill>
              </a:rPr>
              <a:t>only one process is executed at a time.</a:t>
            </a:r>
          </a:p>
          <a:p>
            <a:r>
              <a:rPr lang="en-US" dirty="0">
                <a:solidFill>
                  <a:srgbClr val="FF0000"/>
                </a:solidFill>
              </a:rPr>
              <a:t>Each process pauses when it is convenient </a:t>
            </a:r>
            <a:r>
              <a:rPr lang="en-US" dirty="0"/>
              <a:t>to allow other processes to make progress.</a:t>
            </a:r>
          </a:p>
          <a:p>
            <a:r>
              <a:rPr lang="en-US" dirty="0"/>
              <a:t>To make this practical (and avoid cheating!), we need a programming model that encourages this behavior</a:t>
            </a:r>
          </a:p>
          <a:p>
            <a:endParaRPr lang="en-US" baseline="0" dirty="0"/>
          </a:p>
        </p:txBody>
      </p:sp>
    </p:spTree>
    <p:extLst>
      <p:ext uri="{BB962C8B-B14F-4D97-AF65-F5344CB8AC3E}">
        <p14:creationId xmlns:p14="http://schemas.microsoft.com/office/powerpoint/2010/main" val="9660277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C1908-58CA-47C6-5C4A-CE7041555344}"/>
              </a:ext>
            </a:extLst>
          </p:cNvPr>
          <p:cNvSpPr>
            <a:spLocks noGrp="1"/>
          </p:cNvSpPr>
          <p:nvPr>
            <p:ph type="title"/>
          </p:nvPr>
        </p:nvSpPr>
        <p:spPr/>
        <p:txBody>
          <a:bodyPr/>
          <a:lstStyle/>
          <a:p>
            <a:r>
              <a:rPr lang="en-US" b="1" dirty="0"/>
              <a:t>async/await</a:t>
            </a:r>
            <a:r>
              <a:rPr lang="en-US" dirty="0"/>
              <a:t>: a programming model for cooperative multiprocessing</a:t>
            </a:r>
          </a:p>
        </p:txBody>
      </p:sp>
      <p:sp>
        <p:nvSpPr>
          <p:cNvPr id="3" name="Content Placeholder 2">
            <a:extLst>
              <a:ext uri="{FF2B5EF4-FFF2-40B4-BE49-F238E27FC236}">
                <a16:creationId xmlns:a16="http://schemas.microsoft.com/office/drawing/2014/main" id="{C5A2B572-0791-29A3-3ABE-73504FAE7FC9}"/>
              </a:ext>
            </a:extLst>
          </p:cNvPr>
          <p:cNvSpPr>
            <a:spLocks noGrp="1"/>
          </p:cNvSpPr>
          <p:nvPr>
            <p:ph idx="1"/>
          </p:nvPr>
        </p:nvSpPr>
        <p:spPr/>
        <p:txBody>
          <a:bodyPr/>
          <a:lstStyle/>
          <a:p>
            <a:r>
              <a:rPr lang="en-US" dirty="0"/>
              <a:t>In async/await, the program is organized into a set of "async functions".</a:t>
            </a:r>
          </a:p>
          <a:p>
            <a:r>
              <a:rPr lang="en-US" dirty="0"/>
              <a:t>An async function is like an ordinary function, except that it will pause at two well-defined points in its execution.</a:t>
            </a:r>
          </a:p>
          <a:p>
            <a:r>
              <a:rPr lang="en-US" dirty="0"/>
              <a:t>When one program pauses, the runtime can choose to resume executing any process that is ready to run. </a:t>
            </a:r>
          </a:p>
        </p:txBody>
      </p:sp>
      <p:sp>
        <p:nvSpPr>
          <p:cNvPr id="4" name="Slide Number Placeholder 3">
            <a:extLst>
              <a:ext uri="{FF2B5EF4-FFF2-40B4-BE49-F238E27FC236}">
                <a16:creationId xmlns:a16="http://schemas.microsoft.com/office/drawing/2014/main" id="{39BC67CE-EBDD-3E49-7B69-2C19B45AC44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362121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B6BC9-D17A-04C0-6494-8EC9E3BDD202}"/>
              </a:ext>
            </a:extLst>
          </p:cNvPr>
          <p:cNvSpPr>
            <a:spLocks noGrp="1"/>
          </p:cNvSpPr>
          <p:nvPr>
            <p:ph type="title"/>
          </p:nvPr>
        </p:nvSpPr>
        <p:spPr/>
        <p:txBody>
          <a:bodyPr/>
          <a:lstStyle/>
          <a:p>
            <a:r>
              <a:rPr lang="en-US" dirty="0"/>
              <a:t>A typical async function</a:t>
            </a:r>
          </a:p>
        </p:txBody>
      </p:sp>
      <p:sp>
        <p:nvSpPr>
          <p:cNvPr id="4" name="Slide Number Placeholder 3">
            <a:extLst>
              <a:ext uri="{FF2B5EF4-FFF2-40B4-BE49-F238E27FC236}">
                <a16:creationId xmlns:a16="http://schemas.microsoft.com/office/drawing/2014/main" id="{B547F1A3-4AF0-248D-8B15-63E6DEE8CE1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A9CEBD37-F784-A140-E148-C38031ACAC3B}"/>
              </a:ext>
            </a:extLst>
          </p:cNvPr>
          <p:cNvSpPr txBox="1"/>
          <p:nvPr/>
        </p:nvSpPr>
        <p:spPr>
          <a:xfrm>
            <a:off x="838201" y="1828800"/>
            <a:ext cx="8308888" cy="304698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buNone/>
            </a:pPr>
            <a:r>
              <a:rPr lang="en-US" sz="2400" b="0" dirty="0">
                <a:solidFill>
                  <a:srgbClr val="0000FF"/>
                </a:solidFill>
                <a:effectLst/>
                <a:latin typeface="Consolas" panose="020B0609020204030204" pitchFamily="49" charset="0"/>
              </a:rPr>
              <a:t>async</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function</a:t>
            </a:r>
            <a:r>
              <a:rPr lang="en-US" sz="2400" b="0" dirty="0">
                <a:solidFill>
                  <a:srgbClr val="000000"/>
                </a:solidFill>
                <a:effectLst/>
                <a:latin typeface="Consolas" panose="020B0609020204030204" pitchFamily="49" charset="0"/>
              </a:rPr>
              <a:t> </a:t>
            </a:r>
            <a:r>
              <a:rPr lang="en-US" sz="2400" b="0" dirty="0" err="1">
                <a:solidFill>
                  <a:srgbClr val="000000"/>
                </a:solidFill>
                <a:effectLst/>
                <a:latin typeface="Consolas" panose="020B0609020204030204" pitchFamily="49" charset="0"/>
              </a:rPr>
              <a:t>someFunction</a:t>
            </a:r>
            <a:r>
              <a:rPr lang="en-US" sz="2400" b="0" dirty="0">
                <a:solidFill>
                  <a:srgbClr val="000000"/>
                </a:solidFill>
                <a:effectLst/>
                <a:latin typeface="Consolas" panose="020B0609020204030204" pitchFamily="49" charset="0"/>
              </a:rPr>
              <a:t>(</a:t>
            </a:r>
            <a:r>
              <a:rPr lang="en-US" sz="2400" b="0" dirty="0" err="1">
                <a:solidFill>
                  <a:srgbClr val="000000"/>
                </a:solidFill>
                <a:effectLst/>
                <a:latin typeface="Consolas" panose="020B0609020204030204" pitchFamily="49" charset="0"/>
              </a:rPr>
              <a:t>i</a:t>
            </a:r>
            <a:r>
              <a:rPr lang="en-US" sz="2400" b="0" dirty="0">
                <a:solidFill>
                  <a:srgbClr val="000000"/>
                </a:solidFill>
                <a:effectLst/>
                <a:latin typeface="Consolas" panose="020B0609020204030204" pitchFamily="49" charset="0"/>
              </a:rPr>
              <a:t>: number) {</a:t>
            </a:r>
          </a:p>
          <a:p>
            <a:pPr algn="l">
              <a:buNone/>
            </a:pP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const</a:t>
            </a:r>
            <a:r>
              <a:rPr lang="en-US" sz="2400" b="0" dirty="0">
                <a:solidFill>
                  <a:srgbClr val="000000"/>
                </a:solidFill>
                <a:effectLst/>
                <a:latin typeface="Consolas" panose="020B0609020204030204" pitchFamily="49" charset="0"/>
              </a:rPr>
              <a:t> j = </a:t>
            </a:r>
            <a:r>
              <a:rPr lang="en-US" sz="2400" b="0" dirty="0" err="1">
                <a:solidFill>
                  <a:srgbClr val="000000"/>
                </a:solidFill>
                <a:effectLst/>
                <a:latin typeface="Consolas" panose="020B0609020204030204" pitchFamily="49" charset="0"/>
              </a:rPr>
              <a:t>i</a:t>
            </a:r>
            <a:r>
              <a:rPr lang="en-US" sz="2400" b="0" dirty="0">
                <a:solidFill>
                  <a:srgbClr val="000000"/>
                </a:solidFill>
                <a:effectLst/>
                <a:latin typeface="Consolas" panose="020B0609020204030204" pitchFamily="49" charset="0"/>
              </a:rPr>
              <a:t> + </a:t>
            </a:r>
            <a:r>
              <a:rPr lang="en-US" sz="2400" b="0" dirty="0">
                <a:solidFill>
                  <a:srgbClr val="098658"/>
                </a:solidFill>
                <a:effectLst/>
                <a:latin typeface="Consolas" panose="020B0609020204030204" pitchFamily="49" charset="0"/>
              </a:rPr>
              <a:t>1</a:t>
            </a:r>
            <a:r>
              <a:rPr lang="en-US" sz="2400" b="0" dirty="0">
                <a:solidFill>
                  <a:srgbClr val="000000"/>
                </a:solidFill>
                <a:effectLst/>
                <a:latin typeface="Consolas" panose="020B0609020204030204" pitchFamily="49" charset="0"/>
              </a:rPr>
              <a:t>;</a:t>
            </a:r>
          </a:p>
          <a:p>
            <a:pPr algn="l">
              <a:buNone/>
            </a:pPr>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 </a:t>
            </a:r>
            <a:endParaRPr lang="en-US" sz="2400" b="0" dirty="0">
              <a:solidFill>
                <a:srgbClr val="000000"/>
              </a:solidFill>
              <a:effectLst/>
              <a:latin typeface="Consolas" panose="020B0609020204030204" pitchFamily="49" charset="0"/>
            </a:endParaRPr>
          </a:p>
          <a:p>
            <a:pPr algn="l">
              <a:buNone/>
            </a:pP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const</a:t>
            </a:r>
            <a:r>
              <a:rPr lang="en-US" sz="2400" b="0" dirty="0">
                <a:solidFill>
                  <a:srgbClr val="000000"/>
                </a:solidFill>
                <a:effectLst/>
                <a:latin typeface="Consolas" panose="020B0609020204030204" pitchFamily="49" charset="0"/>
              </a:rPr>
              <a:t> k = </a:t>
            </a:r>
            <a:r>
              <a:rPr lang="en-US" sz="2400" b="0" dirty="0">
                <a:solidFill>
                  <a:srgbClr val="0000FF"/>
                </a:solidFill>
                <a:effectLst/>
                <a:latin typeface="Consolas" panose="020B0609020204030204" pitchFamily="49" charset="0"/>
              </a:rPr>
              <a:t>await</a:t>
            </a:r>
            <a:r>
              <a:rPr lang="en-US" sz="2400" b="0" dirty="0">
                <a:solidFill>
                  <a:srgbClr val="000000"/>
                </a:solidFill>
                <a:effectLst/>
                <a:latin typeface="Consolas" panose="020B0609020204030204" pitchFamily="49" charset="0"/>
              </a:rPr>
              <a:t> </a:t>
            </a:r>
            <a:r>
              <a:rPr lang="en-US" sz="2400" b="0" dirty="0" err="1">
                <a:solidFill>
                  <a:srgbClr val="000000"/>
                </a:solidFill>
                <a:effectLst/>
                <a:latin typeface="Consolas" panose="020B0609020204030204" pitchFamily="49" charset="0"/>
              </a:rPr>
              <a:t>someOtherAsyncFunction</a:t>
            </a:r>
            <a:r>
              <a:rPr lang="en-US" sz="2400" b="0" dirty="0">
                <a:solidFill>
                  <a:srgbClr val="000000"/>
                </a:solidFill>
                <a:effectLst/>
                <a:latin typeface="Consolas" panose="020B0609020204030204" pitchFamily="49" charset="0"/>
              </a:rPr>
              <a:t>(j);</a:t>
            </a:r>
          </a:p>
          <a:p>
            <a:pPr algn="l">
              <a:buNone/>
            </a:pPr>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a:t>
            </a:r>
            <a:endParaRPr lang="en-US" sz="2400" b="0" dirty="0">
              <a:solidFill>
                <a:srgbClr val="000000"/>
              </a:solidFill>
              <a:effectLst/>
              <a:latin typeface="Consolas" panose="020B0609020204030204" pitchFamily="49" charset="0"/>
            </a:endParaRPr>
          </a:p>
          <a:p>
            <a:pPr algn="l">
              <a:buNone/>
            </a:pP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const</a:t>
            </a:r>
            <a:r>
              <a:rPr lang="en-US" sz="2400" b="0" dirty="0">
                <a:solidFill>
                  <a:srgbClr val="000000"/>
                </a:solidFill>
                <a:effectLst/>
                <a:latin typeface="Consolas" panose="020B0609020204030204" pitchFamily="49" charset="0"/>
              </a:rPr>
              <a:t> m = k + </a:t>
            </a:r>
            <a:r>
              <a:rPr lang="en-US" sz="2400" b="0" dirty="0">
                <a:solidFill>
                  <a:srgbClr val="098658"/>
                </a:solidFill>
                <a:effectLst/>
                <a:latin typeface="Consolas" panose="020B0609020204030204" pitchFamily="49" charset="0"/>
              </a:rPr>
              <a:t>100</a:t>
            </a:r>
            <a:endParaRPr lang="en-US" sz="2400" b="0" dirty="0">
              <a:solidFill>
                <a:srgbClr val="000000"/>
              </a:solidFill>
              <a:effectLst/>
              <a:latin typeface="Consolas" panose="020B0609020204030204" pitchFamily="49" charset="0"/>
            </a:endParaRPr>
          </a:p>
          <a:p>
            <a:pPr algn="l">
              <a:buNone/>
            </a:pP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return</a:t>
            </a:r>
            <a:r>
              <a:rPr lang="en-US" sz="2400" b="0" dirty="0">
                <a:solidFill>
                  <a:srgbClr val="000000"/>
                </a:solidFill>
                <a:effectLst/>
                <a:latin typeface="Consolas" panose="020B0609020204030204" pitchFamily="49" charset="0"/>
              </a:rPr>
              <a:t> m;</a:t>
            </a:r>
          </a:p>
          <a:p>
            <a:pPr algn="l"/>
            <a:r>
              <a:rPr lang="en-US" sz="24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4456118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FFFF00"/>
        </a:solidFill>
        <a:ln>
          <a:solidFill>
            <a:srgbClr val="0070C0"/>
          </a:solidFill>
        </a:ln>
      </a:spPr>
      <a:bodyPr rtlCol="0" anchor="ctr"/>
      <a:lstStyle>
        <a:defPPr algn="l">
          <a:defRPr sz="2800"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tailEnd type="arrow" w="lg" len="lg"/>
        </a:ln>
      </a:spPr>
      <a:bodyPr/>
      <a:lstStyle/>
      <a:style>
        <a:lnRef idx="1">
          <a:schemeClr val="accent1"/>
        </a:lnRef>
        <a:fillRef idx="0">
          <a:schemeClr val="accent1"/>
        </a:fillRef>
        <a:effectRef idx="0">
          <a:schemeClr val="accent1"/>
        </a:effectRef>
        <a:fontRef idx="minor">
          <a:schemeClr val="tx1"/>
        </a:fontRef>
      </a:style>
    </a:lnDef>
    <a:txDef>
      <a:spPr>
        <a:noFill/>
        <a:ln>
          <a:noFill/>
        </a:ln>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l">
          <a:defRPr sz="2000" dirty="0" smtClean="0">
            <a:solidFill>
              <a:schemeClr val="tx1"/>
            </a:solidFill>
            <a:latin typeface="Verdana" panose="020B0604030504040204" pitchFamily="34" charset="0"/>
            <a:ea typeface="Verdana" panose="020B0604030504040204" pitchFamily="34" charset="0"/>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
  <TotalTime>29117</TotalTime>
  <Words>7943</Words>
  <Application>Microsoft Office PowerPoint</Application>
  <PresentationFormat>Widescreen</PresentationFormat>
  <Paragraphs>858</Paragraphs>
  <Slides>62</Slides>
  <Notes>48</Notes>
  <HiddenSlides>1</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62</vt:i4>
      </vt:variant>
    </vt:vector>
  </HeadingPairs>
  <TitlesOfParts>
    <vt:vector size="72" baseType="lpstr">
      <vt:lpstr>Arial</vt:lpstr>
      <vt:lpstr>Calibri</vt:lpstr>
      <vt:lpstr>Consolas</vt:lpstr>
      <vt:lpstr>Courier</vt:lpstr>
      <vt:lpstr>Helvetica Neue</vt:lpstr>
      <vt:lpstr>Ink Free</vt:lpstr>
      <vt:lpstr>Lucida Console</vt:lpstr>
      <vt:lpstr>Verdana</vt:lpstr>
      <vt:lpstr>Wingdings</vt:lpstr>
      <vt:lpstr>Office Theme</vt:lpstr>
      <vt:lpstr>CS 4530: Fundamentals of Software Engineering  Module 06: Concurrency Patterns in Typescript</vt:lpstr>
      <vt:lpstr>Asynchronous Programming: we've been teaching it all wrong (again)</vt:lpstr>
      <vt:lpstr>Learning Goals for this Lesson</vt:lpstr>
      <vt:lpstr>Your app probably spends most of its time waiting</vt:lpstr>
      <vt:lpstr>We achieve this goal using two techniques:   1. cooperative multiprocessing    2. non-blocking IO</vt:lpstr>
      <vt:lpstr>Most OS's use pre-emptive multiprocessing</vt:lpstr>
      <vt:lpstr>Javascript/Typescript uses cooperative multiprocessing</vt:lpstr>
      <vt:lpstr>async/await: a programming model for cooperative multiprocessing</vt:lpstr>
      <vt:lpstr>A typical async function</vt:lpstr>
      <vt:lpstr>An async function can pause in exactly two places</vt:lpstr>
      <vt:lpstr>Those are the ONLY places an async function can pause.</vt:lpstr>
      <vt:lpstr>Terminology: promises and run-to-completion</vt:lpstr>
      <vt:lpstr>Programming with async/await</vt:lpstr>
      <vt:lpstr>Example:</vt:lpstr>
      <vt:lpstr>Use Promise.all to execute several requests concurrently</vt:lpstr>
      <vt:lpstr>If you add awaits, the requests will be processed sequentially</vt:lpstr>
      <vt:lpstr>…but it would be much slower</vt:lpstr>
      <vt:lpstr>Why is that?  Visualizing Promise.all</vt:lpstr>
      <vt:lpstr>Requests can also be chained</vt:lpstr>
      <vt:lpstr>Recover from errors with try/catch</vt:lpstr>
      <vt:lpstr>try/catch, continued</vt:lpstr>
      <vt:lpstr>Pattern for testing an async function</vt:lpstr>
      <vt:lpstr>AntiPattern 1: unawaited promise</vt:lpstr>
      <vt:lpstr>What just happened?</vt:lpstr>
      <vt:lpstr>Wow! That was complicated!</vt:lpstr>
      <vt:lpstr>AntiPattern1a: async with no await</vt:lpstr>
      <vt:lpstr>AntiPattern 2: Side-effect before await</vt:lpstr>
      <vt:lpstr>How does JS Engine make this happen?</vt:lpstr>
      <vt:lpstr>We achieve this goal using two techniques:   1. cooperative multiprocessing    2. non-blocking IO </vt:lpstr>
      <vt:lpstr>Answer: JS/TS has some primitives for starting a non-blocking computation</vt:lpstr>
      <vt:lpstr>Pattern for starting a concurrent computation using non-blocking I/O</vt:lpstr>
      <vt:lpstr>Let’s put it all together</vt:lpstr>
      <vt:lpstr>Here is a quick demo for you</vt:lpstr>
      <vt:lpstr>Everything after here is old</vt:lpstr>
      <vt:lpstr>General Rules for Writing Asynchronous Code</vt:lpstr>
      <vt:lpstr>An Example Task Using the Transcript Server</vt:lpstr>
      <vt:lpstr>Generating a promise for each student</vt:lpstr>
      <vt:lpstr>Running the student processes concurrently</vt:lpstr>
      <vt:lpstr>Output</vt:lpstr>
      <vt:lpstr>But what if there’s an error?</vt:lpstr>
      <vt:lpstr>Need to catch the error </vt:lpstr>
      <vt:lpstr>And recover from the error…</vt:lpstr>
      <vt:lpstr>New output</vt:lpstr>
      <vt:lpstr>Odds and Ends You Should Know About</vt:lpstr>
      <vt:lpstr>This is not Java!</vt:lpstr>
      <vt:lpstr>But you can still have a data race</vt:lpstr>
      <vt:lpstr>Async/await code is compiled into promise/then code</vt:lpstr>
      <vt:lpstr>Promises Enforce Ordering Through “Then”</vt:lpstr>
      <vt:lpstr>The Self-Ticking Clock</vt:lpstr>
      <vt:lpstr>Async/Await Programming Activity</vt:lpstr>
      <vt:lpstr>Review</vt:lpstr>
      <vt:lpstr>Javascript/Typescript uses cooperative multiprocessing  //old..</vt:lpstr>
      <vt:lpstr>A promise can be in one of exactly 3 states</vt:lpstr>
      <vt:lpstr>Subcategories of Pending Promises</vt:lpstr>
      <vt:lpstr>A snapshot of the promise pool</vt:lpstr>
      <vt:lpstr>When the currently executing promise succeeds, the pool will look like this:</vt:lpstr>
      <vt:lpstr>Any ready promise can be chosen as the next promise to be executed</vt:lpstr>
      <vt:lpstr>Computations always run until they are completed.</vt:lpstr>
      <vt:lpstr>async/await: from the inside out</vt:lpstr>
      <vt:lpstr>The promise pool before before calling example1()</vt:lpstr>
      <vt:lpstr>The promise pool after calling example1()</vt:lpstr>
      <vt:lpstr>Async functions: from the outside 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4350: Fundamentals of Software Engineering Lesson 4.1: Concurrent Programming Models</dc:title>
  <dc:creator>Mitchell Wand</dc:creator>
  <cp:lastModifiedBy>Mitchell Wand</cp:lastModifiedBy>
  <cp:revision>109</cp:revision>
  <dcterms:modified xsi:type="dcterms:W3CDTF">2025-07-10T20:27:21Z</dcterms:modified>
</cp:coreProperties>
</file>