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42" r:id="rId2"/>
    <p:sldId id="343" r:id="rId3"/>
    <p:sldId id="344" r:id="rId4"/>
    <p:sldId id="257" r:id="rId5"/>
    <p:sldId id="258" r:id="rId6"/>
    <p:sldId id="259" r:id="rId7"/>
    <p:sldId id="260" r:id="rId8"/>
    <p:sldId id="34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8" r:id="rId17"/>
    <p:sldId id="301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howGuides="1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F8C90-9B51-704B-82DB-347ACEBEAC4E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8A9A4-704A-8748-A761-85448B1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8A9A4-704A-8748-A761-85448B115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r>
              <a:rPr lang="en-US" dirty="0"/>
              <a:t>Part 2 is the largest portion of the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refer to the activity on STRIDE and walk through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8A9A4-704A-8748-A761-85448B115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9049-B70F-4A47-2F74-4F44FFEC0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BBA33-3853-0FAA-C2A2-3338E20C9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E2A7-D0E2-90AC-C465-19F5D112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9E2B-1AF8-CF43-B635-84BA43A22A33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3AF8-34BA-2E0F-E6CD-281D6996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683-8001-9655-8C5D-6677DB9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67A-74F1-BF24-D683-B0C5E88A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7CA5B-D7A5-ADD1-F25B-CEE1C9B6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FAF2-3582-99D0-55C9-C23DA742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260A-20EC-9B48-9B4D-8987A7A181A8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78F6-6D25-E33E-920B-E3B020CA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46C7-A984-DF8B-2373-7D41E9AC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9A830-C6EE-06ED-574D-41D1AE6DE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FAE64-DBBA-17B4-F810-CD590DC3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9E5F-137D-E171-428D-B1525590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C21B-9CBB-8348-AF86-0747D53C257D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CEB1-42CD-69F7-BD07-D9C99960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3C05-D1E8-ED60-5810-4397DA62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41DF-F166-9ADB-C1AA-D3719646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51D9-B020-74C2-7873-788FBFEB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C720-6D2C-2C43-C96B-C82502F0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73A5-9164-484E-A95C-F1323E17BC52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4886-78B5-059C-D34D-A996AD1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657D-8FE1-3737-1516-BEC2F79E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A94D-311E-6643-DA2C-35EA9D1A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E2D2-33C4-DCF1-A3EB-E3B3EA0A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FA26-B933-EADC-504B-A11D941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A0DC-C5C4-1E4A-8FC6-5AADCEFF3A3B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D102-BD89-A6A8-E26B-2BD264F6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42C7-19B4-96CC-EE60-9D2B1C6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6A45-9D6F-A1BB-D973-8C8554DE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59F3-8D4C-1C1A-9941-FC6153332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7A65-46FE-FBF7-03E3-6C22A668E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504FA-DD6D-B5ED-AC52-7F9D1FC8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7EAE-9975-A948-A583-80DF2C487C6A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3E94-0CE8-A84F-D901-9027830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B766E-8197-CCF2-F75D-10B47F43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3887-05F9-A177-A91F-28D31AAC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31BB-7245-5BB7-68C6-4912A8E31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F5188-8662-2C66-B8AA-3B40DE832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FFE70-FDEC-86DD-238E-08FC0D77C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BCAF2-C195-1087-6D2C-72E210F8E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BAE49-AA46-0F57-A796-04ABA77C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8E94-1248-D84B-A40E-8D9ABEEF7758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1F7A6-BD32-3301-A15A-29F8119B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5C876-6359-42F5-90B6-DF765790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C64-E922-276B-9531-FF3AF9D3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FCF5-D3BE-C7A9-0962-E53BA3E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A6C-1598-1247-B311-BB605D8B576E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BFDE8-6CCC-5B29-38CC-CAB4F1F6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EBAE0-D4E4-C656-61EE-4A33CB44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1ED79-4276-7893-B818-9C481C70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895D-82EF-8741-B612-36887567AC91}" type="datetime1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376B9-A6D7-7D72-8378-C2C2D4D0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64B5-BCAA-11BC-E2A0-CF498679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5F78-4BC1-50FD-CFEA-AA24522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2723-9FF8-26BF-253B-09F9B4F6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78D6-DE91-C97B-FE87-72568A1EC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E2EA-1532-0EFB-7648-F6733BC7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30BC-415D-1A43-9C2D-CEEC003176C6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FC2AE-FE68-5972-DACA-C11EDC5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E63C0-2F30-F6E1-001B-58F2251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987-E880-AC3D-D11F-191F2647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AD5D2-62F8-5699-8D2A-20DEBC302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7639-A410-D9F7-820E-55227757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BD055-C80D-EE09-2C36-F6FF3629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F526-2EB3-9B47-95EC-CD521DF23DAB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5DEE1-0F3E-46CA-C121-04089930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8788-42EE-12DD-A164-7132C424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3644D-9CFF-6B75-4C63-C73DAB6E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AC80-D442-9C4F-882A-E8F4F774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ECDB-CA59-FDE5-A11E-41CDE0821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8E5B3-3BDD-8B42-9964-46BA63CA2926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733A-CBD7-C86E-6D71-1452ADDE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57CD-428D-1752-E516-89BB6B253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agile-threat-modell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S 4530 &amp; CS 5500…"/>
          <p:cNvSpPr txBox="1">
            <a:spLocks noGrp="1"/>
          </p:cNvSpPr>
          <p:nvPr>
            <p:ph type="ctrTitle"/>
          </p:nvPr>
        </p:nvSpPr>
        <p:spPr>
          <a:xfrm>
            <a:off x="595423" y="1600200"/>
            <a:ext cx="10600661" cy="165576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 4530: Fundamentals of Software Engineering</a:t>
            </a:r>
          </a:p>
          <a:p>
            <a:pPr algn="l"/>
            <a:endParaRPr sz="3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</a:t>
            </a:r>
            <a:r>
              <a:rPr lang="en-US"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2.2</a:t>
            </a:r>
            <a:r>
              <a:rPr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Threat Modeling</a:t>
            </a:r>
            <a:endParaRPr sz="3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Jonathan Bell, John Boyland, Mitch Wand…"/>
          <p:cNvSpPr txBox="1">
            <a:spLocks noGrp="1"/>
          </p:cNvSpPr>
          <p:nvPr>
            <p:ph type="subTitle" sz="half" idx="1"/>
          </p:nvPr>
        </p:nvSpPr>
        <p:spPr>
          <a:xfrm>
            <a:off x="684028" y="4237869"/>
            <a:ext cx="9144000" cy="1655762"/>
          </a:xfrm>
          <a:prstGeom prst="rect">
            <a:avLst/>
          </a:prstGeom>
        </p:spPr>
        <p:txBody>
          <a:bodyPr/>
          <a:lstStyle/>
          <a:p>
            <a:pPr algn="l" defTabSz="777240">
              <a:spcBef>
                <a:spcPts val="800"/>
              </a:spcBef>
              <a:defRPr sz="2125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Adeel Bhutta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Joydeep Mitra and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Mitch Wand</a:t>
            </a:r>
          </a:p>
          <a:p>
            <a:pPr algn="l" defTabSz="777240">
              <a:spcBef>
                <a:spcPts val="800"/>
              </a:spcBef>
              <a:defRPr sz="2125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Khoury College of Computer Sciences</a:t>
            </a:r>
          </a:p>
          <a:p>
            <a:pPr algn="l" defTabSz="777240">
              <a:spcBef>
                <a:spcPts val="800"/>
              </a:spcBef>
              <a:defRPr sz="2125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777240">
              <a:spcBef>
                <a:spcPts val="800"/>
              </a:spcBef>
              <a:defRPr sz="2125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© 202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, released under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CC BY-SA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BB0A-E5B4-A0CB-17A4-6F49DA53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9BF43-53D1-B197-F3AF-D2FAB5A4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6"/>
            <a:ext cx="9553661" cy="293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Bradley Hand ITC" panose="020F0502020204030204" pitchFamily="34" charset="0"/>
                <a:ea typeface="Annai MN" pitchFamily="2" charset="77"/>
                <a:cs typeface="Bradley Hand ITC" panose="020F0502020204030204" pitchFamily="34" charset="0"/>
              </a:rPr>
              <a:t>“As a customer, I need a page where I can see my customer details so I can confirm they are correct”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FE48-4498-E133-5A22-4F9925970A2F}"/>
              </a:ext>
            </a:extLst>
          </p:cNvPr>
          <p:cNvSpPr txBox="1"/>
          <p:nvPr/>
        </p:nvSpPr>
        <p:spPr>
          <a:xfrm>
            <a:off x="891424" y="3818829"/>
            <a:ext cx="62943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An Epic (high-level requirement) in Agile</a:t>
            </a:r>
          </a:p>
          <a:p>
            <a:r>
              <a:rPr lang="en-US" sz="2800" i="1" dirty="0"/>
              <a:t>- Epics are specified as user stories</a:t>
            </a:r>
          </a:p>
          <a:p>
            <a:r>
              <a:rPr lang="en-US" sz="2800" i="1" dirty="0"/>
              <a:t>- and broken down into sprints.</a:t>
            </a:r>
          </a:p>
        </p:txBody>
      </p:sp>
    </p:spTree>
    <p:extLst>
      <p:ext uri="{BB962C8B-B14F-4D97-AF65-F5344CB8AC3E}">
        <p14:creationId xmlns:p14="http://schemas.microsoft.com/office/powerpoint/2010/main" val="36424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0CB4-ABE1-91A8-7251-DF2D3AC6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C2E9-E0CF-9509-B5D2-7F7D3139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dirty="0"/>
              <a:t>What are we building?</a:t>
            </a:r>
          </a:p>
          <a:p>
            <a:r>
              <a:rPr lang="en-US" dirty="0"/>
              <a:t>Use a sketch to represent</a:t>
            </a:r>
          </a:p>
          <a:p>
            <a:pPr lvl="1"/>
            <a:r>
              <a:rPr lang="en-US" sz="2800" dirty="0"/>
              <a:t>relevant components</a:t>
            </a:r>
          </a:p>
          <a:p>
            <a:pPr lvl="1"/>
            <a:r>
              <a:rPr lang="en-US" sz="2800" dirty="0"/>
              <a:t>users that interact with a component</a:t>
            </a:r>
          </a:p>
          <a:p>
            <a:pPr lvl="1"/>
            <a:r>
              <a:rPr lang="en-US" sz="2800" dirty="0"/>
              <a:t>collaborative components</a:t>
            </a:r>
          </a:p>
        </p:txBody>
      </p:sp>
      <p:pic>
        <p:nvPicPr>
          <p:cNvPr id="1026" name="Picture 2" descr="Several rectangular boxes with text&#10;&#10;Description automatically generated with medium confidence">
            <a:extLst>
              <a:ext uri="{FF2B5EF4-FFF2-40B4-BE49-F238E27FC236}">
                <a16:creationId xmlns:a16="http://schemas.microsoft.com/office/drawing/2014/main" id="{C1950D2E-63E2-BB27-D06C-B42B683A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6837" y="2198362"/>
            <a:ext cx="4788505" cy="25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5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F457-C0BE-C69D-018B-4A0FAD865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AFB0-CB37-D643-6DD6-BFD9BC87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4CBB-3A15-7E40-D7C6-C8136B03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46" y="1858120"/>
            <a:ext cx="6677896" cy="4734066"/>
          </a:xfrm>
        </p:spPr>
        <p:txBody>
          <a:bodyPr>
            <a:normAutofit/>
          </a:bodyPr>
          <a:lstStyle/>
          <a:p>
            <a:r>
              <a:rPr lang="en-US" dirty="0"/>
              <a:t>What are we building?</a:t>
            </a:r>
          </a:p>
          <a:p>
            <a:r>
              <a:rPr lang="en-US" dirty="0"/>
              <a:t>Explicitly model data flows in the sketch.</a:t>
            </a:r>
          </a:p>
          <a:p>
            <a:r>
              <a:rPr lang="en-US" dirty="0"/>
              <a:t>Data flows help show where requests originate (source).</a:t>
            </a:r>
          </a:p>
          <a:p>
            <a:r>
              <a:rPr lang="en-US" dirty="0"/>
              <a:t>Label networks and show boundaries between them.</a:t>
            </a:r>
          </a:p>
          <a:p>
            <a:pPr lvl="1"/>
            <a:r>
              <a:rPr lang="en-US" sz="2800" dirty="0"/>
              <a:t>Collaborate with DevOps if you need to include firewalls and load balancers in the analysis.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35524A-5CB5-5895-C1EA-31026B70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442" y="1858120"/>
            <a:ext cx="4227684" cy="22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6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6174E-067F-F35D-D6D1-BCFB78F6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8FA4-208A-3BCB-C10B-4D7928E3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23" y="627306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00D5-54F9-9EA3-AC26-C4585E78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23" y="1923321"/>
            <a:ext cx="4958966" cy="3917773"/>
          </a:xfrm>
        </p:spPr>
        <p:txBody>
          <a:bodyPr>
            <a:normAutofit/>
          </a:bodyPr>
          <a:lstStyle/>
          <a:p>
            <a:r>
              <a:rPr lang="en-US" dirty="0"/>
              <a:t>What are we building?</a:t>
            </a:r>
          </a:p>
          <a:p>
            <a:r>
              <a:rPr lang="en-US" dirty="0"/>
              <a:t>Identify and show assets e.g., personally identifiable information (PII), your application has access to.</a:t>
            </a:r>
          </a:p>
          <a:p>
            <a:pPr lvl="1"/>
            <a:r>
              <a:rPr lang="en-US" sz="2800" dirty="0"/>
              <a:t>Often derived from business requirements and the operating environment</a:t>
            </a:r>
            <a:r>
              <a:rPr lang="en-US" sz="2000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04CA4B-7A4C-6D6E-424F-7089F1B05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4172" y="1959470"/>
            <a:ext cx="4788505" cy="25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0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CBEE-0686-E41C-0934-46AEEBAF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86" y="474212"/>
            <a:ext cx="9057664" cy="106750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Brainstorming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B30-FB67-1E8E-7719-E58C3621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3" y="1289939"/>
            <a:ext cx="10655967" cy="4409112"/>
          </a:xfrm>
        </p:spPr>
        <p:txBody>
          <a:bodyPr anchor="ctr"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STRIDE</a:t>
            </a:r>
            <a:r>
              <a:rPr lang="en-US" dirty="0"/>
              <a:t> framework is useful to reason about potential threats.</a:t>
            </a:r>
          </a:p>
          <a:p>
            <a:pPr lvl="1"/>
            <a:r>
              <a:rPr lang="en-US" sz="2800" b="1" dirty="0"/>
              <a:t>S</a:t>
            </a:r>
            <a:r>
              <a:rPr lang="en-US" sz="2800" dirty="0"/>
              <a:t>poofing. </a:t>
            </a:r>
          </a:p>
          <a:p>
            <a:pPr lvl="1"/>
            <a:r>
              <a:rPr lang="en-US" sz="2800" b="1" dirty="0"/>
              <a:t>T</a:t>
            </a:r>
            <a:r>
              <a:rPr lang="en-US" sz="2800" dirty="0"/>
              <a:t>ampering.</a:t>
            </a:r>
          </a:p>
          <a:p>
            <a:pPr lvl="1"/>
            <a:r>
              <a:rPr lang="en-US" sz="2800" b="1" dirty="0"/>
              <a:t>R</a:t>
            </a:r>
            <a:r>
              <a:rPr lang="en-US" sz="2800" dirty="0"/>
              <a:t>epudiation.</a:t>
            </a:r>
          </a:p>
          <a:p>
            <a:pPr lvl="1"/>
            <a:r>
              <a:rPr lang="en-US" sz="2800" b="1" dirty="0"/>
              <a:t>I</a:t>
            </a:r>
            <a:r>
              <a:rPr lang="en-US" sz="2800" dirty="0"/>
              <a:t>nformation Disclosure.</a:t>
            </a:r>
          </a:p>
          <a:p>
            <a:pPr lvl="1"/>
            <a:r>
              <a:rPr lang="en-US" sz="2800" b="1" dirty="0"/>
              <a:t>D</a:t>
            </a:r>
            <a:r>
              <a:rPr lang="en-US" sz="2800" dirty="0"/>
              <a:t>enial of Service.</a:t>
            </a:r>
          </a:p>
          <a:p>
            <a:pPr lvl="1"/>
            <a:r>
              <a:rPr lang="en-US" sz="2800" b="1" dirty="0"/>
              <a:t>E</a:t>
            </a:r>
            <a:r>
              <a:rPr lang="en-US" sz="2800" dirty="0"/>
              <a:t>levation of Privilege.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222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A5EC-52B8-B3A3-EA71-C930960C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BA56-E759-3FF3-4D8C-FC77FBD8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i="1" dirty="0"/>
              <a:t>threat</a:t>
            </a:r>
            <a:r>
              <a:rPr lang="en-US" sz="2200" dirty="0"/>
              <a:t> is a potential danger or risk that could compromise the CIA properties of an application.</a:t>
            </a:r>
          </a:p>
          <a:p>
            <a:pPr lvl="1"/>
            <a:r>
              <a:rPr lang="en-US" sz="2200" b="1" i="1" dirty="0">
                <a:solidFill>
                  <a:srgbClr val="C00000"/>
                </a:solidFill>
              </a:rPr>
              <a:t>C</a:t>
            </a:r>
            <a:r>
              <a:rPr lang="en-US" sz="2200" i="1" dirty="0"/>
              <a:t>onfidentiality</a:t>
            </a:r>
            <a:r>
              <a:rPr lang="en-US" sz="2200" dirty="0"/>
              <a:t>: Ensuring that sensitive information is accessible only to authorized individuals or entities.</a:t>
            </a:r>
          </a:p>
          <a:p>
            <a:pPr lvl="1"/>
            <a:r>
              <a:rPr lang="en-US" sz="2200" b="1" i="1" dirty="0">
                <a:solidFill>
                  <a:srgbClr val="C00000"/>
                </a:solidFill>
              </a:rPr>
              <a:t>I</a:t>
            </a:r>
            <a:r>
              <a:rPr lang="en-US" sz="2200" i="1" dirty="0"/>
              <a:t>ntegrity</a:t>
            </a:r>
            <a:r>
              <a:rPr lang="en-US" sz="2200" dirty="0"/>
              <a:t>: </a:t>
            </a:r>
            <a:r>
              <a:rPr lang="en-US" sz="2200" b="0" i="0" dirty="0">
                <a:effectLst/>
                <a:latin typeface="Söhne"/>
              </a:rPr>
              <a:t>Guaranteeing that data remains unchanged and uncorrupted during storage, transmission, or processing.</a:t>
            </a:r>
          </a:p>
          <a:p>
            <a:pPr lvl="1"/>
            <a:r>
              <a:rPr lang="en-US" sz="2200" b="1" i="1" dirty="0">
                <a:solidFill>
                  <a:srgbClr val="C00000"/>
                </a:solidFill>
                <a:latin typeface="Söhne"/>
              </a:rPr>
              <a:t>A</a:t>
            </a:r>
            <a:r>
              <a:rPr lang="en-US" sz="2200" i="1" dirty="0">
                <a:latin typeface="Söhne"/>
              </a:rPr>
              <a:t>vailability</a:t>
            </a:r>
            <a:r>
              <a:rPr lang="en-US" sz="2200" dirty="0">
                <a:latin typeface="Söhne"/>
              </a:rPr>
              <a:t>: </a:t>
            </a:r>
            <a:r>
              <a:rPr lang="en-US" sz="2200" b="0" i="0" dirty="0">
                <a:effectLst/>
                <a:latin typeface="Söhne"/>
              </a:rPr>
              <a:t>Ensuring that information and resources are accessible and usable when needed by authorized users.</a:t>
            </a:r>
          </a:p>
          <a:p>
            <a:r>
              <a:rPr lang="en-US" sz="2400" dirty="0"/>
              <a:t>Addressing the STRIDE threats helps meet the CIA properties of a system</a:t>
            </a:r>
          </a:p>
          <a:p>
            <a:endParaRPr lang="en-US" sz="26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887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E26-0829-13C1-31A6-91EAC8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1650"/>
            <a:ext cx="7130831" cy="99796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 to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A4C0-BFD0-B429-5155-F2584ECB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723644"/>
            <a:ext cx="4023360" cy="414552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Using the STRIDE model, we should identify possible threats that can happen on each flow.</a:t>
            </a:r>
          </a:p>
          <a:p>
            <a:pPr lvl="1"/>
            <a:r>
              <a:rPr lang="en-US" sz="2800" dirty="0"/>
              <a:t>Customer -&gt; UI</a:t>
            </a:r>
          </a:p>
          <a:p>
            <a:pPr lvl="1"/>
            <a:r>
              <a:rPr lang="en-US" sz="2800" dirty="0"/>
              <a:t>Customer -&gt; Identity Service</a:t>
            </a:r>
          </a:p>
          <a:p>
            <a:pPr lvl="1"/>
            <a:r>
              <a:rPr lang="en-US" sz="2800" dirty="0"/>
              <a:t>UI -&gt; BFF</a:t>
            </a:r>
          </a:p>
          <a:p>
            <a:pPr lvl="1"/>
            <a:r>
              <a:rPr lang="en-US" sz="2800" dirty="0"/>
              <a:t>BFF -&gt; Customer Service </a:t>
            </a:r>
          </a:p>
        </p:txBody>
      </p:sp>
      <p:pic>
        <p:nvPicPr>
          <p:cNvPr id="5" name="Picture 2" descr="A diagram of customer service&#10;&#10;Description automatically generated">
            <a:extLst>
              <a:ext uri="{FF2B5EF4-FFF2-40B4-BE49-F238E27FC236}">
                <a16:creationId xmlns:a16="http://schemas.microsoft.com/office/drawing/2014/main" id="{B36167A9-4E91-15BC-C128-523B75FC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8740" y="1723644"/>
            <a:ext cx="6903720" cy="36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95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65173-3B36-BCA3-B2AF-33A211076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AC0C-96ED-5AA6-3EC7-247AF50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 to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9D3C-45AE-0470-8C06-B2D095BA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0330" cy="4351338"/>
          </a:xfrm>
        </p:spPr>
        <p:txBody>
          <a:bodyPr/>
          <a:lstStyle/>
          <a:p>
            <a:r>
              <a:rPr lang="en-US" dirty="0"/>
              <a:t>Using the STRIDE model, we should identify possible threats that can happen on each flow.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Customer -&gt; UI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Customer -&gt; Identity Service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UI -&gt; BFF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BFF -&gt; Customer Service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3AB0BC-FD37-A2C4-D12C-F1464A19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096" y="1895199"/>
            <a:ext cx="5968272" cy="31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C0586-A500-D365-4E95-AE6C3ADD39AF}"/>
              </a:ext>
            </a:extLst>
          </p:cNvPr>
          <p:cNvSpPr txBox="1"/>
          <p:nvPr/>
        </p:nvSpPr>
        <p:spPr>
          <a:xfrm>
            <a:off x="6732104" y="271014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XSS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120E9-339A-FC2E-E2B4-D0F2D205C2E8}"/>
              </a:ext>
            </a:extLst>
          </p:cNvPr>
          <p:cNvSpPr txBox="1"/>
          <p:nvPr/>
        </p:nvSpPr>
        <p:spPr>
          <a:xfrm>
            <a:off x="7818736" y="2248481"/>
            <a:ext cx="118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No 2-factor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19C82-A4F8-0CA5-C6C9-9FF2143FDD58}"/>
              </a:ext>
            </a:extLst>
          </p:cNvPr>
          <p:cNvSpPr txBox="1"/>
          <p:nvPr/>
        </p:nvSpPr>
        <p:spPr>
          <a:xfrm>
            <a:off x="7192327" y="4114085"/>
            <a:ext cx="1922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Absent/weak identity token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injection attacks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Misconfigured TLS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Privilege of escalation by authenticated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Flood of traffic from bots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519A7-0626-9A28-3089-B1D3C15ADB41}"/>
              </a:ext>
            </a:extLst>
          </p:cNvPr>
          <p:cNvSpPr txBox="1"/>
          <p:nvPr/>
        </p:nvSpPr>
        <p:spPr>
          <a:xfrm>
            <a:off x="10073315" y="3804539"/>
            <a:ext cx="1916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Absent/weak authentication (server-to-server)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No logging of caller identity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Privilege escalation by authenticated user</a:t>
            </a:r>
          </a:p>
        </p:txBody>
      </p:sp>
    </p:spTree>
    <p:extLst>
      <p:ext uri="{BB962C8B-B14F-4D97-AF65-F5344CB8AC3E}">
        <p14:creationId xmlns:p14="http://schemas.microsoft.com/office/powerpoint/2010/main" val="319749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FBCE-A671-219A-77B6-B627EF7C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9" y="648586"/>
            <a:ext cx="6251110" cy="82466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Prioritize and Fix</a:t>
            </a:r>
          </a:p>
        </p:txBody>
      </p:sp>
      <p:pic>
        <p:nvPicPr>
          <p:cNvPr id="7" name="Picture 6" descr="Hands-on top of each other">
            <a:extLst>
              <a:ext uri="{FF2B5EF4-FFF2-40B4-BE49-F238E27FC236}">
                <a16:creationId xmlns:a16="http://schemas.microsoft.com/office/drawing/2014/main" id="{94587A38-55B1-BCA4-5687-3A2BEAAF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94" r="13795" b="1"/>
          <a:stretch/>
        </p:blipFill>
        <p:spPr>
          <a:xfrm>
            <a:off x="8304028" y="496911"/>
            <a:ext cx="3767808" cy="554813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586F-93F8-0B90-10B6-5499FF3D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69" y="1784551"/>
            <a:ext cx="7344350" cy="42604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Threats need to be prioritized as teams don’t have unlimited bandwidth and some threats may not be significant.</a:t>
            </a:r>
          </a:p>
          <a:p>
            <a:r>
              <a:rPr lang="en-US" dirty="0"/>
              <a:t>Prioritization criteria:</a:t>
            </a:r>
          </a:p>
          <a:p>
            <a:pPr lvl="1"/>
            <a:r>
              <a:rPr lang="en-US" sz="2800" dirty="0"/>
              <a:t>Will the threats jeopardize organization objectives?</a:t>
            </a:r>
          </a:p>
          <a:p>
            <a:pPr lvl="1"/>
            <a:r>
              <a:rPr lang="en-US" sz="2800" dirty="0"/>
              <a:t>Opinion of product owners and security teams.</a:t>
            </a:r>
          </a:p>
          <a:p>
            <a:pPr lvl="1"/>
            <a:r>
              <a:rPr lang="en-US" sz="2800" dirty="0"/>
              <a:t>What does everyone on the team think? Vote!</a:t>
            </a:r>
          </a:p>
          <a:p>
            <a:r>
              <a:rPr lang="en-US" dirty="0"/>
              <a:t>Aim to address at least three threats. Could be more but three is a manageable number.</a:t>
            </a:r>
          </a:p>
        </p:txBody>
      </p:sp>
    </p:spTree>
    <p:extLst>
      <p:ext uri="{BB962C8B-B14F-4D97-AF65-F5344CB8AC3E}">
        <p14:creationId xmlns:p14="http://schemas.microsoft.com/office/powerpoint/2010/main" val="83826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1AD5-8327-4F16-9EA0-C9CFC729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Address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82DB-17F0-9735-03D3-FA01815E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6"/>
            <a:ext cx="11080898" cy="4318192"/>
          </a:xfrm>
        </p:spPr>
        <p:txBody>
          <a:bodyPr>
            <a:normAutofit/>
          </a:bodyPr>
          <a:lstStyle/>
          <a:p>
            <a:r>
              <a:rPr lang="en-US" dirty="0"/>
              <a:t>Threats of the highest priority must be added to the requirements (or backlog for agile).</a:t>
            </a:r>
          </a:p>
          <a:p>
            <a:r>
              <a:rPr lang="en-US" dirty="0"/>
              <a:t>Few ways to concretely document.</a:t>
            </a:r>
          </a:p>
          <a:p>
            <a:pPr lvl="1"/>
            <a:r>
              <a:rPr lang="en-US" sz="2800" b="1" dirty="0"/>
              <a:t>Conditions of Satisfaction</a:t>
            </a:r>
            <a:r>
              <a:rPr lang="en-US" sz="2800" dirty="0"/>
              <a:t>: Extend an extended scenario with additional (security) constraints in a way that is testable.</a:t>
            </a:r>
          </a:p>
          <a:p>
            <a:pPr lvl="1"/>
            <a:r>
              <a:rPr lang="en-US" sz="2800" b="1" dirty="0"/>
              <a:t>Story</a:t>
            </a:r>
            <a:r>
              <a:rPr lang="en-US" sz="2800" dirty="0"/>
              <a:t>: The identified threat might need a story of its own.</a:t>
            </a:r>
          </a:p>
          <a:p>
            <a:pPr lvl="1"/>
            <a:r>
              <a:rPr lang="en-US" sz="2800" b="1" dirty="0"/>
              <a:t>Definition of Done (DoD)</a:t>
            </a:r>
            <a:r>
              <a:rPr lang="en-US" sz="2800" dirty="0"/>
              <a:t>: If all features need to be extended then specify it as a DoD applicable to all features.</a:t>
            </a:r>
          </a:p>
          <a:p>
            <a:pPr lvl="1"/>
            <a:r>
              <a:rPr lang="en-US" sz="2800" b="1" dirty="0"/>
              <a:t>Epics</a:t>
            </a:r>
            <a:r>
              <a:rPr lang="en-US" sz="2800" dirty="0"/>
              <a:t>: A significant architecture specification to address a threat. E.g., adding an identity provider or configuring a network gateway.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8BA1C-2A4B-BCA5-BB47-D9AD5B019112}"/>
              </a:ext>
            </a:extLst>
          </p:cNvPr>
          <p:cNvSpPr txBox="1"/>
          <p:nvPr/>
        </p:nvSpPr>
        <p:spPr>
          <a:xfrm>
            <a:off x="838199" y="869483"/>
            <a:ext cx="1037914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Prioritize and Fix</a:t>
            </a:r>
          </a:p>
        </p:txBody>
      </p:sp>
    </p:spTree>
    <p:extLst>
      <p:ext uri="{BB962C8B-B14F-4D97-AF65-F5344CB8AC3E}">
        <p14:creationId xmlns:p14="http://schemas.microsoft.com/office/powerpoint/2010/main" val="29659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arning Objectives for this Les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Learning Objectives for this </a:t>
            </a:r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endParaRPr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1" name="Describe that security is a spectrum, and be able to define a realistic threat model for a given system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349250">
              <a:buSzPct val="123000"/>
            </a:pPr>
            <a:r>
              <a:rPr lang="en-US" dirty="0"/>
              <a:t>By the end of this module, you should be able to:</a:t>
            </a:r>
          </a:p>
          <a:p>
            <a:pPr lvl="1" indent="-349250">
              <a:buSzPct val="123000"/>
            </a:pPr>
            <a:r>
              <a:rPr lang="en-US" sz="2800" dirty="0"/>
              <a:t>Appreciate the need for threat modelling</a:t>
            </a:r>
          </a:p>
          <a:p>
            <a:pPr lvl="1" indent="-349250">
              <a:buSzPct val="123000"/>
            </a:pPr>
            <a:r>
              <a:rPr lang="en-US" sz="2800" dirty="0"/>
              <a:t>Understand the process of threat modeling</a:t>
            </a:r>
          </a:p>
          <a:p>
            <a:pPr lvl="1" indent="-349250">
              <a:buSzPct val="123000"/>
            </a:pPr>
            <a:r>
              <a:rPr lang="en-US" sz="2800" dirty="0"/>
              <a:t>Understand the STRIDE framework</a:t>
            </a:r>
          </a:p>
          <a:p>
            <a:pPr lvl="1" indent="-349250">
              <a:buSzPct val="123000"/>
            </a:pPr>
            <a:r>
              <a:rPr lang="en-US" sz="2800" dirty="0"/>
              <a:t>Integrate threat modelling with requirements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F443-FBFF-CDD4-E2DF-45E07DB6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3664-CBA8-0A1C-23C9-A82DD52E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Suppose the team identified the following threats to be addressed:</a:t>
            </a:r>
          </a:p>
          <a:p>
            <a:pPr lvl="1"/>
            <a:r>
              <a:rPr lang="en-US" sz="2800" dirty="0"/>
              <a:t>Authorization bypass when accessing an API.</a:t>
            </a:r>
          </a:p>
          <a:p>
            <a:pPr lvl="1"/>
            <a:r>
              <a:rPr lang="en-US" sz="2800" dirty="0"/>
              <a:t>XSS attack via user input.</a:t>
            </a:r>
          </a:p>
          <a:p>
            <a:pPr lvl="1"/>
            <a:r>
              <a:rPr lang="en-US" sz="2800" dirty="0"/>
              <a:t>Denial of service from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11470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0644D-E3EA-F33F-E106-817449CD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4C16AE-A843-6370-BB5F-B084255559B4}"/>
              </a:ext>
            </a:extLst>
          </p:cNvPr>
          <p:cNvSpPr txBox="1"/>
          <p:nvPr/>
        </p:nvSpPr>
        <p:spPr>
          <a:xfrm>
            <a:off x="364284" y="1197620"/>
            <a:ext cx="524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Given the user is logged in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When they request to view their profile page</a:t>
            </a:r>
          </a:p>
          <a:p>
            <a:r>
              <a:rPr lang="en-US" dirty="0">
                <a:latin typeface="Bradley Hand ITC" panose="03070402050302030203" pitchFamily="66" charset="77"/>
              </a:rPr>
              <a:t>And they have a valid token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Then their profile page is displayed  </a:t>
            </a:r>
          </a:p>
          <a:p>
            <a:endParaRPr lang="en-US" dirty="0">
              <a:latin typeface="Bradley Hand ITC" panose="03070402050302030203" pitchFamily="66" charset="77"/>
            </a:endParaRPr>
          </a:p>
          <a:p>
            <a:r>
              <a:rPr lang="en-US" dirty="0">
                <a:latin typeface="Bradley Hand ITC" panose="03070402050302030203" pitchFamily="66" charset="77"/>
              </a:rPr>
              <a:t>Given the user is logged in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When they request to view their profile page</a:t>
            </a:r>
          </a:p>
          <a:p>
            <a:r>
              <a:rPr lang="en-US" dirty="0">
                <a:latin typeface="Bradley Hand ITC" panose="03070402050302030203" pitchFamily="66" charset="77"/>
              </a:rPr>
              <a:t>But they do not have a valid token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Then they are asked to login or signup  </a:t>
            </a:r>
          </a:p>
          <a:p>
            <a:endParaRPr lang="en-US" dirty="0">
              <a:latin typeface="Bradley Hand ITC" panose="03070402050302030203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0B594-723B-8228-F39F-7A6F7057A395}"/>
              </a:ext>
            </a:extLst>
          </p:cNvPr>
          <p:cNvSpPr txBox="1"/>
          <p:nvPr/>
        </p:nvSpPr>
        <p:spPr>
          <a:xfrm>
            <a:off x="364284" y="3767555"/>
            <a:ext cx="484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Extend the existing view user profile page scenario with </a:t>
            </a:r>
            <a:r>
              <a:rPr lang="en-US" sz="1600" b="1" i="1" dirty="0"/>
              <a:t>conditions of satisfaction </a:t>
            </a:r>
            <a:r>
              <a:rPr lang="en-US" sz="1600" i="1" dirty="0"/>
              <a:t>for authorization bypass.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F1754-C51A-D490-35E8-95E7FE91BF63}"/>
              </a:ext>
            </a:extLst>
          </p:cNvPr>
          <p:cNvSpPr txBox="1"/>
          <p:nvPr/>
        </p:nvSpPr>
        <p:spPr>
          <a:xfrm>
            <a:off x="6202016" y="988970"/>
            <a:ext cx="52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All API changes tested for sanitization of XSS and SQL injection attacks.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BC18F-D891-38AD-363E-6E082F836503}"/>
              </a:ext>
            </a:extLst>
          </p:cNvPr>
          <p:cNvSpPr txBox="1"/>
          <p:nvPr/>
        </p:nvSpPr>
        <p:spPr>
          <a:xfrm>
            <a:off x="6496878" y="1654988"/>
            <a:ext cx="447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This applies to all features. Hence, expressed as </a:t>
            </a:r>
            <a:r>
              <a:rPr lang="en-US" sz="1600" b="1" i="1" dirty="0"/>
              <a:t>Definition of Done</a:t>
            </a:r>
            <a:r>
              <a:rPr lang="en-US" sz="1600" i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0BCB1-37D5-C8CF-BC83-19F7FB1D12A2}"/>
              </a:ext>
            </a:extLst>
          </p:cNvPr>
          <p:cNvSpPr txBox="1"/>
          <p:nvPr/>
        </p:nvSpPr>
        <p:spPr>
          <a:xfrm>
            <a:off x="6496876" y="3506632"/>
            <a:ext cx="5247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all Internet facing UI and API requests to pass through the Content Delivery Network to prevent DDoS attacks.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727CD-93C2-30B1-4958-E4B75B02CC71}"/>
              </a:ext>
            </a:extLst>
          </p:cNvPr>
          <p:cNvSpPr txBox="1"/>
          <p:nvPr/>
        </p:nvSpPr>
        <p:spPr>
          <a:xfrm>
            <a:off x="6791738" y="4419571"/>
            <a:ext cx="4658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An </a:t>
            </a:r>
            <a:r>
              <a:rPr lang="en-US" sz="1800" b="1" i="1" dirty="0"/>
              <a:t>epic</a:t>
            </a:r>
            <a:r>
              <a:rPr lang="en-US" sz="1800" i="1" dirty="0"/>
              <a:t> that requires architectural changes in collaboration with a security expert and the DevOps team.</a:t>
            </a:r>
          </a:p>
        </p:txBody>
      </p:sp>
    </p:spTree>
    <p:extLst>
      <p:ext uri="{BB962C8B-B14F-4D97-AF65-F5344CB8AC3E}">
        <p14:creationId xmlns:p14="http://schemas.microsoft.com/office/powerpoint/2010/main" val="3348616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25D-A665-7A6F-6A6B-BF663AF2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5D9E-C501-4A85-EEB6-A4732EE1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243" y="1737360"/>
            <a:ext cx="10111738" cy="2015933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Guide to Threat Modeling by Jim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Gumbley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https://martinfowler.com/articles/agile-threat-modelling.html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71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6010-2848-3F79-FC80-A141A47E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911C-7C41-FC72-C3DB-359B3DDE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need for Threat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Threat Modelling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STRIDE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Apply Threat Modelling in an Agile Process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2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64CA-A988-DB0A-30B8-69A83D18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Secure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659C-6322-D058-FD3B-38C33EEA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Traditional Software Process Models do not bake security into the software development lifecycle.</a:t>
            </a:r>
          </a:p>
          <a:p>
            <a:pPr lvl="1"/>
            <a:r>
              <a:rPr lang="en-US" sz="2800" dirty="0"/>
              <a:t>Security issues are usually an after thought.</a:t>
            </a:r>
          </a:p>
          <a:p>
            <a:r>
              <a:rPr lang="en-US" dirty="0"/>
              <a:t>The modern approach to secure software engineering is to </a:t>
            </a:r>
            <a:r>
              <a:rPr lang="en-US" b="1" dirty="0"/>
              <a:t>consider security during the design phase</a:t>
            </a:r>
            <a:r>
              <a:rPr lang="en-US" dirty="0"/>
              <a:t>.</a:t>
            </a:r>
          </a:p>
          <a:p>
            <a:r>
              <a:rPr lang="en-US" dirty="0"/>
              <a:t>A useful method to do secure by design is through </a:t>
            </a:r>
            <a:r>
              <a:rPr lang="en-US" b="1" dirty="0"/>
              <a:t>threat modeling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05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C1F3-1097-44AF-9EE7-5A60C80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Threat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C297-62F7-C497-C9FE-79E648AD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Identification</a:t>
            </a:r>
            <a:r>
              <a:rPr lang="en-US" b="0" i="0" dirty="0">
                <a:effectLst/>
                <a:latin typeface="Söhne"/>
              </a:rPr>
              <a:t>: Recognizing potential threats to your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Assessment</a:t>
            </a:r>
            <a:r>
              <a:rPr lang="en-US" b="0" i="0" dirty="0">
                <a:effectLst/>
                <a:latin typeface="Söhne"/>
              </a:rPr>
              <a:t>: Evaluating the likelihood and impact of each threat.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Countermeasures</a:t>
            </a:r>
            <a:r>
              <a:rPr lang="en-US" b="0" i="0" dirty="0">
                <a:effectLst/>
                <a:latin typeface="Söhne"/>
              </a:rPr>
              <a:t>: Implementing strategies to mitigate or prevent identified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Review</a:t>
            </a:r>
            <a:r>
              <a:rPr lang="en-US" b="0" i="0" dirty="0">
                <a:effectLst/>
                <a:latin typeface="Söhne"/>
              </a:rPr>
              <a:t>: Regularly reviewing and updating threat models to adapt to evolving risks.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956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4DD6-73E6-CB7D-F565-12B86333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Getting Started with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264D-EAC1-5DFF-622A-07BA1E2C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76" y="1785382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Concentrate on technical risks rather than broad threats.</a:t>
            </a:r>
          </a:p>
          <a:p>
            <a:pPr lvl="1"/>
            <a:r>
              <a:rPr lang="en-US" sz="2800" dirty="0"/>
              <a:t>Are there any missing controls?</a:t>
            </a:r>
          </a:p>
          <a:p>
            <a:pPr lvl="1"/>
            <a:r>
              <a:rPr lang="en-US" sz="2800" dirty="0"/>
              <a:t>Is there a data flow that can be abused?</a:t>
            </a:r>
          </a:p>
          <a:p>
            <a:pPr lvl="1"/>
            <a:r>
              <a:rPr lang="en-US" sz="2800" dirty="0"/>
              <a:t>Technical threats combine to create broad threats.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Focusing on vague nation-state attacks and zero-day exploits can overshadow essential application security details.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37464E-5DB7-E75A-5B62-C45E1E8F6DED}"/>
              </a:ext>
            </a:extLst>
          </p:cNvPr>
          <p:cNvSpPr txBox="1">
            <a:spLocks/>
          </p:cNvSpPr>
          <p:nvPr/>
        </p:nvSpPr>
        <p:spPr>
          <a:xfrm>
            <a:off x="699976" y="459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Getting Started with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10591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A3E68-FD17-34F3-A39F-1F3242C92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37C-BB09-1E09-36D9-B45BF3AA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A9CD-82E5-7A98-5CCF-0C99D19A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6"/>
            <a:ext cx="10515600" cy="3590174"/>
          </a:xfrm>
        </p:spPr>
        <p:txBody>
          <a:bodyPr>
            <a:normAutofit/>
          </a:bodyPr>
          <a:lstStyle/>
          <a:p>
            <a:r>
              <a:rPr lang="en-US" sz="3200" dirty="0"/>
              <a:t>Collaborate with stakeholders</a:t>
            </a:r>
          </a:p>
          <a:p>
            <a:pPr lvl="1"/>
            <a:r>
              <a:rPr lang="en-US" sz="3200" dirty="0"/>
              <a:t>Diverse views on security are necessary to define a comprehensive model.</a:t>
            </a:r>
          </a:p>
          <a:p>
            <a:pPr lvl="1"/>
            <a:r>
              <a:rPr lang="en-US" sz="3200" dirty="0"/>
              <a:t>Product owners or clients must be involved to gain perspective on user behavior and prioritizing risks.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956C1A-23C5-908B-A444-F9DFD1A8B088}"/>
              </a:ext>
            </a:extLst>
          </p:cNvPr>
          <p:cNvSpPr txBox="1">
            <a:spLocks/>
          </p:cNvSpPr>
          <p:nvPr/>
        </p:nvSpPr>
        <p:spPr>
          <a:xfrm>
            <a:off x="990600" y="5536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767A03-7C70-124F-2D6A-4E06C8FE1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Getting Started with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84326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88D5DCC-6E53-687D-0AD3-9A0E34409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341E-1477-3761-AC16-83EABD79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CB48-C146-F9EC-C56F-AA93B768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6"/>
            <a:ext cx="10515600" cy="359017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Frequent and small iterations</a:t>
            </a:r>
          </a:p>
          <a:p>
            <a:pPr lvl="1"/>
            <a:r>
              <a:rPr lang="en-US" sz="3200" dirty="0"/>
              <a:t>Start with the thinnest slice of the system. E.g.,</a:t>
            </a:r>
          </a:p>
          <a:p>
            <a:pPr lvl="2"/>
            <a:r>
              <a:rPr lang="en-US" sz="3200" dirty="0"/>
              <a:t>User registration flow.</a:t>
            </a:r>
          </a:p>
          <a:p>
            <a:pPr lvl="2"/>
            <a:r>
              <a:rPr lang="en-US" sz="3200" dirty="0"/>
              <a:t>A microservice and it’s collaborating services.</a:t>
            </a:r>
          </a:p>
          <a:p>
            <a:pPr lvl="2"/>
            <a:r>
              <a:rPr lang="en-US" sz="3200" dirty="0"/>
              <a:t>Current iteration</a:t>
            </a:r>
          </a:p>
          <a:p>
            <a:pPr lvl="1"/>
            <a:r>
              <a:rPr lang="en-US" sz="3200" dirty="0"/>
              <a:t>Repeat and refine them.</a:t>
            </a:r>
          </a:p>
          <a:p>
            <a:r>
              <a:rPr lang="en-US" sz="3200" dirty="0"/>
              <a:t>Defining a threat model upfront for the entire system is counter productive.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B4C329-1795-D37C-3EC4-B468BA38FF90}"/>
              </a:ext>
            </a:extLst>
          </p:cNvPr>
          <p:cNvSpPr txBox="1">
            <a:spLocks/>
          </p:cNvSpPr>
          <p:nvPr/>
        </p:nvSpPr>
        <p:spPr>
          <a:xfrm>
            <a:off x="990600" y="5536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3EEB82-DAA4-BB78-72B9-9F31501159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Getting Started with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213305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0519-1A1F-74B7-E3DF-1428C44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Structure of Threat Modeling in 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1C832-1B26-4BE7-D9A7-4D7E7C38084A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effective threat modeling session must deal with the three primary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17D734-7E07-0267-6B29-BC8CFBBA06D2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660008"/>
          <a:ext cx="11548874" cy="35332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01106">
                  <a:extLst>
                    <a:ext uri="{9D8B030D-6E8A-4147-A177-3AD203B41FA5}">
                      <a16:colId xmlns:a16="http://schemas.microsoft.com/office/drawing/2014/main" val="3165281161"/>
                    </a:ext>
                  </a:extLst>
                </a:gridCol>
                <a:gridCol w="3946662">
                  <a:extLst>
                    <a:ext uri="{9D8B030D-6E8A-4147-A177-3AD203B41FA5}">
                      <a16:colId xmlns:a16="http://schemas.microsoft.com/office/drawing/2014/main" val="2820610044"/>
                    </a:ext>
                  </a:extLst>
                </a:gridCol>
                <a:gridCol w="3801106">
                  <a:extLst>
                    <a:ext uri="{9D8B030D-6E8A-4147-A177-3AD203B41FA5}">
                      <a16:colId xmlns:a16="http://schemas.microsoft.com/office/drawing/2014/main" val="2666335047"/>
                    </a:ext>
                  </a:extLst>
                </a:gridCol>
              </a:tblGrid>
              <a:tr h="658748">
                <a:tc>
                  <a:txBody>
                    <a:bodyPr/>
                    <a:lstStyle/>
                    <a:p>
                      <a:r>
                        <a:rPr lang="en-US" sz="2900"/>
                        <a:t>Activity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Question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Outcome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573248288"/>
                  </a:ext>
                </a:extLst>
              </a:tr>
              <a:tr h="658748">
                <a:tc>
                  <a:txBody>
                    <a:bodyPr/>
                    <a:lstStyle/>
                    <a:p>
                      <a:r>
                        <a:rPr lang="en-US" sz="2900"/>
                        <a:t>Explain and explore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What are you building?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 technical diagram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174147978"/>
                  </a:ext>
                </a:extLst>
              </a:tr>
              <a:tr h="1107894">
                <a:tc>
                  <a:txBody>
                    <a:bodyPr/>
                    <a:lstStyle/>
                    <a:p>
                      <a:r>
                        <a:rPr lang="en-US" sz="2900"/>
                        <a:t>Brainstorm threats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What can go wrong?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 list of technical threats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2811408678"/>
                  </a:ext>
                </a:extLst>
              </a:tr>
              <a:tr h="1107894">
                <a:tc>
                  <a:txBody>
                    <a:bodyPr/>
                    <a:lstStyle/>
                    <a:p>
                      <a:r>
                        <a:rPr lang="en-US" sz="2900"/>
                        <a:t>Prioritize and fix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What are you going to do?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Add prioritized fixes to backlog (</a:t>
                      </a:r>
                      <a:r>
                        <a:rPr lang="en-US" sz="2900" dirty="0" err="1"/>
                        <a:t>todo</a:t>
                      </a:r>
                      <a:r>
                        <a:rPr lang="en-US" sz="2900" dirty="0"/>
                        <a:t> list)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217835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8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7893ce20-a697-4fd6-a4da-14011f6a471d}" enabled="1" method="Standard" siteId="{a8eec281-aaa3-4dae-ac9b-9a398b9215e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1216</Words>
  <Application>Microsoft Office PowerPoint</Application>
  <PresentationFormat>Widescreen</PresentationFormat>
  <Paragraphs>165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APPLE CHANCERY</vt:lpstr>
      <vt:lpstr>Aptos</vt:lpstr>
      <vt:lpstr>Aptos Display</vt:lpstr>
      <vt:lpstr>Arial</vt:lpstr>
      <vt:lpstr>Bradley Hand ITC</vt:lpstr>
      <vt:lpstr>Calibri</vt:lpstr>
      <vt:lpstr>Söhne</vt:lpstr>
      <vt:lpstr>Verdana</vt:lpstr>
      <vt:lpstr>Office Theme</vt:lpstr>
      <vt:lpstr>CS 4530: Fundamentals of Software Engineering  Module 12.2: Threat Modeling</vt:lpstr>
      <vt:lpstr>Learning Objectives for this Module</vt:lpstr>
      <vt:lpstr>Outline of this lecture</vt:lpstr>
      <vt:lpstr>Secure By Design</vt:lpstr>
      <vt:lpstr>What is Threat Modeling?</vt:lpstr>
      <vt:lpstr>Getting Started with Threat Model</vt:lpstr>
      <vt:lpstr>Getting Started with Threat Modeling</vt:lpstr>
      <vt:lpstr>Getting Started with Threat Modeling</vt:lpstr>
      <vt:lpstr>Basic Structure of Threat Modeling in Agile</vt:lpstr>
      <vt:lpstr>An Example</vt:lpstr>
      <vt:lpstr>An Example</vt:lpstr>
      <vt:lpstr>An Example</vt:lpstr>
      <vt:lpstr>An Example</vt:lpstr>
      <vt:lpstr>Brainstorming Threats</vt:lpstr>
      <vt:lpstr>Security Properties</vt:lpstr>
      <vt:lpstr>Back to The Example</vt:lpstr>
      <vt:lpstr>Back to The Example</vt:lpstr>
      <vt:lpstr>Prioritize and Fix</vt:lpstr>
      <vt:lpstr>Address Threats</vt:lpstr>
      <vt:lpstr>Example Specification</vt:lpstr>
      <vt:lpstr>PowerPoint Presentation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Mitra, Joydeep</dc:creator>
  <cp:lastModifiedBy>Bhutta, Adeel</cp:lastModifiedBy>
  <cp:revision>33</cp:revision>
  <dcterms:created xsi:type="dcterms:W3CDTF">2025-07-08T19:46:20Z</dcterms:created>
  <dcterms:modified xsi:type="dcterms:W3CDTF">2025-07-09T02:22:38Z</dcterms:modified>
</cp:coreProperties>
</file>