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498" r:id="rId33"/>
    <p:sldId id="552" r:id="rId34"/>
    <p:sldId id="553" r:id="rId35"/>
    <p:sldId id="554" r:id="rId36"/>
    <p:sldId id="555" r:id="rId37"/>
    <p:sldId id="556" r:id="rId38"/>
    <p:sldId id="557" r:id="rId39"/>
    <p:sldId id="558" r:id="rId40"/>
    <p:sldId id="559" r:id="rId41"/>
    <p:sldId id="560" r:id="rId42"/>
    <p:sldId id="561" r:id="rId43"/>
    <p:sldId id="562" r:id="rId44"/>
  </p:sldIdLst>
  <p:sldSz cx="12192000" cy="6858000"/>
  <p:notesSz cx="9144000" cy="6858000"/>
  <p:embeddedFontLst>
    <p:embeddedFont>
      <p:font typeface="Ink Free" panose="03080402000500000000" pitchFamily="66" charset="0"/>
      <p:regular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498"/>
            <p14:sldId id="552"/>
            <p14:sldId id="553"/>
            <p14:sldId id="554"/>
            <p14:sldId id="555"/>
            <p14:sldId id="556"/>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00" autoAdjust="0"/>
  </p:normalViewPr>
  <p:slideViewPr>
    <p:cSldViewPr snapToGrid="0">
      <p:cViewPr varScale="1">
        <p:scale>
          <a:sx n="120" d="100"/>
          <a:sy n="120" d="100"/>
        </p:scale>
        <p:origin x="776" y="192"/>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16B49D51-0857-4A44-AD1A-0C1006418460}" srcId="{7851135E-E593-49EB-9C66-FB8F80DCC8EB}" destId="{0F25331F-8FB8-4E3A-87F2-3F285D74EB32}" srcOrd="2" destOrd="0" parTransId="{324E124D-8500-4C04-A0BA-6F6C2D553D81}" sibTransId="{4716CEE8-C882-4DFA-8AAE-CB3797F9F69F}"/>
    <dgm:cxn modelId="{BBA2886E-1FC2-4FFE-BF42-BABB70DB9D54}" srcId="{ABB0E679-4682-422A-B4B3-34D44CC4C90C}" destId="{79B77230-D940-49CC-AF47-BF1D40797D89}" srcOrd="0" destOrd="0" parTransId="{C50558CC-69DA-4C28-8CB9-2982E9088524}" sibTransId="{01A261DD-4242-4987-8459-53BA826F65E4}"/>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6/5/25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6/5/25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6/5/25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6/5/25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6/5/25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6/5/25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6/5/25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6/5/25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6/5/25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6/5/25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6/5/25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6/5/25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6/5/25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6/5/25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67341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lstStyle/>
          <a:p>
            <a:r>
              <a:rPr lang="en-US" dirty="0"/>
              <a:t>Ethics and Value Sensitive Design</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351338"/>
          </a:xfrm>
        </p:spPr>
        <p:txBody>
          <a:bodyPr/>
          <a:lstStyle/>
          <a:p>
            <a:r>
              <a:rPr lang="en-US" dirty="0"/>
              <a:t>Technology is the result of human imagination</a:t>
            </a:r>
          </a:p>
          <a:p>
            <a:r>
              <a:rPr lang="en-US" b="1" dirty="0"/>
              <a:t>All</a:t>
            </a:r>
            <a:r>
              <a:rPr lang="en-US" dirty="0"/>
              <a:t> technology involves design all design involves choices among possible options</a:t>
            </a:r>
          </a:p>
          <a:p>
            <a:r>
              <a:rPr lang="en-US" dirty="0"/>
              <a:t>All design reflects </a:t>
            </a:r>
            <a:r>
              <a:rPr lang="en-US" b="1" dirty="0"/>
              <a:t>values</a:t>
            </a:r>
          </a:p>
          <a:p>
            <a:r>
              <a:rPr lang="en-US" dirty="0"/>
              <a:t>Therefore, </a:t>
            </a:r>
            <a:r>
              <a:rPr lang="en-US" b="1" dirty="0"/>
              <a:t>technologies </a:t>
            </a:r>
            <a:r>
              <a:rPr lang="en-US" dirty="0"/>
              <a:t>reflect and affect human values</a:t>
            </a:r>
          </a:p>
          <a:p>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4059357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4C0D-B7BA-2B69-235B-3C7F599C7C4D}"/>
              </a:ext>
            </a:extLst>
          </p:cNvPr>
          <p:cNvSpPr>
            <a:spLocks noGrp="1"/>
          </p:cNvSpPr>
          <p:nvPr>
            <p:ph type="title"/>
          </p:nvPr>
        </p:nvSpPr>
        <p:spPr/>
        <p:txBody>
          <a:bodyPr/>
          <a:lstStyle/>
          <a:p>
            <a:r>
              <a:rPr lang="en-US" dirty="0"/>
              <a:t>Ethics and Value Sensitive Design</a:t>
            </a:r>
          </a:p>
        </p:txBody>
      </p:sp>
      <p:sp>
        <p:nvSpPr>
          <p:cNvPr id="3" name="Content Placeholder 2">
            <a:extLst>
              <a:ext uri="{FF2B5EF4-FFF2-40B4-BE49-F238E27FC236}">
                <a16:creationId xmlns:a16="http://schemas.microsoft.com/office/drawing/2014/main" id="{76701B85-522F-923C-BFFD-0769C582733A}"/>
              </a:ext>
            </a:extLst>
          </p:cNvPr>
          <p:cNvSpPr>
            <a:spLocks noGrp="1"/>
          </p:cNvSpPr>
          <p:nvPr>
            <p:ph idx="1"/>
          </p:nvPr>
        </p:nvSpPr>
        <p:spPr/>
        <p:txBody>
          <a:bodyPr/>
          <a:lstStyle/>
          <a:p>
            <a:r>
              <a:rPr lang="en-US" dirty="0"/>
              <a:t>Briefly describe a case study to illustrate the role of ethics in VSD. Some examples are but not limited to</a:t>
            </a:r>
          </a:p>
          <a:p>
            <a:pPr lvl="1"/>
            <a:r>
              <a:rPr lang="en-US" dirty="0"/>
              <a:t>The Facebook like Button</a:t>
            </a:r>
          </a:p>
          <a:p>
            <a:pPr lvl="1"/>
            <a:r>
              <a:rPr lang="en-US" dirty="0"/>
              <a:t>Cookies in browsers</a:t>
            </a:r>
          </a:p>
          <a:p>
            <a:pPr lvl="1"/>
            <a:r>
              <a:rPr lang="en-US" dirty="0"/>
              <a:t>Feel free to think of more . . .</a:t>
            </a:r>
          </a:p>
        </p:txBody>
      </p:sp>
      <p:sp>
        <p:nvSpPr>
          <p:cNvPr id="4" name="Slide Number Placeholder 3">
            <a:extLst>
              <a:ext uri="{FF2B5EF4-FFF2-40B4-BE49-F238E27FC236}">
                <a16:creationId xmlns:a16="http://schemas.microsoft.com/office/drawing/2014/main" id="{334DFB7C-50AD-725A-7432-FC7C11ED7DA7}"/>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3280225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C6A6-5DF9-60A4-B8BB-1393E176932C}"/>
              </a:ext>
            </a:extLst>
          </p:cNvPr>
          <p:cNvSpPr>
            <a:spLocks noGrp="1"/>
          </p:cNvSpPr>
          <p:nvPr>
            <p:ph type="title"/>
          </p:nvPr>
        </p:nvSpPr>
        <p:spPr/>
        <p:txBody>
          <a:bodyPr/>
          <a:lstStyle/>
          <a:p>
            <a:r>
              <a:rPr lang="en-US" dirty="0"/>
              <a:t>Value Sensitive Design (VSD)</a:t>
            </a:r>
          </a:p>
        </p:txBody>
      </p:sp>
      <p:sp>
        <p:nvSpPr>
          <p:cNvPr id="3" name="Content Placeholder 2">
            <a:extLst>
              <a:ext uri="{FF2B5EF4-FFF2-40B4-BE49-F238E27FC236}">
                <a16:creationId xmlns:a16="http://schemas.microsoft.com/office/drawing/2014/main" id="{B0684EA3-7340-24A6-013C-665AAFD49E3C}"/>
              </a:ext>
            </a:extLst>
          </p:cNvPr>
          <p:cNvSpPr>
            <a:spLocks noGrp="1"/>
          </p:cNvSpPr>
          <p:nvPr>
            <p:ph idx="1"/>
          </p:nvPr>
        </p:nvSpPr>
        <p:spPr/>
        <p:txBody>
          <a:bodyPr/>
          <a:lstStyle/>
          <a:p>
            <a:pPr>
              <a:buFont typeface="Wingdings" pitchFamily="2" charset="2"/>
              <a:buChar char="Ø"/>
            </a:pPr>
            <a:r>
              <a:rPr lang="en-US" dirty="0"/>
              <a:t>The design of technology is informed by values.</a:t>
            </a:r>
          </a:p>
          <a:p>
            <a:pPr marL="0" indent="0">
              <a:buNone/>
            </a:pPr>
            <a:endParaRPr lang="en-US" dirty="0"/>
          </a:p>
          <a:p>
            <a:pPr>
              <a:buFont typeface="Wingdings" pitchFamily="2" charset="2"/>
              <a:buChar char="Ø"/>
            </a:pPr>
            <a:r>
              <a:rPr lang="en-US" dirty="0"/>
              <a:t>The design of technology can help realize values or frustrate the realization of values.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6EB4CAF-E90E-E020-3B21-F72456C65105}"/>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52719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215095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1417327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389111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239703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Stakeholder Analysis</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r>
              <a:rPr lang="en-US" dirty="0"/>
              <a:t>Relative to the issue of content moderation, who or what are the stakeholders? (i.e. individuals or groups whose interests stand to be impacted by this algorithm?)</a:t>
            </a:r>
          </a:p>
          <a:p>
            <a:r>
              <a:rPr lang="en-US" dirty="0"/>
              <a:t>Relative to the issue of content moderation, what are the interests or values of the different stakeholders?</a:t>
            </a:r>
          </a:p>
          <a:p>
            <a:r>
              <a:rPr lang="en-US" dirty="0"/>
              <a:t>Are there any conflicts of interests or values?</a:t>
            </a:r>
          </a:p>
          <a:p>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492839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a:bodyPr>
          <a:lstStyle/>
          <a:p>
            <a:r>
              <a:rPr lang="en-US" dirty="0"/>
              <a:t>Why do you think some people might be concerned with Reddit removing user’s posts? What if the posts have misinformation?</a:t>
            </a:r>
          </a:p>
          <a:p>
            <a:r>
              <a:rPr lang="en-US" dirty="0"/>
              <a:t>How are users harmed if posts are mistakenly removed by Reddit?</a:t>
            </a:r>
          </a:p>
          <a:p>
            <a:r>
              <a:rPr lang="en-US" dirty="0"/>
              <a:t>How can bias in the moderation algorithms potentially harm users?</a:t>
            </a:r>
          </a:p>
          <a:p>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1519777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lstStyle/>
          <a:p>
            <a:r>
              <a:rPr lang="en-US" dirty="0"/>
              <a:t>Suppose as a result of the VSD analysis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(does not prevent) if their post is potentially offensive.</a:t>
            </a:r>
          </a:p>
          <a:p>
            <a:r>
              <a:rPr lang="en-US" dirty="0"/>
              <a:t>Which requirement would you prefer and why in terms of the values you think are important to you?</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1904462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VSD and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a:xfrm>
            <a:off x="838199" y="1500160"/>
            <a:ext cx="10515599" cy="4351338"/>
          </a:xfrm>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43</a:t>
            </a:fld>
            <a:endParaRPr lang="en-US"/>
          </a:p>
        </p:txBody>
      </p:sp>
    </p:spTree>
    <p:extLst>
      <p:ext uri="{BB962C8B-B14F-4D97-AF65-F5344CB8AC3E}">
        <p14:creationId xmlns:p14="http://schemas.microsoft.com/office/powerpoint/2010/main" val="367792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12497</TotalTime>
  <Words>3933</Words>
  <Application>Microsoft Macintosh PowerPoint</Application>
  <PresentationFormat>Widescreen</PresentationFormat>
  <Paragraphs>400</Paragraphs>
  <Slides>43</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Times New Roman</vt:lpstr>
      <vt:lpstr>Helvetica Neue</vt:lpstr>
      <vt:lpstr>Calibri</vt:lpstr>
      <vt:lpstr>Wingdings</vt:lpstr>
      <vt:lpstr>Verdana</vt:lpstr>
      <vt:lpstr>Calibri Light</vt:lpstr>
      <vt:lpstr>Ink Free</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Learning Goals for this Lesson</vt:lpstr>
      <vt:lpstr>Ethics and Value Sensitive Design</vt:lpstr>
      <vt:lpstr>Ethics and Value Sensitive Design</vt:lpstr>
      <vt:lpstr>Value Sensitive Design (VSD)</vt:lpstr>
      <vt:lpstr>VSD in Brief</vt:lpstr>
      <vt:lpstr>Three Types of Investigation in VSD </vt:lpstr>
      <vt:lpstr>The Reddit Case Study</vt:lpstr>
      <vt:lpstr>Empirical Investigation -- Development of the Model </vt:lpstr>
      <vt:lpstr>Stakeholder Analysis</vt:lpstr>
      <vt:lpstr>Value Investigations</vt:lpstr>
      <vt:lpstr>Technical Investigations</vt:lpstr>
      <vt:lpstr>VSD and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Mitra, Joydeep</cp:lastModifiedBy>
  <cp:revision>299</cp:revision>
  <dcterms:created xsi:type="dcterms:W3CDTF">2021-01-07T15:19:22Z</dcterms:created>
  <dcterms:modified xsi:type="dcterms:W3CDTF">2025-06-05T13:24:01Z</dcterms:modified>
</cp:coreProperties>
</file>