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67" r:id="rId18"/>
    <p:sldId id="570" r:id="rId19"/>
    <p:sldId id="571" r:id="rId20"/>
    <p:sldId id="540" r:id="rId21"/>
    <p:sldId id="541" r:id="rId22"/>
    <p:sldId id="542" r:id="rId23"/>
    <p:sldId id="543" r:id="rId24"/>
    <p:sldId id="544" r:id="rId25"/>
    <p:sldId id="545" r:id="rId26"/>
    <p:sldId id="546" r:id="rId27"/>
    <p:sldId id="528" r:id="rId28"/>
    <p:sldId id="547" r:id="rId29"/>
    <p:sldId id="527" r:id="rId30"/>
    <p:sldId id="549" r:id="rId31"/>
    <p:sldId id="550" r:id="rId32"/>
    <p:sldId id="494" r:id="rId33"/>
    <p:sldId id="496" r:id="rId34"/>
    <p:sldId id="495" r:id="rId35"/>
    <p:sldId id="563" r:id="rId36"/>
    <p:sldId id="555" r:id="rId37"/>
    <p:sldId id="556" r:id="rId38"/>
    <p:sldId id="564" r:id="rId39"/>
    <p:sldId id="565" r:id="rId40"/>
    <p:sldId id="566" r:id="rId41"/>
    <p:sldId id="552" r:id="rId42"/>
    <p:sldId id="557" r:id="rId43"/>
    <p:sldId id="558" r:id="rId44"/>
    <p:sldId id="559" r:id="rId45"/>
    <p:sldId id="560" r:id="rId46"/>
    <p:sldId id="561" r:id="rId47"/>
    <p:sldId id="562" r:id="rId48"/>
  </p:sldIdLst>
  <p:sldSz cx="12192000" cy="6858000"/>
  <p:notesSz cx="9144000" cy="6858000"/>
  <p:embeddedFontLst>
    <p:embeddedFont>
      <p:font typeface="Ink Free" panose="03080402000500000000" pitchFamily="66" charset="0"/>
      <p:regular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67"/>
            <p14:sldId id="570"/>
            <p14:sldId id="571"/>
            <p14:sldId id="540"/>
            <p14:sldId id="541"/>
            <p14:sldId id="542"/>
            <p14:sldId id="543"/>
            <p14:sldId id="544"/>
            <p14:sldId id="545"/>
            <p14:sldId id="546"/>
            <p14:sldId id="528"/>
            <p14:sldId id="547"/>
            <p14:sldId id="527"/>
            <p14:sldId id="549"/>
            <p14:sldId id="550"/>
            <p14:sldId id="494"/>
            <p14:sldId id="496"/>
            <p14:sldId id="495"/>
            <p14:sldId id="563"/>
            <p14:sldId id="555"/>
            <p14:sldId id="556"/>
            <p14:sldId id="564"/>
            <p14:sldId id="565"/>
            <p14:sldId id="566"/>
            <p14:sldId id="552"/>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4" autoAdjust="0"/>
    <p:restoredTop sz="72449" autoAdjust="0"/>
  </p:normalViewPr>
  <p:slideViewPr>
    <p:cSldViewPr snapToGrid="0">
      <p:cViewPr varScale="1">
        <p:scale>
          <a:sx n="46" d="100"/>
          <a:sy n="46" d="100"/>
        </p:scale>
        <p:origin x="1336" y="28"/>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8/25/2025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09448-045F-DCF4-08C8-71B08BA14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86B50-D5C2-3D4F-8EA1-E906894CE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C8ED7-7DB3-63AF-3386-3FF5518219E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C4F5D71D-6D9D-C256-FC76-6D1CF0E880B9}"/>
              </a:ext>
            </a:extLst>
          </p:cNvPr>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510448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A2ED5-830E-077D-3F69-FF4BAF436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E9456-16D1-7676-8FAE-BDFC28304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AA5CA-E395-C949-D7FD-44D58FD3E0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B78FA531-5655-38B3-8972-813FDBBC4C3D}"/>
              </a:ext>
            </a:extLst>
          </p:cNvPr>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934249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dirty="0"/>
          </a:p>
        </p:txBody>
      </p:sp>
    </p:spTree>
    <p:extLst>
      <p:ext uri="{BB962C8B-B14F-4D97-AF65-F5344CB8AC3E}">
        <p14:creationId xmlns:p14="http://schemas.microsoft.com/office/powerpoint/2010/main" val="460942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a:t>
            </a:r>
            <a:r>
              <a:rPr lang="en-US"/>
              <a:t>different perspectives.</a:t>
            </a:r>
            <a:endParaRPr lang="en-US" dirty="0"/>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8/25/2025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8/25/2025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8/25/2025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8/25/2025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8/25/2025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8/25/2025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8/25/2025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8/25/2025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8/25/2025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8/25/2025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8/25/2025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a:t>
            </a:r>
          </a:p>
          <a:p>
            <a:r>
              <a:rPr lang="en-US" dirty="0"/>
              <a:t>It allows us to reason about design choices and choose the values that are important </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10135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2207-F1DE-0D9F-4DBF-BBD3C2ACC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6EE92-3ECC-F02A-DCD0-4B8F52EA1970}"/>
              </a:ext>
            </a:extLst>
          </p:cNvPr>
          <p:cNvSpPr>
            <a:spLocks noGrp="1"/>
          </p:cNvSpPr>
          <p:nvPr>
            <p:ph type="title"/>
          </p:nvPr>
        </p:nvSpPr>
        <p:spPr/>
        <p:txBody>
          <a:bodyPr>
            <a:normAutofit/>
          </a:bodyPr>
          <a:lstStyle/>
          <a:p>
            <a:r>
              <a:rPr lang="en-US" dirty="0"/>
              <a:t>Writing User Stories with VSD (Example: Informed Consent in Stack Overflow)</a:t>
            </a:r>
          </a:p>
        </p:txBody>
      </p:sp>
      <p:sp>
        <p:nvSpPr>
          <p:cNvPr id="4" name="Slide Number Placeholder 3">
            <a:extLst>
              <a:ext uri="{FF2B5EF4-FFF2-40B4-BE49-F238E27FC236}">
                <a16:creationId xmlns:a16="http://schemas.microsoft.com/office/drawing/2014/main" id="{184B5427-74ED-2A6C-ED65-C23409AEA655}"/>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Content Placeholder 2">
            <a:extLst>
              <a:ext uri="{FF2B5EF4-FFF2-40B4-BE49-F238E27FC236}">
                <a16:creationId xmlns:a16="http://schemas.microsoft.com/office/drawing/2014/main" id="{6E8040BE-5D0F-EB4F-A19A-376BA1257C9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Site users</a:t>
            </a:r>
          </a:p>
          <a:p>
            <a:r>
              <a:rPr lang="en-US" dirty="0"/>
              <a:t>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Privacy</a:t>
            </a:r>
          </a:p>
          <a:p>
            <a:r>
              <a:rPr lang="en-US" dirty="0"/>
              <a:t>Accountability</a:t>
            </a:r>
          </a:p>
          <a:p>
            <a:r>
              <a:rPr lang="en-US" dirty="0"/>
              <a:t>Transparency</a:t>
            </a:r>
          </a:p>
        </p:txBody>
      </p:sp>
      <p:sp>
        <p:nvSpPr>
          <p:cNvPr id="6" name="Content Placeholder 2">
            <a:extLst>
              <a:ext uri="{FF2B5EF4-FFF2-40B4-BE49-F238E27FC236}">
                <a16:creationId xmlns:a16="http://schemas.microsoft.com/office/drawing/2014/main" id="{21B1C3C5-1CFA-CFA6-660F-8117302CD448}"/>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78853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349AA-5E93-A6B1-EB37-821B2E93F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720DC-BE80-9BCD-ED9E-024F93E1C7AD}"/>
              </a:ext>
            </a:extLst>
          </p:cNvPr>
          <p:cNvSpPr>
            <a:spLocks noGrp="1"/>
          </p:cNvSpPr>
          <p:nvPr>
            <p:ph type="title"/>
          </p:nvPr>
        </p:nvSpPr>
        <p:spPr/>
        <p:txBody>
          <a:bodyPr>
            <a:normAutofit fontScale="90000"/>
          </a:bodyPr>
          <a:lstStyle/>
          <a:p>
            <a:r>
              <a:rPr lang="en-US" dirty="0"/>
              <a:t>Conditions of Satisfaction and VSD (Example: Informed Consent in Stack Overflow)</a:t>
            </a:r>
          </a:p>
        </p:txBody>
      </p:sp>
      <p:sp>
        <p:nvSpPr>
          <p:cNvPr id="4" name="Slide Number Placeholder 3">
            <a:extLst>
              <a:ext uri="{FF2B5EF4-FFF2-40B4-BE49-F238E27FC236}">
                <a16:creationId xmlns:a16="http://schemas.microsoft.com/office/drawing/2014/main" id="{E1BD2735-E867-D819-7AE9-30FAF73F7395}"/>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Content Placeholder 2">
            <a:extLst>
              <a:ext uri="{FF2B5EF4-FFF2-40B4-BE49-F238E27FC236}">
                <a16:creationId xmlns:a16="http://schemas.microsoft.com/office/drawing/2014/main" id="{4DDBCF3A-5E08-FD18-5979-6900A9C531D2}"/>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1E194FE7-29B5-D00B-9F86-419AAEE56D13}"/>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08237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3934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29366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21182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21674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3609669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3254608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130343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29</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31</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32</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33</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34</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a:p>
            <a:r>
              <a:rPr lang="en-US" dirty="0"/>
              <a:t>But, why VSD?</a:t>
            </a:r>
          </a:p>
          <a:p>
            <a:pPr lvl="1"/>
            <a:r>
              <a:rPr lang="en-US" dirty="0"/>
              <a:t>Design choices made during developing software (or any technology) often implicate human values!</a:t>
            </a:r>
          </a:p>
          <a:p>
            <a:pPr lvl="1"/>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294927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40</a:t>
            </a:fld>
            <a:endParaRPr lang="en-US" dirty="0"/>
          </a:p>
        </p:txBody>
      </p:sp>
    </p:spTree>
    <p:extLst>
      <p:ext uri="{BB962C8B-B14F-4D97-AF65-F5344CB8AC3E}">
        <p14:creationId xmlns:p14="http://schemas.microsoft.com/office/powerpoint/2010/main" val="1527510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Motivating Example – Informed Consent</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1106144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3016487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Reflect on the sources of data</a:t>
            </a:r>
          </a:p>
          <a:p>
            <a:pPr lvl="1"/>
            <a:r>
              <a:rPr lang="en-US" dirty="0"/>
              <a:t>Is the dataset representative of the language we want removed?</a:t>
            </a:r>
          </a:p>
          <a:p>
            <a:pPr lvl="1"/>
            <a:r>
              <a:rPr lang="en-US" dirty="0"/>
              <a:t>Are there any sources of biases or disparities that in this data that we should be considering?</a:t>
            </a:r>
          </a:p>
          <a:p>
            <a:r>
              <a:rPr lang="en-US" dirty="0"/>
              <a:t>Complications</a:t>
            </a:r>
          </a:p>
          <a:p>
            <a:pPr lvl="1"/>
            <a:r>
              <a:rPr lang="en-US" dirty="0"/>
              <a:t>Given the contextual nature of offensive speech, what complications or problems can arise from this model?</a:t>
            </a:r>
          </a:p>
        </p:txBody>
      </p:sp>
    </p:spTree>
    <p:extLst>
      <p:ext uri="{BB962C8B-B14F-4D97-AF65-F5344CB8AC3E}">
        <p14:creationId xmlns:p14="http://schemas.microsoft.com/office/powerpoint/2010/main" val="872009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3936317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3687600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from being posted.</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46</a:t>
            </a:fld>
            <a:endParaRPr lang="en-US"/>
          </a:p>
        </p:txBody>
      </p:sp>
    </p:spTree>
    <p:extLst>
      <p:ext uri="{BB962C8B-B14F-4D97-AF65-F5344CB8AC3E}">
        <p14:creationId xmlns:p14="http://schemas.microsoft.com/office/powerpoint/2010/main" val="2181656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9641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13743</TotalTime>
  <Words>6369</Words>
  <Application>Microsoft Office PowerPoint</Application>
  <PresentationFormat>Widescreen</PresentationFormat>
  <Paragraphs>548</Paragraphs>
  <Slides>47</Slides>
  <Notes>39</Notes>
  <HiddenSlides>22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 Light</vt:lpstr>
      <vt:lpstr>Ink Free</vt:lpstr>
      <vt:lpstr>Wingdings</vt:lpstr>
      <vt:lpstr>Verdana</vt:lpstr>
      <vt:lpstr>Helvetica Neue</vt:lpstr>
      <vt:lpstr>Times New Roman</vt:lpstr>
      <vt:lpstr>Calibri</vt:lpstr>
      <vt:lpstr>Arial</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There are several frameworks that help us in requirement gathering</vt:lpstr>
      <vt:lpstr>Writing User Stories with VSD (Example: Informed Consent in Stack Overflow)</vt:lpstr>
      <vt:lpstr>Conditions of Satisfaction and VSD (Example: Informed Consent in Stack Overflow)</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Value Sensitive Design (VSD) is an ethical Framework to gather requirements</vt:lpstr>
      <vt:lpstr>Value Sensitive Design (VSD) in Brief</vt:lpstr>
      <vt:lpstr>Motivating Example – Informed Consent</vt:lpstr>
      <vt:lpstr>Integrating User Stories With VSD</vt:lpstr>
      <vt:lpstr>Conditions of Satisfaction (Informed Consent)</vt:lpstr>
      <vt:lpstr>Learning Goals for this Lesson</vt:lpstr>
      <vt:lpstr>Motivating Example – Informed Consent</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467</cp:revision>
  <dcterms:created xsi:type="dcterms:W3CDTF">2021-01-07T15:19:22Z</dcterms:created>
  <dcterms:modified xsi:type="dcterms:W3CDTF">2025-08-25T20:25:20Z</dcterms:modified>
</cp:coreProperties>
</file>