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4"/>
  </p:notesMasterIdLst>
  <p:sldIdLst>
    <p:sldId id="485" r:id="rId2"/>
    <p:sldId id="548" r:id="rId3"/>
    <p:sldId id="397" r:id="rId4"/>
    <p:sldId id="351" r:id="rId5"/>
    <p:sldId id="531" r:id="rId6"/>
    <p:sldId id="532" r:id="rId7"/>
    <p:sldId id="533" r:id="rId8"/>
    <p:sldId id="534" r:id="rId9"/>
    <p:sldId id="490" r:id="rId10"/>
    <p:sldId id="537" r:id="rId11"/>
    <p:sldId id="536" r:id="rId12"/>
    <p:sldId id="535" r:id="rId13"/>
    <p:sldId id="538" r:id="rId14"/>
    <p:sldId id="529" r:id="rId15"/>
    <p:sldId id="539" r:id="rId16"/>
    <p:sldId id="551" r:id="rId17"/>
    <p:sldId id="540" r:id="rId18"/>
    <p:sldId id="541" r:id="rId19"/>
    <p:sldId id="542" r:id="rId20"/>
    <p:sldId id="543" r:id="rId21"/>
    <p:sldId id="544" r:id="rId22"/>
    <p:sldId id="545" r:id="rId23"/>
    <p:sldId id="546" r:id="rId24"/>
    <p:sldId id="528" r:id="rId25"/>
    <p:sldId id="547" r:id="rId26"/>
    <p:sldId id="527" r:id="rId27"/>
    <p:sldId id="549" r:id="rId28"/>
    <p:sldId id="550" r:id="rId29"/>
    <p:sldId id="494" r:id="rId30"/>
    <p:sldId id="496" r:id="rId31"/>
    <p:sldId id="495" r:id="rId32"/>
    <p:sldId id="563" r:id="rId33"/>
    <p:sldId id="552" r:id="rId34"/>
    <p:sldId id="555" r:id="rId35"/>
    <p:sldId id="556" r:id="rId36"/>
    <p:sldId id="557" r:id="rId37"/>
    <p:sldId id="558" r:id="rId38"/>
    <p:sldId id="559" r:id="rId39"/>
    <p:sldId id="560" r:id="rId40"/>
    <p:sldId id="561" r:id="rId41"/>
    <p:sldId id="562" r:id="rId42"/>
    <p:sldId id="498" r:id="rId43"/>
  </p:sldIdLst>
  <p:sldSz cx="12192000" cy="6858000"/>
  <p:notesSz cx="9144000" cy="6858000"/>
  <p:embeddedFontLst>
    <p:embeddedFont>
      <p:font typeface="Calibri" panose="020F0502020204030204" pitchFamily="34" charset="0"/>
      <p:regular r:id="rId45"/>
      <p:bold r:id="rId46"/>
      <p:italic r:id="rId47"/>
      <p:boldItalic r:id="rId48"/>
    </p:embeddedFont>
    <p:embeddedFont>
      <p:font typeface="Calibri Light" panose="020F0302020204030204" pitchFamily="34" charset="0"/>
      <p:regular r:id="rId49"/>
      <p:italic r:id="rId50"/>
    </p:embeddedFont>
    <p:embeddedFont>
      <p:font typeface="Ink Free" panose="03080402000500000000" pitchFamily="66" charset="0"/>
      <p:regular r:id="rId51"/>
    </p:embeddedFont>
    <p:embeddedFont>
      <p:font typeface="Verdana" panose="020B0604030504040204" pitchFamily="34" charset="0"/>
      <p:regular r:id="rId52"/>
      <p:bold r:id="rId53"/>
      <p:italic r:id="rId54"/>
      <p:boldItalic r:id="rId5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02DCAB-7EC0-4111-9861-E7B0CB1DC221}">
          <p14:sldIdLst>
            <p14:sldId id="485"/>
            <p14:sldId id="548"/>
            <p14:sldId id="397"/>
            <p14:sldId id="351"/>
            <p14:sldId id="531"/>
            <p14:sldId id="532"/>
            <p14:sldId id="533"/>
            <p14:sldId id="534"/>
            <p14:sldId id="490"/>
            <p14:sldId id="537"/>
            <p14:sldId id="536"/>
            <p14:sldId id="535"/>
            <p14:sldId id="538"/>
            <p14:sldId id="529"/>
            <p14:sldId id="539"/>
            <p14:sldId id="551"/>
            <p14:sldId id="540"/>
            <p14:sldId id="541"/>
            <p14:sldId id="542"/>
            <p14:sldId id="543"/>
            <p14:sldId id="544"/>
            <p14:sldId id="545"/>
            <p14:sldId id="546"/>
            <p14:sldId id="528"/>
            <p14:sldId id="547"/>
            <p14:sldId id="527"/>
            <p14:sldId id="549"/>
            <p14:sldId id="550"/>
            <p14:sldId id="494"/>
            <p14:sldId id="496"/>
            <p14:sldId id="495"/>
            <p14:sldId id="563"/>
            <p14:sldId id="552"/>
            <p14:sldId id="555"/>
            <p14:sldId id="556"/>
            <p14:sldId id="557"/>
            <p14:sldId id="558"/>
            <p14:sldId id="559"/>
            <p14:sldId id="560"/>
            <p14:sldId id="561"/>
            <p14:sldId id="562"/>
            <p14:sldId id="49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FB8C49-C8E6-42C4-9F16-6CDFF6EC6E89}" v="1" dt="2024-08-01T16:41:22.8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70" autoAdjust="0"/>
    <p:restoredTop sz="72449" autoAdjust="0"/>
  </p:normalViewPr>
  <p:slideViewPr>
    <p:cSldViewPr snapToGrid="0">
      <p:cViewPr varScale="1">
        <p:scale>
          <a:sx n="91" d="100"/>
          <a:sy n="91" d="100"/>
        </p:scale>
        <p:origin x="1896" y="176"/>
      </p:cViewPr>
      <p:guideLst/>
    </p:cSldViewPr>
  </p:slideViewPr>
  <p:notesTextViewPr>
    <p:cViewPr>
      <p:scale>
        <a:sx n="100" d="100"/>
        <a:sy n="100" d="100"/>
      </p:scale>
      <p:origin x="0" y="0"/>
    </p:cViewPr>
  </p:notesTextViewPr>
  <p:sorterViewPr>
    <p:cViewPr>
      <p:scale>
        <a:sx n="70" d="100"/>
        <a:sy n="7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font" Target="fonts/font1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font" Target="fonts/font9.fntdata"/><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font" Target="fonts/font8.fntdata"/><Relationship Id="rId60" Type="http://schemas.microsoft.com/office/2015/10/relationships/revisionInfo" Target="revisionInfo.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51135E-E593-49EB-9C66-FB8F80DCC8E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BB0E679-4682-422A-B4B3-34D44CC4C90C}">
      <dgm:prSet/>
      <dgm:spPr/>
      <dgm:t>
        <a:bodyPr/>
        <a:lstStyle/>
        <a:p>
          <a:pPr>
            <a:lnSpc>
              <a:spcPct val="100000"/>
            </a:lnSpc>
          </a:pPr>
          <a:r>
            <a:rPr lang="en-US" dirty="0"/>
            <a:t>Problems of understanding</a:t>
          </a:r>
        </a:p>
      </dgm:t>
    </dgm:pt>
    <dgm:pt modelId="{C9D64042-2460-46F4-8F63-C93F33A90216}" type="parTrans" cxnId="{83E0F1C1-6D64-42DC-A4C0-CB5C67C8476D}">
      <dgm:prSet/>
      <dgm:spPr/>
      <dgm:t>
        <a:bodyPr/>
        <a:lstStyle/>
        <a:p>
          <a:endParaRPr lang="en-US"/>
        </a:p>
      </dgm:t>
    </dgm:pt>
    <dgm:pt modelId="{0E101382-25A9-48EE-8392-88ABE71DA086}" type="sibTrans" cxnId="{83E0F1C1-6D64-42DC-A4C0-CB5C67C8476D}">
      <dgm:prSet/>
      <dgm:spPr/>
      <dgm:t>
        <a:bodyPr/>
        <a:lstStyle/>
        <a:p>
          <a:endParaRPr lang="en-US"/>
        </a:p>
      </dgm:t>
    </dgm:pt>
    <dgm:pt modelId="{79B77230-D940-49CC-AF47-BF1D40797D89}">
      <dgm:prSet/>
      <dgm:spPr/>
      <dgm:t>
        <a:bodyPr/>
        <a:lstStyle/>
        <a:p>
          <a:pPr>
            <a:lnSpc>
              <a:spcPct val="100000"/>
            </a:lnSpc>
          </a:pPr>
          <a:r>
            <a:rPr lang="en-US" dirty="0"/>
            <a:t>Do users know what they want?</a:t>
          </a:r>
        </a:p>
      </dgm:t>
    </dgm:pt>
    <dgm:pt modelId="{C50558CC-69DA-4C28-8CB9-2982E9088524}" type="parTrans" cxnId="{BBA2886E-1FC2-4FFE-BF42-BABB70DB9D54}">
      <dgm:prSet/>
      <dgm:spPr/>
      <dgm:t>
        <a:bodyPr/>
        <a:lstStyle/>
        <a:p>
          <a:endParaRPr lang="en-US"/>
        </a:p>
      </dgm:t>
    </dgm:pt>
    <dgm:pt modelId="{01A261DD-4242-4987-8459-53BA826F65E4}" type="sibTrans" cxnId="{BBA2886E-1FC2-4FFE-BF42-BABB70DB9D54}">
      <dgm:prSet/>
      <dgm:spPr/>
      <dgm:t>
        <a:bodyPr/>
        <a:lstStyle/>
        <a:p>
          <a:endParaRPr lang="en-US"/>
        </a:p>
      </dgm:t>
    </dgm:pt>
    <dgm:pt modelId="{2CC7D121-8A41-44D9-89BD-244AA28A42A0}">
      <dgm:prSet/>
      <dgm:spPr/>
      <dgm:t>
        <a:bodyPr/>
        <a:lstStyle/>
        <a:p>
          <a:pPr>
            <a:lnSpc>
              <a:spcPct val="100000"/>
            </a:lnSpc>
          </a:pPr>
          <a:r>
            <a:rPr lang="en-US" dirty="0"/>
            <a:t>Do users know what we don’t know?</a:t>
          </a:r>
        </a:p>
      </dgm:t>
    </dgm:pt>
    <dgm:pt modelId="{9DE9134D-6150-4859-A323-7D13FB96F531}" type="parTrans" cxnId="{98EB21E0-6CF3-4F15-AC40-72E97BB1B30C}">
      <dgm:prSet/>
      <dgm:spPr/>
      <dgm:t>
        <a:bodyPr/>
        <a:lstStyle/>
        <a:p>
          <a:endParaRPr lang="en-US"/>
        </a:p>
      </dgm:t>
    </dgm:pt>
    <dgm:pt modelId="{0E0A4C2E-CF9A-4E5B-A9DA-A4F62E584BE3}" type="sibTrans" cxnId="{98EB21E0-6CF3-4F15-AC40-72E97BB1B30C}">
      <dgm:prSet/>
      <dgm:spPr/>
      <dgm:t>
        <a:bodyPr/>
        <a:lstStyle/>
        <a:p>
          <a:endParaRPr lang="en-US"/>
        </a:p>
      </dgm:t>
    </dgm:pt>
    <dgm:pt modelId="{8859CDF6-BBF5-4A76-8A76-407071531CB6}">
      <dgm:prSet/>
      <dgm:spPr/>
      <dgm:t>
        <a:bodyPr/>
        <a:lstStyle/>
        <a:p>
          <a:pPr>
            <a:lnSpc>
              <a:spcPct val="100000"/>
            </a:lnSpc>
          </a:pPr>
          <a:r>
            <a:rPr lang="en-US" dirty="0"/>
            <a:t>Do we know who are users even are?</a:t>
          </a:r>
        </a:p>
      </dgm:t>
    </dgm:pt>
    <dgm:pt modelId="{4553293F-765F-468C-A52D-17712ED16F1F}" type="parTrans" cxnId="{07AC9C4A-377E-4379-B550-8DB49E3862F9}">
      <dgm:prSet/>
      <dgm:spPr/>
      <dgm:t>
        <a:bodyPr/>
        <a:lstStyle/>
        <a:p>
          <a:endParaRPr lang="en-US"/>
        </a:p>
      </dgm:t>
    </dgm:pt>
    <dgm:pt modelId="{CD3D3010-EDC9-481C-A822-9AFA251D0BAD}" type="sibTrans" cxnId="{07AC9C4A-377E-4379-B550-8DB49E3862F9}">
      <dgm:prSet/>
      <dgm:spPr/>
      <dgm:t>
        <a:bodyPr/>
        <a:lstStyle/>
        <a:p>
          <a:endParaRPr lang="en-US"/>
        </a:p>
      </dgm:t>
    </dgm:pt>
    <dgm:pt modelId="{289B9B18-ED8C-4F8C-B57D-E359AFC29DCD}">
      <dgm:prSet/>
      <dgm:spPr/>
      <dgm:t>
        <a:bodyPr/>
        <a:lstStyle/>
        <a:p>
          <a:pPr>
            <a:lnSpc>
              <a:spcPct val="100000"/>
            </a:lnSpc>
          </a:pPr>
          <a:r>
            <a:rPr lang="en-US" dirty="0"/>
            <a:t>Problems of scope</a:t>
          </a:r>
        </a:p>
      </dgm:t>
    </dgm:pt>
    <dgm:pt modelId="{DFB0D9D2-5A30-4081-9EC5-9B49CEBEA520}" type="parTrans" cxnId="{B135C7DE-63EC-4038-AD9B-BF4AE8EC9E48}">
      <dgm:prSet/>
      <dgm:spPr/>
      <dgm:t>
        <a:bodyPr/>
        <a:lstStyle/>
        <a:p>
          <a:endParaRPr lang="en-US"/>
        </a:p>
      </dgm:t>
    </dgm:pt>
    <dgm:pt modelId="{01035273-0EF6-4E5E-8BB1-B75422350993}" type="sibTrans" cxnId="{B135C7DE-63EC-4038-AD9B-BF4AE8EC9E48}">
      <dgm:prSet/>
      <dgm:spPr/>
      <dgm:t>
        <a:bodyPr/>
        <a:lstStyle/>
        <a:p>
          <a:endParaRPr lang="en-US"/>
        </a:p>
      </dgm:t>
    </dgm:pt>
    <dgm:pt modelId="{A898EC3E-4F02-462D-8397-BC48F29AE81B}">
      <dgm:prSet/>
      <dgm:spPr/>
      <dgm:t>
        <a:bodyPr/>
        <a:lstStyle/>
        <a:p>
          <a:pPr>
            <a:lnSpc>
              <a:spcPct val="100000"/>
            </a:lnSpc>
          </a:pPr>
          <a:r>
            <a:rPr lang="en-US" dirty="0"/>
            <a:t>What are we building?</a:t>
          </a:r>
        </a:p>
      </dgm:t>
    </dgm:pt>
    <dgm:pt modelId="{AD9DCD49-7708-4181-B664-3E4D3C91E37D}" type="parTrans" cxnId="{D9C411B4-474A-4FB0-9E9B-1E92A378E566}">
      <dgm:prSet/>
      <dgm:spPr/>
      <dgm:t>
        <a:bodyPr/>
        <a:lstStyle/>
        <a:p>
          <a:endParaRPr lang="en-US"/>
        </a:p>
      </dgm:t>
    </dgm:pt>
    <dgm:pt modelId="{5F251CD8-B93E-4310-9598-EB0F0D698564}" type="sibTrans" cxnId="{D9C411B4-474A-4FB0-9E9B-1E92A378E566}">
      <dgm:prSet/>
      <dgm:spPr/>
      <dgm:t>
        <a:bodyPr/>
        <a:lstStyle/>
        <a:p>
          <a:endParaRPr lang="en-US"/>
        </a:p>
      </dgm:t>
    </dgm:pt>
    <dgm:pt modelId="{2E2B9329-B007-4CD0-85A7-2630A8E162B0}">
      <dgm:prSet/>
      <dgm:spPr/>
      <dgm:t>
        <a:bodyPr/>
        <a:lstStyle/>
        <a:p>
          <a:pPr>
            <a:lnSpc>
              <a:spcPct val="100000"/>
            </a:lnSpc>
          </a:pPr>
          <a:r>
            <a:rPr lang="en-US" dirty="0"/>
            <a:t>What non-functional quality attributes are included?</a:t>
          </a:r>
        </a:p>
      </dgm:t>
    </dgm:pt>
    <dgm:pt modelId="{30C76577-F362-41FE-BC13-849D7770E466}" type="parTrans" cxnId="{A5A3EABD-125B-49CA-881A-D915A3146F96}">
      <dgm:prSet/>
      <dgm:spPr/>
      <dgm:t>
        <a:bodyPr/>
        <a:lstStyle/>
        <a:p>
          <a:endParaRPr lang="en-US"/>
        </a:p>
      </dgm:t>
    </dgm:pt>
    <dgm:pt modelId="{1F9E35F3-00D0-4526-8C6D-B1D5C8B52722}" type="sibTrans" cxnId="{A5A3EABD-125B-49CA-881A-D915A3146F96}">
      <dgm:prSet/>
      <dgm:spPr/>
      <dgm:t>
        <a:bodyPr/>
        <a:lstStyle/>
        <a:p>
          <a:endParaRPr lang="en-US"/>
        </a:p>
      </dgm:t>
    </dgm:pt>
    <dgm:pt modelId="{0F25331F-8FB8-4E3A-87F2-3F285D74EB32}">
      <dgm:prSet/>
      <dgm:spPr/>
      <dgm:t>
        <a:bodyPr/>
        <a:lstStyle/>
        <a:p>
          <a:pPr>
            <a:lnSpc>
              <a:spcPct val="100000"/>
            </a:lnSpc>
          </a:pPr>
          <a:r>
            <a:rPr lang="en-US" dirty="0"/>
            <a:t>Problems of volatility</a:t>
          </a:r>
        </a:p>
      </dgm:t>
    </dgm:pt>
    <dgm:pt modelId="{324E124D-8500-4C04-A0BA-6F6C2D553D81}" type="parTrans" cxnId="{16B49D51-0857-4A44-AD1A-0C1006418460}">
      <dgm:prSet/>
      <dgm:spPr/>
      <dgm:t>
        <a:bodyPr/>
        <a:lstStyle/>
        <a:p>
          <a:endParaRPr lang="en-US"/>
        </a:p>
      </dgm:t>
    </dgm:pt>
    <dgm:pt modelId="{4716CEE8-C882-4DFA-8AAE-CB3797F9F69F}" type="sibTrans" cxnId="{16B49D51-0857-4A44-AD1A-0C1006418460}">
      <dgm:prSet/>
      <dgm:spPr/>
      <dgm:t>
        <a:bodyPr/>
        <a:lstStyle/>
        <a:p>
          <a:endParaRPr lang="en-US"/>
        </a:p>
      </dgm:t>
    </dgm:pt>
    <dgm:pt modelId="{CB3B2CC4-92AF-4FC8-A179-56AA7CBFFB9A}">
      <dgm:prSet/>
      <dgm:spPr/>
      <dgm:t>
        <a:bodyPr/>
        <a:lstStyle/>
        <a:p>
          <a:pPr>
            <a:lnSpc>
              <a:spcPct val="100000"/>
            </a:lnSpc>
          </a:pPr>
          <a:r>
            <a:rPr lang="en-US" dirty="0"/>
            <a:t>Changing requirements over time</a:t>
          </a:r>
        </a:p>
      </dgm:t>
    </dgm:pt>
    <dgm:pt modelId="{6D8C96C8-507C-40B5-9F1C-C398FAA98553}" type="parTrans" cxnId="{B9675BFE-7824-40EC-8F31-10A7D7973451}">
      <dgm:prSet/>
      <dgm:spPr/>
      <dgm:t>
        <a:bodyPr/>
        <a:lstStyle/>
        <a:p>
          <a:endParaRPr lang="en-US"/>
        </a:p>
      </dgm:t>
    </dgm:pt>
    <dgm:pt modelId="{ABF5C046-9B4C-488C-88A7-786B810BC851}" type="sibTrans" cxnId="{B9675BFE-7824-40EC-8F31-10A7D7973451}">
      <dgm:prSet/>
      <dgm:spPr/>
      <dgm:t>
        <a:bodyPr/>
        <a:lstStyle/>
        <a:p>
          <a:endParaRPr lang="en-US"/>
        </a:p>
      </dgm:t>
    </dgm:pt>
    <dgm:pt modelId="{F91F48F0-416F-409A-A4DF-2AB884A889BA}" type="pres">
      <dgm:prSet presAssocID="{7851135E-E593-49EB-9C66-FB8F80DCC8EB}" presName="root" presStyleCnt="0">
        <dgm:presLayoutVars>
          <dgm:dir/>
          <dgm:resizeHandles val="exact"/>
        </dgm:presLayoutVars>
      </dgm:prSet>
      <dgm:spPr/>
    </dgm:pt>
    <dgm:pt modelId="{FC98E3C8-E7C4-4905-8B69-39244AD5644B}" type="pres">
      <dgm:prSet presAssocID="{ABB0E679-4682-422A-B4B3-34D44CC4C90C}" presName="compNode" presStyleCnt="0"/>
      <dgm:spPr/>
    </dgm:pt>
    <dgm:pt modelId="{744C9803-894E-44D2-889B-76A5CCA8AA03}" type="pres">
      <dgm:prSet presAssocID="{ABB0E679-4682-422A-B4B3-34D44CC4C90C}" presName="bgRect" presStyleLbl="bgShp" presStyleIdx="0" presStyleCnt="3"/>
      <dgm:spPr/>
    </dgm:pt>
    <dgm:pt modelId="{A72C947F-10ED-4AC9-86DE-CDAD3C879254}" type="pres">
      <dgm:prSet presAssocID="{ABB0E679-4682-422A-B4B3-34D44CC4C90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ustomer Review"/>
        </a:ext>
      </dgm:extLst>
    </dgm:pt>
    <dgm:pt modelId="{C109F829-E202-4C7F-A334-6F9428EDC96C}" type="pres">
      <dgm:prSet presAssocID="{ABB0E679-4682-422A-B4B3-34D44CC4C90C}" presName="spaceRect" presStyleCnt="0"/>
      <dgm:spPr/>
    </dgm:pt>
    <dgm:pt modelId="{BBEC7333-A5CB-4B43-A34A-870E516E4DD6}" type="pres">
      <dgm:prSet presAssocID="{ABB0E679-4682-422A-B4B3-34D44CC4C90C}" presName="parTx" presStyleLbl="revTx" presStyleIdx="0" presStyleCnt="6">
        <dgm:presLayoutVars>
          <dgm:chMax val="0"/>
          <dgm:chPref val="0"/>
        </dgm:presLayoutVars>
      </dgm:prSet>
      <dgm:spPr/>
    </dgm:pt>
    <dgm:pt modelId="{D527155E-0657-496B-926B-6BBC0B628D07}" type="pres">
      <dgm:prSet presAssocID="{ABB0E679-4682-422A-B4B3-34D44CC4C90C}" presName="desTx" presStyleLbl="revTx" presStyleIdx="1" presStyleCnt="6">
        <dgm:presLayoutVars/>
      </dgm:prSet>
      <dgm:spPr/>
    </dgm:pt>
    <dgm:pt modelId="{1F8516E6-8828-4592-BFF8-887E9086A7BC}" type="pres">
      <dgm:prSet presAssocID="{0E101382-25A9-48EE-8392-88ABE71DA086}" presName="sibTrans" presStyleCnt="0"/>
      <dgm:spPr/>
    </dgm:pt>
    <dgm:pt modelId="{5C7297C6-91FF-41AF-818A-17F31F68621E}" type="pres">
      <dgm:prSet presAssocID="{289B9B18-ED8C-4F8C-B57D-E359AFC29DCD}" presName="compNode" presStyleCnt="0"/>
      <dgm:spPr/>
    </dgm:pt>
    <dgm:pt modelId="{2E54C961-84EA-43A2-844C-C3CE78516CB0}" type="pres">
      <dgm:prSet presAssocID="{289B9B18-ED8C-4F8C-B57D-E359AFC29DCD}" presName="bgRect" presStyleLbl="bgShp" presStyleIdx="1" presStyleCnt="3"/>
      <dgm:spPr/>
    </dgm:pt>
    <dgm:pt modelId="{A3DBAEA5-2FDA-46C9-9482-7655B37F1E0E}" type="pres">
      <dgm:prSet presAssocID="{289B9B18-ED8C-4F8C-B57D-E359AFC29DC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ilding"/>
        </a:ext>
      </dgm:extLst>
    </dgm:pt>
    <dgm:pt modelId="{56237200-6F76-4251-BCFC-EAF1C363E346}" type="pres">
      <dgm:prSet presAssocID="{289B9B18-ED8C-4F8C-B57D-E359AFC29DCD}" presName="spaceRect" presStyleCnt="0"/>
      <dgm:spPr/>
    </dgm:pt>
    <dgm:pt modelId="{28C88A3C-4FEA-440F-9B29-481800E6F0BE}" type="pres">
      <dgm:prSet presAssocID="{289B9B18-ED8C-4F8C-B57D-E359AFC29DCD}" presName="parTx" presStyleLbl="revTx" presStyleIdx="2" presStyleCnt="6">
        <dgm:presLayoutVars>
          <dgm:chMax val="0"/>
          <dgm:chPref val="0"/>
        </dgm:presLayoutVars>
      </dgm:prSet>
      <dgm:spPr/>
    </dgm:pt>
    <dgm:pt modelId="{4FB2F518-2BF4-4FD7-A56E-47F3A3918E17}" type="pres">
      <dgm:prSet presAssocID="{289B9B18-ED8C-4F8C-B57D-E359AFC29DCD}" presName="desTx" presStyleLbl="revTx" presStyleIdx="3" presStyleCnt="6">
        <dgm:presLayoutVars/>
      </dgm:prSet>
      <dgm:spPr/>
    </dgm:pt>
    <dgm:pt modelId="{89FD899A-D4F4-4C55-8909-E662326770E6}" type="pres">
      <dgm:prSet presAssocID="{01035273-0EF6-4E5E-8BB1-B75422350993}" presName="sibTrans" presStyleCnt="0"/>
      <dgm:spPr/>
    </dgm:pt>
    <dgm:pt modelId="{D72C3A6E-5881-40B9-9893-82CCB0549164}" type="pres">
      <dgm:prSet presAssocID="{0F25331F-8FB8-4E3A-87F2-3F285D74EB32}" presName="compNode" presStyleCnt="0"/>
      <dgm:spPr/>
    </dgm:pt>
    <dgm:pt modelId="{E18A13F9-D7A2-436B-8993-77DFC272C62C}" type="pres">
      <dgm:prSet presAssocID="{0F25331F-8FB8-4E3A-87F2-3F285D74EB32}" presName="bgRect" presStyleLbl="bgShp" presStyleIdx="2" presStyleCnt="3"/>
      <dgm:spPr/>
    </dgm:pt>
    <dgm:pt modelId="{933C83E9-3F13-4531-A494-B128397A40AE}" type="pres">
      <dgm:prSet presAssocID="{0F25331F-8FB8-4E3A-87F2-3F285D74EB3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opwatch"/>
        </a:ext>
      </dgm:extLst>
    </dgm:pt>
    <dgm:pt modelId="{0B330141-BDA3-4D12-AFE4-A5C53FC9730A}" type="pres">
      <dgm:prSet presAssocID="{0F25331F-8FB8-4E3A-87F2-3F285D74EB32}" presName="spaceRect" presStyleCnt="0"/>
      <dgm:spPr/>
    </dgm:pt>
    <dgm:pt modelId="{1649E94B-5A94-485B-93A6-2EB4D5F91B9A}" type="pres">
      <dgm:prSet presAssocID="{0F25331F-8FB8-4E3A-87F2-3F285D74EB32}" presName="parTx" presStyleLbl="revTx" presStyleIdx="4" presStyleCnt="6">
        <dgm:presLayoutVars>
          <dgm:chMax val="0"/>
          <dgm:chPref val="0"/>
        </dgm:presLayoutVars>
      </dgm:prSet>
      <dgm:spPr/>
    </dgm:pt>
    <dgm:pt modelId="{EA9947D3-2998-4B00-9B2A-15D759EFA191}" type="pres">
      <dgm:prSet presAssocID="{0F25331F-8FB8-4E3A-87F2-3F285D74EB32}" presName="desTx" presStyleLbl="revTx" presStyleIdx="5" presStyleCnt="6">
        <dgm:presLayoutVars/>
      </dgm:prSet>
      <dgm:spPr/>
    </dgm:pt>
  </dgm:ptLst>
  <dgm:cxnLst>
    <dgm:cxn modelId="{AAD6A029-21A4-41FA-9349-A97938C2044E}" type="presOf" srcId="{289B9B18-ED8C-4F8C-B57D-E359AFC29DCD}" destId="{28C88A3C-4FEA-440F-9B29-481800E6F0BE}" srcOrd="0" destOrd="0" presId="urn:microsoft.com/office/officeart/2018/2/layout/IconVerticalSolidList"/>
    <dgm:cxn modelId="{D33A192E-099E-4C7E-8AC9-B6B62017C60A}" type="presOf" srcId="{2E2B9329-B007-4CD0-85A7-2630A8E162B0}" destId="{4FB2F518-2BF4-4FD7-A56E-47F3A3918E17}" srcOrd="0" destOrd="1" presId="urn:microsoft.com/office/officeart/2018/2/layout/IconVerticalSolidList"/>
    <dgm:cxn modelId="{0D619939-DF3D-4D20-BB53-412AF78EA558}" type="presOf" srcId="{ABB0E679-4682-422A-B4B3-34D44CC4C90C}" destId="{BBEC7333-A5CB-4B43-A34A-870E516E4DD6}" srcOrd="0" destOrd="0" presId="urn:microsoft.com/office/officeart/2018/2/layout/IconVerticalSolidList"/>
    <dgm:cxn modelId="{07AC9C4A-377E-4379-B550-8DB49E3862F9}" srcId="{ABB0E679-4682-422A-B4B3-34D44CC4C90C}" destId="{8859CDF6-BBF5-4A76-8A76-407071531CB6}" srcOrd="2" destOrd="0" parTransId="{4553293F-765F-468C-A52D-17712ED16F1F}" sibTransId="{CD3D3010-EDC9-481C-A822-9AFA251D0BAD}"/>
    <dgm:cxn modelId="{F7C5F74B-BB11-4F28-9F7E-23FE778011DC}" type="presOf" srcId="{79B77230-D940-49CC-AF47-BF1D40797D89}" destId="{D527155E-0657-496B-926B-6BBC0B628D07}" srcOrd="0" destOrd="0" presId="urn:microsoft.com/office/officeart/2018/2/layout/IconVerticalSolidList"/>
    <dgm:cxn modelId="{16B49D51-0857-4A44-AD1A-0C1006418460}" srcId="{7851135E-E593-49EB-9C66-FB8F80DCC8EB}" destId="{0F25331F-8FB8-4E3A-87F2-3F285D74EB32}" srcOrd="2" destOrd="0" parTransId="{324E124D-8500-4C04-A0BA-6F6C2D553D81}" sibTransId="{4716CEE8-C882-4DFA-8AAE-CB3797F9F69F}"/>
    <dgm:cxn modelId="{BBA2886E-1FC2-4FFE-BF42-BABB70DB9D54}" srcId="{ABB0E679-4682-422A-B4B3-34D44CC4C90C}" destId="{79B77230-D940-49CC-AF47-BF1D40797D89}" srcOrd="0" destOrd="0" parTransId="{C50558CC-69DA-4C28-8CB9-2982E9088524}" sibTransId="{01A261DD-4242-4987-8459-53BA826F65E4}"/>
    <dgm:cxn modelId="{6F534F79-49C3-49F2-B767-CA8451407698}" type="presOf" srcId="{2CC7D121-8A41-44D9-89BD-244AA28A42A0}" destId="{D527155E-0657-496B-926B-6BBC0B628D07}" srcOrd="0" destOrd="1" presId="urn:microsoft.com/office/officeart/2018/2/layout/IconVerticalSolidList"/>
    <dgm:cxn modelId="{83B9F09E-EAE2-4CC8-ADD5-C1D9758C0071}" type="presOf" srcId="{A898EC3E-4F02-462D-8397-BC48F29AE81B}" destId="{4FB2F518-2BF4-4FD7-A56E-47F3A3918E17}" srcOrd="0" destOrd="0" presId="urn:microsoft.com/office/officeart/2018/2/layout/IconVerticalSolidList"/>
    <dgm:cxn modelId="{D9C411B4-474A-4FB0-9E9B-1E92A378E566}" srcId="{289B9B18-ED8C-4F8C-B57D-E359AFC29DCD}" destId="{A898EC3E-4F02-462D-8397-BC48F29AE81B}" srcOrd="0" destOrd="0" parTransId="{AD9DCD49-7708-4181-B664-3E4D3C91E37D}" sibTransId="{5F251CD8-B93E-4310-9598-EB0F0D698564}"/>
    <dgm:cxn modelId="{05D2A0B4-F01C-4184-9E55-260CFB8DB7F3}" type="presOf" srcId="{7851135E-E593-49EB-9C66-FB8F80DCC8EB}" destId="{F91F48F0-416F-409A-A4DF-2AB884A889BA}" srcOrd="0" destOrd="0" presId="urn:microsoft.com/office/officeart/2018/2/layout/IconVerticalSolidList"/>
    <dgm:cxn modelId="{A5A3EABD-125B-49CA-881A-D915A3146F96}" srcId="{289B9B18-ED8C-4F8C-B57D-E359AFC29DCD}" destId="{2E2B9329-B007-4CD0-85A7-2630A8E162B0}" srcOrd="1" destOrd="0" parTransId="{30C76577-F362-41FE-BC13-849D7770E466}" sibTransId="{1F9E35F3-00D0-4526-8C6D-B1D5C8B52722}"/>
    <dgm:cxn modelId="{83E0F1C1-6D64-42DC-A4C0-CB5C67C8476D}" srcId="{7851135E-E593-49EB-9C66-FB8F80DCC8EB}" destId="{ABB0E679-4682-422A-B4B3-34D44CC4C90C}" srcOrd="0" destOrd="0" parTransId="{C9D64042-2460-46F4-8F63-C93F33A90216}" sibTransId="{0E101382-25A9-48EE-8392-88ABE71DA086}"/>
    <dgm:cxn modelId="{DDC6D8C5-BBB2-461C-83FA-36349F6F2DA4}" type="presOf" srcId="{CB3B2CC4-92AF-4FC8-A179-56AA7CBFFB9A}" destId="{EA9947D3-2998-4B00-9B2A-15D759EFA191}" srcOrd="0" destOrd="0" presId="urn:microsoft.com/office/officeart/2018/2/layout/IconVerticalSolidList"/>
    <dgm:cxn modelId="{6DA49FCE-B0B4-44FD-96DE-E91348D0DC06}" type="presOf" srcId="{0F25331F-8FB8-4E3A-87F2-3F285D74EB32}" destId="{1649E94B-5A94-485B-93A6-2EB4D5F91B9A}" srcOrd="0" destOrd="0" presId="urn:microsoft.com/office/officeart/2018/2/layout/IconVerticalSolidList"/>
    <dgm:cxn modelId="{F47C6FD6-29E6-4AA6-A457-9DD86BFC36E5}" type="presOf" srcId="{8859CDF6-BBF5-4A76-8A76-407071531CB6}" destId="{D527155E-0657-496B-926B-6BBC0B628D07}" srcOrd="0" destOrd="2" presId="urn:microsoft.com/office/officeart/2018/2/layout/IconVerticalSolidList"/>
    <dgm:cxn modelId="{B135C7DE-63EC-4038-AD9B-BF4AE8EC9E48}" srcId="{7851135E-E593-49EB-9C66-FB8F80DCC8EB}" destId="{289B9B18-ED8C-4F8C-B57D-E359AFC29DCD}" srcOrd="1" destOrd="0" parTransId="{DFB0D9D2-5A30-4081-9EC5-9B49CEBEA520}" sibTransId="{01035273-0EF6-4E5E-8BB1-B75422350993}"/>
    <dgm:cxn modelId="{98EB21E0-6CF3-4F15-AC40-72E97BB1B30C}" srcId="{ABB0E679-4682-422A-B4B3-34D44CC4C90C}" destId="{2CC7D121-8A41-44D9-89BD-244AA28A42A0}" srcOrd="1" destOrd="0" parTransId="{9DE9134D-6150-4859-A323-7D13FB96F531}" sibTransId="{0E0A4C2E-CF9A-4E5B-A9DA-A4F62E584BE3}"/>
    <dgm:cxn modelId="{B9675BFE-7824-40EC-8F31-10A7D7973451}" srcId="{0F25331F-8FB8-4E3A-87F2-3F285D74EB32}" destId="{CB3B2CC4-92AF-4FC8-A179-56AA7CBFFB9A}" srcOrd="0" destOrd="0" parTransId="{6D8C96C8-507C-40B5-9F1C-C398FAA98553}" sibTransId="{ABF5C046-9B4C-488C-88A7-786B810BC851}"/>
    <dgm:cxn modelId="{6301B435-160A-435E-972D-336C66302088}" type="presParOf" srcId="{F91F48F0-416F-409A-A4DF-2AB884A889BA}" destId="{FC98E3C8-E7C4-4905-8B69-39244AD5644B}" srcOrd="0" destOrd="0" presId="urn:microsoft.com/office/officeart/2018/2/layout/IconVerticalSolidList"/>
    <dgm:cxn modelId="{D4300C5E-D0B6-43FA-AE33-964064733925}" type="presParOf" srcId="{FC98E3C8-E7C4-4905-8B69-39244AD5644B}" destId="{744C9803-894E-44D2-889B-76A5CCA8AA03}" srcOrd="0" destOrd="0" presId="urn:microsoft.com/office/officeart/2018/2/layout/IconVerticalSolidList"/>
    <dgm:cxn modelId="{92EBE634-6053-4558-99E7-6C9318EC79C7}" type="presParOf" srcId="{FC98E3C8-E7C4-4905-8B69-39244AD5644B}" destId="{A72C947F-10ED-4AC9-86DE-CDAD3C879254}" srcOrd="1" destOrd="0" presId="urn:microsoft.com/office/officeart/2018/2/layout/IconVerticalSolidList"/>
    <dgm:cxn modelId="{A291A2F6-08F1-4DC4-9043-87D4DF29CA86}" type="presParOf" srcId="{FC98E3C8-E7C4-4905-8B69-39244AD5644B}" destId="{C109F829-E202-4C7F-A334-6F9428EDC96C}" srcOrd="2" destOrd="0" presId="urn:microsoft.com/office/officeart/2018/2/layout/IconVerticalSolidList"/>
    <dgm:cxn modelId="{999E7C01-2071-4F06-AA68-0CF124414884}" type="presParOf" srcId="{FC98E3C8-E7C4-4905-8B69-39244AD5644B}" destId="{BBEC7333-A5CB-4B43-A34A-870E516E4DD6}" srcOrd="3" destOrd="0" presId="urn:microsoft.com/office/officeart/2018/2/layout/IconVerticalSolidList"/>
    <dgm:cxn modelId="{C47CC53C-9A70-4B92-B63C-88BCFF133900}" type="presParOf" srcId="{FC98E3C8-E7C4-4905-8B69-39244AD5644B}" destId="{D527155E-0657-496B-926B-6BBC0B628D07}" srcOrd="4" destOrd="0" presId="urn:microsoft.com/office/officeart/2018/2/layout/IconVerticalSolidList"/>
    <dgm:cxn modelId="{BE259B5F-67E3-4C1F-BCE1-7F3BDD0C971B}" type="presParOf" srcId="{F91F48F0-416F-409A-A4DF-2AB884A889BA}" destId="{1F8516E6-8828-4592-BFF8-887E9086A7BC}" srcOrd="1" destOrd="0" presId="urn:microsoft.com/office/officeart/2018/2/layout/IconVerticalSolidList"/>
    <dgm:cxn modelId="{E83C380D-B12F-4B89-964E-488132B9669B}" type="presParOf" srcId="{F91F48F0-416F-409A-A4DF-2AB884A889BA}" destId="{5C7297C6-91FF-41AF-818A-17F31F68621E}" srcOrd="2" destOrd="0" presId="urn:microsoft.com/office/officeart/2018/2/layout/IconVerticalSolidList"/>
    <dgm:cxn modelId="{B28A0D11-13FA-4C31-931A-F07B14A621E1}" type="presParOf" srcId="{5C7297C6-91FF-41AF-818A-17F31F68621E}" destId="{2E54C961-84EA-43A2-844C-C3CE78516CB0}" srcOrd="0" destOrd="0" presId="urn:microsoft.com/office/officeart/2018/2/layout/IconVerticalSolidList"/>
    <dgm:cxn modelId="{C8B62CA3-713E-4E33-9937-BB3AC4CEE8E1}" type="presParOf" srcId="{5C7297C6-91FF-41AF-818A-17F31F68621E}" destId="{A3DBAEA5-2FDA-46C9-9482-7655B37F1E0E}" srcOrd="1" destOrd="0" presId="urn:microsoft.com/office/officeart/2018/2/layout/IconVerticalSolidList"/>
    <dgm:cxn modelId="{D3F949F5-58E5-4DE4-964C-B09CFDC582DB}" type="presParOf" srcId="{5C7297C6-91FF-41AF-818A-17F31F68621E}" destId="{56237200-6F76-4251-BCFC-EAF1C363E346}" srcOrd="2" destOrd="0" presId="urn:microsoft.com/office/officeart/2018/2/layout/IconVerticalSolidList"/>
    <dgm:cxn modelId="{84ADD7C0-7528-46C1-8490-4E90524033B5}" type="presParOf" srcId="{5C7297C6-91FF-41AF-818A-17F31F68621E}" destId="{28C88A3C-4FEA-440F-9B29-481800E6F0BE}" srcOrd="3" destOrd="0" presId="urn:microsoft.com/office/officeart/2018/2/layout/IconVerticalSolidList"/>
    <dgm:cxn modelId="{FABE2793-4FC5-477D-AA30-7475D163304D}" type="presParOf" srcId="{5C7297C6-91FF-41AF-818A-17F31F68621E}" destId="{4FB2F518-2BF4-4FD7-A56E-47F3A3918E17}" srcOrd="4" destOrd="0" presId="urn:microsoft.com/office/officeart/2018/2/layout/IconVerticalSolidList"/>
    <dgm:cxn modelId="{D567229F-E8CD-4A49-BB67-2CDA0C9A835B}" type="presParOf" srcId="{F91F48F0-416F-409A-A4DF-2AB884A889BA}" destId="{89FD899A-D4F4-4C55-8909-E662326770E6}" srcOrd="3" destOrd="0" presId="urn:microsoft.com/office/officeart/2018/2/layout/IconVerticalSolidList"/>
    <dgm:cxn modelId="{B9713A3B-CC3E-437E-932A-CDD67BF2A72A}" type="presParOf" srcId="{F91F48F0-416F-409A-A4DF-2AB884A889BA}" destId="{D72C3A6E-5881-40B9-9893-82CCB0549164}" srcOrd="4" destOrd="0" presId="urn:microsoft.com/office/officeart/2018/2/layout/IconVerticalSolidList"/>
    <dgm:cxn modelId="{6B837D76-6E10-4105-A653-1122AC2A2C1E}" type="presParOf" srcId="{D72C3A6E-5881-40B9-9893-82CCB0549164}" destId="{E18A13F9-D7A2-436B-8993-77DFC272C62C}" srcOrd="0" destOrd="0" presId="urn:microsoft.com/office/officeart/2018/2/layout/IconVerticalSolidList"/>
    <dgm:cxn modelId="{6EED0E54-6B9F-4CAF-BF27-C791A7A189A5}" type="presParOf" srcId="{D72C3A6E-5881-40B9-9893-82CCB0549164}" destId="{933C83E9-3F13-4531-A494-B128397A40AE}" srcOrd="1" destOrd="0" presId="urn:microsoft.com/office/officeart/2018/2/layout/IconVerticalSolidList"/>
    <dgm:cxn modelId="{5DF4BFEC-80F6-488D-B7E5-05C95FB7EA7D}" type="presParOf" srcId="{D72C3A6E-5881-40B9-9893-82CCB0549164}" destId="{0B330141-BDA3-4D12-AFE4-A5C53FC9730A}" srcOrd="2" destOrd="0" presId="urn:microsoft.com/office/officeart/2018/2/layout/IconVerticalSolidList"/>
    <dgm:cxn modelId="{AAB7E9FB-1418-4BF0-94D2-6A5346D61A47}" type="presParOf" srcId="{D72C3A6E-5881-40B9-9893-82CCB0549164}" destId="{1649E94B-5A94-485B-93A6-2EB4D5F91B9A}" srcOrd="3" destOrd="0" presId="urn:microsoft.com/office/officeart/2018/2/layout/IconVerticalSolidList"/>
    <dgm:cxn modelId="{EFB83674-A40A-4E29-B154-E710E1CED88D}" type="presParOf" srcId="{D72C3A6E-5881-40B9-9893-82CCB0549164}" destId="{EA9947D3-2998-4B00-9B2A-15D759EFA191}"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61DE7E-6B43-410A-BFB8-C0C196C40A10}"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1DDD8C49-6E6F-4FFB-94E4-ACA2842F78A9}">
      <dgm:prSet/>
      <dgm:spPr/>
      <dgm:t>
        <a:bodyPr/>
        <a:lstStyle/>
        <a:p>
          <a:r>
            <a:rPr lang="en-US"/>
            <a:t>TDD: executable tests</a:t>
          </a:r>
        </a:p>
      </dgm:t>
    </dgm:pt>
    <dgm:pt modelId="{8B792802-08CA-42EB-BA40-3C0CF5C34705}" type="parTrans" cxnId="{C1A7BAC6-5EBA-4A64-8761-0404843A20C2}">
      <dgm:prSet/>
      <dgm:spPr/>
      <dgm:t>
        <a:bodyPr/>
        <a:lstStyle/>
        <a:p>
          <a:endParaRPr lang="en-US"/>
        </a:p>
      </dgm:t>
    </dgm:pt>
    <dgm:pt modelId="{7DD9EC09-64B5-4EB0-9693-DAEF9480CEFB}" type="sibTrans" cxnId="{C1A7BAC6-5EBA-4A64-8761-0404843A20C2}">
      <dgm:prSet/>
      <dgm:spPr/>
      <dgm:t>
        <a:bodyPr/>
        <a:lstStyle/>
        <a:p>
          <a:endParaRPr lang="en-US"/>
        </a:p>
      </dgm:t>
    </dgm:pt>
    <dgm:pt modelId="{7F9B749B-B77B-4E38-9CE7-3792D7866185}">
      <dgm:prSet/>
      <dgm:spPr/>
      <dgm:t>
        <a:bodyPr/>
        <a:lstStyle/>
        <a:p>
          <a:r>
            <a:rPr lang="en-US"/>
            <a:t>BDD: "scenarios"</a:t>
          </a:r>
        </a:p>
      </dgm:t>
    </dgm:pt>
    <dgm:pt modelId="{4C4F91F5-6F3A-427A-A4A4-ED5BFC87120C}" type="parTrans" cxnId="{AE56FD32-8FA6-4E95-BBF0-E982DE3C5F9A}">
      <dgm:prSet/>
      <dgm:spPr/>
      <dgm:t>
        <a:bodyPr/>
        <a:lstStyle/>
        <a:p>
          <a:endParaRPr lang="en-US"/>
        </a:p>
      </dgm:t>
    </dgm:pt>
    <dgm:pt modelId="{E9CF472B-8E6D-4CE6-BA9C-F409E781000C}" type="sibTrans" cxnId="{AE56FD32-8FA6-4E95-BBF0-E982DE3C5F9A}">
      <dgm:prSet/>
      <dgm:spPr/>
      <dgm:t>
        <a:bodyPr/>
        <a:lstStyle/>
        <a:p>
          <a:endParaRPr lang="en-US"/>
        </a:p>
      </dgm:t>
    </dgm:pt>
    <dgm:pt modelId="{BE5631D2-7048-4153-9CE1-610BD59DE6F8}">
      <dgm:prSet/>
      <dgm:spPr/>
      <dgm:t>
        <a:bodyPr/>
        <a:lstStyle/>
        <a:p>
          <a:r>
            <a:rPr lang="en-US"/>
            <a:t>DDD: an OO architecture</a:t>
          </a:r>
        </a:p>
      </dgm:t>
    </dgm:pt>
    <dgm:pt modelId="{58710710-82C8-4F3D-993C-859D242935C4}" type="parTrans" cxnId="{0A6B7002-DB04-4BDB-B80F-82AA80AFC2D9}">
      <dgm:prSet/>
      <dgm:spPr/>
      <dgm:t>
        <a:bodyPr/>
        <a:lstStyle/>
        <a:p>
          <a:endParaRPr lang="en-US"/>
        </a:p>
      </dgm:t>
    </dgm:pt>
    <dgm:pt modelId="{493EDB14-B11F-4F5D-8482-F249C032A642}" type="sibTrans" cxnId="{0A6B7002-DB04-4BDB-B80F-82AA80AFC2D9}">
      <dgm:prSet/>
      <dgm:spPr/>
      <dgm:t>
        <a:bodyPr/>
        <a:lstStyle/>
        <a:p>
          <a:endParaRPr lang="en-US"/>
        </a:p>
      </dgm:t>
    </dgm:pt>
    <dgm:pt modelId="{55ADAE41-12DC-4C03-942A-8F322D0B5FED}" type="pres">
      <dgm:prSet presAssocID="{7761DE7E-6B43-410A-BFB8-C0C196C40A10}" presName="linear" presStyleCnt="0">
        <dgm:presLayoutVars>
          <dgm:animLvl val="lvl"/>
          <dgm:resizeHandles val="exact"/>
        </dgm:presLayoutVars>
      </dgm:prSet>
      <dgm:spPr/>
    </dgm:pt>
    <dgm:pt modelId="{2A76C965-04F7-43CC-8361-3E620317D37E}" type="pres">
      <dgm:prSet presAssocID="{1DDD8C49-6E6F-4FFB-94E4-ACA2842F78A9}" presName="parentText" presStyleLbl="node1" presStyleIdx="0" presStyleCnt="3">
        <dgm:presLayoutVars>
          <dgm:chMax val="0"/>
          <dgm:bulletEnabled val="1"/>
        </dgm:presLayoutVars>
      </dgm:prSet>
      <dgm:spPr/>
    </dgm:pt>
    <dgm:pt modelId="{595B3450-DB84-4D58-BD0B-32F591FFC01C}" type="pres">
      <dgm:prSet presAssocID="{7DD9EC09-64B5-4EB0-9693-DAEF9480CEFB}" presName="spacer" presStyleCnt="0"/>
      <dgm:spPr/>
    </dgm:pt>
    <dgm:pt modelId="{BE93E21B-CA59-4845-871F-38D7B6AE90C5}" type="pres">
      <dgm:prSet presAssocID="{7F9B749B-B77B-4E38-9CE7-3792D7866185}" presName="parentText" presStyleLbl="node1" presStyleIdx="1" presStyleCnt="3">
        <dgm:presLayoutVars>
          <dgm:chMax val="0"/>
          <dgm:bulletEnabled val="1"/>
        </dgm:presLayoutVars>
      </dgm:prSet>
      <dgm:spPr/>
    </dgm:pt>
    <dgm:pt modelId="{4EB2F383-BC52-48E1-8D5D-A7992A77E90E}" type="pres">
      <dgm:prSet presAssocID="{E9CF472B-8E6D-4CE6-BA9C-F409E781000C}" presName="spacer" presStyleCnt="0"/>
      <dgm:spPr/>
    </dgm:pt>
    <dgm:pt modelId="{8A90D41A-6536-4AEC-8C26-07EA3178EB71}" type="pres">
      <dgm:prSet presAssocID="{BE5631D2-7048-4153-9CE1-610BD59DE6F8}" presName="parentText" presStyleLbl="node1" presStyleIdx="2" presStyleCnt="3">
        <dgm:presLayoutVars>
          <dgm:chMax val="0"/>
          <dgm:bulletEnabled val="1"/>
        </dgm:presLayoutVars>
      </dgm:prSet>
      <dgm:spPr/>
    </dgm:pt>
  </dgm:ptLst>
  <dgm:cxnLst>
    <dgm:cxn modelId="{0A6B7002-DB04-4BDB-B80F-82AA80AFC2D9}" srcId="{7761DE7E-6B43-410A-BFB8-C0C196C40A10}" destId="{BE5631D2-7048-4153-9CE1-610BD59DE6F8}" srcOrd="2" destOrd="0" parTransId="{58710710-82C8-4F3D-993C-859D242935C4}" sibTransId="{493EDB14-B11F-4F5D-8482-F249C032A642}"/>
    <dgm:cxn modelId="{AE56FD32-8FA6-4E95-BBF0-E982DE3C5F9A}" srcId="{7761DE7E-6B43-410A-BFB8-C0C196C40A10}" destId="{7F9B749B-B77B-4E38-9CE7-3792D7866185}" srcOrd="1" destOrd="0" parTransId="{4C4F91F5-6F3A-427A-A4A4-ED5BFC87120C}" sibTransId="{E9CF472B-8E6D-4CE6-BA9C-F409E781000C}"/>
    <dgm:cxn modelId="{1B30A640-6495-4DE8-8A5D-20C3C9510317}" type="presOf" srcId="{BE5631D2-7048-4153-9CE1-610BD59DE6F8}" destId="{8A90D41A-6536-4AEC-8C26-07EA3178EB71}" srcOrd="0" destOrd="0" presId="urn:microsoft.com/office/officeart/2005/8/layout/vList2"/>
    <dgm:cxn modelId="{10BAFF43-9F73-4B35-9552-228339E2B0FB}" type="presOf" srcId="{1DDD8C49-6E6F-4FFB-94E4-ACA2842F78A9}" destId="{2A76C965-04F7-43CC-8361-3E620317D37E}" srcOrd="0" destOrd="0" presId="urn:microsoft.com/office/officeart/2005/8/layout/vList2"/>
    <dgm:cxn modelId="{97F8128E-F834-4828-A004-E720A36106FD}" type="presOf" srcId="{7761DE7E-6B43-410A-BFB8-C0C196C40A10}" destId="{55ADAE41-12DC-4C03-942A-8F322D0B5FED}" srcOrd="0" destOrd="0" presId="urn:microsoft.com/office/officeart/2005/8/layout/vList2"/>
    <dgm:cxn modelId="{C1A7BAC6-5EBA-4A64-8761-0404843A20C2}" srcId="{7761DE7E-6B43-410A-BFB8-C0C196C40A10}" destId="{1DDD8C49-6E6F-4FFB-94E4-ACA2842F78A9}" srcOrd="0" destOrd="0" parTransId="{8B792802-08CA-42EB-BA40-3C0CF5C34705}" sibTransId="{7DD9EC09-64B5-4EB0-9693-DAEF9480CEFB}"/>
    <dgm:cxn modelId="{75FFC9DD-F025-4B60-AC2B-69DC5313F192}" type="presOf" srcId="{7F9B749B-B77B-4E38-9CE7-3792D7866185}" destId="{BE93E21B-CA59-4845-871F-38D7B6AE90C5}" srcOrd="0" destOrd="0" presId="urn:microsoft.com/office/officeart/2005/8/layout/vList2"/>
    <dgm:cxn modelId="{7FF9BFE2-6FFE-4057-8240-93CBC496D08D}" type="presParOf" srcId="{55ADAE41-12DC-4C03-942A-8F322D0B5FED}" destId="{2A76C965-04F7-43CC-8361-3E620317D37E}" srcOrd="0" destOrd="0" presId="urn:microsoft.com/office/officeart/2005/8/layout/vList2"/>
    <dgm:cxn modelId="{59B320F5-E372-4E3E-8FBD-938B074AFCEF}" type="presParOf" srcId="{55ADAE41-12DC-4C03-942A-8F322D0B5FED}" destId="{595B3450-DB84-4D58-BD0B-32F591FFC01C}" srcOrd="1" destOrd="0" presId="urn:microsoft.com/office/officeart/2005/8/layout/vList2"/>
    <dgm:cxn modelId="{BF285F54-2D3D-4DA6-AABE-3D0F24CBAE34}" type="presParOf" srcId="{55ADAE41-12DC-4C03-942A-8F322D0B5FED}" destId="{BE93E21B-CA59-4845-871F-38D7B6AE90C5}" srcOrd="2" destOrd="0" presId="urn:microsoft.com/office/officeart/2005/8/layout/vList2"/>
    <dgm:cxn modelId="{1F6731F4-9287-43E1-A710-4BB55060A04F}" type="presParOf" srcId="{55ADAE41-12DC-4C03-942A-8F322D0B5FED}" destId="{4EB2F383-BC52-48E1-8D5D-A7992A77E90E}" srcOrd="3" destOrd="0" presId="urn:microsoft.com/office/officeart/2005/8/layout/vList2"/>
    <dgm:cxn modelId="{86E485C7-D22D-4E67-8671-3F0948C81D58}" type="presParOf" srcId="{55ADAE41-12DC-4C03-942A-8F322D0B5FED}" destId="{8A90D41A-6536-4AEC-8C26-07EA3178EB71}"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4C9803-894E-44D2-889B-76A5CCA8AA03}">
      <dsp:nvSpPr>
        <dsp:cNvPr id="0" name=""/>
        <dsp:cNvSpPr/>
      </dsp:nvSpPr>
      <dsp:spPr>
        <a:xfrm>
          <a:off x="0" y="531"/>
          <a:ext cx="78867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2C947F-10ED-4AC9-86DE-CDAD3C879254}">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EC7333-A5CB-4B43-A34A-870E516E4DD6}">
      <dsp:nvSpPr>
        <dsp:cNvPr id="0" name=""/>
        <dsp:cNvSpPr/>
      </dsp:nvSpPr>
      <dsp:spPr>
        <a:xfrm>
          <a:off x="1435590" y="531"/>
          <a:ext cx="354901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Problems of understanding</a:t>
          </a:r>
        </a:p>
      </dsp:txBody>
      <dsp:txXfrm>
        <a:off x="1435590" y="531"/>
        <a:ext cx="3549015" cy="1242935"/>
      </dsp:txXfrm>
    </dsp:sp>
    <dsp:sp modelId="{D527155E-0657-496B-926B-6BBC0B628D07}">
      <dsp:nvSpPr>
        <dsp:cNvPr id="0" name=""/>
        <dsp:cNvSpPr/>
      </dsp:nvSpPr>
      <dsp:spPr>
        <a:xfrm>
          <a:off x="4984605" y="531"/>
          <a:ext cx="2902094"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dirty="0"/>
            <a:t>Do users know what they want?</a:t>
          </a:r>
        </a:p>
        <a:p>
          <a:pPr marL="0" lvl="0" indent="0" algn="l" defTabSz="577850">
            <a:lnSpc>
              <a:spcPct val="100000"/>
            </a:lnSpc>
            <a:spcBef>
              <a:spcPct val="0"/>
            </a:spcBef>
            <a:spcAft>
              <a:spcPct val="35000"/>
            </a:spcAft>
            <a:buNone/>
          </a:pPr>
          <a:r>
            <a:rPr lang="en-US" sz="1300" kern="1200" dirty="0"/>
            <a:t>Do users know what we don’t know?</a:t>
          </a:r>
        </a:p>
        <a:p>
          <a:pPr marL="0" lvl="0" indent="0" algn="l" defTabSz="577850">
            <a:lnSpc>
              <a:spcPct val="100000"/>
            </a:lnSpc>
            <a:spcBef>
              <a:spcPct val="0"/>
            </a:spcBef>
            <a:spcAft>
              <a:spcPct val="35000"/>
            </a:spcAft>
            <a:buNone/>
          </a:pPr>
          <a:r>
            <a:rPr lang="en-US" sz="1300" kern="1200" dirty="0"/>
            <a:t>Do we know who are users even are?</a:t>
          </a:r>
        </a:p>
      </dsp:txBody>
      <dsp:txXfrm>
        <a:off x="4984605" y="531"/>
        <a:ext cx="2902094" cy="1242935"/>
      </dsp:txXfrm>
    </dsp:sp>
    <dsp:sp modelId="{2E54C961-84EA-43A2-844C-C3CE78516CB0}">
      <dsp:nvSpPr>
        <dsp:cNvPr id="0" name=""/>
        <dsp:cNvSpPr/>
      </dsp:nvSpPr>
      <dsp:spPr>
        <a:xfrm>
          <a:off x="0" y="1554200"/>
          <a:ext cx="78867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DBAEA5-2FDA-46C9-9482-7655B37F1E0E}">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C88A3C-4FEA-440F-9B29-481800E6F0BE}">
      <dsp:nvSpPr>
        <dsp:cNvPr id="0" name=""/>
        <dsp:cNvSpPr/>
      </dsp:nvSpPr>
      <dsp:spPr>
        <a:xfrm>
          <a:off x="1435590" y="1554200"/>
          <a:ext cx="354901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Problems of scope</a:t>
          </a:r>
        </a:p>
      </dsp:txBody>
      <dsp:txXfrm>
        <a:off x="1435590" y="1554200"/>
        <a:ext cx="3549015" cy="1242935"/>
      </dsp:txXfrm>
    </dsp:sp>
    <dsp:sp modelId="{4FB2F518-2BF4-4FD7-A56E-47F3A3918E17}">
      <dsp:nvSpPr>
        <dsp:cNvPr id="0" name=""/>
        <dsp:cNvSpPr/>
      </dsp:nvSpPr>
      <dsp:spPr>
        <a:xfrm>
          <a:off x="4984605" y="1554200"/>
          <a:ext cx="2902094"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dirty="0"/>
            <a:t>What are we building?</a:t>
          </a:r>
        </a:p>
        <a:p>
          <a:pPr marL="0" lvl="0" indent="0" algn="l" defTabSz="577850">
            <a:lnSpc>
              <a:spcPct val="100000"/>
            </a:lnSpc>
            <a:spcBef>
              <a:spcPct val="0"/>
            </a:spcBef>
            <a:spcAft>
              <a:spcPct val="35000"/>
            </a:spcAft>
            <a:buNone/>
          </a:pPr>
          <a:r>
            <a:rPr lang="en-US" sz="1300" kern="1200" dirty="0"/>
            <a:t>What non-functional quality attributes are included?</a:t>
          </a:r>
        </a:p>
      </dsp:txBody>
      <dsp:txXfrm>
        <a:off x="4984605" y="1554200"/>
        <a:ext cx="2902094" cy="1242935"/>
      </dsp:txXfrm>
    </dsp:sp>
    <dsp:sp modelId="{E18A13F9-D7A2-436B-8993-77DFC272C62C}">
      <dsp:nvSpPr>
        <dsp:cNvPr id="0" name=""/>
        <dsp:cNvSpPr/>
      </dsp:nvSpPr>
      <dsp:spPr>
        <a:xfrm>
          <a:off x="0" y="3107870"/>
          <a:ext cx="78867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3C83E9-3F13-4531-A494-B128397A40AE}">
      <dsp:nvSpPr>
        <dsp:cNvPr id="0" name=""/>
        <dsp:cNvSpPr/>
      </dsp:nvSpPr>
      <dsp:spPr>
        <a:xfrm>
          <a:off x="375988" y="3387530"/>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49E94B-5A94-485B-93A6-2EB4D5F91B9A}">
      <dsp:nvSpPr>
        <dsp:cNvPr id="0" name=""/>
        <dsp:cNvSpPr/>
      </dsp:nvSpPr>
      <dsp:spPr>
        <a:xfrm>
          <a:off x="1435590" y="3107870"/>
          <a:ext cx="354901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Problems of volatility</a:t>
          </a:r>
        </a:p>
      </dsp:txBody>
      <dsp:txXfrm>
        <a:off x="1435590" y="3107870"/>
        <a:ext cx="3549015" cy="1242935"/>
      </dsp:txXfrm>
    </dsp:sp>
    <dsp:sp modelId="{EA9947D3-2998-4B00-9B2A-15D759EFA191}">
      <dsp:nvSpPr>
        <dsp:cNvPr id="0" name=""/>
        <dsp:cNvSpPr/>
      </dsp:nvSpPr>
      <dsp:spPr>
        <a:xfrm>
          <a:off x="4984605" y="3107870"/>
          <a:ext cx="2902094"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dirty="0"/>
            <a:t>Changing requirements over time</a:t>
          </a:r>
        </a:p>
      </dsp:txBody>
      <dsp:txXfrm>
        <a:off x="4984605" y="3107870"/>
        <a:ext cx="2902094" cy="12429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76C965-04F7-43CC-8361-3E620317D37E}">
      <dsp:nvSpPr>
        <dsp:cNvPr id="0" name=""/>
        <dsp:cNvSpPr/>
      </dsp:nvSpPr>
      <dsp:spPr>
        <a:xfrm>
          <a:off x="0" y="37667"/>
          <a:ext cx="5115491" cy="154928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TDD: executable tests</a:t>
          </a:r>
        </a:p>
      </dsp:txBody>
      <dsp:txXfrm>
        <a:off x="75630" y="113297"/>
        <a:ext cx="4964231" cy="1398021"/>
      </dsp:txXfrm>
    </dsp:sp>
    <dsp:sp modelId="{BE93E21B-CA59-4845-871F-38D7B6AE90C5}">
      <dsp:nvSpPr>
        <dsp:cNvPr id="0" name=""/>
        <dsp:cNvSpPr/>
      </dsp:nvSpPr>
      <dsp:spPr>
        <a:xfrm>
          <a:off x="0" y="1699268"/>
          <a:ext cx="5115491" cy="1549281"/>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BDD: "scenarios"</a:t>
          </a:r>
        </a:p>
      </dsp:txBody>
      <dsp:txXfrm>
        <a:off x="75630" y="1774898"/>
        <a:ext cx="4964231" cy="1398021"/>
      </dsp:txXfrm>
    </dsp:sp>
    <dsp:sp modelId="{8A90D41A-6536-4AEC-8C26-07EA3178EB71}">
      <dsp:nvSpPr>
        <dsp:cNvPr id="0" name=""/>
        <dsp:cNvSpPr/>
      </dsp:nvSpPr>
      <dsp:spPr>
        <a:xfrm>
          <a:off x="0" y="3360869"/>
          <a:ext cx="5115491" cy="1549281"/>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DDD: an OO architecture</a:t>
          </a:r>
        </a:p>
      </dsp:txBody>
      <dsp:txXfrm>
        <a:off x="75630" y="3436499"/>
        <a:ext cx="4964231" cy="139802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7C7E5181-6CF5-45F7-A87A-E0E0B1FD7549}" type="datetimeFigureOut">
              <a:rPr lang="en-US" smtClean="0"/>
              <a:t>8/22/25</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dirty="0"/>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Conditions of satisfaction are, effectively, test cases – or templates for test cases. These kinds of tests are sometimes called “acceptance tests” because they constitute the end-user accepting that your software does what they want. </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38342807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stories and COSs must be prioritized as Essential, Desirable or Extension.</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28642119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set of essential user stories constitutes the minimum viable product.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[Note: on the project you get 100 points for delivering your MVP (all</a:t>
            </a:r>
          </a:p>
          <a:p>
            <a:r>
              <a:rPr lang="en-US" dirty="0"/>
              <a:t>essential user stories and their essential COSs) + up to 50 additional points for delivering</a:t>
            </a:r>
          </a:p>
          <a:p>
            <a:r>
              <a:rPr lang="en-US" dirty="0"/>
              <a:t>extra stories, so be careful about what you call "essential".  OTOH,</a:t>
            </a:r>
          </a:p>
          <a:p>
            <a:r>
              <a:rPr lang="en-US" dirty="0"/>
              <a:t>we will ask you to extend any project proposal that is too conservative.]</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33695901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a few more details about what that means in the context of your project.</a:t>
            </a:r>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34672574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9169006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12544465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 this is desirable, maybe it's essential.</a:t>
            </a:r>
          </a:p>
        </p:txBody>
      </p:sp>
      <p:sp>
        <p:nvSpPr>
          <p:cNvPr id="4" name="Slide Number Placeholder 3"/>
          <p:cNvSpPr>
            <a:spLocks noGrp="1"/>
          </p:cNvSpPr>
          <p:nvPr>
            <p:ph type="sldNum" sz="quarter" idx="5"/>
          </p:nvPr>
        </p:nvSpPr>
        <p:spPr/>
        <p:txBody>
          <a:bodyPr/>
          <a:lstStyle/>
          <a:p>
            <a:fld id="{07937F07-1250-4CCE-B198-1B2887014F41}" type="slidenum">
              <a:rPr lang="en-US" smtClean="0"/>
              <a:t>22</a:t>
            </a:fld>
            <a:endParaRPr lang="en-US"/>
          </a:p>
        </p:txBody>
      </p:sp>
    </p:spTree>
    <p:extLst>
      <p:ext uri="{BB962C8B-B14F-4D97-AF65-F5344CB8AC3E}">
        <p14:creationId xmlns:p14="http://schemas.microsoft.com/office/powerpoint/2010/main" val="11604508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24</a:t>
            </a:fld>
            <a:endParaRPr lang="en-US"/>
          </a:p>
        </p:txBody>
      </p:sp>
    </p:spTree>
    <p:extLst>
      <p:ext uri="{BB962C8B-B14F-4D97-AF65-F5344CB8AC3E}">
        <p14:creationId xmlns:p14="http://schemas.microsoft.com/office/powerpoint/2010/main" val="33052531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 you think of these COSs?  Are they all essential?  Can you think of any satisfaction conditions that might be desirable, but not essential?  What conditions might you want "in the next version" (those would be extensions).</a:t>
            </a:r>
          </a:p>
        </p:txBody>
      </p:sp>
      <p:sp>
        <p:nvSpPr>
          <p:cNvPr id="4" name="Slide Number Placeholder 3"/>
          <p:cNvSpPr>
            <a:spLocks noGrp="1"/>
          </p:cNvSpPr>
          <p:nvPr>
            <p:ph type="sldNum" sz="quarter" idx="5"/>
          </p:nvPr>
        </p:nvSpPr>
        <p:spPr/>
        <p:txBody>
          <a:bodyPr/>
          <a:lstStyle/>
          <a:p>
            <a:fld id="{07937F07-1250-4CCE-B198-1B2887014F41}" type="slidenum">
              <a:rPr lang="en-US" smtClean="0"/>
              <a:t>26</a:t>
            </a:fld>
            <a:endParaRPr lang="en-US" dirty="0"/>
          </a:p>
        </p:txBody>
      </p:sp>
    </p:spTree>
    <p:extLst>
      <p:ext uri="{BB962C8B-B14F-4D97-AF65-F5344CB8AC3E}">
        <p14:creationId xmlns:p14="http://schemas.microsoft.com/office/powerpoint/2010/main" val="23134776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What we've talked about so far are called "functional requirements"-- the minimum functions that a system must be able to perform.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But there are other kinds of requirements.  These are called "non-functional" requirements.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Non-functional requirements capture the </a:t>
            </a:r>
            <a:r>
              <a:rPr lang="en-US" sz="3600" i="1" dirty="0"/>
              <a:t>quality goals</a:t>
            </a:r>
            <a:r>
              <a:rPr lang="en-US" sz="3600" i="0" dirty="0"/>
              <a:t> of a system. </a:t>
            </a: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Here are some obvious ones  &lt;read slide&gt;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p:txBody>
      </p:sp>
      <p:sp>
        <p:nvSpPr>
          <p:cNvPr id="4" name="Slide Number Placeholder 3"/>
          <p:cNvSpPr>
            <a:spLocks noGrp="1"/>
          </p:cNvSpPr>
          <p:nvPr>
            <p:ph type="sldNum" sz="quarter" idx="5"/>
          </p:nvPr>
        </p:nvSpPr>
        <p:spPr/>
        <p:txBody>
          <a:bodyPr/>
          <a:lstStyle/>
          <a:p>
            <a:fld id="{07937F07-1250-4CCE-B198-1B2887014F41}" type="slidenum">
              <a:rPr lang="en-US" smtClean="0"/>
              <a:t>27</a:t>
            </a:fld>
            <a:endParaRPr lang="en-US" dirty="0"/>
          </a:p>
        </p:txBody>
      </p:sp>
    </p:spTree>
    <p:extLst>
      <p:ext uri="{BB962C8B-B14F-4D97-AF65-F5344CB8AC3E}">
        <p14:creationId xmlns:p14="http://schemas.microsoft.com/office/powerpoint/2010/main" val="1345260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dirty="0"/>
          </a:p>
        </p:txBody>
      </p:sp>
    </p:spTree>
    <p:extLst>
      <p:ext uri="{BB962C8B-B14F-4D97-AF65-F5344CB8AC3E}">
        <p14:creationId xmlns:p14="http://schemas.microsoft.com/office/powerpoint/2010/main" val="5590717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For example, one high-level goal is to say “I want performance”. But what does performance mean? You probably mean to say that you expect that the system has some particular capacity (in terms of simultaneous users), who can simultaneously have their requests satisfied within some response time. That’s still not the whole picture though, because you didn’t specify the efficiency of your system: what hardware resources does it use to achieve that performance?</a:t>
            </a:r>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28</a:t>
            </a:fld>
            <a:endParaRPr lang="en-US" dirty="0"/>
          </a:p>
        </p:txBody>
      </p:sp>
    </p:spTree>
    <p:extLst>
      <p:ext uri="{BB962C8B-B14F-4D97-AF65-F5344CB8AC3E}">
        <p14:creationId xmlns:p14="http://schemas.microsoft.com/office/powerpoint/2010/main" val="12094619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Here are some other categories of non-functional requirements.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dirty="0"/>
          </a:p>
        </p:txBody>
      </p:sp>
      <p:sp>
        <p:nvSpPr>
          <p:cNvPr id="4" name="Slide Number Placeholder 3"/>
          <p:cNvSpPr>
            <a:spLocks noGrp="1"/>
          </p:cNvSpPr>
          <p:nvPr>
            <p:ph type="sldNum" sz="quarter" idx="5"/>
          </p:nvPr>
        </p:nvSpPr>
        <p:spPr/>
        <p:txBody>
          <a:bodyPr/>
          <a:lstStyle/>
          <a:p>
            <a:fld id="{07937F07-1250-4CCE-B198-1B2887014F41}" type="slidenum">
              <a:rPr lang="en-US" smtClean="0"/>
              <a:t>29</a:t>
            </a:fld>
            <a:endParaRPr lang="en-US" dirty="0"/>
          </a:p>
        </p:txBody>
      </p:sp>
    </p:spTree>
    <p:extLst>
      <p:ext uri="{BB962C8B-B14F-4D97-AF65-F5344CB8AC3E}">
        <p14:creationId xmlns:p14="http://schemas.microsoft.com/office/powerpoint/2010/main" val="15395191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Non-functional requirements might also impact the static existence of the system, or its evolution.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if a customer intends for your software to be particularly long-lasting, and to be able to be extended – this needs to be said. Similarly, if there are specific testing requirements that your customer needs to comply with, there may be testability requirements, that define the effort needed to test the behaviors of that system.</a:t>
            </a:r>
          </a:p>
        </p:txBody>
      </p:sp>
      <p:sp>
        <p:nvSpPr>
          <p:cNvPr id="4" name="Slide Number Placeholder 3"/>
          <p:cNvSpPr>
            <a:spLocks noGrp="1"/>
          </p:cNvSpPr>
          <p:nvPr>
            <p:ph type="sldNum" sz="quarter" idx="5"/>
          </p:nvPr>
        </p:nvSpPr>
        <p:spPr/>
        <p:txBody>
          <a:bodyPr/>
          <a:lstStyle/>
          <a:p>
            <a:fld id="{07937F07-1250-4CCE-B198-1B2887014F41}" type="slidenum">
              <a:rPr lang="en-US" smtClean="0"/>
              <a:t>30</a:t>
            </a:fld>
            <a:endParaRPr lang="en-US" dirty="0"/>
          </a:p>
        </p:txBody>
      </p:sp>
    </p:spTree>
    <p:extLst>
      <p:ext uri="{BB962C8B-B14F-4D97-AF65-F5344CB8AC3E}">
        <p14:creationId xmlns:p14="http://schemas.microsoft.com/office/powerpoint/2010/main" val="35235263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INVEST is a popular mnemonic for describing what makes a good user story</a:t>
            </a:r>
          </a:p>
          <a:p>
            <a:endParaRPr lang="en-US" dirty="0"/>
          </a:p>
          <a:p>
            <a:r>
              <a:rPr lang="en-US" dirty="0"/>
              <a:t>Independent – Stories should not be coupled between each other, except where obviously necessary. Want to make it so that a user can examine a story on its own</a:t>
            </a:r>
          </a:p>
          <a:p>
            <a:br>
              <a:rPr lang="en-US" dirty="0"/>
            </a:br>
            <a:r>
              <a:rPr lang="en-US" dirty="0"/>
              <a:t>Negotiable – Best stories are result of a negotiation between a client and a developer – how do we come to some mutual agreement about what we are going to build, and why? Goal is to develop what the customer needs</a:t>
            </a:r>
          </a:p>
          <a:p>
            <a:endParaRPr lang="en-US" dirty="0"/>
          </a:p>
          <a:p>
            <a:r>
              <a:rPr lang="en-US" dirty="0"/>
              <a:t>Valuable – Each story should have some benefit that the client can recognize. Value might include value to your business, not just value to the user.</a:t>
            </a:r>
          </a:p>
          <a:p>
            <a:endParaRPr lang="en-US" dirty="0"/>
          </a:p>
          <a:p>
            <a:r>
              <a:rPr lang="en-US" dirty="0"/>
              <a:t>Estimable (that is, </a:t>
            </a:r>
            <a:r>
              <a:rPr lang="en-US" dirty="0" err="1"/>
              <a:t>estimatable</a:t>
            </a:r>
            <a:r>
              <a:rPr lang="en-US" dirty="0"/>
              <a:t>) – As we will see in a bit, being able to estimate how long it will take to implement a user story is key to determining a reasonable scope for your project</a:t>
            </a:r>
          </a:p>
          <a:p>
            <a:endParaRPr lang="en-US" dirty="0"/>
          </a:p>
          <a:p>
            <a:r>
              <a:rPr lang="en-US" dirty="0"/>
              <a:t>Small – In  the real world, a rule of thumb is to average 3-4 days of work per story for a full-time developer.  For our projects, it might be something a single student might be able to accomplish in a week, along with their other obligations as a student.</a:t>
            </a:r>
          </a:p>
          <a:p>
            <a:endParaRPr lang="en-US" dirty="0"/>
          </a:p>
          <a:p>
            <a:r>
              <a:rPr lang="en-US" dirty="0"/>
              <a:t>Testable – There must be some way to judge completion: for the person implementing the software, and for the end-user. </a:t>
            </a:r>
          </a:p>
          <a:p>
            <a:endParaRPr lang="en-US" dirty="0"/>
          </a:p>
          <a:p>
            <a:r>
              <a:rPr lang="en-US" dirty="0"/>
              <a:t>https://</a:t>
            </a:r>
            <a:r>
              <a:rPr lang="en-US" dirty="0" err="1"/>
              <a:t>agileforall.com</a:t>
            </a:r>
            <a:r>
              <a:rPr lang="en-US" dirty="0"/>
              <a:t>/new-to-agile-invest-in-good-user-stories/</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Let’s see an example and work through some of the tricky bits</a:t>
            </a:r>
          </a:p>
        </p:txBody>
      </p:sp>
      <p:sp>
        <p:nvSpPr>
          <p:cNvPr id="4" name="Slide Number Placeholder 3"/>
          <p:cNvSpPr>
            <a:spLocks noGrp="1"/>
          </p:cNvSpPr>
          <p:nvPr>
            <p:ph type="sldNum" sz="quarter" idx="5"/>
          </p:nvPr>
        </p:nvSpPr>
        <p:spPr/>
        <p:txBody>
          <a:bodyPr/>
          <a:lstStyle/>
          <a:p>
            <a:fld id="{07937F07-1250-4CCE-B198-1B2887014F41}" type="slidenum">
              <a:rPr lang="en-US" smtClean="0"/>
              <a:t>31</a:t>
            </a:fld>
            <a:endParaRPr lang="en-US"/>
          </a:p>
        </p:txBody>
      </p:sp>
    </p:spTree>
    <p:extLst>
      <p:ext uri="{BB962C8B-B14F-4D97-AF65-F5344CB8AC3E}">
        <p14:creationId xmlns:p14="http://schemas.microsoft.com/office/powerpoint/2010/main" val="16956759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32</a:t>
            </a:fld>
            <a:endParaRPr lang="en-US"/>
          </a:p>
        </p:txBody>
      </p:sp>
    </p:spTree>
    <p:extLst>
      <p:ext uri="{BB962C8B-B14F-4D97-AF65-F5344CB8AC3E}">
        <p14:creationId xmlns:p14="http://schemas.microsoft.com/office/powerpoint/2010/main" val="8294971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essential to consider ethics and values when building technology. Ethics is a branch in Philosophy that explores the moral principles and values that guide human behavior and decision making. There is a growing consensus in CS disciplines such as HCI and software engineering to borrow concepts from ethics to help drive design and implementation of software systems.</a:t>
            </a:r>
          </a:p>
          <a:p>
            <a:endParaRPr lang="en-US" dirty="0"/>
          </a:p>
          <a:p>
            <a:r>
              <a:rPr lang="en-US" dirty="0"/>
              <a:t>Identifying and grappling with value tensions during the requirements and design phase leads to “better” apps, websites, software systems, artificial intelligence, etc. </a:t>
            </a:r>
            <a:br>
              <a:rPr lang="en-US" dirty="0"/>
            </a:br>
            <a:endParaRPr lang="en-US" dirty="0"/>
          </a:p>
          <a:p>
            <a:r>
              <a:rPr lang="en-US" dirty="0"/>
              <a:t>Let’s consider a common example: informed consent</a:t>
            </a:r>
          </a:p>
          <a:p>
            <a:r>
              <a:rPr lang="en-US" dirty="0"/>
              <a:t>{Optional} Ask students What is Informed consent and how can it be designed in an online environment?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Cookies and security solutions such as HTTPS are an outcome of an analysis that considers ethical aspects and values such as informed consent</a:t>
            </a:r>
          </a:p>
          <a:p>
            <a:endParaRPr lang="en-US" dirty="0"/>
          </a:p>
          <a:p>
            <a:r>
              <a:rPr lang="en-US" dirty="0"/>
              <a:t>The design hinges on the following constructs:</a:t>
            </a:r>
          </a:p>
          <a:p>
            <a:pPr marL="171450" indent="-171450">
              <a:buFontTx/>
              <a:buChar char="-"/>
            </a:pPr>
            <a:r>
              <a:rPr lang="en-US" dirty="0"/>
              <a:t>Disclosure refers to providing accurate information on the pros and cons of the action</a:t>
            </a:r>
          </a:p>
          <a:p>
            <a:pPr marL="171450" indent="-171450">
              <a:buFontTx/>
              <a:buChar char="-"/>
            </a:pPr>
            <a:r>
              <a:rPr lang="en-US" dirty="0"/>
              <a:t>comprehension refers to a user’s accurate interpretation of what is being disclosed</a:t>
            </a:r>
          </a:p>
          <a:p>
            <a:pPr marL="171450" indent="-171450">
              <a:buFontTx/>
              <a:buChar char="-"/>
            </a:pPr>
            <a:r>
              <a:rPr lang="en-US" dirty="0"/>
              <a:t>Voluntariness refers to ensuring no coercion or control</a:t>
            </a:r>
          </a:p>
          <a:p>
            <a:pPr marL="171450" indent="-171450">
              <a:buFontTx/>
              <a:buChar char="-"/>
            </a:pPr>
            <a:r>
              <a:rPr lang="en-US" dirty="0"/>
              <a:t>competence refers to an individual’s mental and physical capability to give consent</a:t>
            </a:r>
          </a:p>
          <a:p>
            <a:pPr marL="171450" indent="-171450">
              <a:buFontTx/>
              <a:buChar char="-"/>
            </a:pPr>
            <a:r>
              <a:rPr lang="en-US" dirty="0"/>
              <a:t>Agreement refers to a clear opportunity to accept or decline</a:t>
            </a:r>
          </a:p>
        </p:txBody>
      </p:sp>
      <p:sp>
        <p:nvSpPr>
          <p:cNvPr id="4" name="Slide Number Placeholder 3"/>
          <p:cNvSpPr>
            <a:spLocks noGrp="1"/>
          </p:cNvSpPr>
          <p:nvPr>
            <p:ph type="sldNum" sz="quarter" idx="5"/>
          </p:nvPr>
        </p:nvSpPr>
        <p:spPr/>
        <p:txBody>
          <a:bodyPr/>
          <a:lstStyle/>
          <a:p>
            <a:fld id="{07937F07-1250-4CCE-B198-1B2887014F41}" type="slidenum">
              <a:rPr lang="en-US" smtClean="0"/>
              <a:t>33</a:t>
            </a:fld>
            <a:endParaRPr lang="en-US"/>
          </a:p>
        </p:txBody>
      </p:sp>
    </p:spTree>
    <p:extLst>
      <p:ext uri="{BB962C8B-B14F-4D97-AF65-F5344CB8AC3E}">
        <p14:creationId xmlns:p14="http://schemas.microsoft.com/office/powerpoint/2010/main" val="20052105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Reddit case study will be used to illustrate the different types of investigations involved in the VSD framework.</a:t>
            </a:r>
          </a:p>
          <a:p>
            <a:endParaRPr lang="en-US" dirty="0"/>
          </a:p>
          <a:p>
            <a:r>
              <a:rPr lang="en-US" dirty="0"/>
              <a:t>Like Stack Overflow, Reddit is a platform for discussion. Our hope is that using VSD here will help students align VSD with their final project on Stack Overflow.</a:t>
            </a:r>
          </a:p>
        </p:txBody>
      </p:sp>
      <p:sp>
        <p:nvSpPr>
          <p:cNvPr id="4" name="Slide Number Placeholder 3"/>
          <p:cNvSpPr>
            <a:spLocks noGrp="1"/>
          </p:cNvSpPr>
          <p:nvPr>
            <p:ph type="sldNum" sz="quarter" idx="5"/>
          </p:nvPr>
        </p:nvSpPr>
        <p:spPr/>
        <p:txBody>
          <a:bodyPr/>
          <a:lstStyle/>
          <a:p>
            <a:fld id="{07937F07-1250-4CCE-B198-1B2887014F41}" type="slidenum">
              <a:rPr lang="en-US" smtClean="0"/>
              <a:t>36</a:t>
            </a:fld>
            <a:endParaRPr lang="en-US"/>
          </a:p>
        </p:txBody>
      </p:sp>
    </p:spTree>
    <p:extLst>
      <p:ext uri="{BB962C8B-B14F-4D97-AF65-F5344CB8AC3E}">
        <p14:creationId xmlns:p14="http://schemas.microsoft.com/office/powerpoint/2010/main" val="9447646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must first discuss these questions in groups. Below is a sample answer not necessarily the only answer.</a:t>
            </a:r>
          </a:p>
          <a:p>
            <a:endParaRPr lang="en-US" dirty="0"/>
          </a:p>
          <a:p>
            <a:r>
              <a:rPr lang="en-US" dirty="0"/>
              <a:t>Dataset may not be representative as it may not capture all nuances of language (even in English) used in different communities such as slangs, dialects, or culturally specific phrases.</a:t>
            </a:r>
          </a:p>
          <a:p>
            <a:endParaRPr lang="en-US" dirty="0"/>
          </a:p>
          <a:p>
            <a:r>
              <a:rPr lang="en-US" dirty="0"/>
              <a:t>Dataset maybe biased as it may be based on historical posts that were flagged by human moderators. E.g., posts from specific communities were flagged more.</a:t>
            </a:r>
          </a:p>
          <a:p>
            <a:endParaRPr lang="en-US" dirty="0"/>
          </a:p>
          <a:p>
            <a:r>
              <a:rPr lang="en-US" dirty="0"/>
              <a:t>Complications: what constitutes hate speech isn’t clear. For e.g., some words may have been reclaimed by specific communities or posts may use satire to make a point.</a:t>
            </a:r>
          </a:p>
        </p:txBody>
      </p:sp>
      <p:sp>
        <p:nvSpPr>
          <p:cNvPr id="4" name="Slide Number Placeholder 3"/>
          <p:cNvSpPr>
            <a:spLocks noGrp="1"/>
          </p:cNvSpPr>
          <p:nvPr>
            <p:ph type="sldNum" sz="quarter" idx="5"/>
          </p:nvPr>
        </p:nvSpPr>
        <p:spPr/>
        <p:txBody>
          <a:bodyPr/>
          <a:lstStyle/>
          <a:p>
            <a:fld id="{07937F07-1250-4CCE-B198-1B2887014F41}" type="slidenum">
              <a:rPr lang="en-US" smtClean="0"/>
              <a:t>37</a:t>
            </a:fld>
            <a:endParaRPr lang="en-US"/>
          </a:p>
        </p:txBody>
      </p:sp>
    </p:spTree>
    <p:extLst>
      <p:ext uri="{BB962C8B-B14F-4D97-AF65-F5344CB8AC3E}">
        <p14:creationId xmlns:p14="http://schemas.microsoft.com/office/powerpoint/2010/main" val="18312370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Stakeholder analysis is part of value investigations</a:t>
            </a:r>
          </a:p>
          <a:p>
            <a:endParaRPr lang="en-US" dirty="0"/>
          </a:p>
          <a:p>
            <a:r>
              <a:rPr lang="en-US" dirty="0"/>
              <a:t>Students should reflect about these questions in groups.</a:t>
            </a:r>
          </a:p>
          <a:p>
            <a:endParaRPr lang="en-US" dirty="0"/>
          </a:p>
          <a:p>
            <a:r>
              <a:rPr lang="en-US" dirty="0"/>
              <a:t>Here is a sample answer.</a:t>
            </a:r>
          </a:p>
          <a:p>
            <a:endParaRPr lang="en-US" dirty="0"/>
          </a:p>
          <a:p>
            <a:r>
              <a:rPr lang="en-US" dirty="0"/>
              <a:t>1. Reddit users, moderators, reddit company, advertisers</a:t>
            </a:r>
          </a:p>
          <a:p>
            <a:r>
              <a:rPr lang="en-US" dirty="0"/>
              <a:t>2. Interests/Values</a:t>
            </a:r>
          </a:p>
          <a:p>
            <a:r>
              <a:rPr lang="en-US" dirty="0"/>
              <a:t>  Users: free expression, accurate information, entertainment, anonymity, privacy</a:t>
            </a:r>
          </a:p>
          <a:p>
            <a:r>
              <a:rPr lang="en-US" dirty="0"/>
              <a:t>  Moderators: consistent enforcement of rules, reduced workload, ability to correct mistakes, maintain subreddit culture, transparency</a:t>
            </a:r>
          </a:p>
          <a:p>
            <a:r>
              <a:rPr lang="en-US" dirty="0"/>
              <a:t>  company: user engagement, revenue, accountability,  building brand image, legal compliance</a:t>
            </a:r>
          </a:p>
          <a:p>
            <a:r>
              <a:rPr lang="en-US" dirty="0"/>
              <a:t>  advertisers: user reach, low cost, profit, seamless integration with content</a:t>
            </a:r>
          </a:p>
          <a:p>
            <a:r>
              <a:rPr lang="en-US" dirty="0"/>
              <a:t>3. Conflicts</a:t>
            </a:r>
            <a:br>
              <a:rPr lang="en-US" dirty="0"/>
            </a:br>
            <a:r>
              <a:rPr lang="en-US" dirty="0"/>
              <a:t>    free expression vs. content moderation or legal compliance, accurate info vs. entertainment, user autonomy vs. advertiser revenue, anonymity vs. transparence</a:t>
            </a:r>
          </a:p>
          <a:p>
            <a:r>
              <a:rPr lang="en-US" dirty="0"/>
              <a:t>4. Prioritization depends on personal goals and values. They key thing to realize is that this process does not recommend values, it provides a framework to reason about them based on the identified tensions.</a:t>
            </a:r>
            <a:br>
              <a:rPr lang="en-US" dirty="0"/>
            </a:br>
            <a:r>
              <a:rPr lang="en-US" dirty="0"/>
              <a:t>    </a:t>
            </a:r>
          </a:p>
          <a:p>
            <a:r>
              <a:rPr lang="en-US" dirty="0"/>
              <a:t>	</a:t>
            </a:r>
          </a:p>
        </p:txBody>
      </p:sp>
      <p:sp>
        <p:nvSpPr>
          <p:cNvPr id="4" name="Slide Number Placeholder 3"/>
          <p:cNvSpPr>
            <a:spLocks noGrp="1"/>
          </p:cNvSpPr>
          <p:nvPr>
            <p:ph type="sldNum" sz="quarter" idx="5"/>
          </p:nvPr>
        </p:nvSpPr>
        <p:spPr/>
        <p:txBody>
          <a:bodyPr/>
          <a:lstStyle/>
          <a:p>
            <a:fld id="{07937F07-1250-4CCE-B198-1B2887014F41}" type="slidenum">
              <a:rPr lang="en-US" smtClean="0"/>
              <a:t>38</a:t>
            </a:fld>
            <a:endParaRPr lang="en-US"/>
          </a:p>
        </p:txBody>
      </p:sp>
    </p:spTree>
    <p:extLst>
      <p:ext uri="{BB962C8B-B14F-4D97-AF65-F5344CB8AC3E}">
        <p14:creationId xmlns:p14="http://schemas.microsoft.com/office/powerpoint/2010/main" val="31644591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should discuss these questions in groups but here is a sample answer. The primary purpose is to realize the tensions when designing features. </a:t>
            </a:r>
          </a:p>
          <a:p>
            <a:endParaRPr lang="en-US" dirty="0"/>
          </a:p>
          <a:p>
            <a:pPr marL="228600" indent="-228600">
              <a:buAutoNum type="arabicPeriod"/>
            </a:pPr>
            <a:r>
              <a:rPr lang="en-US" dirty="0"/>
              <a:t>Reddit removing user’s post might impinge on users’ right to freely express themselves. On the other hand, removing posts with known misinformation might encourage free speech by protecting the channels through which discussions happen. If posts with known hate speech is removed, then it protects the victims from being sidelined from the discourse.</a:t>
            </a:r>
          </a:p>
          <a:p>
            <a:pPr marL="228600" indent="-228600">
              <a:buAutoNum type="arabicPeriod"/>
            </a:pPr>
            <a:r>
              <a:rPr lang="en-US" dirty="0"/>
              <a:t>Impinges on users’ right to freely express and also prevents other users from being exposed to </a:t>
            </a:r>
            <a:r>
              <a:rPr lang="en-US"/>
              <a:t>different perspectives.</a:t>
            </a:r>
            <a:endParaRPr lang="en-US" dirty="0"/>
          </a:p>
          <a:p>
            <a:pPr marL="228600" indent="-228600">
              <a:buAutoNum type="arabicPeriod"/>
            </a:pPr>
            <a:r>
              <a:rPr lang="en-US" dirty="0"/>
              <a:t>Excludes views of certain groups from the discourse.</a:t>
            </a:r>
          </a:p>
          <a:p>
            <a:pPr marL="228600" indent="-228600">
              <a:buAutoNum type="arabicPeriod"/>
            </a:pPr>
            <a:r>
              <a:rPr lang="en-US" dirty="0"/>
              <a:t>The proposed requirement will foster free speech as free speech in not just about an individual’s right to free expression but it is also about protecting the channels through which everyone’s voices can be heard. It is also about creating an environment where individuals will learn and grow their thinking from the discussions. Hence, the moderation is only good if it is transparent and minimizes bias.</a:t>
            </a:r>
          </a:p>
        </p:txBody>
      </p:sp>
      <p:sp>
        <p:nvSpPr>
          <p:cNvPr id="4" name="Slide Number Placeholder 3"/>
          <p:cNvSpPr>
            <a:spLocks noGrp="1"/>
          </p:cNvSpPr>
          <p:nvPr>
            <p:ph type="sldNum" sz="quarter" idx="5"/>
          </p:nvPr>
        </p:nvSpPr>
        <p:spPr/>
        <p:txBody>
          <a:bodyPr/>
          <a:lstStyle/>
          <a:p>
            <a:fld id="{07937F07-1250-4CCE-B198-1B2887014F41}" type="slidenum">
              <a:rPr lang="en-US" smtClean="0"/>
              <a:t>39</a:t>
            </a:fld>
            <a:endParaRPr lang="en-US"/>
          </a:p>
        </p:txBody>
      </p:sp>
    </p:spTree>
    <p:extLst>
      <p:ext uri="{BB962C8B-B14F-4D97-AF65-F5344CB8AC3E}">
        <p14:creationId xmlns:p14="http://schemas.microsoft.com/office/powerpoint/2010/main" val="1312031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overall question for Requirements Gathering is making sure that we are building the right thing.</a:t>
            </a:r>
          </a:p>
          <a:p>
            <a:endParaRPr lang="en-US" dirty="0"/>
          </a:p>
          <a:p>
            <a:r>
              <a:rPr lang="en-US" dirty="0"/>
              <a:t>This meme does a great job capturing the many ways in which we can get off course and end up building the wrong thing.</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dirty="0"/>
          </a:p>
        </p:txBody>
      </p:sp>
    </p:spTree>
    <p:extLst>
      <p:ext uri="{BB962C8B-B14F-4D97-AF65-F5344CB8AC3E}">
        <p14:creationId xmlns:p14="http://schemas.microsoft.com/office/powerpoint/2010/main" val="41691331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students should pick a requirement based on their analysis. There is no correct answer as long as students are able to defend their choice.</a:t>
            </a:r>
          </a:p>
          <a:p>
            <a:endParaRPr lang="en-US" dirty="0"/>
          </a:p>
          <a:p>
            <a:endParaRPr lang="en-US" i="1" dirty="0"/>
          </a:p>
        </p:txBody>
      </p:sp>
      <p:sp>
        <p:nvSpPr>
          <p:cNvPr id="4" name="Slide Number Placeholder 3"/>
          <p:cNvSpPr>
            <a:spLocks noGrp="1"/>
          </p:cNvSpPr>
          <p:nvPr>
            <p:ph type="sldNum" sz="quarter" idx="5"/>
          </p:nvPr>
        </p:nvSpPr>
        <p:spPr/>
        <p:txBody>
          <a:bodyPr/>
          <a:lstStyle/>
          <a:p>
            <a:fld id="{07937F07-1250-4CCE-B198-1B2887014F41}" type="slidenum">
              <a:rPr lang="en-US" smtClean="0"/>
              <a:t>40</a:t>
            </a:fld>
            <a:endParaRPr lang="en-US"/>
          </a:p>
        </p:txBody>
      </p:sp>
    </p:spTree>
    <p:extLst>
      <p:ext uri="{BB962C8B-B14F-4D97-AF65-F5344CB8AC3E}">
        <p14:creationId xmlns:p14="http://schemas.microsoft.com/office/powerpoint/2010/main" val="21116074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after-class activity.</a:t>
            </a:r>
          </a:p>
          <a:p>
            <a:endParaRPr lang="en-US" dirty="0"/>
          </a:p>
          <a:p>
            <a:r>
              <a:rPr lang="en-US" dirty="0"/>
              <a:t>A sample user story based on the first requirement in the previous slide:</a:t>
            </a:r>
          </a:p>
          <a:p>
            <a:endParaRPr lang="en-US" dirty="0"/>
          </a:p>
          <a:p>
            <a:r>
              <a:rPr lang="en-US" i="1" dirty="0"/>
              <a:t>As a </a:t>
            </a:r>
            <a:r>
              <a:rPr lang="en-US" b="1" i="1" dirty="0"/>
              <a:t>content creator </a:t>
            </a:r>
            <a:r>
              <a:rPr lang="en-US" i="1" dirty="0"/>
              <a:t>I want to express my opinions without offending any person so that I can contribute to a discussion in a constructive way</a:t>
            </a:r>
          </a:p>
          <a:p>
            <a:endParaRPr lang="en-US" i="1" dirty="0"/>
          </a:p>
          <a:p>
            <a:r>
              <a:rPr lang="en-US" i="1" dirty="0"/>
              <a:t>Conditions of satisfaction:</a:t>
            </a:r>
          </a:p>
          <a:p>
            <a:endParaRPr lang="en-US" i="1" dirty="0"/>
          </a:p>
          <a:p>
            <a:r>
              <a:rPr lang="en-US" i="1" dirty="0"/>
              <a:t>(E) I should be able to view my post in the forum if the post was not flagged</a:t>
            </a:r>
          </a:p>
          <a:p>
            <a:r>
              <a:rPr lang="en-US" i="1" dirty="0"/>
              <a:t>(E) I should be able to see a content warning with a reason for the warning if my post was flagged</a:t>
            </a:r>
          </a:p>
          <a:p>
            <a:r>
              <a:rPr lang="en-US" i="1" dirty="0"/>
              <a:t>(E) I should not be able to post if it was flagged</a:t>
            </a:r>
          </a:p>
          <a:p>
            <a:r>
              <a:rPr lang="en-US" i="1" dirty="0"/>
              <a:t>(E) I should be able to raise an appeal if my post was flagged</a:t>
            </a:r>
          </a:p>
          <a:p>
            <a:r>
              <a:rPr lang="en-US" i="1" dirty="0"/>
              <a:t>(D) I should receive a notification if my post was posted after review of flagged post</a:t>
            </a:r>
          </a:p>
          <a:p>
            <a:r>
              <a:rPr lang="en-US" i="1" dirty="0"/>
              <a:t>(E) I should be able to see a history of my flagged posts to help me better understand the forum’s policy on improper speech</a:t>
            </a:r>
          </a:p>
          <a:p>
            <a:r>
              <a:rPr lang="en-US" i="1" dirty="0"/>
              <a:t>(Ex) I should be able to see which official policy rule was violated if my post is flagged</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41</a:t>
            </a:fld>
            <a:endParaRPr lang="en-US"/>
          </a:p>
        </p:txBody>
      </p:sp>
    </p:spTree>
    <p:extLst>
      <p:ext uri="{BB962C8B-B14F-4D97-AF65-F5344CB8AC3E}">
        <p14:creationId xmlns:p14="http://schemas.microsoft.com/office/powerpoint/2010/main" val="19020031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42</a:t>
            </a:fld>
            <a:endParaRPr lang="en-US"/>
          </a:p>
        </p:txBody>
      </p:sp>
    </p:spTree>
    <p:extLst>
      <p:ext uri="{BB962C8B-B14F-4D97-AF65-F5344CB8AC3E}">
        <p14:creationId xmlns:p14="http://schemas.microsoft.com/office/powerpoint/2010/main" val="1604120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right now an example developing of a virtual meeting platform. With the start of the COVID-19 pandemic, and shift to virtual meetings, there has been an enormous demand for software to help substitute for physical events. But, even today, many platforms still don’t provide the experience that users want: how do you replace some physical interactions with a software product? These kind of challenges come up all of the time in software projects.</a:t>
            </a:r>
          </a:p>
          <a:p>
            <a:endParaRPr lang="en-US" dirty="0"/>
          </a:p>
          <a:p>
            <a:r>
              <a:rPr lang="en-US" dirty="0"/>
              <a:t>Sometimes, clients want to bring software in to solve some problem that is currently not being addressed, but don’t know exactly how to solve it. In other times, new software is brought in as a technology to improve an existing process. There is a way that things are done, and your software is going to help that get done better. In those situations, the client may simply not know what will work best for them. </a:t>
            </a:r>
          </a:p>
          <a:p>
            <a:endParaRPr lang="en-US" dirty="0"/>
          </a:p>
          <a:p>
            <a:r>
              <a:rPr lang="en-US" dirty="0"/>
              <a:t>Software engineering aims to provide answers, or at least a framework for answers to these questions</a:t>
            </a:r>
          </a:p>
          <a:p>
            <a:endParaRPr lang="en-US" dirty="0"/>
          </a:p>
          <a:p>
            <a:r>
              <a:rPr lang="en-US" dirty="0"/>
              <a:t>&lt;Read slide.  Possible elaboration:&gt;</a:t>
            </a:r>
          </a:p>
          <a:p>
            <a:endParaRPr lang="en-US" dirty="0"/>
          </a:p>
          <a:p>
            <a:r>
              <a:rPr lang="en-US" dirty="0"/>
              <a:t>Examples of problems of understanding corresponding to the bullets:</a:t>
            </a:r>
          </a:p>
          <a:p>
            <a:pPr marL="171450" indent="-171450">
              <a:buFont typeface="Arial" panose="020B0604020202020204" pitchFamily="34" charset="0"/>
              <a:buChar char="•"/>
            </a:pPr>
            <a:r>
              <a:rPr lang="en-US" dirty="0"/>
              <a:t>What they want? -&gt; Simply don’t know what is possible, won’t know it until they see it, often know what the problem is that they want the software to solve, but not the solution. Coming up with the solution is a design problem. Good to have a buddy who is a user experience designer.</a:t>
            </a:r>
          </a:p>
          <a:p>
            <a:pPr marL="171450" indent="-171450">
              <a:buFont typeface="Arial" panose="020B0604020202020204" pitchFamily="34" charset="0"/>
              <a:buChar char="•"/>
            </a:pPr>
            <a:r>
              <a:rPr lang="en-US" dirty="0"/>
              <a:t>What we don’t know? -&gt; Most software is not “general purpose”, but exists within some domain.</a:t>
            </a:r>
          </a:p>
          <a:p>
            <a:pPr marL="171450" indent="-171450">
              <a:buFont typeface="Arial" panose="020B0604020202020204" pitchFamily="34" charset="0"/>
              <a:buChar char="•"/>
            </a:pPr>
            <a:r>
              <a:rPr lang="en-US" dirty="0"/>
              <a:t>Who are our users? -&gt; Maybe most common in startups, where you have a client (moneybags investors) who are guessing who your users will be and what they want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Scope - What are we building? -&gt; How to agree with client on a statement of work that is feasible given constraints, how to make sure that we stay on track?</a:t>
            </a:r>
          </a:p>
          <a:p>
            <a:pPr marL="171450" indent="-171450">
              <a:buFont typeface="Arial" panose="020B0604020202020204" pitchFamily="34" charset="0"/>
              <a:buChar char="•"/>
            </a:pPr>
            <a:r>
              <a:rPr lang="en-US" dirty="0"/>
              <a:t>Scope – quality attributes -&gt; How to specify things like performance, usability, maintainability, security, </a:t>
            </a:r>
            <a:r>
              <a:rPr lang="en-US" dirty="0" err="1"/>
              <a:t>etc</a:t>
            </a: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Volatility -&gt; Long projects are subject to changes in world around them</a:t>
            </a:r>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345792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 we'll primarily be concerned with problems of understanding.  How do we get from a customer's vague notions of what they might want to something concrete enough to guide us to build it.</a:t>
            </a:r>
          </a:p>
          <a:p>
            <a:r>
              <a:rPr lang="en-US" dirty="0"/>
              <a:t>&lt;read slide&gt; </a:t>
            </a:r>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3048747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things that these different methods have in common.  &lt;read slide&gt;</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2818612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"test-driven design", the desired behaviors are typically documented as sets of tests.</a:t>
            </a:r>
          </a:p>
          <a:p>
            <a:endParaRPr lang="en-US" dirty="0"/>
          </a:p>
          <a:p>
            <a:r>
              <a:rPr lang="en-US" dirty="0"/>
              <a:t>In "behavior-driven design", the desired behaviors are documented as "scenarios"-- descriptions of behaviors that are intended to be understandable by both customers and developers.</a:t>
            </a:r>
          </a:p>
          <a:p>
            <a:endParaRPr lang="en-US" dirty="0"/>
          </a:p>
          <a:p>
            <a:r>
              <a:rPr lang="en-US" dirty="0"/>
              <a:t>In "domain-driven design", the primary deliverable is a system architecture that describes the interactions between the different portions of the system.</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3053816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course, we'll try to document our requirements as "user stories".   Something like user stories show up in all these methods.</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13329958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User stories concentrate on the user and their interaction with the new system.</a:t>
            </a:r>
          </a:p>
          <a:p>
            <a:endParaRPr lang="en-US" dirty="0"/>
          </a:p>
          <a:p>
            <a:r>
              <a:rPr lang="en-US" dirty="0"/>
              <a:t>A user story is a short simple description of ONE feature that can fit on a 3x5” card, written in the user’s language.</a:t>
            </a:r>
          </a:p>
          <a:p>
            <a:endParaRPr lang="en-US" dirty="0"/>
          </a:p>
          <a:p>
            <a:r>
              <a:rPr lang="en-US" dirty="0"/>
              <a:t>&lt;read slide&gt;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User stories describe the capabilities that your software should provide. How do we expect users to actually interact with our system, and what results should they see?</a:t>
            </a:r>
          </a:p>
          <a:p>
            <a:endParaRPr lang="en-US" dirty="0"/>
          </a:p>
          <a:p>
            <a:r>
              <a:rPr lang="en-US" dirty="0"/>
              <a:t>They do NOT directly describe the full behaviors of those capabilities.  For example: Under what circumstances should this capability be provided? What should happen if it can’t be provided?  These are details that will eventually need to be spelled out, but right now we want a bird's-eye view of the desired capabilities.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are not called “customer” stories, they are “user stories”. You might develop software for a self-driving car, and your customer is Tesla. But your user is Tesla’s customer. User stories force both you and your customer to focus on your user, who is presumably the one who wants to extract value from your software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“Role” lets us distinguish between the different ways that our software might be used: Canvas is used by both instructors and students. However, there are even more roles, which have different capabilities: TAs can also view grades, but they can’t add new Tas. “Course observers” can see course content, but not grades, and are not enrolled in the class. There are quite a few different roles in Canvas, and maybe you can see how it would help to organize features in that way.</a:t>
            </a:r>
          </a:p>
          <a:p>
            <a:endParaRPr lang="en-US" dirty="0"/>
          </a:p>
          <a:p>
            <a:r>
              <a:rPr lang="en-US" dirty="0"/>
              <a:t>Why do we include the value? Because ultimately our goal with building software is presumably to deliver value – do something that helps some user accomplish some goal. That “something of value” is really what the requirement is. The customer probably doesn’t care to define every possible output for their system for every possible input – instead they just want to tell you what they want to have happen, in language that is as close to their own as possible.</a:t>
            </a:r>
          </a:p>
          <a:p>
            <a:endParaRPr lang="en-US" dirty="0"/>
          </a:p>
          <a:p>
            <a:r>
              <a:rPr lang="en-US" dirty="0"/>
              <a:t>What makes a good user story?</a:t>
            </a:r>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1855943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8/22/25</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8/22/25</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8/22/25</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8/22/25</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8/22/25</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8/22/25</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8/22/25</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8/22/25</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8/22/25</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8/22/25</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8/22/25</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8/22/25</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8/22/25</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dirty="0">
                <a:sym typeface="Helvetica Neue" charset="0"/>
              </a:rPr>
            </a:br>
            <a:r>
              <a:rPr lang="en-US" altLang="en-US" sz="3200" dirty="0">
                <a:sym typeface="Helvetica Neue" charset="0"/>
              </a:rPr>
              <a:t>Module </a:t>
            </a:r>
            <a:r>
              <a:rPr lang="en-US" altLang="en-US" dirty="0">
                <a:sym typeface="Helvetica Neue" charset="0"/>
              </a:rPr>
              <a:t>1.2: Requirements and User Stories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Adeel Bhutta</a:t>
            </a:r>
            <a:r>
              <a:rPr lang="en-US" sz="2400"/>
              <a:t>, Joydeep Mitra </a:t>
            </a:r>
            <a:r>
              <a:rPr lang="en-US" sz="2400" dirty="0"/>
              <a:t>and Mitch Wand</a:t>
            </a:r>
          </a:p>
          <a:p>
            <a:pPr>
              <a:lnSpc>
                <a:spcPct val="100000"/>
              </a:lnSpc>
            </a:pPr>
            <a:r>
              <a:rPr lang="en-US" sz="2400" dirty="0"/>
              <a:t>Khoury College of Computer Sciences</a:t>
            </a:r>
          </a:p>
          <a:p>
            <a:pPr>
              <a:lnSpc>
                <a:spcPct val="100000"/>
              </a:lnSpc>
            </a:pPr>
            <a:endParaRPr lang="en-US" sz="2400"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dirty="0"/>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2025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00739-3C39-7F39-5721-7415C52157B4}"/>
              </a:ext>
            </a:extLst>
          </p:cNvPr>
          <p:cNvSpPr>
            <a:spLocks noGrp="1"/>
          </p:cNvSpPr>
          <p:nvPr>
            <p:ph type="title"/>
          </p:nvPr>
        </p:nvSpPr>
        <p:spPr/>
        <p:txBody>
          <a:bodyPr/>
          <a:lstStyle/>
          <a:p>
            <a:r>
              <a:rPr lang="en-US" dirty="0"/>
              <a:t>Properties of a user story</a:t>
            </a:r>
          </a:p>
        </p:txBody>
      </p:sp>
      <p:sp>
        <p:nvSpPr>
          <p:cNvPr id="3" name="Content Placeholder 2">
            <a:extLst>
              <a:ext uri="{FF2B5EF4-FFF2-40B4-BE49-F238E27FC236}">
                <a16:creationId xmlns:a16="http://schemas.microsoft.com/office/drawing/2014/main" id="{AA99B743-7A51-8048-3BE7-1FDFD10C4D5D}"/>
              </a:ext>
            </a:extLst>
          </p:cNvPr>
          <p:cNvSpPr>
            <a:spLocks noGrp="1"/>
          </p:cNvSpPr>
          <p:nvPr>
            <p:ph idx="1"/>
          </p:nvPr>
        </p:nvSpPr>
        <p:spPr/>
        <p:txBody>
          <a:bodyPr/>
          <a:lstStyle/>
          <a:p>
            <a:r>
              <a:rPr lang="en-US" dirty="0"/>
              <a:t>short: fits on a 3x5 card</a:t>
            </a:r>
          </a:p>
          <a:p>
            <a:r>
              <a:rPr lang="en-US" dirty="0"/>
              <a:t>may have prerequisites</a:t>
            </a:r>
          </a:p>
          <a:p>
            <a:r>
              <a:rPr lang="en-US" dirty="0"/>
              <a:t>has </a:t>
            </a:r>
            <a:r>
              <a:rPr lang="en-US" i="1" dirty="0">
                <a:solidFill>
                  <a:srgbClr val="FF0000"/>
                </a:solidFill>
              </a:rPr>
              <a:t>conditions of satisfaction </a:t>
            </a:r>
            <a:r>
              <a:rPr lang="en-US" dirty="0"/>
              <a:t>that expand on the details</a:t>
            </a:r>
            <a:endParaRPr lang="en-US" i="1" dirty="0"/>
          </a:p>
          <a:p>
            <a:r>
              <a:rPr lang="en-US" dirty="0"/>
              <a:t>has a priority</a:t>
            </a:r>
          </a:p>
          <a:p>
            <a:r>
              <a:rPr lang="en-US" dirty="0"/>
              <a:t>satisfies the INVEST criteria (more on this later)</a:t>
            </a:r>
          </a:p>
          <a:p>
            <a:endParaRPr lang="en-US" dirty="0"/>
          </a:p>
        </p:txBody>
      </p:sp>
      <p:sp>
        <p:nvSpPr>
          <p:cNvPr id="4" name="Slide Number Placeholder 3">
            <a:extLst>
              <a:ext uri="{FF2B5EF4-FFF2-40B4-BE49-F238E27FC236}">
                <a16:creationId xmlns:a16="http://schemas.microsoft.com/office/drawing/2014/main" id="{95B6AF0C-92A4-9D8C-B5E0-B7AF1E39A995}"/>
              </a:ext>
            </a:extLst>
          </p:cNvPr>
          <p:cNvSpPr>
            <a:spLocks noGrp="1"/>
          </p:cNvSpPr>
          <p:nvPr>
            <p:ph type="sldNum" sz="quarter" idx="12"/>
          </p:nvPr>
        </p:nvSpPr>
        <p:spPr/>
        <p:txBody>
          <a:bodyPr/>
          <a:lstStyle/>
          <a:p>
            <a:fld id="{20F37917-FD3A-4669-9018-DA04BCDD3D75}" type="slidenum">
              <a:rPr lang="en-US" smtClean="0"/>
              <a:t>10</a:t>
            </a:fld>
            <a:endParaRPr lang="en-US"/>
          </a:p>
        </p:txBody>
      </p:sp>
    </p:spTree>
    <p:extLst>
      <p:ext uri="{BB962C8B-B14F-4D97-AF65-F5344CB8AC3E}">
        <p14:creationId xmlns:p14="http://schemas.microsoft.com/office/powerpoint/2010/main" val="2302331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42EFB-2EB0-C4DD-F4DE-D83EB1BCE22C}"/>
              </a:ext>
            </a:extLst>
          </p:cNvPr>
          <p:cNvSpPr>
            <a:spLocks noGrp="1"/>
          </p:cNvSpPr>
          <p:nvPr>
            <p:ph type="title"/>
          </p:nvPr>
        </p:nvSpPr>
        <p:spPr/>
        <p:txBody>
          <a:bodyPr/>
          <a:lstStyle/>
          <a:p>
            <a:r>
              <a:rPr lang="en-US" dirty="0"/>
              <a:t>Examples:</a:t>
            </a:r>
          </a:p>
        </p:txBody>
      </p:sp>
      <p:sp>
        <p:nvSpPr>
          <p:cNvPr id="4" name="Content Placeholder 3">
            <a:extLst>
              <a:ext uri="{FF2B5EF4-FFF2-40B4-BE49-F238E27FC236}">
                <a16:creationId xmlns:a16="http://schemas.microsoft.com/office/drawing/2014/main" id="{2FF46E70-7329-0FA0-260A-57ED59B3076F}"/>
              </a:ext>
            </a:extLst>
          </p:cNvPr>
          <p:cNvSpPr>
            <a:spLocks noGrp="1"/>
          </p:cNvSpPr>
          <p:nvPr>
            <p:ph idx="1"/>
          </p:nvPr>
        </p:nvSpPr>
        <p:spPr>
          <a:xfrm>
            <a:off x="838200" y="1500160"/>
            <a:ext cx="10251558" cy="4351338"/>
          </a:xfrm>
        </p:spPr>
        <p:txBody>
          <a:bodyPr/>
          <a:lstStyle/>
          <a:p>
            <a:r>
              <a:rPr lang="en-US" dirty="0"/>
              <a:t>As a online blackjack player, I want a game of blackjack implemented so that I can play blackjack with other users. (Essential)</a:t>
            </a:r>
          </a:p>
          <a:p>
            <a:r>
              <a:rPr lang="en-US" dirty="0"/>
              <a:t>As a citizen, I want to be able to report potholes so that the town can do something about them. (Essential)</a:t>
            </a:r>
          </a:p>
          <a:p>
            <a:r>
              <a:rPr lang="en-US" sz="2800" dirty="0">
                <a:solidFill>
                  <a:schemeClr val="tx1"/>
                </a:solidFill>
              </a:rPr>
              <a:t>As a College Administrator, I want a database to keep track of students, the courses they have taken, and the grades they received in those courses, so that I can advise them on their studies. (Essential)</a:t>
            </a:r>
          </a:p>
          <a:p>
            <a:endParaRPr lang="en-US" dirty="0"/>
          </a:p>
        </p:txBody>
      </p:sp>
      <p:sp>
        <p:nvSpPr>
          <p:cNvPr id="3" name="Slide Number Placeholder 2">
            <a:extLst>
              <a:ext uri="{FF2B5EF4-FFF2-40B4-BE49-F238E27FC236}">
                <a16:creationId xmlns:a16="http://schemas.microsoft.com/office/drawing/2014/main" id="{09E095DF-3E96-ADE3-FA16-A4BC24DEEF35}"/>
              </a:ext>
            </a:extLst>
          </p:cNvPr>
          <p:cNvSpPr>
            <a:spLocks noGrp="1"/>
          </p:cNvSpPr>
          <p:nvPr>
            <p:ph type="sldNum" sz="quarter" idx="12"/>
          </p:nvPr>
        </p:nvSpPr>
        <p:spPr/>
        <p:txBody>
          <a:bodyPr/>
          <a:lstStyle/>
          <a:p>
            <a:fld id="{20F37917-FD3A-4669-9018-DA04BCDD3D75}" type="slidenum">
              <a:rPr lang="en-US" smtClean="0"/>
              <a:t>11</a:t>
            </a:fld>
            <a:endParaRPr lang="en-US"/>
          </a:p>
        </p:txBody>
      </p:sp>
    </p:spTree>
    <p:extLst>
      <p:ext uri="{BB962C8B-B14F-4D97-AF65-F5344CB8AC3E}">
        <p14:creationId xmlns:p14="http://schemas.microsoft.com/office/powerpoint/2010/main" val="1540235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79C1-5AB5-8040-9F6A-9C0389FE1DBA}"/>
              </a:ext>
            </a:extLst>
          </p:cNvPr>
          <p:cNvSpPr>
            <a:spLocks noGrp="1"/>
          </p:cNvSpPr>
          <p:nvPr>
            <p:ph type="title"/>
          </p:nvPr>
        </p:nvSpPr>
        <p:spPr/>
        <p:txBody>
          <a:bodyPr>
            <a:normAutofit/>
          </a:bodyPr>
          <a:lstStyle/>
          <a:p>
            <a:r>
              <a:rPr lang="en-US" sz="3600" dirty="0">
                <a:solidFill>
                  <a:srgbClr val="FF0000"/>
                </a:solidFill>
              </a:rPr>
              <a:t>Conditions of Satisfaction </a:t>
            </a:r>
            <a:r>
              <a:rPr lang="en-US" sz="3600" dirty="0"/>
              <a:t>fill in details of the desired behavior</a:t>
            </a:r>
          </a:p>
        </p:txBody>
      </p:sp>
      <p:sp>
        <p:nvSpPr>
          <p:cNvPr id="3" name="Content Placeholder 2">
            <a:extLst>
              <a:ext uri="{FF2B5EF4-FFF2-40B4-BE49-F238E27FC236}">
                <a16:creationId xmlns:a16="http://schemas.microsoft.com/office/drawing/2014/main" id="{F5C55F82-9D75-24B5-DF43-65E733FDFC96}"/>
              </a:ext>
            </a:extLst>
          </p:cNvPr>
          <p:cNvSpPr>
            <a:spLocks noGrp="1"/>
          </p:cNvSpPr>
          <p:nvPr>
            <p:ph idx="1"/>
          </p:nvPr>
        </p:nvSpPr>
        <p:spPr>
          <a:xfrm>
            <a:off x="838200" y="1500160"/>
            <a:ext cx="5668926" cy="4351338"/>
          </a:xfrm>
        </p:spPr>
        <p:txBody>
          <a:bodyPr anchor="ctr"/>
          <a:lstStyle/>
          <a:p>
            <a:r>
              <a:rPr lang="en-US" dirty="0"/>
              <a:t>Each condition of satisfaction</a:t>
            </a:r>
          </a:p>
          <a:p>
            <a:pPr lvl="1"/>
            <a:r>
              <a:rPr lang="en-US" dirty="0"/>
              <a:t>Describes a testable behavior, from the user's point of view</a:t>
            </a:r>
          </a:p>
          <a:p>
            <a:pPr lvl="1"/>
            <a:r>
              <a:rPr lang="en-US" dirty="0"/>
              <a:t>Must have a priority</a:t>
            </a:r>
          </a:p>
          <a:p>
            <a:pPr lvl="1"/>
            <a:r>
              <a:rPr lang="en-US" dirty="0"/>
              <a:t>Should be numbered within its user story</a:t>
            </a:r>
          </a:p>
          <a:p>
            <a:pPr lvl="1"/>
            <a:endParaRPr lang="en-US" dirty="0"/>
          </a:p>
        </p:txBody>
      </p:sp>
      <p:sp>
        <p:nvSpPr>
          <p:cNvPr id="4" name="Slide Number Placeholder 3">
            <a:extLst>
              <a:ext uri="{FF2B5EF4-FFF2-40B4-BE49-F238E27FC236}">
                <a16:creationId xmlns:a16="http://schemas.microsoft.com/office/drawing/2014/main" id="{EB6258F6-2673-A748-BCFD-B5E43D7D4D9E}"/>
              </a:ext>
            </a:extLst>
          </p:cNvPr>
          <p:cNvSpPr>
            <a:spLocks noGrp="1"/>
          </p:cNvSpPr>
          <p:nvPr>
            <p:ph type="sldNum" sz="quarter" idx="12"/>
          </p:nvPr>
        </p:nvSpPr>
        <p:spPr/>
        <p:txBody>
          <a:bodyPr/>
          <a:lstStyle/>
          <a:p>
            <a:fld id="{20F37917-FD3A-4669-9018-DA04BCDD3D75}" type="slidenum">
              <a:rPr lang="en-US" smtClean="0"/>
              <a:t>12</a:t>
            </a:fld>
            <a:endParaRPr lang="en-US"/>
          </a:p>
        </p:txBody>
      </p:sp>
      <p:pic>
        <p:nvPicPr>
          <p:cNvPr id="9" name="Picture 8" descr="A person looking through a magnifying glass&#10;&#10;Description automatically generated">
            <a:extLst>
              <a:ext uri="{FF2B5EF4-FFF2-40B4-BE49-F238E27FC236}">
                <a16:creationId xmlns:a16="http://schemas.microsoft.com/office/drawing/2014/main" id="{D2A5BAD6-820A-5C94-6B87-27E940A195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7126" y="1656502"/>
            <a:ext cx="5134172" cy="4351338"/>
          </a:xfrm>
          <a:prstGeom prst="rect">
            <a:avLst/>
          </a:prstGeom>
        </p:spPr>
      </p:pic>
    </p:spTree>
    <p:extLst>
      <p:ext uri="{BB962C8B-B14F-4D97-AF65-F5344CB8AC3E}">
        <p14:creationId xmlns:p14="http://schemas.microsoft.com/office/powerpoint/2010/main" val="1523936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74869-2C77-F7D4-D6A7-7F1D783D8625}"/>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5E623469-B2A7-CC30-8109-4598042F8C83}"/>
              </a:ext>
            </a:extLst>
          </p:cNvPr>
          <p:cNvSpPr>
            <a:spLocks noGrp="1"/>
          </p:cNvSpPr>
          <p:nvPr>
            <p:ph idx="1"/>
          </p:nvPr>
        </p:nvSpPr>
        <p:spPr>
          <a:xfrm>
            <a:off x="838200" y="1500160"/>
            <a:ext cx="11017102" cy="4351338"/>
          </a:xfrm>
        </p:spPr>
        <p:txBody>
          <a:bodyPr>
            <a:normAutofit/>
          </a:bodyPr>
          <a:lstStyle/>
          <a:p>
            <a:pPr>
              <a:buFontTx/>
              <a:buChar char="-"/>
            </a:pPr>
            <a:r>
              <a:rPr lang="en-US" dirty="0"/>
              <a:t>1.1 There should be an accessible blackjack table (Essential)</a:t>
            </a:r>
          </a:p>
          <a:p>
            <a:pPr>
              <a:buFontTx/>
              <a:buChar char="-"/>
            </a:pPr>
            <a:r>
              <a:rPr lang="en-US" dirty="0"/>
              <a:t>1.2 A user can initiate a game of blackjack (Essential)</a:t>
            </a:r>
          </a:p>
          <a:p>
            <a:pPr marL="0" indent="0">
              <a:buNone/>
            </a:pPr>
            <a:r>
              <a:rPr lang="en-US" dirty="0"/>
              <a:t>- 1.3 Users can enter a blackjack table as a player if no other player is currently occupying the slot (Essential)</a:t>
            </a:r>
          </a:p>
          <a:p>
            <a:pPr marL="0" indent="0">
              <a:buNone/>
            </a:pPr>
            <a:r>
              <a:rPr lang="en-US" dirty="0"/>
              <a:t>- 1.4 Players can successfully hit (take a card) each turn (Essential)</a:t>
            </a:r>
          </a:p>
          <a:p>
            <a:pPr marL="0" indent="0">
              <a:buNone/>
            </a:pPr>
            <a:r>
              <a:rPr lang="en-US" dirty="0"/>
              <a:t>- 1.5 Players can successfully stand (refrain from taking a card) each turn (Essential)</a:t>
            </a:r>
          </a:p>
          <a:p>
            <a:pPr marL="0" indent="0">
              <a:buNone/>
            </a:pPr>
            <a:r>
              <a:rPr lang="en-US" dirty="0"/>
              <a:t>- 1.6 Players successfully win if the dealer goes above 21 before me (Essential)</a:t>
            </a:r>
          </a:p>
          <a:p>
            <a:pPr marL="0" indent="0">
              <a:buNone/>
            </a:pPr>
            <a:endParaRPr lang="en-US" dirty="0"/>
          </a:p>
        </p:txBody>
      </p:sp>
      <p:sp>
        <p:nvSpPr>
          <p:cNvPr id="4" name="Slide Number Placeholder 3">
            <a:extLst>
              <a:ext uri="{FF2B5EF4-FFF2-40B4-BE49-F238E27FC236}">
                <a16:creationId xmlns:a16="http://schemas.microsoft.com/office/drawing/2014/main" id="{0251778F-494D-8F31-65BE-92ABC5F17472}"/>
              </a:ext>
            </a:extLst>
          </p:cNvPr>
          <p:cNvSpPr>
            <a:spLocks noGrp="1"/>
          </p:cNvSpPr>
          <p:nvPr>
            <p:ph type="sldNum" sz="quarter" idx="12"/>
          </p:nvPr>
        </p:nvSpPr>
        <p:spPr/>
        <p:txBody>
          <a:bodyPr/>
          <a:lstStyle/>
          <a:p>
            <a:fld id="{20F37917-FD3A-4669-9018-DA04BCDD3D75}" type="slidenum">
              <a:rPr lang="en-US" smtClean="0"/>
              <a:t>13</a:t>
            </a:fld>
            <a:endParaRPr lang="en-US"/>
          </a:p>
        </p:txBody>
      </p:sp>
    </p:spTree>
    <p:extLst>
      <p:ext uri="{BB962C8B-B14F-4D97-AF65-F5344CB8AC3E}">
        <p14:creationId xmlns:p14="http://schemas.microsoft.com/office/powerpoint/2010/main" val="884057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E412C-C21C-9A47-9132-9BC666325FD4}"/>
              </a:ext>
            </a:extLst>
          </p:cNvPr>
          <p:cNvSpPr>
            <a:spLocks noGrp="1"/>
          </p:cNvSpPr>
          <p:nvPr>
            <p:ph type="title"/>
          </p:nvPr>
        </p:nvSpPr>
        <p:spPr/>
        <p:txBody>
          <a:bodyPr>
            <a:normAutofit/>
          </a:bodyPr>
          <a:lstStyle/>
          <a:p>
            <a:r>
              <a:rPr lang="en-US" sz="3600" dirty="0"/>
              <a:t>Priorities</a:t>
            </a:r>
          </a:p>
        </p:txBody>
      </p:sp>
      <p:sp>
        <p:nvSpPr>
          <p:cNvPr id="3" name="Content Placeholder 2">
            <a:extLst>
              <a:ext uri="{FF2B5EF4-FFF2-40B4-BE49-F238E27FC236}">
                <a16:creationId xmlns:a16="http://schemas.microsoft.com/office/drawing/2014/main" id="{11941FC8-FFC2-1F49-A3A9-4CFFD656BF92}"/>
              </a:ext>
            </a:extLst>
          </p:cNvPr>
          <p:cNvSpPr>
            <a:spLocks noGrp="1"/>
          </p:cNvSpPr>
          <p:nvPr>
            <p:ph idx="1"/>
          </p:nvPr>
        </p:nvSpPr>
        <p:spPr/>
        <p:txBody>
          <a:bodyPr/>
          <a:lstStyle/>
          <a:p>
            <a:r>
              <a:rPr lang="en-US" b="1" dirty="0"/>
              <a:t>Essential</a:t>
            </a:r>
            <a:r>
              <a:rPr lang="en-US" dirty="0"/>
              <a:t> means the project is useless without it.</a:t>
            </a:r>
          </a:p>
          <a:p>
            <a:r>
              <a:rPr lang="en-US" b="1" dirty="0"/>
              <a:t>Desirable</a:t>
            </a:r>
            <a:r>
              <a:rPr lang="en-US" dirty="0"/>
              <a:t> means the project is less usable without it, but is still usable.</a:t>
            </a:r>
          </a:p>
          <a:p>
            <a:r>
              <a:rPr lang="en-US" b="1" dirty="0"/>
              <a:t>Extension</a:t>
            </a:r>
            <a:r>
              <a:rPr lang="en-US" dirty="0"/>
              <a:t> describes a user story or COS that is may not be achievable within the scope of the project.  These might be things you'd want "in the next version".</a:t>
            </a:r>
          </a:p>
          <a:p>
            <a:endParaRPr lang="en-US" dirty="0"/>
          </a:p>
        </p:txBody>
      </p:sp>
      <p:sp>
        <p:nvSpPr>
          <p:cNvPr id="5" name="Slide Number Placeholder 4">
            <a:extLst>
              <a:ext uri="{FF2B5EF4-FFF2-40B4-BE49-F238E27FC236}">
                <a16:creationId xmlns:a16="http://schemas.microsoft.com/office/drawing/2014/main" id="{265C9ABC-1744-7548-B688-830A5F2FD5A0}"/>
              </a:ext>
            </a:extLst>
          </p:cNvPr>
          <p:cNvSpPr>
            <a:spLocks noGrp="1"/>
          </p:cNvSpPr>
          <p:nvPr>
            <p:ph type="sldNum" sz="quarter" idx="12"/>
          </p:nvPr>
        </p:nvSpPr>
        <p:spPr/>
        <p:txBody>
          <a:bodyPr/>
          <a:lstStyle/>
          <a:p>
            <a:fld id="{20F37917-FD3A-4669-9018-DA04BCDD3D75}" type="slidenum">
              <a:rPr lang="en-US" smtClean="0"/>
              <a:t>14</a:t>
            </a:fld>
            <a:endParaRPr lang="en-US"/>
          </a:p>
        </p:txBody>
      </p:sp>
    </p:spTree>
    <p:extLst>
      <p:ext uri="{BB962C8B-B14F-4D97-AF65-F5344CB8AC3E}">
        <p14:creationId xmlns:p14="http://schemas.microsoft.com/office/powerpoint/2010/main" val="553335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629FA-2DD1-F031-23A9-C67BA8BDAF84}"/>
              </a:ext>
            </a:extLst>
          </p:cNvPr>
          <p:cNvSpPr>
            <a:spLocks noGrp="1"/>
          </p:cNvSpPr>
          <p:nvPr>
            <p:ph type="title"/>
          </p:nvPr>
        </p:nvSpPr>
        <p:spPr/>
        <p:txBody>
          <a:bodyPr/>
          <a:lstStyle/>
          <a:p>
            <a:r>
              <a:rPr lang="en-US" dirty="0"/>
              <a:t>Minimum Viable Product</a:t>
            </a:r>
          </a:p>
        </p:txBody>
      </p:sp>
      <p:sp>
        <p:nvSpPr>
          <p:cNvPr id="3" name="Content Placeholder 2">
            <a:extLst>
              <a:ext uri="{FF2B5EF4-FFF2-40B4-BE49-F238E27FC236}">
                <a16:creationId xmlns:a16="http://schemas.microsoft.com/office/drawing/2014/main" id="{09A6719D-57E5-02B7-85B3-A2D9D72CE6EB}"/>
              </a:ext>
            </a:extLst>
          </p:cNvPr>
          <p:cNvSpPr>
            <a:spLocks noGrp="1"/>
          </p:cNvSpPr>
          <p:nvPr>
            <p:ph idx="1"/>
          </p:nvPr>
        </p:nvSpPr>
        <p:spPr/>
        <p:txBody>
          <a:bodyPr/>
          <a:lstStyle/>
          <a:p>
            <a:r>
              <a:rPr lang="en-US" dirty="0"/>
              <a:t>The set of essential user stories constitutes the minimum viable product (MVP)</a:t>
            </a:r>
          </a:p>
          <a:p>
            <a:r>
              <a:rPr lang="en-US" dirty="0"/>
              <a:t>A user story is "implemented " when all its essential COSs are implemented.</a:t>
            </a:r>
          </a:p>
          <a:p>
            <a:r>
              <a:rPr lang="en-US" dirty="0"/>
              <a:t>Caution: when proposing a project, don't make your MVP too hard to complete (but don't make it too easy, either)</a:t>
            </a:r>
          </a:p>
          <a:p>
            <a:endParaRPr lang="en-US" dirty="0"/>
          </a:p>
        </p:txBody>
      </p:sp>
      <p:sp>
        <p:nvSpPr>
          <p:cNvPr id="4" name="Slide Number Placeholder 3">
            <a:extLst>
              <a:ext uri="{FF2B5EF4-FFF2-40B4-BE49-F238E27FC236}">
                <a16:creationId xmlns:a16="http://schemas.microsoft.com/office/drawing/2014/main" id="{7FAB7E99-9521-348F-9751-CB42B55C0A2E}"/>
              </a:ext>
            </a:extLst>
          </p:cNvPr>
          <p:cNvSpPr>
            <a:spLocks noGrp="1"/>
          </p:cNvSpPr>
          <p:nvPr>
            <p:ph type="sldNum" sz="quarter" idx="12"/>
          </p:nvPr>
        </p:nvSpPr>
        <p:spPr/>
        <p:txBody>
          <a:bodyPr/>
          <a:lstStyle/>
          <a:p>
            <a:fld id="{20F37917-FD3A-4669-9018-DA04BCDD3D75}" type="slidenum">
              <a:rPr lang="en-US" smtClean="0"/>
              <a:t>15</a:t>
            </a:fld>
            <a:endParaRPr lang="en-US"/>
          </a:p>
        </p:txBody>
      </p:sp>
    </p:spTree>
    <p:extLst>
      <p:ext uri="{BB962C8B-B14F-4D97-AF65-F5344CB8AC3E}">
        <p14:creationId xmlns:p14="http://schemas.microsoft.com/office/powerpoint/2010/main" val="1467186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24501-E998-B404-A794-D58E1744897A}"/>
              </a:ext>
            </a:extLst>
          </p:cNvPr>
          <p:cNvSpPr>
            <a:spLocks noGrp="1"/>
          </p:cNvSpPr>
          <p:nvPr>
            <p:ph type="title"/>
          </p:nvPr>
        </p:nvSpPr>
        <p:spPr/>
        <p:txBody>
          <a:bodyPr/>
          <a:lstStyle/>
          <a:p>
            <a:r>
              <a:rPr lang="en-US" dirty="0"/>
              <a:t>The MVP and Your Project Grade</a:t>
            </a:r>
          </a:p>
        </p:txBody>
      </p:sp>
      <p:sp>
        <p:nvSpPr>
          <p:cNvPr id="3" name="Content Placeholder 2">
            <a:extLst>
              <a:ext uri="{FF2B5EF4-FFF2-40B4-BE49-F238E27FC236}">
                <a16:creationId xmlns:a16="http://schemas.microsoft.com/office/drawing/2014/main" id="{584100D8-2FF6-6C62-D094-917FA47BDE00}"/>
              </a:ext>
            </a:extLst>
          </p:cNvPr>
          <p:cNvSpPr>
            <a:spLocks noGrp="1"/>
          </p:cNvSpPr>
          <p:nvPr>
            <p:ph idx="1"/>
          </p:nvPr>
        </p:nvSpPr>
        <p:spPr/>
        <p:txBody>
          <a:bodyPr/>
          <a:lstStyle/>
          <a:p>
            <a:r>
              <a:rPr lang="en-US" dirty="0"/>
              <a:t>On your project, you will get 200 points (out of a total of 400) for code submission:</a:t>
            </a:r>
          </a:p>
          <a:p>
            <a:pPr lvl="1"/>
            <a:r>
              <a:rPr lang="en-US" dirty="0"/>
              <a:t>MVP (all essential user stories and their essential COSs delivered): 100 points</a:t>
            </a:r>
          </a:p>
          <a:p>
            <a:pPr lvl="1"/>
            <a:r>
              <a:rPr lang="en-US" dirty="0"/>
              <a:t>Extra features (desirable and/or optional features): 50 points</a:t>
            </a:r>
          </a:p>
          <a:p>
            <a:pPr lvl="1"/>
            <a:r>
              <a:rPr lang="en-US" dirty="0"/>
              <a:t>Testing: 50 points</a:t>
            </a:r>
          </a:p>
          <a:p>
            <a:r>
              <a:rPr lang="en-US" dirty="0"/>
              <a:t>SO: be realistic about what you call "essential" </a:t>
            </a:r>
            <a:r>
              <a:rPr lang="en-US" dirty="0">
                <a:sym typeface="Wingdings" panose="05000000000000000000" pitchFamily="2" charset="2"/>
              </a:rPr>
              <a:t></a:t>
            </a:r>
            <a:endParaRPr lang="en-US" dirty="0"/>
          </a:p>
        </p:txBody>
      </p:sp>
      <p:sp>
        <p:nvSpPr>
          <p:cNvPr id="4" name="Slide Number Placeholder 3">
            <a:extLst>
              <a:ext uri="{FF2B5EF4-FFF2-40B4-BE49-F238E27FC236}">
                <a16:creationId xmlns:a16="http://schemas.microsoft.com/office/drawing/2014/main" id="{8B02FC29-7EE8-33D0-E834-599AE8F4DE98}"/>
              </a:ext>
            </a:extLst>
          </p:cNvPr>
          <p:cNvSpPr>
            <a:spLocks noGrp="1"/>
          </p:cNvSpPr>
          <p:nvPr>
            <p:ph type="sldNum" sz="quarter" idx="12"/>
          </p:nvPr>
        </p:nvSpPr>
        <p:spPr/>
        <p:txBody>
          <a:bodyPr/>
          <a:lstStyle/>
          <a:p>
            <a:fld id="{20F37917-FD3A-4669-9018-DA04BCDD3D75}" type="slidenum">
              <a:rPr lang="en-US" smtClean="0"/>
              <a:t>16</a:t>
            </a:fld>
            <a:endParaRPr lang="en-US"/>
          </a:p>
        </p:txBody>
      </p:sp>
    </p:spTree>
    <p:extLst>
      <p:ext uri="{BB962C8B-B14F-4D97-AF65-F5344CB8AC3E}">
        <p14:creationId xmlns:p14="http://schemas.microsoft.com/office/powerpoint/2010/main" val="1885121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Houses in a subdivision">
            <a:extLst>
              <a:ext uri="{FF2B5EF4-FFF2-40B4-BE49-F238E27FC236}">
                <a16:creationId xmlns:a16="http://schemas.microsoft.com/office/drawing/2014/main" id="{FB7D5BAD-4DF8-F751-107B-2C480EECCD4F}"/>
              </a:ext>
            </a:extLst>
          </p:cNvPr>
          <p:cNvPicPr>
            <a:picLocks noChangeAspect="1"/>
          </p:cNvPicPr>
          <p:nvPr/>
        </p:nvPicPr>
        <p:blipFill>
          <a:blip r:embed="rId3"/>
          <a:srcRect l="5884" r="-1" b="-1"/>
          <a:stretch/>
        </p:blipFill>
        <p:spPr>
          <a:xfrm>
            <a:off x="2522356" y="10"/>
            <a:ext cx="9669642" cy="6857990"/>
          </a:xfrm>
          <a:prstGeom prst="rect">
            <a:avLst/>
          </a:prstGeom>
        </p:spPr>
      </p:pic>
      <p:sp>
        <p:nvSpPr>
          <p:cNvPr id="15" name="Rectangle 14">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6F2981F-0759-E0FA-980C-5FF8B69ADD43}"/>
              </a:ext>
            </a:extLst>
          </p:cNvPr>
          <p:cNvSpPr>
            <a:spLocks noGrp="1"/>
          </p:cNvSpPr>
          <p:nvPr>
            <p:ph type="title"/>
          </p:nvPr>
        </p:nvSpPr>
        <p:spPr>
          <a:xfrm>
            <a:off x="838200" y="365125"/>
            <a:ext cx="3822189" cy="1899912"/>
          </a:xfrm>
        </p:spPr>
        <p:txBody>
          <a:bodyPr>
            <a:normAutofit/>
          </a:bodyPr>
          <a:lstStyle/>
          <a:p>
            <a:r>
              <a:rPr lang="en-US" sz="3100"/>
              <a:t>Another Example: a Pothole reporting system</a:t>
            </a:r>
          </a:p>
        </p:txBody>
      </p:sp>
      <p:sp>
        <p:nvSpPr>
          <p:cNvPr id="3" name="Content Placeholder 2">
            <a:extLst>
              <a:ext uri="{FF2B5EF4-FFF2-40B4-BE49-F238E27FC236}">
                <a16:creationId xmlns:a16="http://schemas.microsoft.com/office/drawing/2014/main" id="{FEA918B7-4C5F-8518-63E1-5C4C6B7BC359}"/>
              </a:ext>
            </a:extLst>
          </p:cNvPr>
          <p:cNvSpPr>
            <a:spLocks noGrp="1"/>
          </p:cNvSpPr>
          <p:nvPr>
            <p:ph idx="1"/>
          </p:nvPr>
        </p:nvSpPr>
        <p:spPr>
          <a:xfrm>
            <a:off x="838200" y="2434201"/>
            <a:ext cx="3822189" cy="3742762"/>
          </a:xfrm>
        </p:spPr>
        <p:txBody>
          <a:bodyPr>
            <a:normAutofit/>
          </a:bodyPr>
          <a:lstStyle/>
          <a:p>
            <a:r>
              <a:rPr lang="en-US" sz="2000" dirty="0"/>
              <a:t> A town wants a system where citizens can a report potholes and the town can monitor progress on repairing them.</a:t>
            </a:r>
          </a:p>
        </p:txBody>
      </p:sp>
      <p:sp>
        <p:nvSpPr>
          <p:cNvPr id="4" name="Slide Number Placeholder 3">
            <a:extLst>
              <a:ext uri="{FF2B5EF4-FFF2-40B4-BE49-F238E27FC236}">
                <a16:creationId xmlns:a16="http://schemas.microsoft.com/office/drawing/2014/main" id="{994734E4-DCA6-ED3A-103F-1FBB293073F1}"/>
              </a:ext>
            </a:extLst>
          </p:cNvPr>
          <p:cNvSpPr>
            <a:spLocks noGrp="1"/>
          </p:cNvSpPr>
          <p:nvPr>
            <p:ph type="sldNum" sz="quarter" idx="12"/>
          </p:nvPr>
        </p:nvSpPr>
        <p:spPr>
          <a:xfrm>
            <a:off x="8610600" y="6356350"/>
            <a:ext cx="2743200" cy="365125"/>
          </a:xfrm>
        </p:spPr>
        <p:txBody>
          <a:bodyPr>
            <a:normAutofit/>
          </a:bodyPr>
          <a:lstStyle/>
          <a:p>
            <a:pPr>
              <a:spcAft>
                <a:spcPts val="600"/>
              </a:spcAft>
            </a:pPr>
            <a:fld id="{20F37917-FD3A-4669-9018-DA04BCDD3D75}" type="slidenum">
              <a:rPr lang="en-US">
                <a:solidFill>
                  <a:srgbClr val="FFFFFF"/>
                </a:solidFill>
              </a:rPr>
              <a:pPr>
                <a:spcAft>
                  <a:spcPts val="600"/>
                </a:spcAft>
              </a:pPr>
              <a:t>17</a:t>
            </a:fld>
            <a:endParaRPr lang="en-US">
              <a:solidFill>
                <a:srgbClr val="FFFFFF"/>
              </a:solidFill>
            </a:endParaRPr>
          </a:p>
        </p:txBody>
      </p:sp>
    </p:spTree>
    <p:extLst>
      <p:ext uri="{BB962C8B-B14F-4D97-AF65-F5344CB8AC3E}">
        <p14:creationId xmlns:p14="http://schemas.microsoft.com/office/powerpoint/2010/main" val="1450389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A4A5A-ED45-14F0-82EC-BA0ECB44742B}"/>
              </a:ext>
            </a:extLst>
          </p:cNvPr>
          <p:cNvSpPr>
            <a:spLocks noGrp="1"/>
          </p:cNvSpPr>
          <p:nvPr>
            <p:ph type="title"/>
          </p:nvPr>
        </p:nvSpPr>
        <p:spPr/>
        <p:txBody>
          <a:bodyPr/>
          <a:lstStyle/>
          <a:p>
            <a:r>
              <a:rPr lang="en-US" dirty="0"/>
              <a:t>User Story #1</a:t>
            </a:r>
          </a:p>
        </p:txBody>
      </p:sp>
      <p:sp>
        <p:nvSpPr>
          <p:cNvPr id="3" name="Content Placeholder 2">
            <a:extLst>
              <a:ext uri="{FF2B5EF4-FFF2-40B4-BE49-F238E27FC236}">
                <a16:creationId xmlns:a16="http://schemas.microsoft.com/office/drawing/2014/main" id="{5C2B198A-4BD9-8A94-A124-7B3F56D2955C}"/>
              </a:ext>
            </a:extLst>
          </p:cNvPr>
          <p:cNvSpPr>
            <a:spLocks noGrp="1"/>
          </p:cNvSpPr>
          <p:nvPr>
            <p:ph idx="1"/>
          </p:nvPr>
        </p:nvSpPr>
        <p:spPr/>
        <p:txBody>
          <a:bodyPr/>
          <a:lstStyle/>
          <a:p>
            <a:r>
              <a:rPr lang="en-US" dirty="0"/>
              <a:t>As a citizen, I want to be able to report potholes so that the town can do something about them. (E)</a:t>
            </a:r>
          </a:p>
        </p:txBody>
      </p:sp>
      <p:sp>
        <p:nvSpPr>
          <p:cNvPr id="4" name="Slide Number Placeholder 3">
            <a:extLst>
              <a:ext uri="{FF2B5EF4-FFF2-40B4-BE49-F238E27FC236}">
                <a16:creationId xmlns:a16="http://schemas.microsoft.com/office/drawing/2014/main" id="{723C6E9F-E6BE-1DB1-1A2A-ECBC77E5494A}"/>
              </a:ext>
            </a:extLst>
          </p:cNvPr>
          <p:cNvSpPr>
            <a:spLocks noGrp="1"/>
          </p:cNvSpPr>
          <p:nvPr>
            <p:ph type="sldNum" sz="quarter" idx="12"/>
          </p:nvPr>
        </p:nvSpPr>
        <p:spPr/>
        <p:txBody>
          <a:bodyPr/>
          <a:lstStyle/>
          <a:p>
            <a:fld id="{20F37917-FD3A-4669-9018-DA04BCDD3D75}" type="slidenum">
              <a:rPr lang="en-US" smtClean="0"/>
              <a:t>18</a:t>
            </a:fld>
            <a:endParaRPr lang="en-US"/>
          </a:p>
        </p:txBody>
      </p:sp>
    </p:spTree>
    <p:extLst>
      <p:ext uri="{BB962C8B-B14F-4D97-AF65-F5344CB8AC3E}">
        <p14:creationId xmlns:p14="http://schemas.microsoft.com/office/powerpoint/2010/main" val="2839345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5D98E-5472-E530-DD2E-6E1802BCFCA4}"/>
              </a:ext>
            </a:extLst>
          </p:cNvPr>
          <p:cNvSpPr>
            <a:spLocks noGrp="1"/>
          </p:cNvSpPr>
          <p:nvPr>
            <p:ph type="title"/>
          </p:nvPr>
        </p:nvSpPr>
        <p:spPr/>
        <p:txBody>
          <a:bodyPr/>
          <a:lstStyle/>
          <a:p>
            <a:r>
              <a:rPr lang="en-US" dirty="0"/>
              <a:t>Conditions of Satisfaction</a:t>
            </a:r>
          </a:p>
        </p:txBody>
      </p:sp>
      <p:sp>
        <p:nvSpPr>
          <p:cNvPr id="3" name="Content Placeholder 2">
            <a:extLst>
              <a:ext uri="{FF2B5EF4-FFF2-40B4-BE49-F238E27FC236}">
                <a16:creationId xmlns:a16="http://schemas.microsoft.com/office/drawing/2014/main" id="{86E00573-79BC-FAF6-9C28-90EB8A345C05}"/>
              </a:ext>
            </a:extLst>
          </p:cNvPr>
          <p:cNvSpPr>
            <a:spLocks noGrp="1"/>
          </p:cNvSpPr>
          <p:nvPr>
            <p:ph idx="1"/>
          </p:nvPr>
        </p:nvSpPr>
        <p:spPr>
          <a:xfrm>
            <a:off x="838200" y="1500160"/>
            <a:ext cx="10049540" cy="4351338"/>
          </a:xfrm>
        </p:spPr>
        <p:txBody>
          <a:bodyPr>
            <a:normAutofit/>
          </a:bodyPr>
          <a:lstStyle/>
          <a:p>
            <a:r>
              <a:rPr lang="en-US" dirty="0"/>
              <a:t>1.1 I should be able to report a pothole to the system (E)</a:t>
            </a:r>
          </a:p>
          <a:p>
            <a:r>
              <a:rPr lang="en-US" dirty="0"/>
              <a:t>1.2 I should be able to see whether the pothole I report has been repaired (E)</a:t>
            </a:r>
          </a:p>
          <a:p>
            <a:r>
              <a:rPr lang="en-US" dirty="0"/>
              <a:t>1.3 I should be able to see whether someone else has already reported a given pothole (D)</a:t>
            </a:r>
          </a:p>
          <a:p>
            <a:r>
              <a:rPr lang="en-US" dirty="0"/>
              <a:t>1.4 I should be able to see an estimated time when the pothole should be repaired (D)</a:t>
            </a:r>
          </a:p>
          <a:p>
            <a:endParaRPr lang="en-US" dirty="0"/>
          </a:p>
        </p:txBody>
      </p:sp>
      <p:sp>
        <p:nvSpPr>
          <p:cNvPr id="4" name="Slide Number Placeholder 3">
            <a:extLst>
              <a:ext uri="{FF2B5EF4-FFF2-40B4-BE49-F238E27FC236}">
                <a16:creationId xmlns:a16="http://schemas.microsoft.com/office/drawing/2014/main" id="{8F54511B-A92F-CD3A-1825-CA2491CCD033}"/>
              </a:ext>
            </a:extLst>
          </p:cNvPr>
          <p:cNvSpPr>
            <a:spLocks noGrp="1"/>
          </p:cNvSpPr>
          <p:nvPr>
            <p:ph type="sldNum" sz="quarter" idx="12"/>
          </p:nvPr>
        </p:nvSpPr>
        <p:spPr/>
        <p:txBody>
          <a:bodyPr/>
          <a:lstStyle/>
          <a:p>
            <a:fld id="{20F37917-FD3A-4669-9018-DA04BCDD3D75}" type="slidenum">
              <a:rPr lang="en-US" smtClean="0"/>
              <a:t>19</a:t>
            </a:fld>
            <a:endParaRPr lang="en-US"/>
          </a:p>
        </p:txBody>
      </p:sp>
    </p:spTree>
    <p:extLst>
      <p:ext uri="{BB962C8B-B14F-4D97-AF65-F5344CB8AC3E}">
        <p14:creationId xmlns:p14="http://schemas.microsoft.com/office/powerpoint/2010/main" val="1293668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normAutofit lnSpcReduction="10000"/>
          </a:bodyPr>
          <a:lstStyle/>
          <a:p>
            <a:r>
              <a:rPr lang="en-US" dirty="0"/>
              <a:t>At the end of this lesson, you should be able to</a:t>
            </a:r>
          </a:p>
          <a:p>
            <a:pPr lvl="1"/>
            <a:r>
              <a:rPr lang="en-US" dirty="0"/>
              <a:t>Appreciate the requirements analysis process. This includes being able to:</a:t>
            </a:r>
          </a:p>
          <a:p>
            <a:pPr lvl="2"/>
            <a:r>
              <a:rPr lang="en-US" dirty="0"/>
              <a:t>explain the overall purposes of requirements analysis.</a:t>
            </a:r>
          </a:p>
          <a:p>
            <a:pPr lvl="2"/>
            <a:r>
              <a:rPr lang="en-US" dirty="0"/>
              <a:t>enumerate and explain 3 major dimensions of risk in Requirements Analysis.</a:t>
            </a:r>
          </a:p>
          <a:p>
            <a:pPr lvl="1"/>
            <a:r>
              <a:rPr lang="en-US" dirty="0"/>
              <a:t>Learn requirements specification tools. This includes being able to:</a:t>
            </a:r>
          </a:p>
          <a:p>
            <a:pPr lvl="2"/>
            <a:r>
              <a:rPr lang="en-US" dirty="0"/>
              <a:t>document requirements user stories.</a:t>
            </a:r>
          </a:p>
          <a:p>
            <a:pPr lvl="2"/>
            <a:r>
              <a:rPr lang="en-US" dirty="0"/>
              <a:t>track the completion of requirements using conditions of satisfaction.</a:t>
            </a:r>
          </a:p>
          <a:p>
            <a:pPr lvl="2"/>
            <a:r>
              <a:rPr lang="en-US" dirty="0"/>
              <a:t>explain the difference between functional and non-functional requirements.</a:t>
            </a:r>
          </a:p>
          <a:p>
            <a:pPr lvl="1"/>
            <a:r>
              <a:rPr lang="en-US" dirty="0"/>
              <a:t>Understand requirements gathering methods. This includes being able to:</a:t>
            </a:r>
          </a:p>
          <a:p>
            <a:pPr lvl="2"/>
            <a:r>
              <a:rPr lang="en-US" dirty="0"/>
              <a:t>describe Value Sensitive Design (VSD).</a:t>
            </a:r>
          </a:p>
          <a:p>
            <a:pPr lvl="2"/>
            <a:r>
              <a:rPr lang="en-US" dirty="0"/>
              <a:t>understand how VSD is applied to reason about requirements.</a:t>
            </a:r>
          </a:p>
          <a:p>
            <a:pPr lvl="2"/>
            <a:r>
              <a:rPr lang="en-US" dirty="0"/>
              <a:t>integrate VSD with user stories.</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dirty="0"/>
          </a:p>
        </p:txBody>
      </p:sp>
    </p:spTree>
    <p:extLst>
      <p:ext uri="{BB962C8B-B14F-4D97-AF65-F5344CB8AC3E}">
        <p14:creationId xmlns:p14="http://schemas.microsoft.com/office/powerpoint/2010/main" val="32770869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7FECE-982A-68AD-33C0-FADB0ECEAC70}"/>
              </a:ext>
            </a:extLst>
          </p:cNvPr>
          <p:cNvSpPr>
            <a:spLocks noGrp="1"/>
          </p:cNvSpPr>
          <p:nvPr>
            <p:ph type="title"/>
          </p:nvPr>
        </p:nvSpPr>
        <p:spPr/>
        <p:txBody>
          <a:bodyPr/>
          <a:lstStyle/>
          <a:p>
            <a:r>
              <a:rPr lang="en-US" dirty="0"/>
              <a:t>User Story #2</a:t>
            </a:r>
          </a:p>
        </p:txBody>
      </p:sp>
      <p:sp>
        <p:nvSpPr>
          <p:cNvPr id="3" name="Content Placeholder 2">
            <a:extLst>
              <a:ext uri="{FF2B5EF4-FFF2-40B4-BE49-F238E27FC236}">
                <a16:creationId xmlns:a16="http://schemas.microsoft.com/office/drawing/2014/main" id="{92F5E93F-826B-173F-2672-D74656C0CE5D}"/>
              </a:ext>
            </a:extLst>
          </p:cNvPr>
          <p:cNvSpPr>
            <a:spLocks noGrp="1"/>
          </p:cNvSpPr>
          <p:nvPr>
            <p:ph idx="1"/>
          </p:nvPr>
        </p:nvSpPr>
        <p:spPr/>
        <p:txBody>
          <a:bodyPr/>
          <a:lstStyle/>
          <a:p>
            <a:r>
              <a:rPr lang="en-US" dirty="0"/>
              <a:t>As a repair-truck driver, I want the system to display the potholes I should be working on today. (E)</a:t>
            </a:r>
          </a:p>
        </p:txBody>
      </p:sp>
      <p:sp>
        <p:nvSpPr>
          <p:cNvPr id="4" name="Slide Number Placeholder 3">
            <a:extLst>
              <a:ext uri="{FF2B5EF4-FFF2-40B4-BE49-F238E27FC236}">
                <a16:creationId xmlns:a16="http://schemas.microsoft.com/office/drawing/2014/main" id="{70076510-69D4-AC98-4890-8F145337C072}"/>
              </a:ext>
            </a:extLst>
          </p:cNvPr>
          <p:cNvSpPr>
            <a:spLocks noGrp="1"/>
          </p:cNvSpPr>
          <p:nvPr>
            <p:ph type="sldNum" sz="quarter" idx="12"/>
          </p:nvPr>
        </p:nvSpPr>
        <p:spPr/>
        <p:txBody>
          <a:bodyPr/>
          <a:lstStyle/>
          <a:p>
            <a:fld id="{20F37917-FD3A-4669-9018-DA04BCDD3D75}" type="slidenum">
              <a:rPr lang="en-US" smtClean="0"/>
              <a:t>20</a:t>
            </a:fld>
            <a:endParaRPr lang="en-US"/>
          </a:p>
        </p:txBody>
      </p:sp>
    </p:spTree>
    <p:extLst>
      <p:ext uri="{BB962C8B-B14F-4D97-AF65-F5344CB8AC3E}">
        <p14:creationId xmlns:p14="http://schemas.microsoft.com/office/powerpoint/2010/main" val="2118244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EF509-325C-2E10-8B51-0A2D68AEAA9A}"/>
              </a:ext>
            </a:extLst>
          </p:cNvPr>
          <p:cNvSpPr>
            <a:spLocks noGrp="1"/>
          </p:cNvSpPr>
          <p:nvPr>
            <p:ph type="title"/>
          </p:nvPr>
        </p:nvSpPr>
        <p:spPr/>
        <p:txBody>
          <a:bodyPr/>
          <a:lstStyle/>
          <a:p>
            <a:r>
              <a:rPr lang="en-US" dirty="0"/>
              <a:t>Conditions of Satisfaction</a:t>
            </a:r>
          </a:p>
        </p:txBody>
      </p:sp>
      <p:sp>
        <p:nvSpPr>
          <p:cNvPr id="3" name="Content Placeholder 2">
            <a:extLst>
              <a:ext uri="{FF2B5EF4-FFF2-40B4-BE49-F238E27FC236}">
                <a16:creationId xmlns:a16="http://schemas.microsoft.com/office/drawing/2014/main" id="{CBB1E84F-2F63-BC6C-A225-EF6FC6AF5970}"/>
              </a:ext>
            </a:extLst>
          </p:cNvPr>
          <p:cNvSpPr>
            <a:spLocks noGrp="1"/>
          </p:cNvSpPr>
          <p:nvPr>
            <p:ph idx="1"/>
          </p:nvPr>
        </p:nvSpPr>
        <p:spPr>
          <a:xfrm>
            <a:off x="838199" y="1500160"/>
            <a:ext cx="9815623" cy="4351338"/>
          </a:xfrm>
        </p:spPr>
        <p:txBody>
          <a:bodyPr>
            <a:normAutofit/>
          </a:bodyPr>
          <a:lstStyle/>
          <a:p>
            <a:r>
              <a:rPr lang="en-US" dirty="0"/>
              <a:t>2.1 I should be able to see my list of potholes for today (E)</a:t>
            </a:r>
          </a:p>
          <a:p>
            <a:r>
              <a:rPr lang="en-US" dirty="0"/>
              <a:t>2.2 I should be able to report that I repaired a given pothole (E)</a:t>
            </a:r>
          </a:p>
          <a:p>
            <a:r>
              <a:rPr lang="en-US" dirty="0"/>
              <a:t>2.3 I should be able to report that I was unable to repair a given pothole, and to supply a reason (E)</a:t>
            </a:r>
          </a:p>
          <a:p>
            <a:r>
              <a:rPr lang="en-US" dirty="0"/>
              <a:t>2.4 My daily list of potholes should be listed in an order that cuts down the time I spend driving from job to job (D)</a:t>
            </a:r>
          </a:p>
          <a:p>
            <a:endParaRPr lang="en-US" dirty="0"/>
          </a:p>
        </p:txBody>
      </p:sp>
      <p:sp>
        <p:nvSpPr>
          <p:cNvPr id="4" name="Slide Number Placeholder 3">
            <a:extLst>
              <a:ext uri="{FF2B5EF4-FFF2-40B4-BE49-F238E27FC236}">
                <a16:creationId xmlns:a16="http://schemas.microsoft.com/office/drawing/2014/main" id="{42E1B159-DFF9-5C1E-761D-6E4AC20749E7}"/>
              </a:ext>
            </a:extLst>
          </p:cNvPr>
          <p:cNvSpPr>
            <a:spLocks noGrp="1"/>
          </p:cNvSpPr>
          <p:nvPr>
            <p:ph type="sldNum" sz="quarter" idx="12"/>
          </p:nvPr>
        </p:nvSpPr>
        <p:spPr/>
        <p:txBody>
          <a:bodyPr/>
          <a:lstStyle/>
          <a:p>
            <a:fld id="{20F37917-FD3A-4669-9018-DA04BCDD3D75}" type="slidenum">
              <a:rPr lang="en-US" smtClean="0"/>
              <a:t>21</a:t>
            </a:fld>
            <a:endParaRPr lang="en-US"/>
          </a:p>
        </p:txBody>
      </p:sp>
    </p:spTree>
    <p:extLst>
      <p:ext uri="{BB962C8B-B14F-4D97-AF65-F5344CB8AC3E}">
        <p14:creationId xmlns:p14="http://schemas.microsoft.com/office/powerpoint/2010/main" val="2216743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35226-A378-2076-F502-857ABB7AF3AE}"/>
              </a:ext>
            </a:extLst>
          </p:cNvPr>
          <p:cNvSpPr>
            <a:spLocks noGrp="1"/>
          </p:cNvSpPr>
          <p:nvPr>
            <p:ph type="title"/>
          </p:nvPr>
        </p:nvSpPr>
        <p:spPr/>
        <p:txBody>
          <a:bodyPr/>
          <a:lstStyle/>
          <a:p>
            <a:r>
              <a:rPr lang="en-US" dirty="0"/>
              <a:t>User Story #3</a:t>
            </a:r>
          </a:p>
        </p:txBody>
      </p:sp>
      <p:sp>
        <p:nvSpPr>
          <p:cNvPr id="3" name="Content Placeholder 2">
            <a:extLst>
              <a:ext uri="{FF2B5EF4-FFF2-40B4-BE49-F238E27FC236}">
                <a16:creationId xmlns:a16="http://schemas.microsoft.com/office/drawing/2014/main" id="{276D5AE4-968D-3E05-4E3E-4D06828F5C68}"/>
              </a:ext>
            </a:extLst>
          </p:cNvPr>
          <p:cNvSpPr>
            <a:spLocks noGrp="1"/>
          </p:cNvSpPr>
          <p:nvPr>
            <p:ph idx="1"/>
          </p:nvPr>
        </p:nvSpPr>
        <p:spPr/>
        <p:txBody>
          <a:bodyPr/>
          <a:lstStyle/>
          <a:p>
            <a:r>
              <a:rPr lang="en-US" dirty="0"/>
              <a:t>As a maintenance supervisor, I want to be able to control the order in which potholes are repaired (D?)</a:t>
            </a:r>
          </a:p>
          <a:p>
            <a:endParaRPr lang="en-US" dirty="0"/>
          </a:p>
          <a:p>
            <a:endParaRPr lang="en-US" dirty="0"/>
          </a:p>
        </p:txBody>
      </p:sp>
      <p:sp>
        <p:nvSpPr>
          <p:cNvPr id="4" name="Slide Number Placeholder 3">
            <a:extLst>
              <a:ext uri="{FF2B5EF4-FFF2-40B4-BE49-F238E27FC236}">
                <a16:creationId xmlns:a16="http://schemas.microsoft.com/office/drawing/2014/main" id="{2B519DCE-6F48-BA3E-A368-668137E1BB7F}"/>
              </a:ext>
            </a:extLst>
          </p:cNvPr>
          <p:cNvSpPr>
            <a:spLocks noGrp="1"/>
          </p:cNvSpPr>
          <p:nvPr>
            <p:ph type="sldNum" sz="quarter" idx="12"/>
          </p:nvPr>
        </p:nvSpPr>
        <p:spPr/>
        <p:txBody>
          <a:bodyPr/>
          <a:lstStyle/>
          <a:p>
            <a:fld id="{20F37917-FD3A-4669-9018-DA04BCDD3D75}" type="slidenum">
              <a:rPr lang="en-US" smtClean="0"/>
              <a:t>22</a:t>
            </a:fld>
            <a:endParaRPr lang="en-US"/>
          </a:p>
        </p:txBody>
      </p:sp>
    </p:spTree>
    <p:extLst>
      <p:ext uri="{BB962C8B-B14F-4D97-AF65-F5344CB8AC3E}">
        <p14:creationId xmlns:p14="http://schemas.microsoft.com/office/powerpoint/2010/main" val="36096694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E1553-21A9-4B1E-36A1-6A886676B256}"/>
              </a:ext>
            </a:extLst>
          </p:cNvPr>
          <p:cNvSpPr>
            <a:spLocks noGrp="1"/>
          </p:cNvSpPr>
          <p:nvPr>
            <p:ph type="title"/>
          </p:nvPr>
        </p:nvSpPr>
        <p:spPr/>
        <p:txBody>
          <a:bodyPr/>
          <a:lstStyle/>
          <a:p>
            <a:r>
              <a:rPr lang="en-US" dirty="0"/>
              <a:t>Conditions of Satisfaction</a:t>
            </a:r>
          </a:p>
        </p:txBody>
      </p:sp>
      <p:sp>
        <p:nvSpPr>
          <p:cNvPr id="3" name="Content Placeholder 2">
            <a:extLst>
              <a:ext uri="{FF2B5EF4-FFF2-40B4-BE49-F238E27FC236}">
                <a16:creationId xmlns:a16="http://schemas.microsoft.com/office/drawing/2014/main" id="{2063F589-532D-2CFD-9162-6BFD9F3ABF62}"/>
              </a:ext>
            </a:extLst>
          </p:cNvPr>
          <p:cNvSpPr>
            <a:spLocks noGrp="1"/>
          </p:cNvSpPr>
          <p:nvPr>
            <p:ph idx="1"/>
          </p:nvPr>
        </p:nvSpPr>
        <p:spPr>
          <a:xfrm>
            <a:off x="838200" y="1500160"/>
            <a:ext cx="9943214" cy="4351338"/>
          </a:xfrm>
        </p:spPr>
        <p:txBody>
          <a:bodyPr>
            <a:normAutofit/>
          </a:bodyPr>
          <a:lstStyle/>
          <a:p>
            <a:r>
              <a:rPr lang="en-US" dirty="0"/>
              <a:t>3.1 I should be able to give a higher priority to potholes on a particular street (E)</a:t>
            </a:r>
          </a:p>
          <a:p>
            <a:r>
              <a:rPr lang="en-US" dirty="0"/>
              <a:t>3.2 I should be able to give a higher priority potholes in a particular neighborhood (E)</a:t>
            </a:r>
          </a:p>
          <a:p>
            <a:r>
              <a:rPr lang="en-US" dirty="0"/>
              <a:t>3.3 I should be able to see on a map where there are a lot of potholes (D)</a:t>
            </a:r>
          </a:p>
          <a:p>
            <a:r>
              <a:rPr lang="en-US" dirty="0"/>
              <a:t>3.4 I should be able to see on a map which potholes that have been reported multiple times (D)</a:t>
            </a:r>
          </a:p>
        </p:txBody>
      </p:sp>
      <p:sp>
        <p:nvSpPr>
          <p:cNvPr id="4" name="Slide Number Placeholder 3">
            <a:extLst>
              <a:ext uri="{FF2B5EF4-FFF2-40B4-BE49-F238E27FC236}">
                <a16:creationId xmlns:a16="http://schemas.microsoft.com/office/drawing/2014/main" id="{46BB35EA-567C-0303-B9BA-B38D71F23EE4}"/>
              </a:ext>
            </a:extLst>
          </p:cNvPr>
          <p:cNvSpPr>
            <a:spLocks noGrp="1"/>
          </p:cNvSpPr>
          <p:nvPr>
            <p:ph type="sldNum" sz="quarter" idx="12"/>
          </p:nvPr>
        </p:nvSpPr>
        <p:spPr/>
        <p:txBody>
          <a:bodyPr/>
          <a:lstStyle/>
          <a:p>
            <a:fld id="{20F37917-FD3A-4669-9018-DA04BCDD3D75}" type="slidenum">
              <a:rPr lang="en-US" smtClean="0"/>
              <a:t>23</a:t>
            </a:fld>
            <a:endParaRPr lang="en-US"/>
          </a:p>
        </p:txBody>
      </p:sp>
    </p:spTree>
    <p:extLst>
      <p:ext uri="{BB962C8B-B14F-4D97-AF65-F5344CB8AC3E}">
        <p14:creationId xmlns:p14="http://schemas.microsoft.com/office/powerpoint/2010/main" val="32546088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B84ADF-FE0F-18D6-23B1-708E70C861E8}"/>
              </a:ext>
            </a:extLst>
          </p:cNvPr>
          <p:cNvSpPr>
            <a:spLocks noGrp="1"/>
          </p:cNvSpPr>
          <p:nvPr>
            <p:ph type="title"/>
          </p:nvPr>
        </p:nvSpPr>
        <p:spPr>
          <a:xfrm>
            <a:off x="5297762" y="329184"/>
            <a:ext cx="6251110" cy="1783080"/>
          </a:xfrm>
        </p:spPr>
        <p:txBody>
          <a:bodyPr anchor="b">
            <a:normAutofit/>
          </a:bodyPr>
          <a:lstStyle/>
          <a:p>
            <a:r>
              <a:rPr lang="en-US" dirty="0"/>
              <a:t>Yet another example: a University Transcript database</a:t>
            </a:r>
          </a:p>
        </p:txBody>
      </p:sp>
      <p:pic>
        <p:nvPicPr>
          <p:cNvPr id="15" name="Picture 14" descr="Stack of books">
            <a:extLst>
              <a:ext uri="{FF2B5EF4-FFF2-40B4-BE49-F238E27FC236}">
                <a16:creationId xmlns:a16="http://schemas.microsoft.com/office/drawing/2014/main" id="{26553A73-90D4-0755-D0BD-BBF9B94EF23B}"/>
              </a:ext>
            </a:extLst>
          </p:cNvPr>
          <p:cNvPicPr>
            <a:picLocks noChangeAspect="1"/>
          </p:cNvPicPr>
          <p:nvPr/>
        </p:nvPicPr>
        <p:blipFill>
          <a:blip r:embed="rId3"/>
          <a:srcRect l="44051" r="10617"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6"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332AC8-CB08-5618-1BDB-C47109161E18}"/>
              </a:ext>
            </a:extLst>
          </p:cNvPr>
          <p:cNvSpPr>
            <a:spLocks noGrp="1"/>
          </p:cNvSpPr>
          <p:nvPr>
            <p:ph idx="1"/>
          </p:nvPr>
        </p:nvSpPr>
        <p:spPr>
          <a:xfrm>
            <a:off x="5297762" y="2706624"/>
            <a:ext cx="6251110" cy="3483864"/>
          </a:xfrm>
        </p:spPr>
        <p:txBody>
          <a:bodyPr>
            <a:normAutofit/>
          </a:bodyPr>
          <a:lstStyle/>
          <a:p>
            <a:endParaRPr lang="en-US" sz="2200"/>
          </a:p>
          <a:p>
            <a:pPr marL="0" indent="0">
              <a:buNone/>
            </a:pPr>
            <a:endParaRPr lang="en-US" sz="2200"/>
          </a:p>
        </p:txBody>
      </p:sp>
      <p:sp>
        <p:nvSpPr>
          <p:cNvPr id="4" name="Slide Number Placeholder 3">
            <a:extLst>
              <a:ext uri="{FF2B5EF4-FFF2-40B4-BE49-F238E27FC236}">
                <a16:creationId xmlns:a16="http://schemas.microsoft.com/office/drawing/2014/main" id="{45D9D304-197D-D28C-47A3-F050ED4CFEFD}"/>
              </a:ext>
            </a:extLst>
          </p:cNvPr>
          <p:cNvSpPr>
            <a:spLocks noGrp="1"/>
          </p:cNvSpPr>
          <p:nvPr>
            <p:ph type="sldNum" sz="quarter" idx="12"/>
          </p:nvPr>
        </p:nvSpPr>
        <p:spPr>
          <a:xfrm>
            <a:off x="10052978" y="6356350"/>
            <a:ext cx="1300821" cy="365125"/>
          </a:xfrm>
        </p:spPr>
        <p:txBody>
          <a:bodyPr>
            <a:normAutofit/>
          </a:bodyPr>
          <a:lstStyle/>
          <a:p>
            <a:pPr>
              <a:spcAft>
                <a:spcPts val="600"/>
              </a:spcAft>
            </a:pPr>
            <a:fld id="{20F37917-FD3A-4669-9018-DA04BCDD3D75}" type="slidenum">
              <a:rPr lang="en-US" smtClean="0"/>
              <a:pPr>
                <a:spcAft>
                  <a:spcPts val="600"/>
                </a:spcAft>
              </a:pPr>
              <a:t>24</a:t>
            </a:fld>
            <a:endParaRPr lang="en-US"/>
          </a:p>
        </p:txBody>
      </p:sp>
    </p:spTree>
    <p:extLst>
      <p:ext uri="{BB962C8B-B14F-4D97-AF65-F5344CB8AC3E}">
        <p14:creationId xmlns:p14="http://schemas.microsoft.com/office/powerpoint/2010/main" val="13034311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B84ADF-FE0F-18D6-23B1-708E70C861E8}"/>
              </a:ext>
            </a:extLst>
          </p:cNvPr>
          <p:cNvSpPr>
            <a:spLocks noGrp="1"/>
          </p:cNvSpPr>
          <p:nvPr>
            <p:ph type="title"/>
          </p:nvPr>
        </p:nvSpPr>
        <p:spPr>
          <a:xfrm>
            <a:off x="640080" y="325369"/>
            <a:ext cx="4368602" cy="1956841"/>
          </a:xfrm>
        </p:spPr>
        <p:txBody>
          <a:bodyPr anchor="b">
            <a:normAutofit/>
          </a:bodyPr>
          <a:lstStyle/>
          <a:p>
            <a:r>
              <a:rPr lang="en-US" dirty="0"/>
              <a:t>User Story</a:t>
            </a:r>
          </a:p>
        </p:txBody>
      </p:sp>
      <p:sp>
        <p:nvSpPr>
          <p:cNvPr id="1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332AC8-CB08-5618-1BDB-C47109161E18}"/>
              </a:ext>
            </a:extLst>
          </p:cNvPr>
          <p:cNvSpPr>
            <a:spLocks noGrp="1"/>
          </p:cNvSpPr>
          <p:nvPr>
            <p:ph idx="1"/>
          </p:nvPr>
        </p:nvSpPr>
        <p:spPr>
          <a:xfrm>
            <a:off x="640080" y="2872899"/>
            <a:ext cx="4243589" cy="3320668"/>
          </a:xfrm>
        </p:spPr>
        <p:txBody>
          <a:bodyPr>
            <a:normAutofit/>
          </a:bodyPr>
          <a:lstStyle/>
          <a:p>
            <a:r>
              <a:rPr lang="en-US" sz="2400" dirty="0"/>
              <a:t>As a College Administrator, I want a database to keep track of students, the courses they have taken, and the grades they received in those courses, so that I can advise them on their studies.</a:t>
            </a:r>
          </a:p>
          <a:p>
            <a:endParaRPr lang="en-US" sz="2200" dirty="0"/>
          </a:p>
          <a:p>
            <a:pPr marL="0" indent="0">
              <a:buNone/>
            </a:pPr>
            <a:endParaRPr lang="en-US" sz="2200" dirty="0"/>
          </a:p>
        </p:txBody>
      </p:sp>
      <p:pic>
        <p:nvPicPr>
          <p:cNvPr id="6" name="Picture 5" descr="Desks in empty classroom">
            <a:extLst>
              <a:ext uri="{FF2B5EF4-FFF2-40B4-BE49-F238E27FC236}">
                <a16:creationId xmlns:a16="http://schemas.microsoft.com/office/drawing/2014/main" id="{A1D5F13B-85D3-6647-C620-963D1004D32F}"/>
              </a:ext>
            </a:extLst>
          </p:cNvPr>
          <p:cNvPicPr>
            <a:picLocks noChangeAspect="1"/>
          </p:cNvPicPr>
          <p:nvPr/>
        </p:nvPicPr>
        <p:blipFill>
          <a:blip r:embed="rId2"/>
          <a:srcRect l="14074" r="10698"/>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Slide Number Placeholder 3">
            <a:extLst>
              <a:ext uri="{FF2B5EF4-FFF2-40B4-BE49-F238E27FC236}">
                <a16:creationId xmlns:a16="http://schemas.microsoft.com/office/drawing/2014/main" id="{45D9D304-197D-D28C-47A3-F050ED4CFEFD}"/>
              </a:ext>
            </a:extLst>
          </p:cNvPr>
          <p:cNvSpPr>
            <a:spLocks noGrp="1"/>
          </p:cNvSpPr>
          <p:nvPr>
            <p:ph type="sldNum" sz="quarter" idx="12"/>
          </p:nvPr>
        </p:nvSpPr>
        <p:spPr>
          <a:xfrm>
            <a:off x="10439400" y="6356350"/>
            <a:ext cx="914400" cy="365125"/>
          </a:xfrm>
        </p:spPr>
        <p:txBody>
          <a:bodyPr>
            <a:normAutofit/>
          </a:bodyPr>
          <a:lstStyle/>
          <a:p>
            <a:pPr>
              <a:spcAft>
                <a:spcPts val="600"/>
              </a:spcAft>
            </a:pPr>
            <a:fld id="{20F37917-FD3A-4669-9018-DA04BCDD3D75}" type="slidenum">
              <a:rPr lang="en-US">
                <a:solidFill>
                  <a:srgbClr val="FFFFFF"/>
                </a:solidFill>
              </a:rPr>
              <a:pPr>
                <a:spcAft>
                  <a:spcPts val="600"/>
                </a:spcAft>
              </a:pPr>
              <a:t>25</a:t>
            </a:fld>
            <a:endParaRPr lang="en-US">
              <a:solidFill>
                <a:srgbClr val="FFFFFF"/>
              </a:solidFill>
            </a:endParaRPr>
          </a:p>
        </p:txBody>
      </p:sp>
    </p:spTree>
    <p:extLst>
      <p:ext uri="{BB962C8B-B14F-4D97-AF65-F5344CB8AC3E}">
        <p14:creationId xmlns:p14="http://schemas.microsoft.com/office/powerpoint/2010/main" val="31083827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270DA0-CEDD-7D08-8774-EAEB8515E419}"/>
              </a:ext>
            </a:extLst>
          </p:cNvPr>
          <p:cNvSpPr>
            <a:spLocks noGrp="1"/>
          </p:cNvSpPr>
          <p:nvPr>
            <p:ph idx="1"/>
          </p:nvPr>
        </p:nvSpPr>
        <p:spPr/>
        <p:txBody>
          <a:bodyPr>
            <a:normAutofit/>
          </a:bodyPr>
          <a:lstStyle/>
          <a:p>
            <a:pPr marL="0" indent="0">
              <a:buNone/>
            </a:pPr>
            <a:r>
              <a:rPr lang="en-US" dirty="0"/>
              <a:t>The database should allow me to:</a:t>
            </a:r>
          </a:p>
          <a:p>
            <a:pPr marL="971550" lvl="1" indent="-514350">
              <a:buFont typeface="+mj-lt"/>
              <a:buAutoNum type="arabicPeriod"/>
            </a:pPr>
            <a:r>
              <a:rPr lang="en-US" sz="2800" dirty="0">
                <a:solidFill>
                  <a:schemeClr val="tx1"/>
                </a:solidFill>
              </a:rPr>
              <a:t>Add a new student to the database</a:t>
            </a:r>
          </a:p>
          <a:p>
            <a:pPr marL="971550" lvl="1" indent="-514350">
              <a:buFont typeface="+mj-lt"/>
              <a:buAutoNum type="arabicPeriod"/>
            </a:pPr>
            <a:r>
              <a:rPr lang="en-US" sz="2800" dirty="0">
                <a:solidFill>
                  <a:schemeClr val="tx1"/>
                </a:solidFill>
              </a:rPr>
              <a:t>Add a new student with the same name as an existing student.</a:t>
            </a:r>
          </a:p>
          <a:p>
            <a:pPr marL="971550" lvl="1" indent="-514350">
              <a:buFont typeface="+mj-lt"/>
              <a:buAutoNum type="arabicPeriod"/>
            </a:pPr>
            <a:r>
              <a:rPr lang="en-US" sz="2800" dirty="0">
                <a:solidFill>
                  <a:schemeClr val="tx1"/>
                </a:solidFill>
              </a:rPr>
              <a:t>Retrieve the transcript for a student</a:t>
            </a:r>
          </a:p>
          <a:p>
            <a:pPr marL="971550" lvl="1" indent="-514350">
              <a:buFont typeface="+mj-lt"/>
              <a:buAutoNum type="arabicPeriod"/>
            </a:pPr>
            <a:r>
              <a:rPr lang="en-US" sz="2800" dirty="0">
                <a:solidFill>
                  <a:schemeClr val="tx1"/>
                </a:solidFill>
              </a:rPr>
              <a:t>Delete a student from the database</a:t>
            </a:r>
          </a:p>
          <a:p>
            <a:pPr marL="971550" lvl="1" indent="-514350">
              <a:buFont typeface="+mj-lt"/>
              <a:buAutoNum type="arabicPeriod"/>
            </a:pPr>
            <a:r>
              <a:rPr lang="en-US" sz="2800" dirty="0">
                <a:solidFill>
                  <a:schemeClr val="tx1"/>
                </a:solidFill>
              </a:rPr>
              <a:t>Add a new grade for an existing student</a:t>
            </a:r>
          </a:p>
          <a:p>
            <a:pPr marL="971550" lvl="1" indent="-514350">
              <a:buFont typeface="+mj-lt"/>
              <a:buAutoNum type="arabicPeriod"/>
            </a:pPr>
            <a:r>
              <a:rPr lang="en-US" sz="2800" dirty="0">
                <a:solidFill>
                  <a:schemeClr val="tx1"/>
                </a:solidFill>
              </a:rPr>
              <a:t>Find out the grade that a student got in a course that they took</a:t>
            </a:r>
          </a:p>
          <a:p>
            <a:pPr marL="514350" indent="-514350">
              <a:buFont typeface="+mj-lt"/>
              <a:buAutoNum type="arabicPeriod"/>
            </a:pPr>
            <a:endParaRPr lang="en-US" dirty="0"/>
          </a:p>
        </p:txBody>
      </p:sp>
      <p:sp>
        <p:nvSpPr>
          <p:cNvPr id="4" name="Slide Number Placeholder 3">
            <a:extLst>
              <a:ext uri="{FF2B5EF4-FFF2-40B4-BE49-F238E27FC236}">
                <a16:creationId xmlns:a16="http://schemas.microsoft.com/office/drawing/2014/main" id="{78E266D1-9118-64E3-6ECA-ABE996CBECE0}"/>
              </a:ext>
            </a:extLst>
          </p:cNvPr>
          <p:cNvSpPr>
            <a:spLocks noGrp="1"/>
          </p:cNvSpPr>
          <p:nvPr>
            <p:ph type="sldNum" sz="quarter" idx="12"/>
          </p:nvPr>
        </p:nvSpPr>
        <p:spPr/>
        <p:txBody>
          <a:bodyPr/>
          <a:lstStyle/>
          <a:p>
            <a:fld id="{20F37917-FD3A-4669-9018-DA04BCDD3D75}" type="slidenum">
              <a:rPr lang="en-US" smtClean="0"/>
              <a:t>26</a:t>
            </a:fld>
            <a:endParaRPr lang="en-US" dirty="0"/>
          </a:p>
        </p:txBody>
      </p:sp>
      <p:sp>
        <p:nvSpPr>
          <p:cNvPr id="10" name="Title 1">
            <a:extLst>
              <a:ext uri="{FF2B5EF4-FFF2-40B4-BE49-F238E27FC236}">
                <a16:creationId xmlns:a16="http://schemas.microsoft.com/office/drawing/2014/main" id="{40A76719-B99C-FED3-AB8B-6CD70C81E060}"/>
              </a:ext>
            </a:extLst>
          </p:cNvPr>
          <p:cNvSpPr>
            <a:spLocks noGrp="1"/>
          </p:cNvSpPr>
          <p:nvPr>
            <p:ph type="title"/>
          </p:nvPr>
        </p:nvSpPr>
        <p:spPr>
          <a:xfrm>
            <a:off x="838200" y="17463"/>
            <a:ext cx="10515600" cy="1325562"/>
          </a:xfrm>
        </p:spPr>
        <p:txBody>
          <a:bodyPr/>
          <a:lstStyle/>
          <a:p>
            <a:r>
              <a:rPr lang="en-US" dirty="0"/>
              <a:t>Satisfaction Conditions</a:t>
            </a:r>
          </a:p>
        </p:txBody>
      </p:sp>
    </p:spTree>
    <p:extLst>
      <p:ext uri="{BB962C8B-B14F-4D97-AF65-F5344CB8AC3E}">
        <p14:creationId xmlns:p14="http://schemas.microsoft.com/office/powerpoint/2010/main" val="37675980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Non-Functional Requirements capture the </a:t>
            </a:r>
            <a:r>
              <a:rPr lang="en-US" i="1" dirty="0">
                <a:solidFill>
                  <a:srgbClr val="FF0000"/>
                </a:solidFill>
              </a:rPr>
              <a:t>quality goals </a:t>
            </a:r>
            <a:r>
              <a:rPr lang="en-US" dirty="0"/>
              <a:t>of the system:</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27</a:t>
            </a:fld>
            <a:endParaRPr lang="en-US" dirty="0"/>
          </a:p>
        </p:txBody>
      </p:sp>
      <p:sp>
        <p:nvSpPr>
          <p:cNvPr id="9" name="Content Placeholder 2">
            <a:extLst>
              <a:ext uri="{FF2B5EF4-FFF2-40B4-BE49-F238E27FC236}">
                <a16:creationId xmlns:a16="http://schemas.microsoft.com/office/drawing/2014/main" id="{154B344C-9133-E9C8-0056-74943F854D75}"/>
              </a:ext>
            </a:extLst>
          </p:cNvPr>
          <p:cNvSpPr>
            <a:spLocks noGrp="1"/>
          </p:cNvSpPr>
          <p:nvPr>
            <p:ph idx="1"/>
          </p:nvPr>
        </p:nvSpPr>
        <p:spPr>
          <a:xfrm>
            <a:off x="838200" y="1500188"/>
            <a:ext cx="9521142" cy="4351337"/>
          </a:xfrm>
        </p:spPr>
        <p:txBody>
          <a:bodyPr>
            <a:normAutofit lnSpcReduction="10000"/>
          </a:bodyPr>
          <a:lstStyle/>
          <a:p>
            <a:r>
              <a:rPr lang="en-US" dirty="0"/>
              <a:t>As developers, we often spend most of our time and effort on features (i.e., functional requirements).</a:t>
            </a:r>
          </a:p>
          <a:p>
            <a:r>
              <a:rPr lang="en-US" dirty="0"/>
              <a:t>But there is more ….</a:t>
            </a:r>
          </a:p>
          <a:p>
            <a:r>
              <a:rPr lang="en-US" dirty="0"/>
              <a:t>What other properties might a customer want to know about the product?</a:t>
            </a:r>
          </a:p>
          <a:p>
            <a:pPr lvl="1"/>
            <a:r>
              <a:rPr lang="en-US" dirty="0"/>
              <a:t>How quickly can a transcript be retrieval? (Performance)</a:t>
            </a:r>
          </a:p>
          <a:p>
            <a:pPr lvl="1"/>
            <a:r>
              <a:rPr lang="en-US" dirty="0"/>
              <a:t>How many student transcripts can our system store? (Scalability)</a:t>
            </a:r>
          </a:p>
          <a:p>
            <a:pPr lvl="1"/>
            <a:r>
              <a:rPr lang="en-US" dirty="0"/>
              <a:t>How long did I spend on the phone with support to set up the software? (Usability)</a:t>
            </a:r>
          </a:p>
          <a:p>
            <a:pPr lvl="1"/>
            <a:r>
              <a:rPr lang="en-US" dirty="0"/>
              <a:t>After my system is setup, is the access controlled at all? (Security)</a:t>
            </a:r>
          </a:p>
          <a:p>
            <a:pPr lvl="1"/>
            <a:r>
              <a:rPr lang="en-US" dirty="0"/>
              <a:t>Are these any times when I can’t use this system? (Availability) </a:t>
            </a:r>
          </a:p>
        </p:txBody>
      </p:sp>
    </p:spTree>
    <p:extLst>
      <p:ext uri="{BB962C8B-B14F-4D97-AF65-F5344CB8AC3E}">
        <p14:creationId xmlns:p14="http://schemas.microsoft.com/office/powerpoint/2010/main" val="18139851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D8C0E-1574-BBF6-88B1-AB9FF3A0FFAA}"/>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09A0602-C0AF-1851-FCAF-0C6C5D5BAE34}"/>
              </a:ext>
            </a:extLst>
          </p:cNvPr>
          <p:cNvSpPr>
            <a:spLocks noGrp="1"/>
          </p:cNvSpPr>
          <p:nvPr>
            <p:ph idx="1"/>
          </p:nvPr>
        </p:nvSpPr>
        <p:spPr/>
        <p:txBody>
          <a:bodyPr/>
          <a:lstStyle/>
          <a:p>
            <a:r>
              <a:rPr lang="en-US" dirty="0"/>
              <a:t>“With a 4-core server and 16 GB RAM, the system should be able to service at least 200 simultaneous clients with less than 300ms latency”</a:t>
            </a:r>
          </a:p>
          <a:p>
            <a:endParaRPr lang="en-US" dirty="0"/>
          </a:p>
        </p:txBody>
      </p:sp>
      <p:sp>
        <p:nvSpPr>
          <p:cNvPr id="4" name="Slide Number Placeholder 3">
            <a:extLst>
              <a:ext uri="{FF2B5EF4-FFF2-40B4-BE49-F238E27FC236}">
                <a16:creationId xmlns:a16="http://schemas.microsoft.com/office/drawing/2014/main" id="{8A3071A0-45E5-16FD-D5DF-6FC0E1B1672F}"/>
              </a:ext>
            </a:extLst>
          </p:cNvPr>
          <p:cNvSpPr>
            <a:spLocks noGrp="1"/>
          </p:cNvSpPr>
          <p:nvPr>
            <p:ph type="sldNum" sz="quarter" idx="12"/>
          </p:nvPr>
        </p:nvSpPr>
        <p:spPr/>
        <p:txBody>
          <a:bodyPr/>
          <a:lstStyle/>
          <a:p>
            <a:fld id="{20F37917-FD3A-4669-9018-DA04BCDD3D75}" type="slidenum">
              <a:rPr lang="en-US" smtClean="0"/>
              <a:t>28</a:t>
            </a:fld>
            <a:endParaRPr lang="en-US" dirty="0"/>
          </a:p>
        </p:txBody>
      </p:sp>
    </p:spTree>
    <p:extLst>
      <p:ext uri="{BB962C8B-B14F-4D97-AF65-F5344CB8AC3E}">
        <p14:creationId xmlns:p14="http://schemas.microsoft.com/office/powerpoint/2010/main" val="16455729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normAutofit/>
          </a:bodyPr>
          <a:lstStyle/>
          <a:p>
            <a:r>
              <a:rPr lang="en-US" sz="3600" dirty="0"/>
              <a:t>Other non-functional requirements</a:t>
            </a:r>
          </a:p>
        </p:txBody>
      </p:sp>
      <p:sp>
        <p:nvSpPr>
          <p:cNvPr id="3" name="Content Placeholder 2">
            <a:extLst>
              <a:ext uri="{FF2B5EF4-FFF2-40B4-BE49-F238E27FC236}">
                <a16:creationId xmlns:a16="http://schemas.microsoft.com/office/drawing/2014/main" id="{E9F968A6-CC31-4AE6-83F3-85021744E177}"/>
              </a:ext>
            </a:extLst>
          </p:cNvPr>
          <p:cNvSpPr>
            <a:spLocks noGrp="1"/>
          </p:cNvSpPr>
          <p:nvPr>
            <p:ph sz="half" idx="1"/>
          </p:nvPr>
        </p:nvSpPr>
        <p:spPr>
          <a:xfrm>
            <a:off x="838200" y="1825625"/>
            <a:ext cx="3149009" cy="4351338"/>
          </a:xfrm>
        </p:spPr>
        <p:txBody>
          <a:bodyPr>
            <a:normAutofit fontScale="92500" lnSpcReduction="20000"/>
          </a:bodyPr>
          <a:lstStyle/>
          <a:p>
            <a:r>
              <a:rPr lang="en-US" dirty="0"/>
              <a:t>Accessibility</a:t>
            </a:r>
          </a:p>
          <a:p>
            <a:r>
              <a:rPr lang="en-US" dirty="0"/>
              <a:t>Availability</a:t>
            </a:r>
          </a:p>
          <a:p>
            <a:r>
              <a:rPr lang="en-US" dirty="0"/>
              <a:t>Capacity</a:t>
            </a:r>
          </a:p>
          <a:p>
            <a:r>
              <a:rPr lang="en-US" dirty="0"/>
              <a:t>Efficiency</a:t>
            </a:r>
          </a:p>
          <a:p>
            <a:r>
              <a:rPr lang="en-US" dirty="0"/>
              <a:t>Performance</a:t>
            </a:r>
          </a:p>
          <a:p>
            <a:r>
              <a:rPr lang="en-US" dirty="0"/>
              <a:t>Privacy</a:t>
            </a:r>
          </a:p>
          <a:p>
            <a:r>
              <a:rPr lang="en-US" dirty="0"/>
              <a:t>Response Time</a:t>
            </a:r>
          </a:p>
          <a:p>
            <a:r>
              <a:rPr lang="en-US" dirty="0"/>
              <a:t>Security</a:t>
            </a:r>
          </a:p>
          <a:p>
            <a:r>
              <a:rPr lang="en-US" dirty="0"/>
              <a:t>Supportability</a:t>
            </a:r>
          </a:p>
          <a:p>
            <a:r>
              <a:rPr lang="en-US" dirty="0"/>
              <a:t>Usability</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29</a:t>
            </a:fld>
            <a:endParaRPr lang="en-US" dirty="0"/>
          </a:p>
        </p:txBody>
      </p:sp>
    </p:spTree>
    <p:extLst>
      <p:ext uri="{BB962C8B-B14F-4D97-AF65-F5344CB8AC3E}">
        <p14:creationId xmlns:p14="http://schemas.microsoft.com/office/powerpoint/2010/main" val="2709284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6A195-BA59-40E7-8521-87B75EE15054}"/>
              </a:ext>
            </a:extLst>
          </p:cNvPr>
          <p:cNvSpPr>
            <a:spLocks noGrp="1"/>
          </p:cNvSpPr>
          <p:nvPr>
            <p:ph type="title"/>
          </p:nvPr>
        </p:nvSpPr>
        <p:spPr/>
        <p:txBody>
          <a:bodyPr>
            <a:normAutofit fontScale="90000"/>
          </a:bodyPr>
          <a:lstStyle/>
          <a:p>
            <a:r>
              <a:rPr lang="en-US" dirty="0"/>
              <a:t>Overall question:</a:t>
            </a:r>
            <a:br>
              <a:rPr lang="en-US" dirty="0"/>
            </a:br>
            <a:r>
              <a:rPr lang="en-US" dirty="0"/>
              <a:t>How to make sure we are building the right thing</a:t>
            </a:r>
          </a:p>
        </p:txBody>
      </p:sp>
      <p:sp>
        <p:nvSpPr>
          <p:cNvPr id="4" name="Slide Number Placeholder 3">
            <a:extLst>
              <a:ext uri="{FF2B5EF4-FFF2-40B4-BE49-F238E27FC236}">
                <a16:creationId xmlns:a16="http://schemas.microsoft.com/office/drawing/2014/main" id="{2257FCDD-253D-4273-9467-54F4E684C4C6}"/>
              </a:ext>
            </a:extLst>
          </p:cNvPr>
          <p:cNvSpPr>
            <a:spLocks noGrp="1"/>
          </p:cNvSpPr>
          <p:nvPr>
            <p:ph type="sldNum" sz="quarter" idx="12"/>
          </p:nvPr>
        </p:nvSpPr>
        <p:spPr/>
        <p:txBody>
          <a:bodyPr/>
          <a:lstStyle/>
          <a:p>
            <a:fld id="{20F37917-FD3A-4669-9018-DA04BCDD3D75}" type="slidenum">
              <a:rPr lang="en-US" smtClean="0"/>
              <a:t>3</a:t>
            </a:fld>
            <a:endParaRPr lang="en-US" dirty="0"/>
          </a:p>
        </p:txBody>
      </p:sp>
      <p:pic>
        <p:nvPicPr>
          <p:cNvPr id="1028" name="Picture 4">
            <a:extLst>
              <a:ext uri="{FF2B5EF4-FFF2-40B4-BE49-F238E27FC236}">
                <a16:creationId xmlns:a16="http://schemas.microsoft.com/office/drawing/2014/main" id="{1540FDF9-740E-4147-9A42-ABFE3E325A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0" y="1968500"/>
            <a:ext cx="7874000" cy="292100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1B86DD88-2F37-6248-95B3-4893EAAE5819}"/>
              </a:ext>
            </a:extLst>
          </p:cNvPr>
          <p:cNvGrpSpPr/>
          <p:nvPr/>
        </p:nvGrpSpPr>
        <p:grpSpPr>
          <a:xfrm>
            <a:off x="3148044" y="4889500"/>
            <a:ext cx="5286828" cy="624682"/>
            <a:chOff x="3148044" y="4889500"/>
            <a:chExt cx="5286828" cy="624682"/>
          </a:xfrm>
        </p:grpSpPr>
        <p:sp>
          <p:nvSpPr>
            <p:cNvPr id="8" name="TextBox 7">
              <a:extLst>
                <a:ext uri="{FF2B5EF4-FFF2-40B4-BE49-F238E27FC236}">
                  <a16:creationId xmlns:a16="http://schemas.microsoft.com/office/drawing/2014/main" id="{6951C109-4264-AB4E-81F6-D4385927F2D9}"/>
                </a:ext>
              </a:extLst>
            </p:cNvPr>
            <p:cNvSpPr txBox="1"/>
            <p:nvPr/>
          </p:nvSpPr>
          <p:spPr>
            <a:xfrm>
              <a:off x="3148044" y="4889500"/>
              <a:ext cx="1591906"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Requirements Analysis</a:t>
              </a:r>
            </a:p>
          </p:txBody>
        </p:sp>
        <p:sp>
          <p:nvSpPr>
            <p:cNvPr id="18" name="TextBox 17">
              <a:extLst>
                <a:ext uri="{FF2B5EF4-FFF2-40B4-BE49-F238E27FC236}">
                  <a16:creationId xmlns:a16="http://schemas.microsoft.com/office/drawing/2014/main" id="{63A4BF3C-3808-FC47-A7CD-C8F31D31CC90}"/>
                </a:ext>
              </a:extLst>
            </p:cNvPr>
            <p:cNvSpPr txBox="1"/>
            <p:nvPr/>
          </p:nvSpPr>
          <p:spPr>
            <a:xfrm>
              <a:off x="4998616" y="4889500"/>
              <a:ext cx="1308878"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Planning &amp; Design</a:t>
              </a:r>
            </a:p>
          </p:txBody>
        </p:sp>
        <p:sp>
          <p:nvSpPr>
            <p:cNvPr id="20" name="TextBox 19">
              <a:extLst>
                <a:ext uri="{FF2B5EF4-FFF2-40B4-BE49-F238E27FC236}">
                  <a16:creationId xmlns:a16="http://schemas.microsoft.com/office/drawing/2014/main" id="{2210E374-624F-7547-8CA2-A45FCB2B9290}"/>
                </a:ext>
              </a:extLst>
            </p:cNvPr>
            <p:cNvSpPr txBox="1"/>
            <p:nvPr/>
          </p:nvSpPr>
          <p:spPr>
            <a:xfrm>
              <a:off x="6590521" y="4889500"/>
              <a:ext cx="1844351"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Implementation</a:t>
              </a:r>
            </a:p>
          </p:txBody>
        </p:sp>
      </p:grpSp>
    </p:spTree>
    <p:extLst>
      <p:ext uri="{BB962C8B-B14F-4D97-AF65-F5344CB8AC3E}">
        <p14:creationId xmlns:p14="http://schemas.microsoft.com/office/powerpoint/2010/main" val="3346099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Still more non-functional requirements</a:t>
            </a:r>
          </a:p>
        </p:txBody>
      </p:sp>
      <p:sp>
        <p:nvSpPr>
          <p:cNvPr id="3" name="Content Placeholder 2">
            <a:extLst>
              <a:ext uri="{FF2B5EF4-FFF2-40B4-BE49-F238E27FC236}">
                <a16:creationId xmlns:a16="http://schemas.microsoft.com/office/drawing/2014/main" id="{E9F968A6-CC31-4AE6-83F3-85021744E177}"/>
              </a:ext>
            </a:extLst>
          </p:cNvPr>
          <p:cNvSpPr>
            <a:spLocks noGrp="1"/>
          </p:cNvSpPr>
          <p:nvPr>
            <p:ph idx="1"/>
          </p:nvPr>
        </p:nvSpPr>
        <p:spPr>
          <a:xfrm>
            <a:off x="838200" y="1500160"/>
            <a:ext cx="10515600" cy="4351338"/>
          </a:xfrm>
        </p:spPr>
        <p:txBody>
          <a:bodyPr>
            <a:normAutofit/>
          </a:bodyPr>
          <a:lstStyle/>
          <a:p>
            <a:r>
              <a:rPr lang="en-US" dirty="0"/>
              <a:t>Qualities that reflect the evolution of the system</a:t>
            </a:r>
          </a:p>
          <a:p>
            <a:pPr lvl="1"/>
            <a:r>
              <a:rPr lang="en-US" dirty="0"/>
              <a:t>Testability</a:t>
            </a:r>
          </a:p>
          <a:p>
            <a:pPr lvl="1"/>
            <a:r>
              <a:rPr lang="en-US" dirty="0"/>
              <a:t>Maintainability</a:t>
            </a:r>
          </a:p>
          <a:p>
            <a:pPr lvl="1"/>
            <a:r>
              <a:rPr lang="en-US" dirty="0"/>
              <a:t>Extensibility</a:t>
            </a:r>
          </a:p>
          <a:p>
            <a:pPr lvl="1"/>
            <a:r>
              <a:rPr lang="en-US" dirty="0"/>
              <a:t>Scalability</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30</a:t>
            </a:fld>
            <a:endParaRPr lang="en-US" dirty="0"/>
          </a:p>
        </p:txBody>
      </p:sp>
    </p:spTree>
    <p:extLst>
      <p:ext uri="{BB962C8B-B14F-4D97-AF65-F5344CB8AC3E}">
        <p14:creationId xmlns:p14="http://schemas.microsoft.com/office/powerpoint/2010/main" val="6671786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E412C-C21C-9A47-9132-9BC666325FD4}"/>
              </a:ext>
            </a:extLst>
          </p:cNvPr>
          <p:cNvSpPr>
            <a:spLocks noGrp="1"/>
          </p:cNvSpPr>
          <p:nvPr>
            <p:ph type="title"/>
          </p:nvPr>
        </p:nvSpPr>
        <p:spPr/>
        <p:txBody>
          <a:bodyPr>
            <a:normAutofit/>
          </a:bodyPr>
          <a:lstStyle/>
          <a:p>
            <a:r>
              <a:rPr lang="en-US" sz="3600" dirty="0"/>
              <a:t>Writing User Stories: INVEST</a:t>
            </a:r>
          </a:p>
        </p:txBody>
      </p:sp>
      <p:sp>
        <p:nvSpPr>
          <p:cNvPr id="3" name="Content Placeholder 2">
            <a:extLst>
              <a:ext uri="{FF2B5EF4-FFF2-40B4-BE49-F238E27FC236}">
                <a16:creationId xmlns:a16="http://schemas.microsoft.com/office/drawing/2014/main" id="{11941FC8-FFC2-1F49-A3A9-4CFFD656BF92}"/>
              </a:ext>
            </a:extLst>
          </p:cNvPr>
          <p:cNvSpPr>
            <a:spLocks noGrp="1"/>
          </p:cNvSpPr>
          <p:nvPr>
            <p:ph idx="1"/>
          </p:nvPr>
        </p:nvSpPr>
        <p:spPr>
          <a:xfrm>
            <a:off x="838200" y="1500160"/>
            <a:ext cx="5626395" cy="4351338"/>
          </a:xfrm>
        </p:spPr>
        <p:txBody>
          <a:bodyPr/>
          <a:lstStyle/>
          <a:p>
            <a:r>
              <a:rPr lang="en-US" dirty="0"/>
              <a:t>Independent</a:t>
            </a:r>
          </a:p>
          <a:p>
            <a:r>
              <a:rPr lang="en-US" dirty="0"/>
              <a:t>Negotiable</a:t>
            </a:r>
          </a:p>
          <a:p>
            <a:r>
              <a:rPr lang="en-US" dirty="0"/>
              <a:t>Valuable (has value to client)</a:t>
            </a:r>
          </a:p>
          <a:p>
            <a:r>
              <a:rPr lang="en-US" dirty="0"/>
              <a:t>Estimable (able to estimate development effort)</a:t>
            </a:r>
          </a:p>
          <a:p>
            <a:r>
              <a:rPr lang="en-US" dirty="0"/>
              <a:t>Small</a:t>
            </a:r>
          </a:p>
          <a:p>
            <a:r>
              <a:rPr lang="en-US" dirty="0"/>
              <a:t>Testable</a:t>
            </a:r>
          </a:p>
        </p:txBody>
      </p:sp>
      <p:sp>
        <p:nvSpPr>
          <p:cNvPr id="5" name="Slide Number Placeholder 4">
            <a:extLst>
              <a:ext uri="{FF2B5EF4-FFF2-40B4-BE49-F238E27FC236}">
                <a16:creationId xmlns:a16="http://schemas.microsoft.com/office/drawing/2014/main" id="{265C9ABC-1744-7548-B688-830A5F2FD5A0}"/>
              </a:ext>
            </a:extLst>
          </p:cNvPr>
          <p:cNvSpPr>
            <a:spLocks noGrp="1"/>
          </p:cNvSpPr>
          <p:nvPr>
            <p:ph type="sldNum" sz="quarter" idx="12"/>
          </p:nvPr>
        </p:nvSpPr>
        <p:spPr/>
        <p:txBody>
          <a:bodyPr/>
          <a:lstStyle/>
          <a:p>
            <a:fld id="{20F37917-FD3A-4669-9018-DA04BCDD3D75}" type="slidenum">
              <a:rPr lang="en-US" smtClean="0"/>
              <a:t>31</a:t>
            </a:fld>
            <a:endParaRPr lang="en-US" dirty="0"/>
          </a:p>
        </p:txBody>
      </p:sp>
      <p:sp>
        <p:nvSpPr>
          <p:cNvPr id="4" name="TextBox 3">
            <a:extLst>
              <a:ext uri="{FF2B5EF4-FFF2-40B4-BE49-F238E27FC236}">
                <a16:creationId xmlns:a16="http://schemas.microsoft.com/office/drawing/2014/main" id="{BBE5534F-B4C0-3594-F3C0-6D8C94CA408D}"/>
              </a:ext>
            </a:extLst>
          </p:cNvPr>
          <p:cNvSpPr txBox="1"/>
          <p:nvPr/>
        </p:nvSpPr>
        <p:spPr>
          <a:xfrm>
            <a:off x="5897526" y="2597087"/>
            <a:ext cx="6294474" cy="193899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4000" b="1" i="1" dirty="0">
                <a:solidFill>
                  <a:srgbClr val="FF0000"/>
                </a:solidFill>
                <a:latin typeface="Ink Free" panose="03080402000500000000" pitchFamily="66" charset="0"/>
              </a:rPr>
              <a:t>As a &lt;role&gt; I want &lt;capability&gt; so that I can &lt;get some benefit&gt;</a:t>
            </a:r>
          </a:p>
        </p:txBody>
      </p:sp>
    </p:spTree>
    <p:extLst>
      <p:ext uri="{BB962C8B-B14F-4D97-AF65-F5344CB8AC3E}">
        <p14:creationId xmlns:p14="http://schemas.microsoft.com/office/powerpoint/2010/main" val="26075975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FE7B3-C6CB-6B03-07B9-822FC3676710}"/>
              </a:ext>
            </a:extLst>
          </p:cNvPr>
          <p:cNvSpPr>
            <a:spLocks noGrp="1"/>
          </p:cNvSpPr>
          <p:nvPr>
            <p:ph type="title"/>
          </p:nvPr>
        </p:nvSpPr>
        <p:spPr/>
        <p:txBody>
          <a:bodyPr>
            <a:normAutofit/>
          </a:bodyPr>
          <a:lstStyle/>
          <a:p>
            <a:r>
              <a:rPr lang="en-US" dirty="0"/>
              <a:t>Value Sensitive Design (VSD) is an ethical Framework to gather requirements</a:t>
            </a:r>
          </a:p>
        </p:txBody>
      </p:sp>
      <p:sp>
        <p:nvSpPr>
          <p:cNvPr id="3" name="Content Placeholder 2">
            <a:extLst>
              <a:ext uri="{FF2B5EF4-FFF2-40B4-BE49-F238E27FC236}">
                <a16:creationId xmlns:a16="http://schemas.microsoft.com/office/drawing/2014/main" id="{B78E0F47-C40D-AF55-04F9-C6043963616F}"/>
              </a:ext>
            </a:extLst>
          </p:cNvPr>
          <p:cNvSpPr>
            <a:spLocks noGrp="1"/>
          </p:cNvSpPr>
          <p:nvPr>
            <p:ph idx="1"/>
          </p:nvPr>
        </p:nvSpPr>
        <p:spPr>
          <a:xfrm>
            <a:off x="838200" y="1500160"/>
            <a:ext cx="10400414" cy="4856190"/>
          </a:xfrm>
        </p:spPr>
        <p:txBody>
          <a:bodyPr>
            <a:normAutofit/>
          </a:bodyPr>
          <a:lstStyle/>
          <a:p>
            <a:r>
              <a:rPr lang="en-US" dirty="0"/>
              <a:t>Until now we have learned about the methods to document requirements – user stories and conditions of satisfaction.</a:t>
            </a:r>
          </a:p>
          <a:p>
            <a:r>
              <a:rPr lang="en-US" dirty="0"/>
              <a:t>But how do we come up with requirements in the first place?</a:t>
            </a:r>
          </a:p>
          <a:p>
            <a:pPr lvl="1"/>
            <a:r>
              <a:rPr lang="en-US" dirty="0"/>
              <a:t>One approach is to use an ethical framework called Value Sensitive Design (VSD) to systematically help us reason about the several design choices that go into coming up with requirements.</a:t>
            </a:r>
          </a:p>
        </p:txBody>
      </p:sp>
      <p:sp>
        <p:nvSpPr>
          <p:cNvPr id="4" name="Slide Number Placeholder 3">
            <a:extLst>
              <a:ext uri="{FF2B5EF4-FFF2-40B4-BE49-F238E27FC236}">
                <a16:creationId xmlns:a16="http://schemas.microsoft.com/office/drawing/2014/main" id="{F781C33C-0916-3DED-5FA4-D82F64A35D84}"/>
              </a:ext>
            </a:extLst>
          </p:cNvPr>
          <p:cNvSpPr>
            <a:spLocks noGrp="1"/>
          </p:cNvSpPr>
          <p:nvPr>
            <p:ph type="sldNum" sz="quarter" idx="12"/>
          </p:nvPr>
        </p:nvSpPr>
        <p:spPr/>
        <p:txBody>
          <a:bodyPr/>
          <a:lstStyle/>
          <a:p>
            <a:fld id="{20F37917-FD3A-4669-9018-DA04BCDD3D75}" type="slidenum">
              <a:rPr lang="en-US" smtClean="0"/>
              <a:t>32</a:t>
            </a:fld>
            <a:endParaRPr lang="en-US"/>
          </a:p>
        </p:txBody>
      </p:sp>
    </p:spTree>
    <p:extLst>
      <p:ext uri="{BB962C8B-B14F-4D97-AF65-F5344CB8AC3E}">
        <p14:creationId xmlns:p14="http://schemas.microsoft.com/office/powerpoint/2010/main" val="29492720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FE7B3-C6CB-6B03-07B9-822FC3676710}"/>
              </a:ext>
            </a:extLst>
          </p:cNvPr>
          <p:cNvSpPr>
            <a:spLocks noGrp="1"/>
          </p:cNvSpPr>
          <p:nvPr>
            <p:ph type="title"/>
          </p:nvPr>
        </p:nvSpPr>
        <p:spPr/>
        <p:txBody>
          <a:bodyPr>
            <a:normAutofit/>
          </a:bodyPr>
          <a:lstStyle/>
          <a:p>
            <a:r>
              <a:rPr lang="en-US" dirty="0"/>
              <a:t>Why VSD?</a:t>
            </a:r>
          </a:p>
        </p:txBody>
      </p:sp>
      <p:sp>
        <p:nvSpPr>
          <p:cNvPr id="3" name="Content Placeholder 2">
            <a:extLst>
              <a:ext uri="{FF2B5EF4-FFF2-40B4-BE49-F238E27FC236}">
                <a16:creationId xmlns:a16="http://schemas.microsoft.com/office/drawing/2014/main" id="{B78E0F47-C40D-AF55-04F9-C6043963616F}"/>
              </a:ext>
            </a:extLst>
          </p:cNvPr>
          <p:cNvSpPr>
            <a:spLocks noGrp="1"/>
          </p:cNvSpPr>
          <p:nvPr>
            <p:ph idx="1"/>
          </p:nvPr>
        </p:nvSpPr>
        <p:spPr>
          <a:xfrm>
            <a:off x="838200" y="1500160"/>
            <a:ext cx="10400414" cy="4856190"/>
          </a:xfrm>
        </p:spPr>
        <p:txBody>
          <a:bodyPr>
            <a:normAutofit lnSpcReduction="10000"/>
          </a:bodyPr>
          <a:lstStyle/>
          <a:p>
            <a:r>
              <a:rPr lang="en-US" dirty="0"/>
              <a:t>Design choices made during developing software (or any technology) often implicate human values!</a:t>
            </a:r>
          </a:p>
          <a:p>
            <a:r>
              <a:rPr lang="en-US" dirty="0"/>
              <a:t>Ignoring values in the requirements and design process is </a:t>
            </a:r>
            <a:r>
              <a:rPr lang="en-US" b="1" dirty="0"/>
              <a:t>irresponsible</a:t>
            </a:r>
            <a:r>
              <a:rPr lang="en-US" dirty="0"/>
              <a:t>.</a:t>
            </a:r>
          </a:p>
          <a:p>
            <a:r>
              <a:rPr lang="en-US" dirty="0"/>
              <a:t>A Human Value Example: </a:t>
            </a:r>
            <a:r>
              <a:rPr lang="en-US" b="1" dirty="0"/>
              <a:t>Informed Consent</a:t>
            </a:r>
          </a:p>
          <a:p>
            <a:pPr lvl="1"/>
            <a:r>
              <a:rPr lang="en-US" dirty="0"/>
              <a:t>Most websites collect vast amounts of information about users, who have no control over: what information is collected/accessed/used/sold/etc.</a:t>
            </a:r>
          </a:p>
          <a:p>
            <a:pPr lvl="1"/>
            <a:r>
              <a:rPr lang="en-US" dirty="0"/>
              <a:t>A VSD approach to informed consent would emphasizes </a:t>
            </a:r>
            <a:r>
              <a:rPr lang="en-US" b="1" dirty="0"/>
              <a:t>transparency, user control and understanding</a:t>
            </a:r>
            <a:r>
              <a:rPr lang="en-US" dirty="0"/>
              <a:t>.</a:t>
            </a:r>
          </a:p>
          <a:p>
            <a:pPr lvl="1"/>
            <a:r>
              <a:rPr lang="en-US" dirty="0"/>
              <a:t>Web </a:t>
            </a:r>
            <a:r>
              <a:rPr lang="en-US" i="1" dirty="0"/>
              <a:t>cookies</a:t>
            </a:r>
            <a:r>
              <a:rPr lang="en-US" dirty="0"/>
              <a:t> and </a:t>
            </a:r>
            <a:r>
              <a:rPr lang="en-US" i="1" dirty="0"/>
              <a:t>browser security</a:t>
            </a:r>
            <a:r>
              <a:rPr lang="en-US" dirty="0"/>
              <a:t> mechanisms represent solutions to implement the principle of informed consent.  </a:t>
            </a:r>
          </a:p>
          <a:p>
            <a:r>
              <a:rPr lang="en-US" dirty="0"/>
              <a:t>To consider human values during design, we need to understand </a:t>
            </a:r>
            <a:r>
              <a:rPr lang="en-US" b="1" i="1" dirty="0"/>
              <a:t>what</a:t>
            </a:r>
            <a:r>
              <a:rPr lang="en-US" dirty="0"/>
              <a:t> they means generally and in the specific </a:t>
            </a:r>
            <a:r>
              <a:rPr lang="en-US" b="1" i="1" dirty="0"/>
              <a:t>context </a:t>
            </a:r>
            <a:r>
              <a:rPr lang="en-US" dirty="0"/>
              <a:t>of technology</a:t>
            </a:r>
          </a:p>
        </p:txBody>
      </p:sp>
      <p:sp>
        <p:nvSpPr>
          <p:cNvPr id="4" name="Slide Number Placeholder 3">
            <a:extLst>
              <a:ext uri="{FF2B5EF4-FFF2-40B4-BE49-F238E27FC236}">
                <a16:creationId xmlns:a16="http://schemas.microsoft.com/office/drawing/2014/main" id="{F781C33C-0916-3DED-5FA4-D82F64A35D84}"/>
              </a:ext>
            </a:extLst>
          </p:cNvPr>
          <p:cNvSpPr>
            <a:spLocks noGrp="1"/>
          </p:cNvSpPr>
          <p:nvPr>
            <p:ph type="sldNum" sz="quarter" idx="12"/>
          </p:nvPr>
        </p:nvSpPr>
        <p:spPr/>
        <p:txBody>
          <a:bodyPr/>
          <a:lstStyle/>
          <a:p>
            <a:fld id="{20F37917-FD3A-4669-9018-DA04BCDD3D75}" type="slidenum">
              <a:rPr lang="en-US" smtClean="0"/>
              <a:t>33</a:t>
            </a:fld>
            <a:endParaRPr lang="en-US"/>
          </a:p>
        </p:txBody>
      </p:sp>
    </p:spTree>
    <p:extLst>
      <p:ext uri="{BB962C8B-B14F-4D97-AF65-F5344CB8AC3E}">
        <p14:creationId xmlns:p14="http://schemas.microsoft.com/office/powerpoint/2010/main" val="11061442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C45B7-C3B3-528F-B1BB-79C1B4293EE0}"/>
              </a:ext>
            </a:extLst>
          </p:cNvPr>
          <p:cNvSpPr>
            <a:spLocks noGrp="1"/>
          </p:cNvSpPr>
          <p:nvPr>
            <p:ph type="title"/>
          </p:nvPr>
        </p:nvSpPr>
        <p:spPr/>
        <p:txBody>
          <a:bodyPr/>
          <a:lstStyle/>
          <a:p>
            <a:r>
              <a:rPr lang="en-US" dirty="0"/>
              <a:t>Value Sensitive Design (VSD) in Brief</a:t>
            </a:r>
          </a:p>
        </p:txBody>
      </p:sp>
      <p:sp>
        <p:nvSpPr>
          <p:cNvPr id="3" name="Content Placeholder 2">
            <a:extLst>
              <a:ext uri="{FF2B5EF4-FFF2-40B4-BE49-F238E27FC236}">
                <a16:creationId xmlns:a16="http://schemas.microsoft.com/office/drawing/2014/main" id="{45CBFF48-4524-5C3E-6779-236CBCD0B337}"/>
              </a:ext>
            </a:extLst>
          </p:cNvPr>
          <p:cNvSpPr>
            <a:spLocks noGrp="1"/>
          </p:cNvSpPr>
          <p:nvPr>
            <p:ph idx="1"/>
          </p:nvPr>
        </p:nvSpPr>
        <p:spPr>
          <a:xfrm>
            <a:off x="838200" y="1500160"/>
            <a:ext cx="4701363" cy="4351338"/>
          </a:xfrm>
        </p:spPr>
        <p:txBody>
          <a:bodyPr>
            <a:normAutofit fontScale="85000" lnSpcReduction="20000"/>
          </a:bodyPr>
          <a:lstStyle/>
          <a:p>
            <a:pPr marL="0" indent="0">
              <a:buNone/>
            </a:pPr>
            <a:r>
              <a:rPr lang="en-US" dirty="0"/>
              <a:t>VSD is a(n) . . . </a:t>
            </a:r>
          </a:p>
          <a:p>
            <a:pPr marL="0" indent="0">
              <a:buNone/>
            </a:pPr>
            <a:endParaRPr lang="en-US" dirty="0"/>
          </a:p>
          <a:p>
            <a:pPr marL="0" indent="0">
              <a:buNone/>
            </a:pPr>
            <a:r>
              <a:rPr lang="en-US" b="1" dirty="0"/>
              <a:t>Outlook</a:t>
            </a:r>
            <a:r>
              <a:rPr lang="en-US" dirty="0"/>
              <a:t> for seeing the values in technology design</a:t>
            </a:r>
          </a:p>
          <a:p>
            <a:pPr marL="0" indent="0">
              <a:buNone/>
            </a:pPr>
            <a:endParaRPr lang="en-US" dirty="0"/>
          </a:p>
          <a:p>
            <a:pPr marL="0" indent="0">
              <a:buNone/>
            </a:pPr>
            <a:r>
              <a:rPr lang="en-US" b="1" dirty="0"/>
              <a:t>Process</a:t>
            </a:r>
            <a:r>
              <a:rPr lang="en-US" dirty="0"/>
              <a:t> for making value-based choices within design</a:t>
            </a:r>
          </a:p>
          <a:p>
            <a:r>
              <a:rPr lang="en-US" dirty="0"/>
              <a:t>Combines </a:t>
            </a:r>
            <a:r>
              <a:rPr lang="en-US" b="1" dirty="0"/>
              <a:t>empirical</a:t>
            </a:r>
            <a:r>
              <a:rPr lang="en-US" dirty="0"/>
              <a:t>, </a:t>
            </a:r>
            <a:r>
              <a:rPr lang="en-US" b="1" dirty="0"/>
              <a:t>value</a:t>
            </a:r>
            <a:r>
              <a:rPr lang="en-US" dirty="0"/>
              <a:t>, and </a:t>
            </a:r>
            <a:r>
              <a:rPr lang="en-US" b="1" dirty="0"/>
              <a:t>technical</a:t>
            </a:r>
            <a:r>
              <a:rPr lang="en-US" dirty="0"/>
              <a:t> investigations</a:t>
            </a:r>
          </a:p>
          <a:p>
            <a:r>
              <a:rPr lang="en-US" dirty="0"/>
              <a:t>Design solutions that incorporate the values held by </a:t>
            </a:r>
            <a:r>
              <a:rPr lang="en-US" b="1" dirty="0"/>
              <a:t>stakeholders</a:t>
            </a:r>
          </a:p>
          <a:p>
            <a:r>
              <a:rPr lang="en-US" dirty="0"/>
              <a:t>Considers problems and solutions from </a:t>
            </a:r>
            <a:r>
              <a:rPr lang="en-US" b="1" dirty="0"/>
              <a:t>diverse perspectives</a:t>
            </a:r>
          </a:p>
        </p:txBody>
      </p:sp>
      <p:sp>
        <p:nvSpPr>
          <p:cNvPr id="4" name="Slide Number Placeholder 3">
            <a:extLst>
              <a:ext uri="{FF2B5EF4-FFF2-40B4-BE49-F238E27FC236}">
                <a16:creationId xmlns:a16="http://schemas.microsoft.com/office/drawing/2014/main" id="{52F51AE8-7E6C-E80A-9C51-1DDE96887DEC}"/>
              </a:ext>
            </a:extLst>
          </p:cNvPr>
          <p:cNvSpPr>
            <a:spLocks noGrp="1"/>
          </p:cNvSpPr>
          <p:nvPr>
            <p:ph type="sldNum" sz="quarter" idx="12"/>
          </p:nvPr>
        </p:nvSpPr>
        <p:spPr/>
        <p:txBody>
          <a:bodyPr/>
          <a:lstStyle/>
          <a:p>
            <a:fld id="{20F37917-FD3A-4669-9018-DA04BCDD3D75}" type="slidenum">
              <a:rPr lang="en-US" smtClean="0"/>
              <a:t>34</a:t>
            </a:fld>
            <a:endParaRPr lang="en-US"/>
          </a:p>
        </p:txBody>
      </p:sp>
      <p:sp>
        <p:nvSpPr>
          <p:cNvPr id="5" name="Content Placeholder 2">
            <a:extLst>
              <a:ext uri="{FF2B5EF4-FFF2-40B4-BE49-F238E27FC236}">
                <a16:creationId xmlns:a16="http://schemas.microsoft.com/office/drawing/2014/main" id="{FAA45642-A29F-F5B7-7D27-AC7467651222}"/>
              </a:ext>
            </a:extLst>
          </p:cNvPr>
          <p:cNvSpPr txBox="1">
            <a:spLocks/>
          </p:cNvSpPr>
          <p:nvPr/>
        </p:nvSpPr>
        <p:spPr>
          <a:xfrm>
            <a:off x="6498265" y="1500160"/>
            <a:ext cx="4701363"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VSD is not . . .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 moral framework or system of ethics</a:t>
            </a:r>
          </a:p>
          <a:p>
            <a:r>
              <a:rPr lang="en-US" dirty="0"/>
              <a:t>It does not prescribe decisions to make</a:t>
            </a:r>
          </a:p>
          <a:p>
            <a:r>
              <a:rPr lang="en-US" dirty="0"/>
              <a:t>It incorporates values reflections in the choosing process</a:t>
            </a:r>
          </a:p>
          <a:p>
            <a:pPr marL="0" indent="0">
              <a:buNone/>
            </a:pPr>
            <a:r>
              <a:rPr lang="en-US" dirty="0"/>
              <a:t>It is not an algorithm for making decisions</a:t>
            </a:r>
          </a:p>
          <a:p>
            <a:r>
              <a:rPr lang="en-US" dirty="0"/>
              <a:t>Often, there are no easy answers</a:t>
            </a:r>
          </a:p>
          <a:p>
            <a:r>
              <a:rPr lang="en-US" dirty="0"/>
              <a:t>Takes sustained commitment</a:t>
            </a:r>
          </a:p>
        </p:txBody>
      </p:sp>
    </p:spTree>
    <p:extLst>
      <p:ext uri="{BB962C8B-B14F-4D97-AF65-F5344CB8AC3E}">
        <p14:creationId xmlns:p14="http://schemas.microsoft.com/office/powerpoint/2010/main" val="18945035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7E31F-9432-D273-E657-9160918E2DFC}"/>
              </a:ext>
            </a:extLst>
          </p:cNvPr>
          <p:cNvSpPr>
            <a:spLocks noGrp="1"/>
          </p:cNvSpPr>
          <p:nvPr>
            <p:ph type="title"/>
          </p:nvPr>
        </p:nvSpPr>
        <p:spPr/>
        <p:txBody>
          <a:bodyPr/>
          <a:lstStyle/>
          <a:p>
            <a:r>
              <a:rPr lang="en-US" dirty="0"/>
              <a:t>Three Types of Investigation in VSD </a:t>
            </a:r>
          </a:p>
        </p:txBody>
      </p:sp>
      <p:sp>
        <p:nvSpPr>
          <p:cNvPr id="3" name="Content Placeholder 2">
            <a:extLst>
              <a:ext uri="{FF2B5EF4-FFF2-40B4-BE49-F238E27FC236}">
                <a16:creationId xmlns:a16="http://schemas.microsoft.com/office/drawing/2014/main" id="{A47FEDD6-9257-06C3-64D2-A03956520DFA}"/>
              </a:ext>
            </a:extLst>
          </p:cNvPr>
          <p:cNvSpPr>
            <a:spLocks noGrp="1"/>
          </p:cNvSpPr>
          <p:nvPr>
            <p:ph idx="1"/>
          </p:nvPr>
        </p:nvSpPr>
        <p:spPr>
          <a:xfrm>
            <a:off x="838201" y="1500160"/>
            <a:ext cx="3563678" cy="4351338"/>
          </a:xfrm>
        </p:spPr>
        <p:txBody>
          <a:bodyPr>
            <a:normAutofit fontScale="85000" lnSpcReduction="10000"/>
          </a:bodyPr>
          <a:lstStyle/>
          <a:p>
            <a:pPr marL="0" indent="0">
              <a:buNone/>
            </a:pPr>
            <a:r>
              <a:rPr lang="en-US" dirty="0"/>
              <a:t>Empirical Investigation</a:t>
            </a:r>
          </a:p>
          <a:p>
            <a:pPr marL="0" indent="0">
              <a:buNone/>
            </a:pPr>
            <a:r>
              <a:rPr lang="en-US" dirty="0"/>
              <a:t>Where?</a:t>
            </a:r>
          </a:p>
          <a:p>
            <a:pPr>
              <a:buFont typeface="Wingdings" pitchFamily="2" charset="2"/>
              <a:buChar char="v"/>
            </a:pPr>
            <a:r>
              <a:rPr lang="en-US" dirty="0"/>
              <a:t> In the field, gathering knowledge about the world</a:t>
            </a:r>
          </a:p>
          <a:p>
            <a:pPr>
              <a:buFont typeface="Wingdings" pitchFamily="2" charset="2"/>
              <a:buChar char="v"/>
            </a:pPr>
            <a:endParaRPr lang="en-US" dirty="0"/>
          </a:p>
          <a:p>
            <a:pPr marL="0" indent="0">
              <a:buNone/>
            </a:pPr>
            <a:r>
              <a:rPr lang="en-US" dirty="0"/>
              <a:t>Disciplinary skills</a:t>
            </a:r>
          </a:p>
          <a:p>
            <a:r>
              <a:rPr lang="en-US" dirty="0"/>
              <a:t>Sociology</a:t>
            </a:r>
          </a:p>
          <a:p>
            <a:r>
              <a:rPr lang="en-US" dirty="0"/>
              <a:t>Behavioral economics</a:t>
            </a:r>
          </a:p>
          <a:p>
            <a:r>
              <a:rPr lang="en-US" dirty="0"/>
              <a:t>Experimental psychology</a:t>
            </a:r>
          </a:p>
          <a:p>
            <a:r>
              <a:rPr lang="en-US" dirty="0"/>
              <a:t>Political science</a:t>
            </a:r>
          </a:p>
          <a:p>
            <a:pPr lvl="1"/>
            <a:endParaRPr lang="en-US" dirty="0"/>
          </a:p>
        </p:txBody>
      </p:sp>
      <p:sp>
        <p:nvSpPr>
          <p:cNvPr id="4" name="Slide Number Placeholder 3">
            <a:extLst>
              <a:ext uri="{FF2B5EF4-FFF2-40B4-BE49-F238E27FC236}">
                <a16:creationId xmlns:a16="http://schemas.microsoft.com/office/drawing/2014/main" id="{1A309984-5F97-FD9B-DE57-02FEB834038B}"/>
              </a:ext>
            </a:extLst>
          </p:cNvPr>
          <p:cNvSpPr>
            <a:spLocks noGrp="1"/>
          </p:cNvSpPr>
          <p:nvPr>
            <p:ph type="sldNum" sz="quarter" idx="12"/>
          </p:nvPr>
        </p:nvSpPr>
        <p:spPr/>
        <p:txBody>
          <a:bodyPr/>
          <a:lstStyle/>
          <a:p>
            <a:fld id="{20F37917-FD3A-4669-9018-DA04BCDD3D75}" type="slidenum">
              <a:rPr lang="en-US" smtClean="0"/>
              <a:t>35</a:t>
            </a:fld>
            <a:endParaRPr lang="en-US"/>
          </a:p>
        </p:txBody>
      </p:sp>
      <p:sp>
        <p:nvSpPr>
          <p:cNvPr id="5" name="Content Placeholder 2">
            <a:extLst>
              <a:ext uri="{FF2B5EF4-FFF2-40B4-BE49-F238E27FC236}">
                <a16:creationId xmlns:a16="http://schemas.microsoft.com/office/drawing/2014/main" id="{7C8C59BE-2B9E-3A09-FADE-C47010207B67}"/>
              </a:ext>
            </a:extLst>
          </p:cNvPr>
          <p:cNvSpPr txBox="1">
            <a:spLocks/>
          </p:cNvSpPr>
          <p:nvPr/>
        </p:nvSpPr>
        <p:spPr>
          <a:xfrm>
            <a:off x="4531242" y="1500160"/>
            <a:ext cx="3804684"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Values Investigation</a:t>
            </a:r>
          </a:p>
          <a:p>
            <a:pPr marL="0" indent="0">
              <a:buFont typeface="Arial" panose="020B0604020202020204" pitchFamily="34" charset="0"/>
              <a:buNone/>
            </a:pPr>
            <a:r>
              <a:rPr lang="en-US" dirty="0"/>
              <a:t>Where?</a:t>
            </a:r>
          </a:p>
          <a:p>
            <a:pPr>
              <a:buFont typeface="Wingdings" pitchFamily="2" charset="2"/>
              <a:buChar char="v"/>
            </a:pPr>
            <a:r>
              <a:rPr lang="en-US" dirty="0"/>
              <a:t> In the field and in reflection; gathering knowledge about and reflecting on values</a:t>
            </a:r>
          </a:p>
          <a:p>
            <a:pPr>
              <a:buFont typeface="Wingdings" pitchFamily="2" charset="2"/>
              <a:buChar char="v"/>
            </a:pPr>
            <a:endParaRPr lang="en-US" dirty="0"/>
          </a:p>
          <a:p>
            <a:pPr marL="0" indent="0">
              <a:buFont typeface="Arial" panose="020B0604020202020204" pitchFamily="34" charset="0"/>
              <a:buNone/>
            </a:pPr>
            <a:r>
              <a:rPr lang="en-US" dirty="0"/>
              <a:t>Disciplinary skills</a:t>
            </a:r>
          </a:p>
          <a:p>
            <a:r>
              <a:rPr lang="en-US" dirty="0"/>
              <a:t>Applied ethics</a:t>
            </a:r>
          </a:p>
          <a:p>
            <a:r>
              <a:rPr lang="en-US" dirty="0"/>
              <a:t>Law and policy</a:t>
            </a:r>
          </a:p>
          <a:p>
            <a:r>
              <a:rPr lang="en-US" dirty="0"/>
              <a:t>Political and social theory</a:t>
            </a:r>
          </a:p>
          <a:p>
            <a:r>
              <a:rPr lang="en-US" dirty="0"/>
              <a:t>Environmental analysis</a:t>
            </a:r>
          </a:p>
          <a:p>
            <a:pPr lvl="1"/>
            <a:endParaRPr lang="en-US" dirty="0"/>
          </a:p>
        </p:txBody>
      </p:sp>
      <p:sp>
        <p:nvSpPr>
          <p:cNvPr id="6" name="Content Placeholder 2">
            <a:extLst>
              <a:ext uri="{FF2B5EF4-FFF2-40B4-BE49-F238E27FC236}">
                <a16:creationId xmlns:a16="http://schemas.microsoft.com/office/drawing/2014/main" id="{5CBCCECD-1E8C-0DA4-098C-A5837F9D9535}"/>
              </a:ext>
            </a:extLst>
          </p:cNvPr>
          <p:cNvSpPr txBox="1">
            <a:spLocks/>
          </p:cNvSpPr>
          <p:nvPr/>
        </p:nvSpPr>
        <p:spPr>
          <a:xfrm>
            <a:off x="8265042" y="1500160"/>
            <a:ext cx="3804684"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Technical Investigation</a:t>
            </a:r>
          </a:p>
          <a:p>
            <a:pPr marL="0" indent="0">
              <a:buFont typeface="Arial" panose="020B0604020202020204" pitchFamily="34" charset="0"/>
              <a:buNone/>
            </a:pPr>
            <a:r>
              <a:rPr lang="en-US" dirty="0"/>
              <a:t>Where?</a:t>
            </a:r>
          </a:p>
          <a:p>
            <a:pPr>
              <a:buFont typeface="Wingdings" pitchFamily="2" charset="2"/>
              <a:buChar char="v"/>
            </a:pPr>
            <a:r>
              <a:rPr lang="en-US" dirty="0"/>
              <a:t> In the software, hardware, and systems, analyzing data and prototyping</a:t>
            </a:r>
          </a:p>
          <a:p>
            <a:pPr>
              <a:buFont typeface="Wingdings" pitchFamily="2" charset="2"/>
              <a:buChar char="v"/>
            </a:pPr>
            <a:endParaRPr lang="en-US" dirty="0"/>
          </a:p>
          <a:p>
            <a:pPr marL="0" indent="0">
              <a:buFont typeface="Arial" panose="020B0604020202020204" pitchFamily="34" charset="0"/>
              <a:buNone/>
            </a:pPr>
            <a:r>
              <a:rPr lang="en-US" dirty="0"/>
              <a:t>Disciplinary skills</a:t>
            </a:r>
          </a:p>
          <a:p>
            <a:r>
              <a:rPr lang="en-US" dirty="0"/>
              <a:t>Computer Science</a:t>
            </a:r>
          </a:p>
          <a:p>
            <a:r>
              <a:rPr lang="en-US" dirty="0"/>
              <a:t>Cybersecurity</a:t>
            </a:r>
          </a:p>
          <a:p>
            <a:r>
              <a:rPr lang="en-US" dirty="0"/>
              <a:t>Data science</a:t>
            </a:r>
          </a:p>
        </p:txBody>
      </p:sp>
    </p:spTree>
    <p:extLst>
      <p:ext uri="{BB962C8B-B14F-4D97-AF65-F5344CB8AC3E}">
        <p14:creationId xmlns:p14="http://schemas.microsoft.com/office/powerpoint/2010/main" val="21480815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8092E-8BB8-B48B-3BAB-ABDF1BE728C6}"/>
              </a:ext>
            </a:extLst>
          </p:cNvPr>
          <p:cNvSpPr>
            <a:spLocks noGrp="1"/>
          </p:cNvSpPr>
          <p:nvPr>
            <p:ph type="title"/>
          </p:nvPr>
        </p:nvSpPr>
        <p:spPr/>
        <p:txBody>
          <a:bodyPr/>
          <a:lstStyle/>
          <a:p>
            <a:r>
              <a:rPr lang="en-US" dirty="0"/>
              <a:t>Example: The Reddit Case Study</a:t>
            </a:r>
          </a:p>
        </p:txBody>
      </p:sp>
      <p:sp>
        <p:nvSpPr>
          <p:cNvPr id="3" name="Content Placeholder 2">
            <a:extLst>
              <a:ext uri="{FF2B5EF4-FFF2-40B4-BE49-F238E27FC236}">
                <a16:creationId xmlns:a16="http://schemas.microsoft.com/office/drawing/2014/main" id="{A1628D1E-4883-1046-9135-0DBD842CD0FD}"/>
              </a:ext>
            </a:extLst>
          </p:cNvPr>
          <p:cNvSpPr>
            <a:spLocks noGrp="1"/>
          </p:cNvSpPr>
          <p:nvPr>
            <p:ph idx="1"/>
          </p:nvPr>
        </p:nvSpPr>
        <p:spPr>
          <a:xfrm>
            <a:off x="838200" y="1500160"/>
            <a:ext cx="8848060" cy="4351338"/>
          </a:xfrm>
        </p:spPr>
        <p:txBody>
          <a:bodyPr/>
          <a:lstStyle/>
          <a:p>
            <a:pPr marL="0" indent="0">
              <a:buNone/>
            </a:pPr>
            <a:r>
              <a:rPr lang="en-US" dirty="0">
                <a:solidFill>
                  <a:srgbClr val="C00000"/>
                </a:solidFill>
              </a:rPr>
              <a:t>A classifier model that will replace the role of humans in the moderating process. This algorithm will classify new posts, determining whether or not they’re appropriate for Reddit. Those that are flagged inappropriate will be removed.</a:t>
            </a:r>
          </a:p>
          <a:p>
            <a:pPr marL="0" indent="0">
              <a:buNone/>
            </a:pPr>
            <a:endParaRPr lang="en-US" dirty="0">
              <a:solidFill>
                <a:srgbClr val="C00000"/>
              </a:solidFill>
            </a:endParaRPr>
          </a:p>
        </p:txBody>
      </p:sp>
      <p:sp>
        <p:nvSpPr>
          <p:cNvPr id="4" name="Slide Number Placeholder 3">
            <a:extLst>
              <a:ext uri="{FF2B5EF4-FFF2-40B4-BE49-F238E27FC236}">
                <a16:creationId xmlns:a16="http://schemas.microsoft.com/office/drawing/2014/main" id="{F30CE011-3094-1F2E-34AE-303DC6DE91BB}"/>
              </a:ext>
            </a:extLst>
          </p:cNvPr>
          <p:cNvSpPr>
            <a:spLocks noGrp="1"/>
          </p:cNvSpPr>
          <p:nvPr>
            <p:ph type="sldNum" sz="quarter" idx="12"/>
          </p:nvPr>
        </p:nvSpPr>
        <p:spPr/>
        <p:txBody>
          <a:bodyPr/>
          <a:lstStyle/>
          <a:p>
            <a:fld id="{20F37917-FD3A-4669-9018-DA04BCDD3D75}" type="slidenum">
              <a:rPr lang="en-US" smtClean="0"/>
              <a:t>36</a:t>
            </a:fld>
            <a:endParaRPr lang="en-US"/>
          </a:p>
        </p:txBody>
      </p:sp>
    </p:spTree>
    <p:extLst>
      <p:ext uri="{BB962C8B-B14F-4D97-AF65-F5344CB8AC3E}">
        <p14:creationId xmlns:p14="http://schemas.microsoft.com/office/powerpoint/2010/main" val="30164878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8125C-16A4-CB12-F2D2-F6A6C60B5A3A}"/>
              </a:ext>
            </a:extLst>
          </p:cNvPr>
          <p:cNvSpPr>
            <a:spLocks noGrp="1"/>
          </p:cNvSpPr>
          <p:nvPr>
            <p:ph type="title"/>
          </p:nvPr>
        </p:nvSpPr>
        <p:spPr/>
        <p:txBody>
          <a:bodyPr/>
          <a:lstStyle/>
          <a:p>
            <a:r>
              <a:rPr lang="en-US" dirty="0"/>
              <a:t>Empirical Investigation - Development of the Model </a:t>
            </a:r>
          </a:p>
        </p:txBody>
      </p:sp>
      <p:sp>
        <p:nvSpPr>
          <p:cNvPr id="3" name="Content Placeholder 2">
            <a:extLst>
              <a:ext uri="{FF2B5EF4-FFF2-40B4-BE49-F238E27FC236}">
                <a16:creationId xmlns:a16="http://schemas.microsoft.com/office/drawing/2014/main" id="{983505CF-2F76-CA7F-09FB-C9B0AC9EE1FC}"/>
              </a:ext>
            </a:extLst>
          </p:cNvPr>
          <p:cNvSpPr>
            <a:spLocks noGrp="1"/>
          </p:cNvSpPr>
          <p:nvPr>
            <p:ph idx="1"/>
          </p:nvPr>
        </p:nvSpPr>
        <p:spPr>
          <a:xfrm>
            <a:off x="838200" y="1500160"/>
            <a:ext cx="4924647" cy="4351338"/>
          </a:xfrm>
        </p:spPr>
        <p:txBody>
          <a:bodyPr/>
          <a:lstStyle/>
          <a:p>
            <a:pPr marL="0" indent="0">
              <a:buNone/>
            </a:pPr>
            <a:r>
              <a:rPr lang="en-US" dirty="0"/>
              <a:t>Training data has two primary elements:</a:t>
            </a:r>
          </a:p>
          <a:p>
            <a:pPr>
              <a:buFont typeface="Wingdings" pitchFamily="2" charset="2"/>
              <a:buChar char="Ø"/>
            </a:pPr>
            <a:r>
              <a:rPr lang="en-US" dirty="0"/>
              <a:t>Posts that Reddit users have flagged previously</a:t>
            </a:r>
          </a:p>
          <a:p>
            <a:pPr>
              <a:buFont typeface="Wingdings" pitchFamily="2" charset="2"/>
              <a:buChar char="Ø"/>
            </a:pPr>
            <a:r>
              <a:rPr lang="en-US" dirty="0"/>
              <a:t> A dataset of English words that would be flagged as inappropriate</a:t>
            </a:r>
          </a:p>
          <a:p>
            <a:endParaRPr lang="en-US" dirty="0"/>
          </a:p>
        </p:txBody>
      </p:sp>
      <p:sp>
        <p:nvSpPr>
          <p:cNvPr id="4" name="Slide Number Placeholder 3">
            <a:extLst>
              <a:ext uri="{FF2B5EF4-FFF2-40B4-BE49-F238E27FC236}">
                <a16:creationId xmlns:a16="http://schemas.microsoft.com/office/drawing/2014/main" id="{9E80E0ED-3B19-C055-F6F6-43DAB38A2E76}"/>
              </a:ext>
            </a:extLst>
          </p:cNvPr>
          <p:cNvSpPr>
            <a:spLocks noGrp="1"/>
          </p:cNvSpPr>
          <p:nvPr>
            <p:ph type="sldNum" sz="quarter" idx="12"/>
          </p:nvPr>
        </p:nvSpPr>
        <p:spPr/>
        <p:txBody>
          <a:bodyPr/>
          <a:lstStyle/>
          <a:p>
            <a:fld id="{20F37917-FD3A-4669-9018-DA04BCDD3D75}" type="slidenum">
              <a:rPr lang="en-US" smtClean="0"/>
              <a:t>37</a:t>
            </a:fld>
            <a:endParaRPr lang="en-US"/>
          </a:p>
        </p:txBody>
      </p:sp>
      <p:sp>
        <p:nvSpPr>
          <p:cNvPr id="5" name="Content Placeholder 2">
            <a:extLst>
              <a:ext uri="{FF2B5EF4-FFF2-40B4-BE49-F238E27FC236}">
                <a16:creationId xmlns:a16="http://schemas.microsoft.com/office/drawing/2014/main" id="{9D0CCBC7-C6F7-4689-D15B-80D3D02953BF}"/>
              </a:ext>
            </a:extLst>
          </p:cNvPr>
          <p:cNvSpPr txBox="1">
            <a:spLocks/>
          </p:cNvSpPr>
          <p:nvPr/>
        </p:nvSpPr>
        <p:spPr>
          <a:xfrm>
            <a:off x="6148276" y="1500160"/>
            <a:ext cx="492464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Reflect on the sources of data</a:t>
            </a:r>
          </a:p>
          <a:p>
            <a:pPr lvl="1"/>
            <a:r>
              <a:rPr lang="en-US"/>
              <a:t>Is the dataset representative of the language we want removed?</a:t>
            </a:r>
          </a:p>
          <a:p>
            <a:pPr lvl="1"/>
            <a:r>
              <a:rPr lang="en-US"/>
              <a:t>Are there any sources of biases or disparities that in this data that we should be considering?</a:t>
            </a:r>
          </a:p>
          <a:p>
            <a:r>
              <a:rPr lang="en-US"/>
              <a:t>Complications</a:t>
            </a:r>
          </a:p>
          <a:p>
            <a:pPr lvl="1"/>
            <a:r>
              <a:rPr lang="en-US"/>
              <a:t>Given the contextual nature of offensive speech, what complications or problems can arise from this model?</a:t>
            </a:r>
            <a:endParaRPr lang="en-US" dirty="0"/>
          </a:p>
        </p:txBody>
      </p:sp>
    </p:spTree>
    <p:extLst>
      <p:ext uri="{BB962C8B-B14F-4D97-AF65-F5344CB8AC3E}">
        <p14:creationId xmlns:p14="http://schemas.microsoft.com/office/powerpoint/2010/main" val="8720096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300D1-4FCF-7632-A87A-D563CA9E2118}"/>
              </a:ext>
            </a:extLst>
          </p:cNvPr>
          <p:cNvSpPr>
            <a:spLocks noGrp="1"/>
          </p:cNvSpPr>
          <p:nvPr>
            <p:ph type="title"/>
          </p:nvPr>
        </p:nvSpPr>
        <p:spPr/>
        <p:txBody>
          <a:bodyPr/>
          <a:lstStyle/>
          <a:p>
            <a:r>
              <a:rPr lang="en-US" dirty="0"/>
              <a:t>Value Investigation – Who are the Stakeholders? </a:t>
            </a:r>
          </a:p>
        </p:txBody>
      </p:sp>
      <p:sp>
        <p:nvSpPr>
          <p:cNvPr id="3" name="Content Placeholder 2">
            <a:extLst>
              <a:ext uri="{FF2B5EF4-FFF2-40B4-BE49-F238E27FC236}">
                <a16:creationId xmlns:a16="http://schemas.microsoft.com/office/drawing/2014/main" id="{9A961C99-2CC8-98AA-07DB-8A17C0B9AEF1}"/>
              </a:ext>
            </a:extLst>
          </p:cNvPr>
          <p:cNvSpPr>
            <a:spLocks noGrp="1"/>
          </p:cNvSpPr>
          <p:nvPr>
            <p:ph idx="1"/>
          </p:nvPr>
        </p:nvSpPr>
        <p:spPr>
          <a:xfrm>
            <a:off x="838199" y="1500160"/>
            <a:ext cx="10868247" cy="4351338"/>
          </a:xfrm>
        </p:spPr>
        <p:txBody>
          <a:bodyPr>
            <a:normAutofit/>
          </a:bodyPr>
          <a:lstStyle/>
          <a:p>
            <a:pPr marL="514350" indent="-514350">
              <a:buFont typeface="+mj-lt"/>
              <a:buAutoNum type="arabicPeriod"/>
            </a:pPr>
            <a:r>
              <a:rPr lang="en-US" dirty="0"/>
              <a:t>Relative to the issue of content moderation, who or what are the stakeholders? (i.e. individuals or groups whose interests stand to be impacted by this algorithm?)</a:t>
            </a:r>
          </a:p>
          <a:p>
            <a:pPr marL="514350" indent="-514350">
              <a:buFont typeface="+mj-lt"/>
              <a:buAutoNum type="arabicPeriod"/>
            </a:pPr>
            <a:r>
              <a:rPr lang="en-US" dirty="0"/>
              <a:t>Relative to the issue of content moderation, what are the interests or values of the different stakeholders?</a:t>
            </a:r>
          </a:p>
          <a:p>
            <a:pPr marL="514350" indent="-514350">
              <a:buFont typeface="+mj-lt"/>
              <a:buAutoNum type="arabicPeriod"/>
            </a:pPr>
            <a:r>
              <a:rPr lang="en-US" dirty="0"/>
              <a:t>Are there any conflicts of interests or values?</a:t>
            </a:r>
          </a:p>
          <a:p>
            <a:pPr marL="514350" indent="-514350">
              <a:buFont typeface="+mj-lt"/>
              <a:buAutoNum type="arabicPeriod"/>
            </a:pPr>
            <a:r>
              <a:rPr lang="en-US" dirty="0"/>
              <a:t>Overall, given the different stakeholders, interests and values, do any of them stand out to you as ones we should prioritize? Why?</a:t>
            </a:r>
          </a:p>
        </p:txBody>
      </p:sp>
      <p:sp>
        <p:nvSpPr>
          <p:cNvPr id="4" name="Slide Number Placeholder 3">
            <a:extLst>
              <a:ext uri="{FF2B5EF4-FFF2-40B4-BE49-F238E27FC236}">
                <a16:creationId xmlns:a16="http://schemas.microsoft.com/office/drawing/2014/main" id="{B1846DD2-C733-7BF5-1A88-1DE2E1003009}"/>
              </a:ext>
            </a:extLst>
          </p:cNvPr>
          <p:cNvSpPr>
            <a:spLocks noGrp="1"/>
          </p:cNvSpPr>
          <p:nvPr>
            <p:ph type="sldNum" sz="quarter" idx="12"/>
          </p:nvPr>
        </p:nvSpPr>
        <p:spPr/>
        <p:txBody>
          <a:bodyPr/>
          <a:lstStyle/>
          <a:p>
            <a:fld id="{20F37917-FD3A-4669-9018-DA04BCDD3D75}" type="slidenum">
              <a:rPr lang="en-US" smtClean="0"/>
              <a:t>38</a:t>
            </a:fld>
            <a:endParaRPr lang="en-US"/>
          </a:p>
        </p:txBody>
      </p:sp>
    </p:spTree>
    <p:extLst>
      <p:ext uri="{BB962C8B-B14F-4D97-AF65-F5344CB8AC3E}">
        <p14:creationId xmlns:p14="http://schemas.microsoft.com/office/powerpoint/2010/main" val="39363171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D756B-A2A8-E49D-275B-242F19E39A6F}"/>
              </a:ext>
            </a:extLst>
          </p:cNvPr>
          <p:cNvSpPr>
            <a:spLocks noGrp="1"/>
          </p:cNvSpPr>
          <p:nvPr>
            <p:ph type="title"/>
          </p:nvPr>
        </p:nvSpPr>
        <p:spPr/>
        <p:txBody>
          <a:bodyPr/>
          <a:lstStyle/>
          <a:p>
            <a:r>
              <a:rPr lang="en-US" dirty="0"/>
              <a:t>Value Investigation – What are the value tensions?</a:t>
            </a:r>
          </a:p>
        </p:txBody>
      </p:sp>
      <p:sp>
        <p:nvSpPr>
          <p:cNvPr id="3" name="Content Placeholder 2">
            <a:extLst>
              <a:ext uri="{FF2B5EF4-FFF2-40B4-BE49-F238E27FC236}">
                <a16:creationId xmlns:a16="http://schemas.microsoft.com/office/drawing/2014/main" id="{2BBDF1D1-AD42-D3B3-32F6-3100087AE8EC}"/>
              </a:ext>
            </a:extLst>
          </p:cNvPr>
          <p:cNvSpPr>
            <a:spLocks noGrp="1"/>
          </p:cNvSpPr>
          <p:nvPr>
            <p:ph idx="1"/>
          </p:nvPr>
        </p:nvSpPr>
        <p:spPr/>
        <p:txBody>
          <a:bodyPr>
            <a:normAutofit lnSpcReduction="10000"/>
          </a:bodyPr>
          <a:lstStyle/>
          <a:p>
            <a:pPr marL="514350" indent="-514350">
              <a:buFont typeface="+mj-lt"/>
              <a:buAutoNum type="arabicPeriod"/>
            </a:pPr>
            <a:r>
              <a:rPr lang="en-US" dirty="0"/>
              <a:t>Why do you think some people might be concerned with Reddit removing user’s posts? What if the posts have misinformation or hate speech?</a:t>
            </a:r>
          </a:p>
          <a:p>
            <a:pPr marL="514350" indent="-514350">
              <a:buFont typeface="+mj-lt"/>
              <a:buAutoNum type="arabicPeriod"/>
            </a:pPr>
            <a:r>
              <a:rPr lang="en-US" dirty="0"/>
              <a:t>How are users harmed if posts are mistakenly removed by Reddit?</a:t>
            </a:r>
          </a:p>
          <a:p>
            <a:pPr marL="514350" indent="-514350">
              <a:buFont typeface="+mj-lt"/>
              <a:buAutoNum type="arabicPeriod"/>
            </a:pPr>
            <a:r>
              <a:rPr lang="en-US" dirty="0"/>
              <a:t>How can bias in the moderation algorithms potentially harm users?</a:t>
            </a:r>
          </a:p>
          <a:p>
            <a:pPr marL="514350" indent="-514350">
              <a:buFont typeface="+mj-lt"/>
              <a:buAutoNum type="arabicPeriod"/>
            </a:pPr>
            <a:r>
              <a:rPr lang="en-US" dirty="0"/>
              <a:t>Given the debate on free speech vs. content moderation what do you think are the strengths and weaknesses of the proposed requirement?</a:t>
            </a:r>
          </a:p>
        </p:txBody>
      </p:sp>
      <p:sp>
        <p:nvSpPr>
          <p:cNvPr id="4" name="Slide Number Placeholder 3">
            <a:extLst>
              <a:ext uri="{FF2B5EF4-FFF2-40B4-BE49-F238E27FC236}">
                <a16:creationId xmlns:a16="http://schemas.microsoft.com/office/drawing/2014/main" id="{D4A73DC0-62D3-455A-A1DF-7F2AFE5098A9}"/>
              </a:ext>
            </a:extLst>
          </p:cNvPr>
          <p:cNvSpPr>
            <a:spLocks noGrp="1"/>
          </p:cNvSpPr>
          <p:nvPr>
            <p:ph type="sldNum" sz="quarter" idx="12"/>
          </p:nvPr>
        </p:nvSpPr>
        <p:spPr/>
        <p:txBody>
          <a:bodyPr/>
          <a:lstStyle/>
          <a:p>
            <a:fld id="{20F37917-FD3A-4669-9018-DA04BCDD3D75}" type="slidenum">
              <a:rPr lang="en-US" smtClean="0"/>
              <a:t>39</a:t>
            </a:fld>
            <a:endParaRPr lang="en-US"/>
          </a:p>
        </p:txBody>
      </p:sp>
    </p:spTree>
    <p:extLst>
      <p:ext uri="{BB962C8B-B14F-4D97-AF65-F5344CB8AC3E}">
        <p14:creationId xmlns:p14="http://schemas.microsoft.com/office/powerpoint/2010/main" val="3687600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FCD54966-636B-40B8-9A0B-F5A7E500E446}"/>
              </a:ext>
            </a:extLst>
          </p:cNvPr>
          <p:cNvSpPr>
            <a:spLocks noGrp="1" noChangeArrowheads="1"/>
          </p:cNvSpPr>
          <p:nvPr>
            <p:ph type="title"/>
          </p:nvPr>
        </p:nvSpPr>
        <p:spPr/>
        <p:txBody>
          <a:bodyPr/>
          <a:lstStyle/>
          <a:p>
            <a:r>
              <a:rPr lang="en-US" altLang="en-US" dirty="0"/>
              <a:t>Why is requirements analysis hard?</a:t>
            </a:r>
          </a:p>
        </p:txBody>
      </p:sp>
      <p:graphicFrame>
        <p:nvGraphicFramePr>
          <p:cNvPr id="5125" name="Rectangle 2">
            <a:extLst>
              <a:ext uri="{FF2B5EF4-FFF2-40B4-BE49-F238E27FC236}">
                <a16:creationId xmlns:a16="http://schemas.microsoft.com/office/drawing/2014/main" id="{042DA56E-1CBE-437C-8295-D010F5813C74}"/>
              </a:ext>
            </a:extLst>
          </p:cNvPr>
          <p:cNvGraphicFramePr>
            <a:graphicFrameLocks noGrp="1"/>
          </p:cNvGraphicFramePr>
          <p:nvPr>
            <p:ph idx="1"/>
            <p:extLst>
              <p:ext uri="{D42A27DB-BD31-4B8C-83A1-F6EECF244321}">
                <p14:modId xmlns:p14="http://schemas.microsoft.com/office/powerpoint/2010/main" val="2305565379"/>
              </p:ext>
            </p:extLst>
          </p:nvPr>
        </p:nvGraphicFramePr>
        <p:xfrm>
          <a:off x="838200" y="1500188"/>
          <a:ext cx="7886700" cy="43513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123" name="Text Box 3">
            <a:extLst>
              <a:ext uri="{FF2B5EF4-FFF2-40B4-BE49-F238E27FC236}">
                <a16:creationId xmlns:a16="http://schemas.microsoft.com/office/drawing/2014/main" id="{F4B0D1A4-82AE-4AEF-B842-9318DCC0894D}"/>
              </a:ext>
            </a:extLst>
          </p:cNvPr>
          <p:cNvSpPr txBox="1">
            <a:spLocks/>
          </p:cNvSpPr>
          <p:nvPr/>
        </p:nvSpPr>
        <p:spPr bwMode="auto">
          <a:xfrm>
            <a:off x="10232600" y="6454704"/>
            <a:ext cx="136256"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0BB2D644-9BFF-4E58-8C26-7B6E68779C53}" type="slidenum">
              <a:rPr lang="en-US" altLang="en-US" sz="984">
                <a:latin typeface="Calibri Light" panose="020F0302020204030204" pitchFamily="34" charset="0"/>
                <a:ea typeface="Helvetica Neue" charset="0"/>
                <a:cs typeface="Calibri Light" panose="020F0302020204030204" pitchFamily="34" charset="0"/>
                <a:sym typeface="Helvetica Neue" charset="0"/>
              </a:rPr>
              <a:pPr algn="r"/>
              <a:t>4</a:t>
            </a:fld>
            <a:endParaRPr lang="en-US" altLang="en-US" sz="984" dirty="0">
              <a:latin typeface="Calibri Light" panose="020F0302020204030204" pitchFamily="34" charset="0"/>
              <a:ea typeface="Helvetica Neue" charset="0"/>
              <a:cs typeface="Calibri Light" panose="020F0302020204030204" pitchFamily="34" charset="0"/>
              <a:sym typeface="Helvetica Neue" charset="0"/>
            </a:endParaRPr>
          </a:p>
        </p:txBody>
      </p:sp>
      <p:pic>
        <p:nvPicPr>
          <p:cNvPr id="2" name="Picture 1">
            <a:extLst>
              <a:ext uri="{FF2B5EF4-FFF2-40B4-BE49-F238E27FC236}">
                <a16:creationId xmlns:a16="http://schemas.microsoft.com/office/drawing/2014/main" id="{20C0AE1E-00E3-4942-9AAD-E05E6117B462}"/>
              </a:ext>
            </a:extLst>
          </p:cNvPr>
          <p:cNvPicPr>
            <a:picLocks noChangeAspect="1"/>
          </p:cNvPicPr>
          <p:nvPr/>
        </p:nvPicPr>
        <p:blipFill rotWithShape="1">
          <a:blip r:embed="rId8"/>
          <a:srcRect r="48948"/>
          <a:stretch/>
        </p:blipFill>
        <p:spPr>
          <a:xfrm>
            <a:off x="8825548" y="1524000"/>
            <a:ext cx="1037381" cy="1905000"/>
          </a:xfrm>
          <a:prstGeom prst="rect">
            <a:avLst/>
          </a:prstGeom>
        </p:spPr>
      </p:pic>
      <p:pic>
        <p:nvPicPr>
          <p:cNvPr id="3" name="Picture 2">
            <a:extLst>
              <a:ext uri="{FF2B5EF4-FFF2-40B4-BE49-F238E27FC236}">
                <a16:creationId xmlns:a16="http://schemas.microsoft.com/office/drawing/2014/main" id="{9D0ABD5D-EBC5-AD4A-89E8-3DBE63E03806}"/>
              </a:ext>
            </a:extLst>
          </p:cNvPr>
          <p:cNvPicPr>
            <a:picLocks noChangeAspect="1"/>
          </p:cNvPicPr>
          <p:nvPr/>
        </p:nvPicPr>
        <p:blipFill>
          <a:blip r:embed="rId9"/>
          <a:stretch>
            <a:fillRect/>
          </a:stretch>
        </p:blipFill>
        <p:spPr>
          <a:xfrm>
            <a:off x="8829889" y="4010047"/>
            <a:ext cx="1028700" cy="1943100"/>
          </a:xfrm>
          <a:prstGeom prst="rect">
            <a:avLst/>
          </a:prstGeom>
        </p:spPr>
      </p:pic>
      <p:pic>
        <p:nvPicPr>
          <p:cNvPr id="8" name="Picture 7">
            <a:extLst>
              <a:ext uri="{FF2B5EF4-FFF2-40B4-BE49-F238E27FC236}">
                <a16:creationId xmlns:a16="http://schemas.microsoft.com/office/drawing/2014/main" id="{A3A69FEC-CE32-4A48-BD47-A3E23897431C}"/>
              </a:ext>
            </a:extLst>
          </p:cNvPr>
          <p:cNvPicPr>
            <a:picLocks noChangeAspect="1"/>
          </p:cNvPicPr>
          <p:nvPr/>
        </p:nvPicPr>
        <p:blipFill rotWithShape="1">
          <a:blip r:embed="rId8"/>
          <a:srcRect l="48948" b="1704"/>
          <a:stretch/>
        </p:blipFill>
        <p:spPr>
          <a:xfrm>
            <a:off x="9971456" y="2739560"/>
            <a:ext cx="1037381" cy="1872538"/>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77602-B4CF-BDC8-DDE2-14B6FB2174BF}"/>
              </a:ext>
            </a:extLst>
          </p:cNvPr>
          <p:cNvSpPr>
            <a:spLocks noGrp="1"/>
          </p:cNvSpPr>
          <p:nvPr>
            <p:ph type="title"/>
          </p:nvPr>
        </p:nvSpPr>
        <p:spPr/>
        <p:txBody>
          <a:bodyPr/>
          <a:lstStyle/>
          <a:p>
            <a:r>
              <a:rPr lang="en-US" dirty="0"/>
              <a:t>Technical Investigations</a:t>
            </a:r>
          </a:p>
        </p:txBody>
      </p:sp>
      <p:sp>
        <p:nvSpPr>
          <p:cNvPr id="3" name="Content Placeholder 2">
            <a:extLst>
              <a:ext uri="{FF2B5EF4-FFF2-40B4-BE49-F238E27FC236}">
                <a16:creationId xmlns:a16="http://schemas.microsoft.com/office/drawing/2014/main" id="{C36CF53C-4066-4127-A0C2-13EAEDBD150D}"/>
              </a:ext>
            </a:extLst>
          </p:cNvPr>
          <p:cNvSpPr>
            <a:spLocks noGrp="1"/>
          </p:cNvSpPr>
          <p:nvPr>
            <p:ph idx="1"/>
          </p:nvPr>
        </p:nvSpPr>
        <p:spPr/>
        <p:txBody>
          <a:bodyPr>
            <a:normAutofit fontScale="92500"/>
          </a:bodyPr>
          <a:lstStyle/>
          <a:p>
            <a:r>
              <a:rPr lang="en-US" dirty="0"/>
              <a:t>Suppose as a result of the value investigations we came up with two high-level requirements:</a:t>
            </a:r>
          </a:p>
          <a:p>
            <a:pPr marL="914400" lvl="1" indent="-457200">
              <a:buFont typeface="+mj-lt"/>
              <a:buAutoNum type="arabicPeriod"/>
            </a:pPr>
            <a:r>
              <a:rPr lang="en-US" dirty="0"/>
              <a:t>The flagging feature gives an explanation to the user as to why the system flagged and removed their content. If, after reading the explanation, the user thought the flagging was in error, they can submit the flag for further review. </a:t>
            </a:r>
          </a:p>
          <a:p>
            <a:pPr marL="914400" lvl="1" indent="-457200">
              <a:buFont typeface="+mj-lt"/>
              <a:buAutoNum type="arabicPeriod"/>
            </a:pPr>
            <a:r>
              <a:rPr lang="en-US" dirty="0"/>
              <a:t>The system prompts the user to reconsider if their post is potentially offensive, but does not prevent it </a:t>
            </a:r>
            <a:r>
              <a:rPr lang="en-US"/>
              <a:t>from being posted.</a:t>
            </a:r>
            <a:endParaRPr lang="en-US" dirty="0"/>
          </a:p>
          <a:p>
            <a:r>
              <a:rPr lang="en-US" dirty="0"/>
              <a:t>Which requirement would you prefer based on the </a:t>
            </a:r>
            <a:r>
              <a:rPr lang="en-US" i="1" dirty="0"/>
              <a:t>technical feasibility and the values</a:t>
            </a:r>
            <a:r>
              <a:rPr lang="en-US" dirty="0"/>
              <a:t> that you think are important?</a:t>
            </a:r>
          </a:p>
        </p:txBody>
      </p:sp>
      <p:sp>
        <p:nvSpPr>
          <p:cNvPr id="4" name="Slide Number Placeholder 3">
            <a:extLst>
              <a:ext uri="{FF2B5EF4-FFF2-40B4-BE49-F238E27FC236}">
                <a16:creationId xmlns:a16="http://schemas.microsoft.com/office/drawing/2014/main" id="{32FCEC0B-BB53-CE83-F74E-D021035F50E0}"/>
              </a:ext>
            </a:extLst>
          </p:cNvPr>
          <p:cNvSpPr>
            <a:spLocks noGrp="1"/>
          </p:cNvSpPr>
          <p:nvPr>
            <p:ph type="sldNum" sz="quarter" idx="12"/>
          </p:nvPr>
        </p:nvSpPr>
        <p:spPr/>
        <p:txBody>
          <a:bodyPr/>
          <a:lstStyle/>
          <a:p>
            <a:fld id="{20F37917-FD3A-4669-9018-DA04BCDD3D75}" type="slidenum">
              <a:rPr lang="en-US" smtClean="0"/>
              <a:t>40</a:t>
            </a:fld>
            <a:endParaRPr lang="en-US"/>
          </a:p>
        </p:txBody>
      </p:sp>
    </p:spTree>
    <p:extLst>
      <p:ext uri="{BB962C8B-B14F-4D97-AF65-F5344CB8AC3E}">
        <p14:creationId xmlns:p14="http://schemas.microsoft.com/office/powerpoint/2010/main" val="21816561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D271A-4170-C5F2-C69E-66357770CC1B}"/>
              </a:ext>
            </a:extLst>
          </p:cNvPr>
          <p:cNvSpPr>
            <a:spLocks noGrp="1"/>
          </p:cNvSpPr>
          <p:nvPr>
            <p:ph type="title"/>
          </p:nvPr>
        </p:nvSpPr>
        <p:spPr/>
        <p:txBody>
          <a:bodyPr/>
          <a:lstStyle/>
          <a:p>
            <a:r>
              <a:rPr lang="en-US" dirty="0"/>
              <a:t>Using VSD to Define User Stories</a:t>
            </a:r>
          </a:p>
        </p:txBody>
      </p:sp>
      <p:sp>
        <p:nvSpPr>
          <p:cNvPr id="3" name="Content Placeholder 2">
            <a:extLst>
              <a:ext uri="{FF2B5EF4-FFF2-40B4-BE49-F238E27FC236}">
                <a16:creationId xmlns:a16="http://schemas.microsoft.com/office/drawing/2014/main" id="{07D4A9E1-54C4-62AE-1AB7-CC939291C0B9}"/>
              </a:ext>
            </a:extLst>
          </p:cNvPr>
          <p:cNvSpPr>
            <a:spLocks noGrp="1"/>
          </p:cNvSpPr>
          <p:nvPr>
            <p:ph idx="1"/>
          </p:nvPr>
        </p:nvSpPr>
        <p:spPr/>
        <p:txBody>
          <a:bodyPr/>
          <a:lstStyle/>
          <a:p>
            <a:r>
              <a:rPr lang="en-US" dirty="0"/>
              <a:t>Formally specify the chosen requirement as user stories.</a:t>
            </a:r>
          </a:p>
          <a:p>
            <a:r>
              <a:rPr lang="en-US" dirty="0"/>
              <a:t>Your user stories must capture the following:</a:t>
            </a:r>
          </a:p>
          <a:p>
            <a:pPr lvl="1"/>
            <a:r>
              <a:rPr lang="en-US" dirty="0"/>
              <a:t>Who are the stakeholders?</a:t>
            </a:r>
          </a:p>
          <a:p>
            <a:pPr lvl="1"/>
            <a:r>
              <a:rPr lang="en-US" dirty="0"/>
              <a:t>What are the values?</a:t>
            </a:r>
          </a:p>
          <a:p>
            <a:pPr lvl="1"/>
            <a:r>
              <a:rPr lang="en-US" dirty="0"/>
              <a:t>What value tensions were resolved?</a:t>
            </a:r>
          </a:p>
          <a:p>
            <a:pPr lvl="1"/>
            <a:r>
              <a:rPr lang="en-US" dirty="0"/>
              <a:t>What are the conditions of satisfaction?</a:t>
            </a:r>
          </a:p>
          <a:p>
            <a:r>
              <a:rPr lang="en-US" dirty="0"/>
              <a:t>Download the detailed instructions of the activity from the course website (add link).</a:t>
            </a:r>
          </a:p>
        </p:txBody>
      </p:sp>
      <p:sp>
        <p:nvSpPr>
          <p:cNvPr id="4" name="Slide Number Placeholder 3">
            <a:extLst>
              <a:ext uri="{FF2B5EF4-FFF2-40B4-BE49-F238E27FC236}">
                <a16:creationId xmlns:a16="http://schemas.microsoft.com/office/drawing/2014/main" id="{37E7A858-98E7-6833-17AC-6377EA96A2A3}"/>
              </a:ext>
            </a:extLst>
          </p:cNvPr>
          <p:cNvSpPr>
            <a:spLocks noGrp="1"/>
          </p:cNvSpPr>
          <p:nvPr>
            <p:ph type="sldNum" sz="quarter" idx="12"/>
          </p:nvPr>
        </p:nvSpPr>
        <p:spPr/>
        <p:txBody>
          <a:bodyPr/>
          <a:lstStyle/>
          <a:p>
            <a:fld id="{20F37917-FD3A-4669-9018-DA04BCDD3D75}" type="slidenum">
              <a:rPr lang="en-US" smtClean="0"/>
              <a:t>41</a:t>
            </a:fld>
            <a:endParaRPr lang="en-US"/>
          </a:p>
        </p:txBody>
      </p:sp>
    </p:spTree>
    <p:extLst>
      <p:ext uri="{BB962C8B-B14F-4D97-AF65-F5344CB8AC3E}">
        <p14:creationId xmlns:p14="http://schemas.microsoft.com/office/powerpoint/2010/main" val="39641076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able to</a:t>
            </a:r>
          </a:p>
          <a:p>
            <a:pPr lvl="1"/>
            <a:r>
              <a:rPr lang="en-US" dirty="0"/>
              <a:t>Explain the overall purposes of requirements analysis</a:t>
            </a:r>
          </a:p>
          <a:p>
            <a:pPr lvl="1"/>
            <a:r>
              <a:rPr lang="en-US" dirty="0"/>
              <a:t>Enumerate and explain 3 major dimensions of risk in Requirements Analysis</a:t>
            </a:r>
          </a:p>
          <a:p>
            <a:pPr lvl="1"/>
            <a:r>
              <a:rPr lang="en-US" dirty="0"/>
              <a:t>Use Value Sensitive Design to uncover requirements based on the different kinds of investigations.</a:t>
            </a:r>
          </a:p>
          <a:p>
            <a:pPr lvl="1"/>
            <a:r>
              <a:rPr lang="en-US" dirty="0"/>
              <a:t>Explain the difference between functional and non-functional requirements, and give examples of each  </a:t>
            </a:r>
          </a:p>
          <a:p>
            <a:pPr lvl="1"/>
            <a:r>
              <a:rPr lang="en-US" dirty="0"/>
              <a:t>Define the notions of user stories and conditions of satisfaction, and give multiple examples</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42</a:t>
            </a:fld>
            <a:endParaRPr lang="en-US"/>
          </a:p>
        </p:txBody>
      </p:sp>
    </p:spTree>
    <p:extLst>
      <p:ext uri="{BB962C8B-B14F-4D97-AF65-F5344CB8AC3E}">
        <p14:creationId xmlns:p14="http://schemas.microsoft.com/office/powerpoint/2010/main" val="673410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1AB2A-F440-AC87-D1D6-59228B87B7AA}"/>
              </a:ext>
            </a:extLst>
          </p:cNvPr>
          <p:cNvSpPr>
            <a:spLocks noGrp="1"/>
          </p:cNvSpPr>
          <p:nvPr>
            <p:ph type="title"/>
          </p:nvPr>
        </p:nvSpPr>
        <p:spPr/>
        <p:txBody>
          <a:bodyPr/>
          <a:lstStyle/>
          <a:p>
            <a:r>
              <a:rPr lang="en-US" dirty="0"/>
              <a:t>How do we capture the requirements?</a:t>
            </a:r>
          </a:p>
        </p:txBody>
      </p:sp>
      <p:sp>
        <p:nvSpPr>
          <p:cNvPr id="3" name="Content Placeholder 2">
            <a:extLst>
              <a:ext uri="{FF2B5EF4-FFF2-40B4-BE49-F238E27FC236}">
                <a16:creationId xmlns:a16="http://schemas.microsoft.com/office/drawing/2014/main" id="{9ED6CEEF-1D52-6DAD-3291-6C2B7263C09C}"/>
              </a:ext>
            </a:extLst>
          </p:cNvPr>
          <p:cNvSpPr>
            <a:spLocks noGrp="1"/>
          </p:cNvSpPr>
          <p:nvPr>
            <p:ph idx="1"/>
          </p:nvPr>
        </p:nvSpPr>
        <p:spPr>
          <a:xfrm>
            <a:off x="838200" y="1500160"/>
            <a:ext cx="5715000" cy="4351338"/>
          </a:xfrm>
        </p:spPr>
        <p:txBody>
          <a:bodyPr/>
          <a:lstStyle/>
          <a:p>
            <a:r>
              <a:rPr lang="en-US" dirty="0"/>
              <a:t>There are many methodologies for this.</a:t>
            </a:r>
          </a:p>
          <a:p>
            <a:r>
              <a:rPr lang="en-US" dirty="0"/>
              <a:t>Often described as </a:t>
            </a:r>
            <a:r>
              <a:rPr lang="en-US" i="1" dirty="0">
                <a:latin typeface="Times New Roman" panose="02020603050405020304" pitchFamily="18" charset="0"/>
                <a:cs typeface="Times New Roman" panose="02020603050405020304" pitchFamily="18" charset="0"/>
              </a:rPr>
              <a:t>x</a:t>
            </a:r>
            <a:r>
              <a:rPr lang="en-US" dirty="0"/>
              <a:t>-Driven Design (for some </a:t>
            </a:r>
            <a:r>
              <a:rPr lang="en-US" i="1" dirty="0">
                <a:latin typeface="Times New Roman" panose="02020603050405020304" pitchFamily="18" charset="0"/>
                <a:cs typeface="Times New Roman" panose="02020603050405020304" pitchFamily="18" charset="0"/>
              </a:rPr>
              <a:t>x</a:t>
            </a:r>
            <a:r>
              <a:rPr lang="en-US" dirty="0"/>
              <a:t>)</a:t>
            </a:r>
          </a:p>
          <a:p>
            <a:r>
              <a:rPr lang="en-US" dirty="0"/>
              <a:t>They differ in scope &amp; details, but they have many features in common.</a:t>
            </a:r>
          </a:p>
        </p:txBody>
      </p:sp>
      <p:sp>
        <p:nvSpPr>
          <p:cNvPr id="4" name="Slide Number Placeholder 3">
            <a:extLst>
              <a:ext uri="{FF2B5EF4-FFF2-40B4-BE49-F238E27FC236}">
                <a16:creationId xmlns:a16="http://schemas.microsoft.com/office/drawing/2014/main" id="{25CD15F5-5F7F-3562-FAA9-035E16D18271}"/>
              </a:ext>
            </a:extLst>
          </p:cNvPr>
          <p:cNvSpPr>
            <a:spLocks noGrp="1"/>
          </p:cNvSpPr>
          <p:nvPr>
            <p:ph type="sldNum" sz="quarter" idx="12"/>
          </p:nvPr>
        </p:nvSpPr>
        <p:spPr/>
        <p:txBody>
          <a:bodyPr/>
          <a:lstStyle/>
          <a:p>
            <a:fld id="{20F37917-FD3A-4669-9018-DA04BCDD3D75}" type="slidenum">
              <a:rPr lang="en-US" smtClean="0"/>
              <a:t>5</a:t>
            </a:fld>
            <a:endParaRPr lang="en-US"/>
          </a:p>
        </p:txBody>
      </p:sp>
      <p:pic>
        <p:nvPicPr>
          <p:cNvPr id="6" name="Picture 5" descr="A screenshot of a computer&#10;&#10;Description automatically generated">
            <a:extLst>
              <a:ext uri="{FF2B5EF4-FFF2-40B4-BE49-F238E27FC236}">
                <a16:creationId xmlns:a16="http://schemas.microsoft.com/office/drawing/2014/main" id="{58E6899D-E64A-6E6E-E61C-1B0B676F59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731941">
            <a:off x="6839866" y="2085915"/>
            <a:ext cx="4366227" cy="3179827"/>
          </a:xfrm>
          <a:prstGeom prst="rect">
            <a:avLst/>
          </a:prstGeom>
        </p:spPr>
      </p:pic>
    </p:spTree>
    <p:extLst>
      <p:ext uri="{BB962C8B-B14F-4D97-AF65-F5344CB8AC3E}">
        <p14:creationId xmlns:p14="http://schemas.microsoft.com/office/powerpoint/2010/main" val="4129150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FAD7B-5666-420A-EE4C-D8615527EF0A}"/>
              </a:ext>
            </a:extLst>
          </p:cNvPr>
          <p:cNvSpPr>
            <a:spLocks noGrp="1"/>
          </p:cNvSpPr>
          <p:nvPr>
            <p:ph type="title"/>
          </p:nvPr>
        </p:nvSpPr>
        <p:spPr/>
        <p:txBody>
          <a:bodyPr/>
          <a:lstStyle/>
          <a:p>
            <a:r>
              <a:rPr lang="en-US" dirty="0"/>
              <a:t>Common Elements</a:t>
            </a:r>
          </a:p>
        </p:txBody>
      </p:sp>
      <p:sp>
        <p:nvSpPr>
          <p:cNvPr id="3" name="Content Placeholder 2">
            <a:extLst>
              <a:ext uri="{FF2B5EF4-FFF2-40B4-BE49-F238E27FC236}">
                <a16:creationId xmlns:a16="http://schemas.microsoft.com/office/drawing/2014/main" id="{D4C83EDF-C9D6-ED5A-3DD7-24DB0B2CCF20}"/>
              </a:ext>
            </a:extLst>
          </p:cNvPr>
          <p:cNvSpPr>
            <a:spLocks noGrp="1"/>
          </p:cNvSpPr>
          <p:nvPr>
            <p:ph idx="1"/>
          </p:nvPr>
        </p:nvSpPr>
        <p:spPr/>
        <p:txBody>
          <a:bodyPr/>
          <a:lstStyle/>
          <a:p>
            <a:pPr marL="514350" indent="-514350">
              <a:buFont typeface="+mj-lt"/>
              <a:buAutoNum type="arabicPeriod"/>
            </a:pPr>
            <a:r>
              <a:rPr lang="en-US" dirty="0"/>
              <a:t>Meet with stakeholders</a:t>
            </a:r>
          </a:p>
          <a:p>
            <a:pPr marL="514350" indent="-514350">
              <a:buFont typeface="+mj-lt"/>
              <a:buAutoNum type="arabicPeriod"/>
            </a:pPr>
            <a:r>
              <a:rPr lang="en-US" dirty="0"/>
              <a:t>Develop a common language</a:t>
            </a:r>
          </a:p>
          <a:p>
            <a:pPr marL="514350" indent="-514350">
              <a:buFont typeface="+mj-lt"/>
              <a:buAutoNum type="arabicPeriod"/>
            </a:pPr>
            <a:r>
              <a:rPr lang="en-US" dirty="0"/>
              <a:t>Collect desired system behaviors</a:t>
            </a:r>
          </a:p>
          <a:p>
            <a:pPr marL="514350" indent="-514350">
              <a:buFont typeface="+mj-lt"/>
              <a:buAutoNum type="arabicPeriod"/>
            </a:pPr>
            <a:r>
              <a:rPr lang="en-US" dirty="0"/>
              <a:t>Document the desired behaviors</a:t>
            </a:r>
          </a:p>
          <a:p>
            <a:pPr marL="514350" indent="-514350">
              <a:buFont typeface="+mj-lt"/>
              <a:buAutoNum type="arabicPeriod"/>
            </a:pPr>
            <a:r>
              <a:rPr lang="en-US" dirty="0"/>
              <a:t>Iterate and refine!!</a:t>
            </a:r>
          </a:p>
        </p:txBody>
      </p:sp>
      <p:sp>
        <p:nvSpPr>
          <p:cNvPr id="4" name="Slide Number Placeholder 3">
            <a:extLst>
              <a:ext uri="{FF2B5EF4-FFF2-40B4-BE49-F238E27FC236}">
                <a16:creationId xmlns:a16="http://schemas.microsoft.com/office/drawing/2014/main" id="{CB0C3A9D-C365-F3CA-D3F9-80309DA4F4A9}"/>
              </a:ext>
            </a:extLst>
          </p:cNvPr>
          <p:cNvSpPr>
            <a:spLocks noGrp="1"/>
          </p:cNvSpPr>
          <p:nvPr>
            <p:ph type="sldNum" sz="quarter" idx="12"/>
          </p:nvPr>
        </p:nvSpPr>
        <p:spPr/>
        <p:txBody>
          <a:bodyPr/>
          <a:lstStyle/>
          <a:p>
            <a:fld id="{20F37917-FD3A-4669-9018-DA04BCDD3D75}" type="slidenum">
              <a:rPr lang="en-US" smtClean="0"/>
              <a:t>6</a:t>
            </a:fld>
            <a:endParaRPr lang="en-US"/>
          </a:p>
        </p:txBody>
      </p:sp>
      <p:pic>
        <p:nvPicPr>
          <p:cNvPr id="5" name="Picture 2">
            <a:extLst>
              <a:ext uri="{FF2B5EF4-FFF2-40B4-BE49-F238E27FC236}">
                <a16:creationId xmlns:a16="http://schemas.microsoft.com/office/drawing/2014/main" id="{21F1C902-2973-863F-54A8-8823C7E1D07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341" r="16432"/>
          <a:stretch/>
        </p:blipFill>
        <p:spPr bwMode="auto">
          <a:xfrm>
            <a:off x="6805222" y="7858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1561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F3856E9-4239-4EE7-A372-FDCF4882FD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CC9CDCF-90F8-42B0-BD0A-794C526880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30095"/>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4" name="Group 13">
            <a:extLst>
              <a:ext uri="{FF2B5EF4-FFF2-40B4-BE49-F238E27FC236}">
                <a16:creationId xmlns:a16="http://schemas.microsoft.com/office/drawing/2014/main" id="{C07D05FE-3FB8-4314-A050-9AB40814D7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1219"/>
            <a:ext cx="5646974" cy="6483075"/>
            <a:chOff x="-19221" y="0"/>
            <a:chExt cx="5646974" cy="6483075"/>
          </a:xfrm>
        </p:grpSpPr>
        <p:sp>
          <p:nvSpPr>
            <p:cNvPr id="15" name="Freeform: Shape 14">
              <a:extLst>
                <a:ext uri="{FF2B5EF4-FFF2-40B4-BE49-F238E27FC236}">
                  <a16:creationId xmlns:a16="http://schemas.microsoft.com/office/drawing/2014/main" id="{BDDC6C42-DDD5-4105-85F2-9C052563AE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FB95E12-4EF0-42F7-BCF9-AD31B4C8E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2338F8B2-67A9-4086-9341-7705CAB6F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E653AAAF-CCEF-494B-9366-16BB3815A6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34B356D9-49C3-412F-8E03-AC9AE8371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82ED640B-FB50-F4A8-0FA1-C9DD39F29FE4}"/>
              </a:ext>
            </a:extLst>
          </p:cNvPr>
          <p:cNvSpPr>
            <a:spLocks noGrp="1"/>
          </p:cNvSpPr>
          <p:nvPr>
            <p:ph type="title"/>
          </p:nvPr>
        </p:nvSpPr>
        <p:spPr>
          <a:xfrm>
            <a:off x="804672" y="2023236"/>
            <a:ext cx="3659777" cy="2820908"/>
          </a:xfrm>
        </p:spPr>
        <p:txBody>
          <a:bodyPr>
            <a:normAutofit/>
          </a:bodyPr>
          <a:lstStyle/>
          <a:p>
            <a:r>
              <a:rPr lang="en-US" sz="3100">
                <a:solidFill>
                  <a:schemeClr val="tx2"/>
                </a:solidFill>
              </a:rPr>
              <a:t>Different Methodologies Produce Different Forms of documentation</a:t>
            </a:r>
          </a:p>
        </p:txBody>
      </p:sp>
      <p:sp>
        <p:nvSpPr>
          <p:cNvPr id="4" name="Slide Number Placeholder 3">
            <a:extLst>
              <a:ext uri="{FF2B5EF4-FFF2-40B4-BE49-F238E27FC236}">
                <a16:creationId xmlns:a16="http://schemas.microsoft.com/office/drawing/2014/main" id="{D821361E-9325-5CF5-0E34-325494D355C6}"/>
              </a:ext>
            </a:extLst>
          </p:cNvPr>
          <p:cNvSpPr>
            <a:spLocks noGrp="1"/>
          </p:cNvSpPr>
          <p:nvPr>
            <p:ph type="sldNum" sz="quarter" idx="12"/>
          </p:nvPr>
        </p:nvSpPr>
        <p:spPr>
          <a:xfrm>
            <a:off x="8610600" y="6356350"/>
            <a:ext cx="2743200" cy="365125"/>
          </a:xfrm>
        </p:spPr>
        <p:txBody>
          <a:bodyPr>
            <a:normAutofit/>
          </a:bodyPr>
          <a:lstStyle/>
          <a:p>
            <a:pPr>
              <a:spcAft>
                <a:spcPts val="600"/>
              </a:spcAft>
            </a:pPr>
            <a:fld id="{20F37917-FD3A-4669-9018-DA04BCDD3D75}" type="slidenum">
              <a:rPr lang="en-US" smtClean="0"/>
              <a:pPr>
                <a:spcAft>
                  <a:spcPts val="600"/>
                </a:spcAft>
              </a:pPr>
              <a:t>7</a:t>
            </a:fld>
            <a:endParaRPr lang="en-US"/>
          </a:p>
        </p:txBody>
      </p:sp>
      <p:graphicFrame>
        <p:nvGraphicFramePr>
          <p:cNvPr id="6" name="Content Placeholder 2">
            <a:extLst>
              <a:ext uri="{FF2B5EF4-FFF2-40B4-BE49-F238E27FC236}">
                <a16:creationId xmlns:a16="http://schemas.microsoft.com/office/drawing/2014/main" id="{414F8497-CD1F-1908-35F2-474733AA49FD}"/>
              </a:ext>
            </a:extLst>
          </p:cNvPr>
          <p:cNvGraphicFramePr>
            <a:graphicFrameLocks noGrp="1"/>
          </p:cNvGraphicFramePr>
          <p:nvPr>
            <p:ph idx="1"/>
            <p:extLst>
              <p:ext uri="{D42A27DB-BD31-4B8C-83A1-F6EECF244321}">
                <p14:modId xmlns:p14="http://schemas.microsoft.com/office/powerpoint/2010/main" val="1662388572"/>
              </p:ext>
            </p:extLst>
          </p:nvPr>
        </p:nvGraphicFramePr>
        <p:xfrm>
          <a:off x="6091238" y="955653"/>
          <a:ext cx="5115491" cy="49478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30458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descr="A close up shot of a golf ball">
            <a:extLst>
              <a:ext uri="{FF2B5EF4-FFF2-40B4-BE49-F238E27FC236}">
                <a16:creationId xmlns:a16="http://schemas.microsoft.com/office/drawing/2014/main" id="{A1CABFF3-5E31-1A72-DB66-64BAE25A796A}"/>
              </a:ext>
            </a:extLst>
          </p:cNvPr>
          <p:cNvPicPr>
            <a:picLocks noChangeAspect="1"/>
          </p:cNvPicPr>
          <p:nvPr/>
        </p:nvPicPr>
        <p:blipFill>
          <a:blip r:embed="rId3"/>
          <a:srcRect t="15413"/>
          <a:stretch/>
        </p:blipFill>
        <p:spPr>
          <a:xfrm>
            <a:off x="20" y="10"/>
            <a:ext cx="12191981" cy="6857990"/>
          </a:xfrm>
          <a:prstGeom prst="rect">
            <a:avLst/>
          </a:prstGeom>
        </p:spPr>
      </p:pic>
      <p:sp>
        <p:nvSpPr>
          <p:cNvPr id="31" name="Rectangle 30">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5" y="-1524511"/>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7F386A7-38D7-89B5-072B-9CA67FC3F823}"/>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5100">
                <a:solidFill>
                  <a:schemeClr val="bg1"/>
                </a:solidFill>
                <a:latin typeface="+mj-lt"/>
                <a:ea typeface="+mj-ea"/>
              </a:rPr>
              <a:t>We'll use a least-common-denominator approach: user stories</a:t>
            </a:r>
          </a:p>
        </p:txBody>
      </p:sp>
      <p:sp>
        <p:nvSpPr>
          <p:cNvPr id="33" name="Rectangle: Rounded Corners 32">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345F01C4-108D-A9BB-9CB5-ED93CF29A798}"/>
              </a:ext>
            </a:extLst>
          </p:cNvPr>
          <p:cNvSpPr>
            <a:spLocks noGrp="1"/>
          </p:cNvSpPr>
          <p:nvPr>
            <p:ph type="sldNum" sz="quarter" idx="12"/>
          </p:nvPr>
        </p:nvSpPr>
        <p:spPr>
          <a:xfrm>
            <a:off x="9041199" y="6356350"/>
            <a:ext cx="2743200" cy="365125"/>
          </a:xfrm>
        </p:spPr>
        <p:txBody>
          <a:bodyPr vert="horz" lIns="91440" tIns="45720" rIns="91440" bIns="45720" rtlCol="0" anchor="ctr">
            <a:normAutofit/>
          </a:bodyPr>
          <a:lstStyle/>
          <a:p>
            <a:pPr>
              <a:spcAft>
                <a:spcPts val="600"/>
              </a:spcAft>
              <a:defRPr/>
            </a:pPr>
            <a:fld id="{20F37917-FD3A-4669-9018-DA04BCDD3D75}" type="slidenum">
              <a:rPr lang="en-US">
                <a:solidFill>
                  <a:schemeClr val="bg1"/>
                </a:solidFill>
                <a:latin typeface="Calibri" panose="020F0502020204030204"/>
              </a:rPr>
              <a:pPr>
                <a:spcAft>
                  <a:spcPts val="600"/>
                </a:spcAft>
                <a:defRPr/>
              </a:pPr>
              <a:t>8</a:t>
            </a:fld>
            <a:endParaRPr lang="en-US">
              <a:solidFill>
                <a:schemeClr val="bg1"/>
              </a:solidFill>
              <a:latin typeface="Calibri" panose="020F0502020204030204"/>
            </a:endParaRPr>
          </a:p>
        </p:txBody>
      </p:sp>
    </p:spTree>
    <p:extLst>
      <p:ext uri="{BB962C8B-B14F-4D97-AF65-F5344CB8AC3E}">
        <p14:creationId xmlns:p14="http://schemas.microsoft.com/office/powerpoint/2010/main" val="2728612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79C1-5AB5-8040-9F6A-9C0389FE1DBA}"/>
              </a:ext>
            </a:extLst>
          </p:cNvPr>
          <p:cNvSpPr>
            <a:spLocks noGrp="1"/>
          </p:cNvSpPr>
          <p:nvPr>
            <p:ph type="title"/>
          </p:nvPr>
        </p:nvSpPr>
        <p:spPr/>
        <p:txBody>
          <a:bodyPr>
            <a:normAutofit/>
          </a:bodyPr>
          <a:lstStyle/>
          <a:p>
            <a:r>
              <a:rPr lang="en-US" sz="3600" dirty="0">
                <a:solidFill>
                  <a:srgbClr val="FF0000"/>
                </a:solidFill>
              </a:rPr>
              <a:t>User Stories </a:t>
            </a:r>
            <a:r>
              <a:rPr lang="en-US" sz="3600" dirty="0"/>
              <a:t>document requirements from a </a:t>
            </a:r>
            <a:r>
              <a:rPr lang="en-US" sz="3600" i="1" dirty="0"/>
              <a:t>user’s</a:t>
            </a:r>
            <a:r>
              <a:rPr lang="en-US" sz="3600" dirty="0"/>
              <a:t> point of view</a:t>
            </a:r>
          </a:p>
        </p:txBody>
      </p:sp>
      <p:sp>
        <p:nvSpPr>
          <p:cNvPr id="4" name="Slide Number Placeholder 3">
            <a:extLst>
              <a:ext uri="{FF2B5EF4-FFF2-40B4-BE49-F238E27FC236}">
                <a16:creationId xmlns:a16="http://schemas.microsoft.com/office/drawing/2014/main" id="{EB6258F6-2673-A748-BCFD-B5E43D7D4D9E}"/>
              </a:ext>
            </a:extLst>
          </p:cNvPr>
          <p:cNvSpPr>
            <a:spLocks noGrp="1"/>
          </p:cNvSpPr>
          <p:nvPr>
            <p:ph type="sldNum" sz="quarter" idx="12"/>
          </p:nvPr>
        </p:nvSpPr>
        <p:spPr/>
        <p:txBody>
          <a:bodyPr/>
          <a:lstStyle/>
          <a:p>
            <a:fld id="{20F37917-FD3A-4669-9018-DA04BCDD3D75}" type="slidenum">
              <a:rPr lang="en-US" smtClean="0"/>
              <a:t>9</a:t>
            </a:fld>
            <a:endParaRPr lang="en-US"/>
          </a:p>
        </p:txBody>
      </p:sp>
      <p:sp>
        <p:nvSpPr>
          <p:cNvPr id="6" name="TextBox 5">
            <a:extLst>
              <a:ext uri="{FF2B5EF4-FFF2-40B4-BE49-F238E27FC236}">
                <a16:creationId xmlns:a16="http://schemas.microsoft.com/office/drawing/2014/main" id="{F6747E78-6B8D-0744-800C-E0D00FD1DEEE}"/>
              </a:ext>
            </a:extLst>
          </p:cNvPr>
          <p:cNvSpPr txBox="1"/>
          <p:nvPr/>
        </p:nvSpPr>
        <p:spPr>
          <a:xfrm>
            <a:off x="1811593" y="1806137"/>
            <a:ext cx="8364794" cy="212365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4400" b="1" i="1" dirty="0">
                <a:solidFill>
                  <a:srgbClr val="FF0000"/>
                </a:solidFill>
                <a:latin typeface="Ink Free" panose="03080402000500000000" pitchFamily="66" charset="0"/>
              </a:rPr>
              <a:t>As a &lt;role&gt; I want </a:t>
            </a:r>
          </a:p>
          <a:p>
            <a:r>
              <a:rPr lang="en-US" sz="4400" b="1" i="1" dirty="0">
                <a:solidFill>
                  <a:srgbClr val="FF0000"/>
                </a:solidFill>
                <a:latin typeface="Ink Free" panose="03080402000500000000" pitchFamily="66" charset="0"/>
              </a:rPr>
              <a:t>&lt;some capability&gt; </a:t>
            </a:r>
          </a:p>
          <a:p>
            <a:r>
              <a:rPr lang="en-US" sz="4400" b="1" i="1" dirty="0">
                <a:solidFill>
                  <a:srgbClr val="FF0000"/>
                </a:solidFill>
                <a:latin typeface="Ink Free" panose="03080402000500000000" pitchFamily="66" charset="0"/>
              </a:rPr>
              <a:t>so that I can &lt;get some benefit&gt;</a:t>
            </a:r>
          </a:p>
        </p:txBody>
      </p:sp>
      <p:pic>
        <p:nvPicPr>
          <p:cNvPr id="6146" name="Picture 2">
            <a:extLst>
              <a:ext uri="{FF2B5EF4-FFF2-40B4-BE49-F238E27FC236}">
                <a16:creationId xmlns:a16="http://schemas.microsoft.com/office/drawing/2014/main" id="{66DAC521-22D0-8744-8B8B-0A309AD686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682" y="4046497"/>
            <a:ext cx="3612674" cy="240844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D4F03024-CCF0-F44F-1854-A3550D83F586}"/>
              </a:ext>
            </a:extLst>
          </p:cNvPr>
          <p:cNvSpPr txBox="1"/>
          <p:nvPr/>
        </p:nvSpPr>
        <p:spPr>
          <a:xfrm>
            <a:off x="984853" y="4243162"/>
            <a:ext cx="5626395" cy="16911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3600" dirty="0">
                <a:solidFill>
                  <a:schemeClr val="tx1"/>
                </a:solidFill>
              </a:rPr>
              <a:t>User stories specify what should happen, for whom, and why</a:t>
            </a:r>
          </a:p>
        </p:txBody>
      </p:sp>
    </p:spTree>
    <p:extLst>
      <p:ext uri="{BB962C8B-B14F-4D97-AF65-F5344CB8AC3E}">
        <p14:creationId xmlns:p14="http://schemas.microsoft.com/office/powerpoint/2010/main" val="9372742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7893ce20-a697-4fd6-a4da-14011f6a471d}" enabled="1" method="Standard" siteId="{a8eec281-aaa3-4dae-ac9b-9a398b9215e7}" contentBits="0" removed="0"/>
</clbl:labelList>
</file>

<file path=docProps/app.xml><?xml version="1.0" encoding="utf-8"?>
<Properties xmlns="http://schemas.openxmlformats.org/officeDocument/2006/extended-properties" xmlns:vt="http://schemas.openxmlformats.org/officeDocument/2006/docPropsVTypes">
  <TotalTime>13649</TotalTime>
  <Words>5114</Words>
  <Application>Microsoft Macintosh PowerPoint</Application>
  <PresentationFormat>Widescreen</PresentationFormat>
  <Paragraphs>475</Paragraphs>
  <Slides>42</Slides>
  <Notes>32</Notes>
  <HiddenSlides>8</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Times New Roman</vt:lpstr>
      <vt:lpstr>Calibri</vt:lpstr>
      <vt:lpstr>Arial</vt:lpstr>
      <vt:lpstr>Wingdings</vt:lpstr>
      <vt:lpstr>Verdana</vt:lpstr>
      <vt:lpstr>Ink Free</vt:lpstr>
      <vt:lpstr>Calibri Light</vt:lpstr>
      <vt:lpstr>Office Theme</vt:lpstr>
      <vt:lpstr>CS 4530: Fundamentals of Software Engineering Module 1.2: Requirements and User Stories</vt:lpstr>
      <vt:lpstr>Learning Goals for this Lesson</vt:lpstr>
      <vt:lpstr>Overall question: How to make sure we are building the right thing</vt:lpstr>
      <vt:lpstr>Why is requirements analysis hard?</vt:lpstr>
      <vt:lpstr>How do we capture the requirements?</vt:lpstr>
      <vt:lpstr>Common Elements</vt:lpstr>
      <vt:lpstr>Different Methodologies Produce Different Forms of documentation</vt:lpstr>
      <vt:lpstr>We'll use a least-common-denominator approach: user stories</vt:lpstr>
      <vt:lpstr>User Stories document requirements from a user’s point of view</vt:lpstr>
      <vt:lpstr>Properties of a user story</vt:lpstr>
      <vt:lpstr>Examples:</vt:lpstr>
      <vt:lpstr>Conditions of Satisfaction fill in details of the desired behavior</vt:lpstr>
      <vt:lpstr>Examples</vt:lpstr>
      <vt:lpstr>Priorities</vt:lpstr>
      <vt:lpstr>Minimum Viable Product</vt:lpstr>
      <vt:lpstr>The MVP and Your Project Grade</vt:lpstr>
      <vt:lpstr>Another Example: a Pothole reporting system</vt:lpstr>
      <vt:lpstr>User Story #1</vt:lpstr>
      <vt:lpstr>Conditions of Satisfaction</vt:lpstr>
      <vt:lpstr>User Story #2</vt:lpstr>
      <vt:lpstr>Conditions of Satisfaction</vt:lpstr>
      <vt:lpstr>User Story #3</vt:lpstr>
      <vt:lpstr>Conditions of Satisfaction</vt:lpstr>
      <vt:lpstr>Yet another example: a University Transcript database</vt:lpstr>
      <vt:lpstr>User Story</vt:lpstr>
      <vt:lpstr>Satisfaction Conditions</vt:lpstr>
      <vt:lpstr>Non-Functional Requirements capture the quality goals of the system:</vt:lpstr>
      <vt:lpstr>Example:</vt:lpstr>
      <vt:lpstr>Other non-functional requirements</vt:lpstr>
      <vt:lpstr>Still more non-functional requirements</vt:lpstr>
      <vt:lpstr>Writing User Stories: INVEST</vt:lpstr>
      <vt:lpstr>Value Sensitive Design (VSD) is an ethical Framework to gather requirements</vt:lpstr>
      <vt:lpstr>Why VSD?</vt:lpstr>
      <vt:lpstr>Value Sensitive Design (VSD) in Brief</vt:lpstr>
      <vt:lpstr>Three Types of Investigation in VSD </vt:lpstr>
      <vt:lpstr>Example: The Reddit Case Study</vt:lpstr>
      <vt:lpstr>Empirical Investigation - Development of the Model </vt:lpstr>
      <vt:lpstr>Value Investigation – Who are the Stakeholders? </vt:lpstr>
      <vt:lpstr>Value Investigation – What are the value tensions?</vt:lpstr>
      <vt:lpstr>Technical Investigations</vt:lpstr>
      <vt:lpstr>Using VSD to Define User Stories</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Module 1.2: Capturing User Requirements</dc:title>
  <dc:creator>Mitchell Wand</dc:creator>
  <cp:lastModifiedBy>Mitra, Joydeep</cp:lastModifiedBy>
  <cp:revision>412</cp:revision>
  <dcterms:created xsi:type="dcterms:W3CDTF">2021-01-07T15:19:22Z</dcterms:created>
  <dcterms:modified xsi:type="dcterms:W3CDTF">2025-08-22T17:37:03Z</dcterms:modified>
</cp:coreProperties>
</file>